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580" r:id="rId3"/>
    <p:sldId id="581" r:id="rId4"/>
    <p:sldId id="258" r:id="rId5"/>
    <p:sldId id="561" r:id="rId6"/>
    <p:sldId id="582" r:id="rId7"/>
    <p:sldId id="599" r:id="rId8"/>
    <p:sldId id="601" r:id="rId9"/>
    <p:sldId id="600" r:id="rId10"/>
    <p:sldId id="257" r:id="rId11"/>
    <p:sldId id="560" r:id="rId12"/>
    <p:sldId id="585" r:id="rId13"/>
    <p:sldId id="586" r:id="rId14"/>
    <p:sldId id="587" r:id="rId15"/>
    <p:sldId id="588" r:id="rId16"/>
    <p:sldId id="589" r:id="rId17"/>
    <p:sldId id="590" r:id="rId18"/>
    <p:sldId id="591" r:id="rId19"/>
    <p:sldId id="592" r:id="rId20"/>
    <p:sldId id="593" r:id="rId21"/>
    <p:sldId id="594" r:id="rId22"/>
    <p:sldId id="595" r:id="rId23"/>
    <p:sldId id="596" r:id="rId24"/>
    <p:sldId id="597" r:id="rId25"/>
    <p:sldId id="598" r:id="rId26"/>
    <p:sldId id="265" r:id="rId27"/>
    <p:sldId id="566" r:id="rId28"/>
    <p:sldId id="583" r:id="rId29"/>
    <p:sldId id="259" r:id="rId30"/>
    <p:sldId id="562" r:id="rId3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7975" autoAdjust="0"/>
    <p:restoredTop sz="94660"/>
  </p:normalViewPr>
  <p:slideViewPr>
    <p:cSldViewPr snapToGrid="0">
      <p:cViewPr>
        <p:scale>
          <a:sx n="95" d="100"/>
          <a:sy n="95" d="100"/>
        </p:scale>
        <p:origin x="-984" y="-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3845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E2006-521E-4552-B696-4238123AD110}" type="datetimeFigureOut">
              <a:rPr lang="zh-TW" altLang="en-US" smtClean="0"/>
              <a:t>2020/7/16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417E4-1DC0-4950-B246-6954133716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179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E2006-521E-4552-B696-4238123AD110}" type="datetimeFigureOut">
              <a:rPr lang="zh-TW" altLang="en-US" smtClean="0"/>
              <a:t>2020/7/16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417E4-1DC0-4950-B246-6954133716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7992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E2006-521E-4552-B696-4238123AD110}" type="datetimeFigureOut">
              <a:rPr lang="zh-TW" altLang="en-US" smtClean="0"/>
              <a:t>2020/7/16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417E4-1DC0-4950-B246-6954133716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9992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E2006-521E-4552-B696-4238123AD110}" type="datetimeFigureOut">
              <a:rPr lang="zh-TW" altLang="en-US" smtClean="0"/>
              <a:t>2020/7/16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417E4-1DC0-4950-B246-6954133716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3610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E2006-521E-4552-B696-4238123AD110}" type="datetimeFigureOut">
              <a:rPr lang="zh-TW" altLang="en-US" smtClean="0"/>
              <a:t>2020/7/16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417E4-1DC0-4950-B246-6954133716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8942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E2006-521E-4552-B696-4238123AD110}" type="datetimeFigureOut">
              <a:rPr lang="zh-TW" altLang="en-US" smtClean="0"/>
              <a:t>2020/7/16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417E4-1DC0-4950-B246-6954133716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6683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E2006-521E-4552-B696-4238123AD110}" type="datetimeFigureOut">
              <a:rPr lang="zh-TW" altLang="en-US" smtClean="0"/>
              <a:t>2020/7/16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417E4-1DC0-4950-B246-6954133716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173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E2006-521E-4552-B696-4238123AD110}" type="datetimeFigureOut">
              <a:rPr lang="zh-TW" altLang="en-US" smtClean="0"/>
              <a:t>2020/7/16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417E4-1DC0-4950-B246-6954133716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7428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E2006-521E-4552-B696-4238123AD110}" type="datetimeFigureOut">
              <a:rPr lang="zh-TW" altLang="en-US" smtClean="0"/>
              <a:t>2020/7/16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417E4-1DC0-4950-B246-6954133716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0522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E2006-521E-4552-B696-4238123AD110}" type="datetimeFigureOut">
              <a:rPr lang="zh-TW" altLang="en-US" smtClean="0"/>
              <a:t>2020/7/16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417E4-1DC0-4950-B246-6954133716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6799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E2006-521E-4552-B696-4238123AD110}" type="datetimeFigureOut">
              <a:rPr lang="zh-TW" altLang="en-US" smtClean="0"/>
              <a:t>2020/7/16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417E4-1DC0-4950-B246-6954133716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6726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CE2006-521E-4552-B696-4238123AD110}" type="datetimeFigureOut">
              <a:rPr lang="zh-TW" altLang="en-US" smtClean="0"/>
              <a:t>2020/7/16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17E4-1DC0-4950-B246-6954133716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6930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108 </a:t>
            </a:r>
            <a:r>
              <a:rPr lang="zh-TW" altLang="en-US" sz="4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年度</a:t>
            </a:r>
            <a:r>
              <a:rPr lang="en-US" altLang="zh-TW" sz="4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4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4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中級</a:t>
            </a:r>
            <a:r>
              <a:rPr lang="zh-TW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資訊安全</a:t>
            </a:r>
            <a:r>
              <a:rPr lang="zh-TW" altLang="en-US" sz="4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工程師</a:t>
            </a:r>
            <a:r>
              <a:rPr lang="en-US" altLang="zh-TW" sz="4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4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4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能力</a:t>
            </a:r>
            <a:r>
              <a:rPr lang="zh-TW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鑑定試題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30618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418704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447191" y="900047"/>
            <a:ext cx="8249618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TW" altLang="en-US" sz="3600" dirty="0"/>
              <a:t>在駭客工具中</a:t>
            </a:r>
            <a:r>
              <a:rPr lang="en-US" altLang="zh-TW" sz="3600" dirty="0"/>
              <a:t>,</a:t>
            </a:r>
            <a:r>
              <a:rPr lang="zh-TW" altLang="en-US" sz="3600" dirty="0"/>
              <a:t>常見到中國菜刀</a:t>
            </a:r>
            <a:r>
              <a:rPr lang="en-US" altLang="zh-TW" sz="3600" dirty="0"/>
              <a:t>(China Chopper)</a:t>
            </a:r>
            <a:r>
              <a:rPr lang="zh-TW" altLang="en-US" sz="3600" dirty="0"/>
              <a:t>或相似工具其主要手法為</a:t>
            </a:r>
            <a:r>
              <a:rPr lang="en-US" altLang="zh-TW" sz="3600" dirty="0" smtClean="0"/>
              <a:t>?</a:t>
            </a:r>
            <a:br>
              <a:rPr lang="en-US" altLang="zh-TW" sz="3600" dirty="0" smtClean="0"/>
            </a:br>
            <a:endParaRPr lang="en-US" altLang="zh-TW" sz="3600" dirty="0"/>
          </a:p>
          <a:p>
            <a:pPr algn="just"/>
            <a:r>
              <a:rPr lang="en-US" altLang="zh-TW" sz="2400" dirty="0"/>
              <a:t>(A)</a:t>
            </a:r>
            <a:r>
              <a:rPr lang="zh-TW" altLang="en-US" sz="2400" dirty="0"/>
              <a:t>通過向網站提交一句簡短的程式碼</a:t>
            </a:r>
            <a:r>
              <a:rPr lang="en-US" altLang="zh-TW" sz="2400" dirty="0"/>
              <a:t>,</a:t>
            </a:r>
            <a:r>
              <a:rPr lang="zh-TW" altLang="en-US" sz="2400" dirty="0"/>
              <a:t>來達到向伺服器插入木馬</a:t>
            </a:r>
            <a:r>
              <a:rPr lang="en-US" altLang="zh-TW" sz="2400" dirty="0"/>
              <a:t>,</a:t>
            </a:r>
            <a:r>
              <a:rPr lang="zh-TW" altLang="en-US" sz="2400" dirty="0"/>
              <a:t>並最後獲取 </a:t>
            </a:r>
            <a:r>
              <a:rPr lang="en-US" altLang="zh-TW" sz="2400" dirty="0" err="1"/>
              <a:t>webshell</a:t>
            </a:r>
            <a:endParaRPr lang="en-US" altLang="zh-TW" sz="2400" dirty="0"/>
          </a:p>
          <a:p>
            <a:pPr algn="just"/>
            <a:r>
              <a:rPr lang="en-US" altLang="zh-TW" sz="2400" dirty="0"/>
              <a:t>(B) </a:t>
            </a:r>
            <a:r>
              <a:rPr lang="zh-TW" altLang="en-US" sz="2400" dirty="0"/>
              <a:t>針對網站</a:t>
            </a:r>
            <a:r>
              <a:rPr lang="en-US" altLang="zh-TW" sz="2400" dirty="0"/>
              <a:t>,</a:t>
            </a:r>
            <a:r>
              <a:rPr lang="zh-TW" altLang="en-US" sz="2400" dirty="0"/>
              <a:t>建立一個連接</a:t>
            </a:r>
            <a:r>
              <a:rPr lang="en-US" altLang="zh-TW" sz="2400" dirty="0"/>
              <a:t>,</a:t>
            </a:r>
            <a:r>
              <a:rPr lang="zh-TW" altLang="en-US" sz="2400" dirty="0"/>
              <a:t>以很低的速度發包</a:t>
            </a:r>
            <a:r>
              <a:rPr lang="en-US" altLang="zh-TW" sz="2400" dirty="0"/>
              <a:t>,</a:t>
            </a:r>
            <a:r>
              <a:rPr lang="zh-TW" altLang="en-US" sz="2400" dirty="0"/>
              <a:t>並保持住這個連接不斷開</a:t>
            </a:r>
            <a:r>
              <a:rPr lang="en-US" altLang="zh-TW" sz="2400" dirty="0"/>
              <a:t>,</a:t>
            </a:r>
            <a:r>
              <a:rPr lang="zh-TW" altLang="en-US" sz="2400" dirty="0"/>
              <a:t>最後將可用的連線佔滿</a:t>
            </a:r>
          </a:p>
          <a:p>
            <a:pPr algn="just"/>
            <a:r>
              <a:rPr lang="en-US" altLang="zh-TW" sz="2400" dirty="0"/>
              <a:t>(C) </a:t>
            </a:r>
            <a:r>
              <a:rPr lang="zh-TW" altLang="en-US" sz="2400" dirty="0"/>
              <a:t>客戶使用主機 </a:t>
            </a:r>
            <a:r>
              <a:rPr lang="en-US" altLang="zh-TW" sz="2400" dirty="0"/>
              <a:t>M </a:t>
            </a:r>
            <a:r>
              <a:rPr lang="zh-TW" altLang="en-US" sz="2400" dirty="0"/>
              <a:t>訪問並登錄合法網站 </a:t>
            </a:r>
            <a:r>
              <a:rPr lang="en-US" altLang="zh-TW" sz="2400" dirty="0" err="1"/>
              <a:t>webA</a:t>
            </a:r>
            <a:r>
              <a:rPr lang="en-US" altLang="zh-TW" sz="2400" dirty="0"/>
              <a:t> </a:t>
            </a:r>
            <a:r>
              <a:rPr lang="zh-TW" altLang="en-US" sz="2400" dirty="0"/>
              <a:t>後</a:t>
            </a:r>
            <a:r>
              <a:rPr lang="en-US" altLang="zh-TW" sz="2400" dirty="0"/>
              <a:t>,</a:t>
            </a:r>
            <a:r>
              <a:rPr lang="zh-TW" altLang="en-US" sz="2400" dirty="0"/>
              <a:t>再去訪問惡意網站 </a:t>
            </a:r>
            <a:r>
              <a:rPr lang="en-US" altLang="zh-TW" sz="2400" dirty="0" err="1"/>
              <a:t>webB</a:t>
            </a:r>
            <a:r>
              <a:rPr lang="en-US" altLang="zh-TW" sz="2400" dirty="0"/>
              <a:t>,</a:t>
            </a:r>
            <a:r>
              <a:rPr lang="zh-TW" altLang="en-US" sz="2400" dirty="0"/>
              <a:t>然後惡意網站 </a:t>
            </a:r>
            <a:r>
              <a:rPr lang="en-US" altLang="zh-TW" sz="2400" dirty="0" err="1"/>
              <a:t>webB</a:t>
            </a:r>
            <a:r>
              <a:rPr lang="en-US" altLang="zh-TW" sz="2400" dirty="0"/>
              <a:t> </a:t>
            </a:r>
            <a:r>
              <a:rPr lang="zh-TW" altLang="en-US" sz="2400" dirty="0"/>
              <a:t>冒充該客戶透過使用者主機 </a:t>
            </a:r>
            <a:r>
              <a:rPr lang="en-US" altLang="zh-TW" sz="2400" dirty="0"/>
              <a:t>M </a:t>
            </a:r>
            <a:r>
              <a:rPr lang="zh-TW" altLang="en-US" sz="2400" dirty="0"/>
              <a:t>去向網站 </a:t>
            </a:r>
            <a:r>
              <a:rPr lang="en-US" altLang="zh-TW" sz="2400" dirty="0" err="1"/>
              <a:t>webA</a:t>
            </a:r>
            <a:r>
              <a:rPr lang="en-US" altLang="zh-TW" sz="2400" dirty="0"/>
              <a:t> </a:t>
            </a:r>
            <a:r>
              <a:rPr lang="zh-TW" altLang="en-US" sz="2400" dirty="0"/>
              <a:t>發起請求</a:t>
            </a:r>
          </a:p>
          <a:p>
            <a:pPr algn="just"/>
            <a:r>
              <a:rPr lang="en-US" altLang="zh-TW" sz="2400" dirty="0"/>
              <a:t>(D)</a:t>
            </a:r>
            <a:r>
              <a:rPr lang="zh-TW" altLang="en-US" sz="2400" dirty="0"/>
              <a:t>使用不安全的反序列化漏洞</a:t>
            </a:r>
            <a:r>
              <a:rPr lang="en-US" altLang="zh-TW" sz="2400" dirty="0"/>
              <a:t>,</a:t>
            </a:r>
            <a:r>
              <a:rPr lang="zh-TW" altLang="en-US" sz="2400" dirty="0"/>
              <a:t>利用遠端執行任意程式碼進行注入攻擊</a:t>
            </a:r>
          </a:p>
        </p:txBody>
      </p:sp>
      <p:sp>
        <p:nvSpPr>
          <p:cNvPr id="4" name="矩形 3"/>
          <p:cNvSpPr/>
          <p:nvPr/>
        </p:nvSpPr>
        <p:spPr>
          <a:xfrm>
            <a:off x="862486" y="171419"/>
            <a:ext cx="184858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600" dirty="0"/>
              <a:t>(</a:t>
            </a:r>
            <a:r>
              <a:rPr lang="zh-TW" altLang="en-US" sz="3600" dirty="0"/>
              <a:t>單選題</a:t>
            </a:r>
            <a:r>
              <a:rPr lang="en-US" altLang="zh-TW" sz="3600" dirty="0"/>
              <a:t>)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430219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418704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447191" y="900047"/>
            <a:ext cx="824961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TW" altLang="en-US" sz="3600" dirty="0"/>
              <a:t>在駭客工具中</a:t>
            </a:r>
            <a:r>
              <a:rPr lang="en-US" altLang="zh-TW" sz="3600" dirty="0"/>
              <a:t>,</a:t>
            </a:r>
            <a:r>
              <a:rPr lang="zh-TW" altLang="en-US" sz="3600" dirty="0"/>
              <a:t>常見到中國菜刀</a:t>
            </a:r>
            <a:r>
              <a:rPr lang="en-US" altLang="zh-TW" sz="3600" dirty="0"/>
              <a:t>(China Chopper)</a:t>
            </a:r>
            <a:r>
              <a:rPr lang="zh-TW" altLang="en-US" sz="3600" dirty="0"/>
              <a:t>或相似工具其主要手法為</a:t>
            </a:r>
            <a:r>
              <a:rPr lang="en-US" altLang="zh-TW" sz="3600" dirty="0" smtClean="0"/>
              <a:t>?</a:t>
            </a:r>
            <a:br>
              <a:rPr lang="en-US" altLang="zh-TW" sz="3600" dirty="0" smtClean="0"/>
            </a:br>
            <a:endParaRPr lang="en-US" altLang="zh-TW" sz="3600" dirty="0"/>
          </a:p>
          <a:p>
            <a:pPr algn="just"/>
            <a:r>
              <a:rPr lang="en-US" altLang="zh-TW" sz="2800" dirty="0">
                <a:solidFill>
                  <a:srgbClr val="FF0000"/>
                </a:solidFill>
              </a:rPr>
              <a:t>(A)</a:t>
            </a:r>
            <a:r>
              <a:rPr lang="zh-TW" altLang="en-US" sz="2800" dirty="0">
                <a:solidFill>
                  <a:srgbClr val="FF0000"/>
                </a:solidFill>
              </a:rPr>
              <a:t>通過向網站提交一句簡短的程式碼</a:t>
            </a:r>
            <a:r>
              <a:rPr lang="en-US" altLang="zh-TW" sz="2800" dirty="0">
                <a:solidFill>
                  <a:srgbClr val="FF0000"/>
                </a:solidFill>
              </a:rPr>
              <a:t>,</a:t>
            </a:r>
            <a:r>
              <a:rPr lang="zh-TW" altLang="en-US" sz="2800" dirty="0">
                <a:solidFill>
                  <a:srgbClr val="FF0000"/>
                </a:solidFill>
              </a:rPr>
              <a:t>來達到向伺服器插入木馬</a:t>
            </a:r>
            <a:r>
              <a:rPr lang="en-US" altLang="zh-TW" sz="2800" dirty="0">
                <a:solidFill>
                  <a:srgbClr val="FF0000"/>
                </a:solidFill>
              </a:rPr>
              <a:t>,</a:t>
            </a:r>
            <a:r>
              <a:rPr lang="zh-TW" altLang="en-US" sz="2800" dirty="0">
                <a:solidFill>
                  <a:srgbClr val="FF0000"/>
                </a:solidFill>
              </a:rPr>
              <a:t>並最後獲取 </a:t>
            </a:r>
            <a:r>
              <a:rPr lang="en-US" altLang="zh-TW" sz="2800" dirty="0" err="1">
                <a:solidFill>
                  <a:srgbClr val="FF0000"/>
                </a:solidFill>
              </a:rPr>
              <a:t>webshell</a:t>
            </a:r>
            <a:endParaRPr lang="en-US" altLang="zh-TW" sz="2800" dirty="0">
              <a:solidFill>
                <a:srgbClr val="FF0000"/>
              </a:solidFill>
            </a:endParaRPr>
          </a:p>
          <a:p>
            <a:pPr algn="just"/>
            <a:r>
              <a:rPr lang="en-US" altLang="zh-TW" sz="2800" dirty="0"/>
              <a:t>(B) </a:t>
            </a:r>
            <a:r>
              <a:rPr lang="zh-TW" altLang="en-US" sz="2800" dirty="0"/>
              <a:t>針對網站</a:t>
            </a:r>
            <a:r>
              <a:rPr lang="en-US" altLang="zh-TW" sz="2800" dirty="0"/>
              <a:t>,</a:t>
            </a:r>
            <a:r>
              <a:rPr lang="zh-TW" altLang="en-US" sz="2800" dirty="0"/>
              <a:t>建立一個連接</a:t>
            </a:r>
            <a:r>
              <a:rPr lang="en-US" altLang="zh-TW" sz="2800" dirty="0"/>
              <a:t>,</a:t>
            </a:r>
            <a:r>
              <a:rPr lang="zh-TW" altLang="en-US" sz="2800" dirty="0"/>
              <a:t>以很低的速度發包</a:t>
            </a:r>
            <a:r>
              <a:rPr lang="en-US" altLang="zh-TW" sz="2800" dirty="0"/>
              <a:t>,</a:t>
            </a:r>
            <a:r>
              <a:rPr lang="zh-TW" altLang="en-US" sz="2800" dirty="0"/>
              <a:t>並保持住這個連接不斷開</a:t>
            </a:r>
            <a:r>
              <a:rPr lang="en-US" altLang="zh-TW" sz="2800" dirty="0"/>
              <a:t>,</a:t>
            </a:r>
            <a:r>
              <a:rPr lang="zh-TW" altLang="en-US" sz="2800" dirty="0"/>
              <a:t>最後將可用的連線佔滿</a:t>
            </a:r>
          </a:p>
          <a:p>
            <a:pPr algn="just"/>
            <a:r>
              <a:rPr lang="en-US" altLang="zh-TW" sz="2800" dirty="0"/>
              <a:t>(C) </a:t>
            </a:r>
            <a:r>
              <a:rPr lang="zh-TW" altLang="en-US" sz="2800" dirty="0"/>
              <a:t>客戶使用主機 </a:t>
            </a:r>
            <a:r>
              <a:rPr lang="en-US" altLang="zh-TW" sz="2800" dirty="0"/>
              <a:t>M </a:t>
            </a:r>
            <a:r>
              <a:rPr lang="zh-TW" altLang="en-US" sz="2800" dirty="0"/>
              <a:t>訪問並登錄合法網站 </a:t>
            </a:r>
            <a:r>
              <a:rPr lang="en-US" altLang="zh-TW" sz="2800" dirty="0" err="1"/>
              <a:t>webA</a:t>
            </a:r>
            <a:r>
              <a:rPr lang="en-US" altLang="zh-TW" sz="2800" dirty="0"/>
              <a:t> </a:t>
            </a:r>
            <a:r>
              <a:rPr lang="zh-TW" altLang="en-US" sz="2800" dirty="0"/>
              <a:t>後</a:t>
            </a:r>
            <a:r>
              <a:rPr lang="en-US" altLang="zh-TW" sz="2800" dirty="0"/>
              <a:t>,</a:t>
            </a:r>
            <a:r>
              <a:rPr lang="zh-TW" altLang="en-US" sz="2800" dirty="0"/>
              <a:t>再去訪問惡意網站 </a:t>
            </a:r>
            <a:r>
              <a:rPr lang="en-US" altLang="zh-TW" sz="2800" dirty="0" err="1"/>
              <a:t>webB</a:t>
            </a:r>
            <a:r>
              <a:rPr lang="en-US" altLang="zh-TW" sz="2800" dirty="0"/>
              <a:t>,</a:t>
            </a:r>
            <a:r>
              <a:rPr lang="zh-TW" altLang="en-US" sz="2800" dirty="0"/>
              <a:t>然後惡意網站 </a:t>
            </a:r>
            <a:r>
              <a:rPr lang="en-US" altLang="zh-TW" sz="2800" dirty="0" err="1"/>
              <a:t>webB</a:t>
            </a:r>
            <a:r>
              <a:rPr lang="en-US" altLang="zh-TW" sz="2800" dirty="0"/>
              <a:t> </a:t>
            </a:r>
            <a:r>
              <a:rPr lang="zh-TW" altLang="en-US" sz="2800" dirty="0"/>
              <a:t>冒充該客戶透過使用者主機 </a:t>
            </a:r>
            <a:r>
              <a:rPr lang="en-US" altLang="zh-TW" sz="2800" dirty="0"/>
              <a:t>M </a:t>
            </a:r>
            <a:r>
              <a:rPr lang="zh-TW" altLang="en-US" sz="2800" dirty="0"/>
              <a:t>去向網站 </a:t>
            </a:r>
            <a:r>
              <a:rPr lang="en-US" altLang="zh-TW" sz="2800" dirty="0" err="1"/>
              <a:t>webA</a:t>
            </a:r>
            <a:r>
              <a:rPr lang="en-US" altLang="zh-TW" sz="2800" dirty="0"/>
              <a:t> </a:t>
            </a:r>
            <a:r>
              <a:rPr lang="zh-TW" altLang="en-US" sz="2800" dirty="0"/>
              <a:t>發起請求</a:t>
            </a:r>
          </a:p>
          <a:p>
            <a:pPr algn="just"/>
            <a:r>
              <a:rPr lang="en-US" altLang="zh-TW" sz="2800" dirty="0"/>
              <a:t>(D)</a:t>
            </a:r>
            <a:r>
              <a:rPr lang="zh-TW" altLang="en-US" sz="2800" dirty="0"/>
              <a:t>使用不安全的反序列化漏洞</a:t>
            </a:r>
            <a:r>
              <a:rPr lang="en-US" altLang="zh-TW" sz="2800" dirty="0"/>
              <a:t>,</a:t>
            </a:r>
            <a:r>
              <a:rPr lang="zh-TW" altLang="en-US" sz="2800" dirty="0"/>
              <a:t>利用遠端執行任意程式碼進行注入攻擊</a:t>
            </a:r>
          </a:p>
        </p:txBody>
      </p:sp>
      <p:sp>
        <p:nvSpPr>
          <p:cNvPr id="4" name="矩形 3"/>
          <p:cNvSpPr/>
          <p:nvPr/>
        </p:nvSpPr>
        <p:spPr>
          <a:xfrm>
            <a:off x="862486" y="171419"/>
            <a:ext cx="184858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600" dirty="0"/>
              <a:t>(</a:t>
            </a:r>
            <a:r>
              <a:rPr lang="zh-TW" altLang="en-US" sz="3600" dirty="0"/>
              <a:t>單選題</a:t>
            </a:r>
            <a:r>
              <a:rPr lang="en-US" altLang="zh-TW" sz="3600" dirty="0"/>
              <a:t>)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914206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418704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矩形 3"/>
          <p:cNvSpPr/>
          <p:nvPr/>
        </p:nvSpPr>
        <p:spPr>
          <a:xfrm>
            <a:off x="437246" y="1317141"/>
            <a:ext cx="8249618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TW" altLang="en-US" sz="3200" spc="-100" dirty="0"/>
              <a:t>在網站弱點檢測報告中</a:t>
            </a:r>
            <a:r>
              <a:rPr lang="en-US" altLang="zh-TW" sz="3200" spc="-100" dirty="0"/>
              <a:t>,</a:t>
            </a:r>
            <a:r>
              <a:rPr lang="zh-TW" altLang="en-US" sz="3200" spc="-100" dirty="0"/>
              <a:t>發現系統本身有存在 </a:t>
            </a:r>
            <a:r>
              <a:rPr lang="en-US" altLang="zh-TW" sz="3200" spc="-100" dirty="0"/>
              <a:t>XSS </a:t>
            </a:r>
            <a:r>
              <a:rPr lang="zh-TW" altLang="en-US" sz="3200" spc="-100" dirty="0"/>
              <a:t>及 </a:t>
            </a:r>
            <a:r>
              <a:rPr lang="en-US" altLang="zh-TW" sz="3200" spc="-100" dirty="0" err="1"/>
              <a:t>OpenRedirect</a:t>
            </a:r>
            <a:r>
              <a:rPr lang="en-US" altLang="zh-TW" sz="3200" spc="-100" dirty="0"/>
              <a:t> </a:t>
            </a:r>
            <a:r>
              <a:rPr lang="zh-TW" altLang="en-US" sz="3200" spc="-100" dirty="0"/>
              <a:t>問題</a:t>
            </a:r>
            <a:r>
              <a:rPr lang="en-US" altLang="zh-TW" sz="3200" spc="-100" dirty="0"/>
              <a:t>,</a:t>
            </a:r>
            <a:r>
              <a:rPr lang="zh-TW" altLang="en-US" sz="3200" spc="-100" dirty="0"/>
              <a:t>可以採取下列何者方案進行修補</a:t>
            </a:r>
            <a:r>
              <a:rPr lang="en-US" altLang="zh-TW" sz="3200" spc="-100" dirty="0" smtClean="0"/>
              <a:t>?</a:t>
            </a:r>
          </a:p>
          <a:p>
            <a:pPr algn="just"/>
            <a:endParaRPr lang="en-US" altLang="zh-TW" sz="3200" spc="-100" dirty="0"/>
          </a:p>
          <a:p>
            <a:pPr algn="just"/>
            <a:r>
              <a:rPr lang="en-US" altLang="zh-TW" sz="3200" spc="-100" dirty="0"/>
              <a:t>(A)XSS </a:t>
            </a:r>
            <a:r>
              <a:rPr lang="zh-TW" altLang="en-US" sz="3200" spc="-100" dirty="0"/>
              <a:t>可以透過過濾此符號”</a:t>
            </a:r>
            <a:r>
              <a:rPr lang="en-US" altLang="zh-TW" sz="3200" spc="-100" dirty="0"/>
              <a:t>&lt;”,</a:t>
            </a:r>
            <a:r>
              <a:rPr lang="zh-TW" altLang="en-US" sz="3200" spc="-100" dirty="0"/>
              <a:t>即可根治</a:t>
            </a:r>
          </a:p>
          <a:p>
            <a:pPr algn="just"/>
            <a:r>
              <a:rPr lang="en-US" altLang="zh-TW" sz="3200" spc="-100" dirty="0"/>
              <a:t>(</a:t>
            </a:r>
            <a:r>
              <a:rPr lang="en-US" altLang="zh-TW" sz="3200" spc="-100" dirty="0" smtClean="0"/>
              <a:t>B)Open </a:t>
            </a:r>
            <a:r>
              <a:rPr lang="en-US" altLang="zh-TW" sz="3200" spc="-100" dirty="0"/>
              <a:t>Redirect </a:t>
            </a:r>
            <a:r>
              <a:rPr lang="zh-TW" altLang="en-US" sz="3200" spc="-100" dirty="0"/>
              <a:t>可以採用圖像式驗證即可根治</a:t>
            </a:r>
          </a:p>
          <a:p>
            <a:pPr algn="just"/>
            <a:r>
              <a:rPr lang="en-US" altLang="zh-TW" sz="3200" spc="-100" dirty="0"/>
              <a:t>(</a:t>
            </a:r>
            <a:r>
              <a:rPr lang="en-US" altLang="zh-TW" sz="3200" spc="-100" dirty="0" smtClean="0"/>
              <a:t>C)</a:t>
            </a:r>
            <a:r>
              <a:rPr lang="en-US" altLang="zh-TW" sz="3200" spc="-100" dirty="0" err="1" smtClean="0"/>
              <a:t>HTML.Encode</a:t>
            </a:r>
            <a:r>
              <a:rPr lang="en-US" altLang="zh-TW" sz="3200" spc="-100" dirty="0" smtClean="0"/>
              <a:t> </a:t>
            </a:r>
            <a:r>
              <a:rPr lang="zh-TW" altLang="en-US" sz="3200" spc="-100" dirty="0"/>
              <a:t>是可以解決 </a:t>
            </a:r>
            <a:r>
              <a:rPr lang="en-US" altLang="zh-TW" sz="3200" spc="-100" dirty="0"/>
              <a:t>XSS </a:t>
            </a:r>
            <a:r>
              <a:rPr lang="zh-TW" altLang="en-US" sz="3200" spc="-100" dirty="0"/>
              <a:t>的一種方法</a:t>
            </a:r>
          </a:p>
          <a:p>
            <a:pPr algn="just"/>
            <a:r>
              <a:rPr lang="en-US" altLang="zh-TW" sz="3200" spc="-100" dirty="0"/>
              <a:t>(D)</a:t>
            </a:r>
            <a:r>
              <a:rPr lang="zh-TW" altLang="en-US" sz="3200" spc="-100" dirty="0"/>
              <a:t>採用 </a:t>
            </a:r>
            <a:r>
              <a:rPr lang="en-US" altLang="zh-TW" sz="3200" spc="-100" dirty="0"/>
              <a:t>Prepared Statement </a:t>
            </a:r>
            <a:r>
              <a:rPr lang="zh-TW" altLang="en-US" sz="3200" spc="-100" dirty="0"/>
              <a:t>可以解決 </a:t>
            </a:r>
            <a:r>
              <a:rPr lang="en-US" altLang="zh-TW" sz="3200" spc="-100" dirty="0"/>
              <a:t>XSS</a:t>
            </a:r>
          </a:p>
        </p:txBody>
      </p:sp>
      <p:sp>
        <p:nvSpPr>
          <p:cNvPr id="5" name="矩形 4"/>
          <p:cNvSpPr/>
          <p:nvPr/>
        </p:nvSpPr>
        <p:spPr>
          <a:xfrm>
            <a:off x="862486" y="171419"/>
            <a:ext cx="184858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600" dirty="0"/>
              <a:t>(</a:t>
            </a:r>
            <a:r>
              <a:rPr lang="zh-TW" altLang="en-US" sz="3600" dirty="0"/>
              <a:t>單選題</a:t>
            </a:r>
            <a:r>
              <a:rPr lang="en-US" altLang="zh-TW" sz="3600" dirty="0"/>
              <a:t>)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066749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418704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矩形 3"/>
          <p:cNvSpPr/>
          <p:nvPr/>
        </p:nvSpPr>
        <p:spPr>
          <a:xfrm>
            <a:off x="447191" y="900047"/>
            <a:ext cx="8249618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TW" altLang="en-US" sz="3200" spc="-100" dirty="0"/>
              <a:t>在網站弱點檢測報告中</a:t>
            </a:r>
            <a:r>
              <a:rPr lang="en-US" altLang="zh-TW" sz="3200" spc="-100" dirty="0"/>
              <a:t>,</a:t>
            </a:r>
            <a:r>
              <a:rPr lang="zh-TW" altLang="en-US" sz="3200" spc="-100" dirty="0"/>
              <a:t>發現系統本身有存在 </a:t>
            </a:r>
            <a:r>
              <a:rPr lang="en-US" altLang="zh-TW" sz="3200" spc="-100" dirty="0"/>
              <a:t>XSS </a:t>
            </a:r>
            <a:r>
              <a:rPr lang="zh-TW" altLang="en-US" sz="3200" spc="-100" dirty="0"/>
              <a:t>及 </a:t>
            </a:r>
            <a:r>
              <a:rPr lang="en-US" altLang="zh-TW" sz="3200" spc="-100" dirty="0" err="1"/>
              <a:t>OpenRedirect</a:t>
            </a:r>
            <a:r>
              <a:rPr lang="en-US" altLang="zh-TW" sz="3200" spc="-100" dirty="0"/>
              <a:t> </a:t>
            </a:r>
            <a:r>
              <a:rPr lang="zh-TW" altLang="en-US" sz="3200" spc="-100" dirty="0"/>
              <a:t>問題</a:t>
            </a:r>
            <a:r>
              <a:rPr lang="en-US" altLang="zh-TW" sz="3200" spc="-100" dirty="0"/>
              <a:t>,</a:t>
            </a:r>
            <a:r>
              <a:rPr lang="zh-TW" altLang="en-US" sz="3200" spc="-100" dirty="0"/>
              <a:t>可以採取下列何者方案進行修補</a:t>
            </a:r>
            <a:r>
              <a:rPr lang="en-US" altLang="zh-TW" sz="3200" spc="-100" dirty="0" smtClean="0"/>
              <a:t>?</a:t>
            </a:r>
          </a:p>
          <a:p>
            <a:pPr algn="just"/>
            <a:endParaRPr lang="en-US" altLang="zh-TW" sz="3200" spc="-100" dirty="0"/>
          </a:p>
          <a:p>
            <a:pPr algn="just"/>
            <a:r>
              <a:rPr lang="en-US" altLang="zh-TW" sz="3200" spc="-100" dirty="0"/>
              <a:t>(A)XSS </a:t>
            </a:r>
            <a:r>
              <a:rPr lang="zh-TW" altLang="en-US" sz="3200" spc="-100" dirty="0"/>
              <a:t>可以透過過濾此符號”</a:t>
            </a:r>
            <a:r>
              <a:rPr lang="en-US" altLang="zh-TW" sz="3200" spc="-100" dirty="0"/>
              <a:t>&lt;”,</a:t>
            </a:r>
            <a:r>
              <a:rPr lang="zh-TW" altLang="en-US" sz="3200" spc="-100" dirty="0"/>
              <a:t>即可根治</a:t>
            </a:r>
          </a:p>
          <a:p>
            <a:pPr algn="just"/>
            <a:r>
              <a:rPr lang="en-US" altLang="zh-TW" sz="3200" spc="-100" dirty="0"/>
              <a:t>(B) Open Redirect </a:t>
            </a:r>
            <a:r>
              <a:rPr lang="zh-TW" altLang="en-US" sz="3200" spc="-100" dirty="0"/>
              <a:t>可以採用圖像式驗證即可根治</a:t>
            </a:r>
          </a:p>
          <a:p>
            <a:pPr algn="just"/>
            <a:r>
              <a:rPr lang="en-US" altLang="zh-TW" sz="3200" spc="-100" dirty="0">
                <a:solidFill>
                  <a:srgbClr val="FF0000"/>
                </a:solidFill>
              </a:rPr>
              <a:t>(C) </a:t>
            </a:r>
            <a:r>
              <a:rPr lang="en-US" altLang="zh-TW" sz="3200" spc="-100" dirty="0" err="1">
                <a:solidFill>
                  <a:srgbClr val="FF0000"/>
                </a:solidFill>
              </a:rPr>
              <a:t>HTML.Encode</a:t>
            </a:r>
            <a:r>
              <a:rPr lang="en-US" altLang="zh-TW" sz="3200" spc="-100" dirty="0">
                <a:solidFill>
                  <a:srgbClr val="FF0000"/>
                </a:solidFill>
              </a:rPr>
              <a:t> </a:t>
            </a:r>
            <a:r>
              <a:rPr lang="zh-TW" altLang="en-US" sz="3200" spc="-100" dirty="0">
                <a:solidFill>
                  <a:srgbClr val="FF0000"/>
                </a:solidFill>
              </a:rPr>
              <a:t>是可以解決 </a:t>
            </a:r>
            <a:r>
              <a:rPr lang="en-US" altLang="zh-TW" sz="3200" spc="-100" dirty="0">
                <a:solidFill>
                  <a:srgbClr val="FF0000"/>
                </a:solidFill>
              </a:rPr>
              <a:t>XSS </a:t>
            </a:r>
            <a:r>
              <a:rPr lang="zh-TW" altLang="en-US" sz="3200" spc="-100" dirty="0">
                <a:solidFill>
                  <a:srgbClr val="FF0000"/>
                </a:solidFill>
              </a:rPr>
              <a:t>的一種方法</a:t>
            </a:r>
          </a:p>
          <a:p>
            <a:pPr algn="just"/>
            <a:r>
              <a:rPr lang="en-US" altLang="zh-TW" sz="3200" spc="-100" dirty="0"/>
              <a:t>(D)</a:t>
            </a:r>
            <a:r>
              <a:rPr lang="zh-TW" altLang="en-US" sz="3200" spc="-100" dirty="0"/>
              <a:t>採用 </a:t>
            </a:r>
            <a:r>
              <a:rPr lang="en-US" altLang="zh-TW" sz="3200" spc="-100" dirty="0"/>
              <a:t>Prepared Statement </a:t>
            </a:r>
            <a:r>
              <a:rPr lang="zh-TW" altLang="en-US" sz="3200" spc="-100" dirty="0"/>
              <a:t>可以解決 </a:t>
            </a:r>
            <a:r>
              <a:rPr lang="en-US" altLang="zh-TW" sz="3200" spc="-100" dirty="0"/>
              <a:t>XSS</a:t>
            </a:r>
          </a:p>
        </p:txBody>
      </p:sp>
      <p:sp>
        <p:nvSpPr>
          <p:cNvPr id="5" name="矩形 4"/>
          <p:cNvSpPr/>
          <p:nvPr/>
        </p:nvSpPr>
        <p:spPr>
          <a:xfrm>
            <a:off x="862486" y="171419"/>
            <a:ext cx="184858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600" dirty="0"/>
              <a:t>(</a:t>
            </a:r>
            <a:r>
              <a:rPr lang="zh-TW" altLang="en-US" sz="3600" dirty="0"/>
              <a:t>單選題</a:t>
            </a:r>
            <a:r>
              <a:rPr lang="en-US" altLang="zh-TW" sz="3600" dirty="0"/>
              <a:t>)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419994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矩形 3"/>
          <p:cNvSpPr/>
          <p:nvPr/>
        </p:nvSpPr>
        <p:spPr>
          <a:xfrm>
            <a:off x="447191" y="900047"/>
            <a:ext cx="8249618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TW" altLang="en-US" sz="3200" spc="-100" dirty="0"/>
              <a:t>在日常檢查時發現 </a:t>
            </a:r>
            <a:r>
              <a:rPr lang="en-US" altLang="zh-TW" sz="3200" spc="-100" dirty="0"/>
              <a:t>10.10.1.1 (web),10.10.1.2 (</a:t>
            </a:r>
            <a:r>
              <a:rPr lang="en-US" altLang="zh-TW" sz="3200" spc="-100" dirty="0" err="1"/>
              <a:t>db</a:t>
            </a:r>
            <a:r>
              <a:rPr lang="en-US" altLang="zh-TW" sz="3200" spc="-100" dirty="0"/>
              <a:t>)</a:t>
            </a:r>
            <a:r>
              <a:rPr lang="zh-TW" altLang="en-US" sz="3200" spc="-100" dirty="0"/>
              <a:t>發現入侵警訊風險如附圖內容所示時</a:t>
            </a:r>
            <a:r>
              <a:rPr lang="en-US" altLang="zh-TW" sz="3200" spc="-100" dirty="0"/>
              <a:t>,</a:t>
            </a:r>
            <a:r>
              <a:rPr lang="zh-TW" altLang="en-US" sz="3200" spc="-100" dirty="0"/>
              <a:t>請問第一步應該做</a:t>
            </a:r>
            <a:r>
              <a:rPr lang="en-US" altLang="zh-TW" sz="3200" spc="-100" dirty="0"/>
              <a:t>?</a:t>
            </a:r>
          </a:p>
          <a:p>
            <a:r>
              <a:rPr lang="en-US" altLang="zh-TW" sz="3200" spc="-100" dirty="0" smtClean="0"/>
              <a:t>2018/07/07 src:199.199.199.1 </a:t>
            </a:r>
            <a:r>
              <a:rPr lang="en-US" altLang="zh-TW" sz="3200" spc="-100" dirty="0"/>
              <a:t>dst:10.10.1.1 </a:t>
            </a:r>
            <a:r>
              <a:rPr lang="en-US" altLang="zh-TW" sz="3200" spc="-100" dirty="0" err="1"/>
              <a:t>oooo.php?id</a:t>
            </a:r>
            <a:r>
              <a:rPr lang="en-US" altLang="zh-TW" sz="3200" spc="-100" dirty="0"/>
              <a:t>=’ </a:t>
            </a:r>
            <a:r>
              <a:rPr lang="en-US" altLang="zh-TW" sz="3200" spc="-100" dirty="0" smtClean="0"/>
              <a:t>or 1=1—</a:t>
            </a:r>
            <a:r>
              <a:rPr lang="en-US" altLang="zh-TW" sz="3200" spc="-100" dirty="0" err="1" smtClean="0"/>
              <a:t>xp_cmd_shell</a:t>
            </a:r>
            <a:r>
              <a:rPr lang="en-US" altLang="zh-TW" sz="3200" spc="-100" dirty="0" smtClean="0"/>
              <a:t>(...)?</a:t>
            </a:r>
          </a:p>
          <a:p>
            <a:endParaRPr lang="en-US" altLang="zh-TW" sz="3200" spc="-100" dirty="0"/>
          </a:p>
          <a:p>
            <a:pPr algn="just"/>
            <a:r>
              <a:rPr lang="en-US" altLang="zh-TW" sz="3200" spc="-100" dirty="0"/>
              <a:t>(A)</a:t>
            </a:r>
            <a:r>
              <a:rPr lang="zh-TW" altLang="en-US" sz="3200" spc="-100" dirty="0"/>
              <a:t>檢查 </a:t>
            </a:r>
            <a:r>
              <a:rPr lang="en-US" altLang="zh-TW" sz="3200" spc="-100" dirty="0"/>
              <a:t>10.10.1.2 </a:t>
            </a:r>
            <a:r>
              <a:rPr lang="zh-TW" altLang="en-US" sz="3200" spc="-100" dirty="0"/>
              <a:t>是否有被加入額外帳號</a:t>
            </a:r>
          </a:p>
          <a:p>
            <a:pPr algn="just"/>
            <a:r>
              <a:rPr lang="en-US" altLang="zh-TW" sz="3200" spc="-100" dirty="0"/>
              <a:t>(B</a:t>
            </a:r>
            <a:r>
              <a:rPr lang="en-US" altLang="zh-TW" sz="3200" spc="-100" dirty="0" smtClean="0"/>
              <a:t>)</a:t>
            </a:r>
            <a:r>
              <a:rPr lang="zh-TW" altLang="en-US" sz="3200" spc="-100" dirty="0" smtClean="0"/>
              <a:t>檢查 </a:t>
            </a:r>
            <a:r>
              <a:rPr lang="en-US" altLang="zh-TW" sz="3200" spc="-100" dirty="0"/>
              <a:t>10.10.1.1 </a:t>
            </a:r>
            <a:r>
              <a:rPr lang="zh-TW" altLang="en-US" sz="3200" spc="-100" dirty="0"/>
              <a:t>是否有其他的備份資料</a:t>
            </a:r>
          </a:p>
          <a:p>
            <a:pPr algn="just"/>
            <a:r>
              <a:rPr lang="en-US" altLang="zh-TW" sz="3200" spc="-100" dirty="0"/>
              <a:t>(C</a:t>
            </a:r>
            <a:r>
              <a:rPr lang="en-US" altLang="zh-TW" sz="3200" spc="-100" dirty="0" smtClean="0"/>
              <a:t>)</a:t>
            </a:r>
            <a:r>
              <a:rPr lang="zh-TW" altLang="en-US" sz="3200" spc="-100" dirty="0" smtClean="0"/>
              <a:t>立即</a:t>
            </a:r>
            <a:r>
              <a:rPr lang="zh-TW" altLang="en-US" sz="3200" spc="-100" dirty="0"/>
              <a:t>通報 </a:t>
            </a:r>
            <a:r>
              <a:rPr lang="en-US" altLang="zh-TW" sz="3200" spc="-100" dirty="0"/>
              <a:t>N-ICST</a:t>
            </a:r>
          </a:p>
          <a:p>
            <a:pPr algn="just"/>
            <a:r>
              <a:rPr lang="en-US" altLang="zh-TW" sz="3200" spc="-100" dirty="0"/>
              <a:t>(D)</a:t>
            </a:r>
            <a:r>
              <a:rPr lang="zh-TW" altLang="en-US" sz="3200" spc="-100" dirty="0"/>
              <a:t>立即進行系統還原</a:t>
            </a:r>
          </a:p>
        </p:txBody>
      </p:sp>
      <p:sp>
        <p:nvSpPr>
          <p:cNvPr id="5" name="矩形 4"/>
          <p:cNvSpPr/>
          <p:nvPr/>
        </p:nvSpPr>
        <p:spPr>
          <a:xfrm>
            <a:off x="862486" y="171419"/>
            <a:ext cx="184858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600" dirty="0"/>
              <a:t>(</a:t>
            </a:r>
            <a:r>
              <a:rPr lang="zh-TW" altLang="en-US" sz="3600" dirty="0"/>
              <a:t>單選題</a:t>
            </a:r>
            <a:r>
              <a:rPr lang="en-US" altLang="zh-TW" sz="3600" dirty="0"/>
              <a:t>)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90915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矩形 3"/>
          <p:cNvSpPr/>
          <p:nvPr/>
        </p:nvSpPr>
        <p:spPr>
          <a:xfrm>
            <a:off x="447191" y="900047"/>
            <a:ext cx="8249618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TW" altLang="en-US" sz="3200" spc="-100" dirty="0"/>
              <a:t>在日常檢查時發現 </a:t>
            </a:r>
            <a:r>
              <a:rPr lang="en-US" altLang="zh-TW" sz="3200" spc="-100" dirty="0"/>
              <a:t>10.10.1.1 (web),10.10.1.2 (</a:t>
            </a:r>
            <a:r>
              <a:rPr lang="en-US" altLang="zh-TW" sz="3200" spc="-100" dirty="0" err="1"/>
              <a:t>db</a:t>
            </a:r>
            <a:r>
              <a:rPr lang="en-US" altLang="zh-TW" sz="3200" spc="-100" dirty="0"/>
              <a:t>)</a:t>
            </a:r>
            <a:r>
              <a:rPr lang="zh-TW" altLang="en-US" sz="3200" spc="-100" dirty="0"/>
              <a:t>發現入侵警訊風險如附圖內容所示時</a:t>
            </a:r>
            <a:r>
              <a:rPr lang="en-US" altLang="zh-TW" sz="3200" spc="-100" dirty="0"/>
              <a:t>,</a:t>
            </a:r>
            <a:r>
              <a:rPr lang="zh-TW" altLang="en-US" sz="3200" spc="-100" dirty="0"/>
              <a:t>請問第一步應該做</a:t>
            </a:r>
            <a:r>
              <a:rPr lang="en-US" altLang="zh-TW" sz="3200" spc="-100" dirty="0"/>
              <a:t>?</a:t>
            </a:r>
          </a:p>
          <a:p>
            <a:r>
              <a:rPr lang="en-US" altLang="zh-TW" sz="3200" spc="-100" dirty="0" smtClean="0"/>
              <a:t>2018/07/07 src:199.199.199.1 </a:t>
            </a:r>
            <a:r>
              <a:rPr lang="en-US" altLang="zh-TW" sz="3200" spc="-100" dirty="0"/>
              <a:t>dst:10.10.1.1 </a:t>
            </a:r>
            <a:r>
              <a:rPr lang="en-US" altLang="zh-TW" sz="3200" spc="-100" dirty="0" err="1"/>
              <a:t>oooo.php?id</a:t>
            </a:r>
            <a:r>
              <a:rPr lang="en-US" altLang="zh-TW" sz="3200" spc="-100" dirty="0"/>
              <a:t>=’ </a:t>
            </a:r>
            <a:r>
              <a:rPr lang="en-US" altLang="zh-TW" sz="3200" spc="-100" dirty="0" smtClean="0"/>
              <a:t>or 1=1—</a:t>
            </a:r>
            <a:r>
              <a:rPr lang="en-US" altLang="zh-TW" sz="3200" spc="-100" dirty="0" err="1" smtClean="0"/>
              <a:t>xp_cmd_shell</a:t>
            </a:r>
            <a:r>
              <a:rPr lang="en-US" altLang="zh-TW" sz="3200" spc="-100" dirty="0" smtClean="0"/>
              <a:t>(...)?</a:t>
            </a:r>
          </a:p>
          <a:p>
            <a:endParaRPr lang="en-US" altLang="zh-TW" sz="3200" spc="-100" dirty="0"/>
          </a:p>
          <a:p>
            <a:pPr algn="just"/>
            <a:r>
              <a:rPr lang="en-US" altLang="zh-TW" sz="3200" spc="-100" dirty="0">
                <a:solidFill>
                  <a:srgbClr val="FF0000"/>
                </a:solidFill>
              </a:rPr>
              <a:t>(A)</a:t>
            </a:r>
            <a:r>
              <a:rPr lang="zh-TW" altLang="en-US" sz="3200" spc="-100" dirty="0">
                <a:solidFill>
                  <a:srgbClr val="FF0000"/>
                </a:solidFill>
              </a:rPr>
              <a:t>檢查 </a:t>
            </a:r>
            <a:r>
              <a:rPr lang="en-US" altLang="zh-TW" sz="3200" spc="-100" dirty="0">
                <a:solidFill>
                  <a:srgbClr val="FF0000"/>
                </a:solidFill>
              </a:rPr>
              <a:t>10.10.1.2 </a:t>
            </a:r>
            <a:r>
              <a:rPr lang="zh-TW" altLang="en-US" sz="3200" spc="-100" dirty="0">
                <a:solidFill>
                  <a:srgbClr val="FF0000"/>
                </a:solidFill>
              </a:rPr>
              <a:t>是否有被加入額外帳號</a:t>
            </a:r>
          </a:p>
          <a:p>
            <a:pPr algn="just"/>
            <a:r>
              <a:rPr lang="en-US" altLang="zh-TW" sz="3200" spc="-100" dirty="0"/>
              <a:t>(B</a:t>
            </a:r>
            <a:r>
              <a:rPr lang="en-US" altLang="zh-TW" sz="3200" spc="-100" dirty="0" smtClean="0"/>
              <a:t>)</a:t>
            </a:r>
            <a:r>
              <a:rPr lang="zh-TW" altLang="en-US" sz="3200" spc="-100" dirty="0" smtClean="0"/>
              <a:t>檢查 </a:t>
            </a:r>
            <a:r>
              <a:rPr lang="en-US" altLang="zh-TW" sz="3200" spc="-100" dirty="0"/>
              <a:t>10.10.1.1 </a:t>
            </a:r>
            <a:r>
              <a:rPr lang="zh-TW" altLang="en-US" sz="3200" spc="-100" dirty="0"/>
              <a:t>是否有其他的備份資料</a:t>
            </a:r>
          </a:p>
          <a:p>
            <a:pPr algn="just"/>
            <a:r>
              <a:rPr lang="en-US" altLang="zh-TW" sz="3200" spc="-100" dirty="0"/>
              <a:t>(C</a:t>
            </a:r>
            <a:r>
              <a:rPr lang="en-US" altLang="zh-TW" sz="3200" spc="-100" dirty="0" smtClean="0"/>
              <a:t>)</a:t>
            </a:r>
            <a:r>
              <a:rPr lang="zh-TW" altLang="en-US" sz="3200" spc="-100" dirty="0" smtClean="0"/>
              <a:t>立即</a:t>
            </a:r>
            <a:r>
              <a:rPr lang="zh-TW" altLang="en-US" sz="3200" spc="-100" dirty="0"/>
              <a:t>通報 </a:t>
            </a:r>
            <a:r>
              <a:rPr lang="en-US" altLang="zh-TW" sz="3200" spc="-100" dirty="0"/>
              <a:t>N-ICST</a:t>
            </a:r>
          </a:p>
          <a:p>
            <a:pPr algn="just"/>
            <a:r>
              <a:rPr lang="en-US" altLang="zh-TW" sz="3200" spc="-100" dirty="0"/>
              <a:t>(D)</a:t>
            </a:r>
            <a:r>
              <a:rPr lang="zh-TW" altLang="en-US" sz="3200" spc="-100" dirty="0"/>
              <a:t>立即進行系統還原</a:t>
            </a:r>
          </a:p>
        </p:txBody>
      </p:sp>
      <p:sp>
        <p:nvSpPr>
          <p:cNvPr id="5" name="矩形 4"/>
          <p:cNvSpPr/>
          <p:nvPr/>
        </p:nvSpPr>
        <p:spPr>
          <a:xfrm>
            <a:off x="862486" y="171419"/>
            <a:ext cx="184858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600" dirty="0"/>
              <a:t>(</a:t>
            </a:r>
            <a:r>
              <a:rPr lang="zh-TW" altLang="en-US" sz="3600" dirty="0"/>
              <a:t>單選題</a:t>
            </a:r>
            <a:r>
              <a:rPr lang="en-US" altLang="zh-TW" sz="3600" dirty="0"/>
              <a:t>)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675749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矩形 3"/>
          <p:cNvSpPr/>
          <p:nvPr/>
        </p:nvSpPr>
        <p:spPr>
          <a:xfrm>
            <a:off x="447191" y="900047"/>
            <a:ext cx="8249618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TW" altLang="en-US" sz="3200" spc="-100" dirty="0"/>
              <a:t>如果網站遭遇入侵行為</a:t>
            </a:r>
            <a:r>
              <a:rPr lang="en-US" altLang="zh-TW" sz="3200" spc="-100" dirty="0"/>
              <a:t>,</a:t>
            </a:r>
            <a:r>
              <a:rPr lang="zh-TW" altLang="en-US" sz="3200" spc="-100" dirty="0"/>
              <a:t>在採取風險應變處置及改善時</a:t>
            </a:r>
            <a:r>
              <a:rPr lang="en-US" altLang="zh-TW" sz="3200" spc="-100" dirty="0"/>
              <a:t>,</a:t>
            </a:r>
            <a:r>
              <a:rPr lang="zh-TW" altLang="en-US" sz="3200" spc="-100" dirty="0"/>
              <a:t>下列敘述何者較「不」正確</a:t>
            </a:r>
            <a:r>
              <a:rPr lang="en-US" altLang="zh-TW" sz="3200" spc="-100" dirty="0" smtClean="0"/>
              <a:t>?</a:t>
            </a:r>
          </a:p>
          <a:p>
            <a:pPr algn="just"/>
            <a:endParaRPr lang="en-US" altLang="zh-TW" sz="3200" spc="-100" dirty="0"/>
          </a:p>
          <a:p>
            <a:pPr algn="just"/>
            <a:r>
              <a:rPr lang="en-US" altLang="zh-TW" sz="3200" spc="-100" dirty="0"/>
              <a:t>(A)</a:t>
            </a:r>
            <a:r>
              <a:rPr lang="zh-TW" altLang="en-US" sz="3200" spc="-100" dirty="0"/>
              <a:t>用防火牆或網站應用程式防火牆</a:t>
            </a:r>
            <a:r>
              <a:rPr lang="en-US" altLang="zh-TW" sz="3200" spc="-100" dirty="0"/>
              <a:t>(Web Application Firewall, WAF)</a:t>
            </a:r>
            <a:r>
              <a:rPr lang="zh-TW" altLang="en-US" sz="3200" spc="-100" dirty="0"/>
              <a:t>先暫時將此風險做偵測跟阻擋</a:t>
            </a:r>
          </a:p>
          <a:p>
            <a:pPr algn="just"/>
            <a:r>
              <a:rPr lang="en-US" altLang="zh-TW" sz="3200" spc="-100" dirty="0"/>
              <a:t>(B) </a:t>
            </a:r>
            <a:r>
              <a:rPr lang="zh-TW" altLang="en-US" sz="3200" spc="-100" dirty="0"/>
              <a:t>採用弱掃工具或滲透測試服務驗證是否完成修補</a:t>
            </a:r>
          </a:p>
          <a:p>
            <a:pPr algn="just"/>
            <a:r>
              <a:rPr lang="en-US" altLang="zh-TW" sz="3200" spc="-100" dirty="0"/>
              <a:t>(C) </a:t>
            </a:r>
            <a:r>
              <a:rPr lang="zh-TW" altLang="en-US" sz="3200" spc="-100" dirty="0"/>
              <a:t>使用原始碼檢測確認是否有其他類似弱點</a:t>
            </a:r>
          </a:p>
          <a:p>
            <a:pPr algn="just"/>
            <a:r>
              <a:rPr lang="en-US" altLang="zh-TW" sz="3200" spc="-100" dirty="0"/>
              <a:t>(D)</a:t>
            </a:r>
            <a:r>
              <a:rPr lang="zh-TW" altLang="en-US" sz="3200" spc="-100" dirty="0"/>
              <a:t>將被網站備份資料復原即可</a:t>
            </a:r>
          </a:p>
        </p:txBody>
      </p:sp>
      <p:sp>
        <p:nvSpPr>
          <p:cNvPr id="5" name="矩形 4"/>
          <p:cNvSpPr/>
          <p:nvPr/>
        </p:nvSpPr>
        <p:spPr>
          <a:xfrm>
            <a:off x="862486" y="171419"/>
            <a:ext cx="184858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600" dirty="0"/>
              <a:t>(</a:t>
            </a:r>
            <a:r>
              <a:rPr lang="zh-TW" altLang="en-US" sz="3600" dirty="0"/>
              <a:t>單選題</a:t>
            </a:r>
            <a:r>
              <a:rPr lang="en-US" altLang="zh-TW" sz="3600" dirty="0"/>
              <a:t>)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647927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矩形 3"/>
          <p:cNvSpPr/>
          <p:nvPr/>
        </p:nvSpPr>
        <p:spPr>
          <a:xfrm>
            <a:off x="447191" y="900047"/>
            <a:ext cx="8249618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TW" altLang="en-US" sz="3200" spc="-100" dirty="0"/>
              <a:t>如果網站遭遇入侵行為</a:t>
            </a:r>
            <a:r>
              <a:rPr lang="en-US" altLang="zh-TW" sz="3200" spc="-100" dirty="0"/>
              <a:t>,</a:t>
            </a:r>
            <a:r>
              <a:rPr lang="zh-TW" altLang="en-US" sz="3200" spc="-100" dirty="0"/>
              <a:t>在採取風險應變處置及改善時</a:t>
            </a:r>
            <a:r>
              <a:rPr lang="en-US" altLang="zh-TW" sz="3200" spc="-100" dirty="0"/>
              <a:t>,</a:t>
            </a:r>
            <a:r>
              <a:rPr lang="zh-TW" altLang="en-US" sz="3200" spc="-100" dirty="0"/>
              <a:t>下列敘述何者較「不」正確</a:t>
            </a:r>
            <a:r>
              <a:rPr lang="en-US" altLang="zh-TW" sz="3200" spc="-100" dirty="0" smtClean="0"/>
              <a:t>?</a:t>
            </a:r>
          </a:p>
          <a:p>
            <a:pPr algn="just"/>
            <a:endParaRPr lang="en-US" altLang="zh-TW" sz="3200" spc="-100" dirty="0"/>
          </a:p>
          <a:p>
            <a:pPr algn="just"/>
            <a:r>
              <a:rPr lang="en-US" altLang="zh-TW" sz="3200" spc="-100" dirty="0"/>
              <a:t>(A)</a:t>
            </a:r>
            <a:r>
              <a:rPr lang="zh-TW" altLang="en-US" sz="3200" spc="-100" dirty="0"/>
              <a:t>用防火牆或網站應用程式防火牆</a:t>
            </a:r>
            <a:r>
              <a:rPr lang="en-US" altLang="zh-TW" sz="3200" spc="-100" dirty="0"/>
              <a:t>(Web Application Firewall, WAF)</a:t>
            </a:r>
            <a:r>
              <a:rPr lang="zh-TW" altLang="en-US" sz="3200" spc="-100" dirty="0"/>
              <a:t>先暫時將此風險做偵測跟阻擋</a:t>
            </a:r>
          </a:p>
          <a:p>
            <a:pPr algn="just"/>
            <a:r>
              <a:rPr lang="en-US" altLang="zh-TW" sz="3200" spc="-100" dirty="0"/>
              <a:t>(B) </a:t>
            </a:r>
            <a:r>
              <a:rPr lang="zh-TW" altLang="en-US" sz="3200" spc="-100" dirty="0"/>
              <a:t>採用弱掃工具或滲透測試服務驗證是否完成修補</a:t>
            </a:r>
          </a:p>
          <a:p>
            <a:pPr algn="just"/>
            <a:r>
              <a:rPr lang="en-US" altLang="zh-TW" sz="3200" spc="-100" dirty="0"/>
              <a:t>(C) </a:t>
            </a:r>
            <a:r>
              <a:rPr lang="zh-TW" altLang="en-US" sz="3200" spc="-100" dirty="0"/>
              <a:t>使用原始碼檢測確認是否有其他類似弱點</a:t>
            </a:r>
          </a:p>
          <a:p>
            <a:pPr algn="just"/>
            <a:r>
              <a:rPr lang="en-US" altLang="zh-TW" sz="3200" spc="-100" dirty="0">
                <a:solidFill>
                  <a:srgbClr val="FF0000"/>
                </a:solidFill>
              </a:rPr>
              <a:t>(D)</a:t>
            </a:r>
            <a:r>
              <a:rPr lang="zh-TW" altLang="en-US" sz="3200" spc="-100" dirty="0">
                <a:solidFill>
                  <a:srgbClr val="FF0000"/>
                </a:solidFill>
              </a:rPr>
              <a:t>將被網站備份資料復原即可</a:t>
            </a:r>
          </a:p>
        </p:txBody>
      </p:sp>
      <p:sp>
        <p:nvSpPr>
          <p:cNvPr id="5" name="矩形 4"/>
          <p:cNvSpPr/>
          <p:nvPr/>
        </p:nvSpPr>
        <p:spPr>
          <a:xfrm>
            <a:off x="862486" y="171419"/>
            <a:ext cx="184858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600" dirty="0"/>
              <a:t>(</a:t>
            </a:r>
            <a:r>
              <a:rPr lang="zh-TW" altLang="en-US" sz="3600" dirty="0"/>
              <a:t>單選題</a:t>
            </a:r>
            <a:r>
              <a:rPr lang="en-US" altLang="zh-TW" sz="3600" dirty="0"/>
              <a:t>)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522347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矩形 3"/>
          <p:cNvSpPr/>
          <p:nvPr/>
        </p:nvSpPr>
        <p:spPr>
          <a:xfrm>
            <a:off x="447191" y="900047"/>
            <a:ext cx="8249618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TW" altLang="en-US" sz="3200" spc="-100" dirty="0"/>
              <a:t>依據下圖所示之結果</a:t>
            </a:r>
            <a:r>
              <a:rPr lang="en-US" altLang="zh-TW" sz="3200" spc="-100" dirty="0"/>
              <a:t>,</a:t>
            </a:r>
            <a:r>
              <a:rPr lang="zh-TW" altLang="en-US" sz="3200" spc="-100" dirty="0"/>
              <a:t>此為 </a:t>
            </a:r>
            <a:r>
              <a:rPr lang="en-US" altLang="zh-TW" sz="3200" spc="-100" dirty="0"/>
              <a:t>OWASP Top 10 – 2017 </a:t>
            </a:r>
            <a:r>
              <a:rPr lang="zh-TW" altLang="en-US" sz="3200" spc="-100" dirty="0"/>
              <a:t>文件敘述的何項風險分類</a:t>
            </a:r>
            <a:r>
              <a:rPr lang="en-US" altLang="zh-TW" sz="3200" spc="-100" dirty="0" smtClean="0"/>
              <a:t>?</a:t>
            </a:r>
          </a:p>
          <a:p>
            <a:pPr algn="just"/>
            <a:endParaRPr lang="en-US" altLang="zh-TW" sz="3200" spc="-100" dirty="0">
              <a:solidFill>
                <a:srgbClr val="FF0000"/>
              </a:solidFill>
            </a:endParaRPr>
          </a:p>
          <a:p>
            <a:pPr algn="just"/>
            <a:endParaRPr lang="en-US" altLang="zh-TW" sz="3200" spc="-100" dirty="0" smtClean="0"/>
          </a:p>
          <a:p>
            <a:pPr algn="just"/>
            <a:endParaRPr lang="en-US" altLang="zh-TW" sz="3200" spc="-100" dirty="0"/>
          </a:p>
          <a:p>
            <a:pPr algn="just"/>
            <a:endParaRPr lang="en-US" altLang="zh-TW" sz="3200" spc="-100" dirty="0" smtClean="0"/>
          </a:p>
          <a:p>
            <a:pPr algn="just"/>
            <a:endParaRPr lang="en-US" altLang="zh-TW" sz="3200" spc="-100" dirty="0"/>
          </a:p>
          <a:p>
            <a:pPr algn="just"/>
            <a:endParaRPr lang="en-US" altLang="zh-TW" sz="3200" spc="-100" dirty="0" smtClean="0"/>
          </a:p>
          <a:p>
            <a:pPr algn="just"/>
            <a:r>
              <a:rPr lang="en-US" altLang="zh-TW" sz="3200" spc="-100" dirty="0"/>
              <a:t>(A)Cross-Site Scripting(XSS)</a:t>
            </a:r>
          </a:p>
          <a:p>
            <a:pPr algn="just"/>
            <a:r>
              <a:rPr lang="en-US" altLang="zh-TW" sz="3200" spc="-100" dirty="0"/>
              <a:t>(B) XML External Entities(XXE)</a:t>
            </a:r>
          </a:p>
          <a:p>
            <a:pPr algn="just"/>
            <a:r>
              <a:rPr lang="en-US" altLang="zh-TW" sz="3200" spc="-100" dirty="0"/>
              <a:t>(C) Sensitive Data Exposure</a:t>
            </a:r>
          </a:p>
          <a:p>
            <a:pPr algn="just"/>
            <a:r>
              <a:rPr lang="en-US" altLang="zh-TW" sz="3200" spc="-100" dirty="0"/>
              <a:t>(D)Security </a:t>
            </a:r>
            <a:r>
              <a:rPr lang="en-US" altLang="zh-TW" sz="3200" spc="-100" dirty="0" smtClean="0"/>
              <a:t>Misconfiguration</a:t>
            </a:r>
            <a:endParaRPr lang="en-US" altLang="zh-TW" sz="3200" spc="-100" dirty="0"/>
          </a:p>
        </p:txBody>
      </p:sp>
      <p:pic>
        <p:nvPicPr>
          <p:cNvPr id="5" name="圖片 4" descr="C:\Users\Win7\Desktop\122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191" y="1969769"/>
            <a:ext cx="6033008" cy="290726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矩形 5"/>
          <p:cNvSpPr/>
          <p:nvPr/>
        </p:nvSpPr>
        <p:spPr>
          <a:xfrm>
            <a:off x="862486" y="171419"/>
            <a:ext cx="184858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600" dirty="0"/>
              <a:t>(</a:t>
            </a:r>
            <a:r>
              <a:rPr lang="zh-TW" altLang="en-US" sz="3600" dirty="0"/>
              <a:t>單選題</a:t>
            </a:r>
            <a:r>
              <a:rPr lang="en-US" altLang="zh-TW" sz="3600" dirty="0"/>
              <a:t>)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206707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矩形 3"/>
          <p:cNvSpPr/>
          <p:nvPr/>
        </p:nvSpPr>
        <p:spPr>
          <a:xfrm>
            <a:off x="447191" y="900047"/>
            <a:ext cx="8249618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TW" altLang="en-US" sz="3200" spc="-100" dirty="0"/>
              <a:t>依據下圖所示之結果</a:t>
            </a:r>
            <a:r>
              <a:rPr lang="en-US" altLang="zh-TW" sz="3200" spc="-100" dirty="0"/>
              <a:t>,</a:t>
            </a:r>
            <a:r>
              <a:rPr lang="zh-TW" altLang="en-US" sz="3200" spc="-100" dirty="0"/>
              <a:t>此為 </a:t>
            </a:r>
            <a:r>
              <a:rPr lang="en-US" altLang="zh-TW" sz="3200" spc="-100" dirty="0"/>
              <a:t>OWASP Top 10 – 2017 </a:t>
            </a:r>
            <a:r>
              <a:rPr lang="zh-TW" altLang="en-US" sz="3200" spc="-100" dirty="0"/>
              <a:t>文件敘述的何項風險分類</a:t>
            </a:r>
            <a:r>
              <a:rPr lang="en-US" altLang="zh-TW" sz="3200" spc="-100" dirty="0" smtClean="0"/>
              <a:t>?</a:t>
            </a:r>
          </a:p>
          <a:p>
            <a:pPr algn="just"/>
            <a:endParaRPr lang="en-US" altLang="zh-TW" sz="3200" spc="-100" dirty="0">
              <a:solidFill>
                <a:srgbClr val="FF0000"/>
              </a:solidFill>
            </a:endParaRPr>
          </a:p>
          <a:p>
            <a:pPr algn="just"/>
            <a:endParaRPr lang="en-US" altLang="zh-TW" sz="3200" spc="-100" dirty="0" smtClean="0"/>
          </a:p>
          <a:p>
            <a:pPr algn="just"/>
            <a:endParaRPr lang="en-US" altLang="zh-TW" sz="3200" spc="-100" dirty="0"/>
          </a:p>
          <a:p>
            <a:pPr algn="just"/>
            <a:endParaRPr lang="en-US" altLang="zh-TW" sz="3200" spc="-100" dirty="0" smtClean="0"/>
          </a:p>
          <a:p>
            <a:pPr algn="just"/>
            <a:endParaRPr lang="en-US" altLang="zh-TW" sz="3200" spc="-100" dirty="0"/>
          </a:p>
          <a:p>
            <a:pPr algn="just"/>
            <a:endParaRPr lang="en-US" altLang="zh-TW" sz="3200" spc="-100" dirty="0" smtClean="0"/>
          </a:p>
          <a:p>
            <a:pPr algn="just"/>
            <a:r>
              <a:rPr lang="en-US" altLang="zh-TW" sz="3200" spc="-100" dirty="0"/>
              <a:t>(A)Cross-Site Scripting(XSS)</a:t>
            </a:r>
          </a:p>
          <a:p>
            <a:pPr algn="just"/>
            <a:r>
              <a:rPr lang="en-US" altLang="zh-TW" sz="3200" spc="-100" dirty="0"/>
              <a:t>(B) XML External Entities(XXE)</a:t>
            </a:r>
          </a:p>
          <a:p>
            <a:pPr algn="just"/>
            <a:r>
              <a:rPr lang="en-US" altLang="zh-TW" sz="3200" spc="-100" dirty="0">
                <a:solidFill>
                  <a:srgbClr val="FF0000"/>
                </a:solidFill>
              </a:rPr>
              <a:t>(C) Sensitive Data Exposure</a:t>
            </a:r>
          </a:p>
          <a:p>
            <a:pPr algn="just"/>
            <a:r>
              <a:rPr lang="en-US" altLang="zh-TW" sz="3200" spc="-100" dirty="0"/>
              <a:t>(D)Security </a:t>
            </a:r>
            <a:r>
              <a:rPr lang="en-US" altLang="zh-TW" sz="3200" spc="-100" dirty="0" smtClean="0"/>
              <a:t>Misconfiguration</a:t>
            </a:r>
            <a:endParaRPr lang="en-US" altLang="zh-TW" sz="3200" spc="-100" dirty="0"/>
          </a:p>
        </p:txBody>
      </p:sp>
      <p:pic>
        <p:nvPicPr>
          <p:cNvPr id="5" name="圖片 4" descr="C:\Users\Win7\Desktop\122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191" y="1969769"/>
            <a:ext cx="6033008" cy="290726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矩形 5"/>
          <p:cNvSpPr/>
          <p:nvPr/>
        </p:nvSpPr>
        <p:spPr>
          <a:xfrm>
            <a:off x="862486" y="171419"/>
            <a:ext cx="184858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600" dirty="0"/>
              <a:t>(</a:t>
            </a:r>
            <a:r>
              <a:rPr lang="zh-TW" altLang="en-US" sz="3600" dirty="0"/>
              <a:t>單選題</a:t>
            </a:r>
            <a:r>
              <a:rPr lang="en-US" altLang="zh-TW" sz="3600" dirty="0"/>
              <a:t>)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811909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655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18599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15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矩形 3"/>
          <p:cNvSpPr/>
          <p:nvPr/>
        </p:nvSpPr>
        <p:spPr>
          <a:xfrm>
            <a:off x="447191" y="900047"/>
            <a:ext cx="8249618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TW" altLang="en-US" sz="3200" spc="-100" dirty="0"/>
              <a:t>在 </a:t>
            </a:r>
            <a:r>
              <a:rPr lang="en-US" altLang="zh-TW" sz="3200" spc="-100" dirty="0"/>
              <a:t>OWASP Top 10 2017 </a:t>
            </a:r>
            <a:r>
              <a:rPr lang="zh-TW" altLang="en-US" sz="3200" spc="-100" dirty="0"/>
              <a:t>中</a:t>
            </a:r>
            <a:r>
              <a:rPr lang="en-US" altLang="zh-TW" sz="3200" spc="-100" dirty="0"/>
              <a:t>,</a:t>
            </a:r>
            <a:r>
              <a:rPr lang="zh-TW" altLang="en-US" sz="3200" spc="-100" dirty="0"/>
              <a:t>其 </a:t>
            </a:r>
            <a:r>
              <a:rPr lang="en-US" altLang="zh-TW" sz="3200" spc="-100" dirty="0"/>
              <a:t>A9 </a:t>
            </a:r>
            <a:r>
              <a:rPr lang="zh-TW" altLang="en-US" sz="3200" spc="-100" dirty="0"/>
              <a:t>項目說明使用含有已知漏洞的元件。而在軟體開發時</a:t>
            </a:r>
            <a:r>
              <a:rPr lang="en-US" altLang="zh-TW" sz="3200" spc="-100" dirty="0"/>
              <a:t>,</a:t>
            </a:r>
            <a:r>
              <a:rPr lang="zh-TW" altLang="en-US" sz="3200" spc="-100" dirty="0"/>
              <a:t>為減少 </a:t>
            </a:r>
            <a:r>
              <a:rPr lang="en-US" altLang="zh-TW" sz="3200" spc="-100" dirty="0"/>
              <a:t>A9 </a:t>
            </a:r>
            <a:r>
              <a:rPr lang="zh-TW" altLang="en-US" sz="3200" spc="-100" dirty="0"/>
              <a:t>項目的發生</a:t>
            </a:r>
            <a:r>
              <a:rPr lang="en-US" altLang="zh-TW" sz="3200" spc="-100" dirty="0"/>
              <a:t>,</a:t>
            </a:r>
            <a:r>
              <a:rPr lang="zh-TW" altLang="en-US" sz="3200" spc="-100" dirty="0"/>
              <a:t>下列何種作法為佳</a:t>
            </a:r>
            <a:r>
              <a:rPr lang="en-US" altLang="zh-TW" sz="3200" spc="-100" dirty="0" smtClean="0"/>
              <a:t>?</a:t>
            </a:r>
          </a:p>
          <a:p>
            <a:pPr algn="just"/>
            <a:endParaRPr lang="en-US" altLang="zh-TW" sz="3200" spc="-100" dirty="0"/>
          </a:p>
          <a:p>
            <a:pPr algn="just"/>
            <a:r>
              <a:rPr lang="en-US" altLang="zh-TW" sz="3200" spc="-100" dirty="0"/>
              <a:t>(A)</a:t>
            </a:r>
            <a:r>
              <a:rPr lang="zh-TW" altLang="en-US" sz="3200" spc="-100" dirty="0"/>
              <a:t>限制可以使用的元件</a:t>
            </a:r>
          </a:p>
          <a:p>
            <a:pPr algn="just"/>
            <a:r>
              <a:rPr lang="en-US" altLang="zh-TW" sz="3200" spc="-100" dirty="0"/>
              <a:t>(B</a:t>
            </a:r>
            <a:r>
              <a:rPr lang="en-US" altLang="zh-TW" sz="3200" spc="-100" dirty="0" smtClean="0"/>
              <a:t>)</a:t>
            </a:r>
            <a:r>
              <a:rPr lang="zh-TW" altLang="en-US" sz="3200" spc="-100" dirty="0" smtClean="0"/>
              <a:t>使用</a:t>
            </a:r>
            <a:r>
              <a:rPr lang="zh-TW" altLang="en-US" sz="3200" spc="-100" dirty="0"/>
              <a:t>強的加密演算法</a:t>
            </a:r>
          </a:p>
          <a:p>
            <a:pPr algn="just"/>
            <a:r>
              <a:rPr lang="en-US" altLang="zh-TW" sz="3200" spc="-100" dirty="0"/>
              <a:t>(C</a:t>
            </a:r>
            <a:r>
              <a:rPr lang="en-US" altLang="zh-TW" sz="3200" spc="-100" dirty="0" smtClean="0"/>
              <a:t>)</a:t>
            </a:r>
            <a:r>
              <a:rPr lang="zh-TW" altLang="en-US" sz="3200" spc="-100" dirty="0" smtClean="0"/>
              <a:t>使用</a:t>
            </a:r>
            <a:r>
              <a:rPr lang="zh-TW" altLang="en-US" sz="3200" spc="-100" dirty="0"/>
              <a:t>入侵防禦系統</a:t>
            </a:r>
          </a:p>
          <a:p>
            <a:pPr algn="just"/>
            <a:r>
              <a:rPr lang="en-US" altLang="zh-TW" sz="3200" spc="-100" dirty="0"/>
              <a:t>(D)</a:t>
            </a:r>
            <a:r>
              <a:rPr lang="zh-TW" altLang="en-US" sz="3200" spc="-100" dirty="0"/>
              <a:t>限制使用的網路埠</a:t>
            </a:r>
          </a:p>
        </p:txBody>
      </p:sp>
      <p:sp>
        <p:nvSpPr>
          <p:cNvPr id="5" name="矩形 4"/>
          <p:cNvSpPr/>
          <p:nvPr/>
        </p:nvSpPr>
        <p:spPr>
          <a:xfrm>
            <a:off x="862486" y="171419"/>
            <a:ext cx="184858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600" dirty="0"/>
              <a:t>(</a:t>
            </a:r>
            <a:r>
              <a:rPr lang="zh-TW" altLang="en-US" sz="3600" dirty="0"/>
              <a:t>單選題</a:t>
            </a:r>
            <a:r>
              <a:rPr lang="en-US" altLang="zh-TW" sz="3600" dirty="0"/>
              <a:t>)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843948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15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矩形 3"/>
          <p:cNvSpPr/>
          <p:nvPr/>
        </p:nvSpPr>
        <p:spPr>
          <a:xfrm>
            <a:off x="447191" y="900047"/>
            <a:ext cx="8249618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TW" altLang="en-US" sz="3200" spc="-100" dirty="0"/>
              <a:t>在 </a:t>
            </a:r>
            <a:r>
              <a:rPr lang="en-US" altLang="zh-TW" sz="3200" spc="-100" dirty="0"/>
              <a:t>OWASP Top 10 2017 </a:t>
            </a:r>
            <a:r>
              <a:rPr lang="zh-TW" altLang="en-US" sz="3200" spc="-100" dirty="0"/>
              <a:t>中</a:t>
            </a:r>
            <a:r>
              <a:rPr lang="en-US" altLang="zh-TW" sz="3200" spc="-100" dirty="0"/>
              <a:t>,</a:t>
            </a:r>
            <a:r>
              <a:rPr lang="zh-TW" altLang="en-US" sz="3200" spc="-100" dirty="0"/>
              <a:t>其 </a:t>
            </a:r>
            <a:r>
              <a:rPr lang="en-US" altLang="zh-TW" sz="3200" spc="-100" dirty="0"/>
              <a:t>A9 </a:t>
            </a:r>
            <a:r>
              <a:rPr lang="zh-TW" altLang="en-US" sz="3200" spc="-100" dirty="0"/>
              <a:t>項目說明使用含有已知漏洞的元件。而在軟體開發時</a:t>
            </a:r>
            <a:r>
              <a:rPr lang="en-US" altLang="zh-TW" sz="3200" spc="-100" dirty="0"/>
              <a:t>,</a:t>
            </a:r>
            <a:r>
              <a:rPr lang="zh-TW" altLang="en-US" sz="3200" spc="-100" dirty="0"/>
              <a:t>為減少 </a:t>
            </a:r>
            <a:r>
              <a:rPr lang="en-US" altLang="zh-TW" sz="3200" spc="-100" dirty="0"/>
              <a:t>A9 </a:t>
            </a:r>
            <a:r>
              <a:rPr lang="zh-TW" altLang="en-US" sz="3200" spc="-100" dirty="0"/>
              <a:t>項目的發生</a:t>
            </a:r>
            <a:r>
              <a:rPr lang="en-US" altLang="zh-TW" sz="3200" spc="-100" dirty="0"/>
              <a:t>,</a:t>
            </a:r>
            <a:r>
              <a:rPr lang="zh-TW" altLang="en-US" sz="3200" spc="-100" dirty="0"/>
              <a:t>下列何種作法為佳</a:t>
            </a:r>
            <a:r>
              <a:rPr lang="en-US" altLang="zh-TW" sz="3200" spc="-100" dirty="0" smtClean="0"/>
              <a:t>?</a:t>
            </a:r>
          </a:p>
          <a:p>
            <a:pPr algn="just"/>
            <a:endParaRPr lang="en-US" altLang="zh-TW" sz="3200" spc="-100" dirty="0"/>
          </a:p>
          <a:p>
            <a:pPr algn="just"/>
            <a:r>
              <a:rPr lang="en-US" altLang="zh-TW" sz="3200" spc="-100" dirty="0">
                <a:solidFill>
                  <a:srgbClr val="FF0000"/>
                </a:solidFill>
              </a:rPr>
              <a:t>(A)</a:t>
            </a:r>
            <a:r>
              <a:rPr lang="zh-TW" altLang="en-US" sz="3200" spc="-100" dirty="0">
                <a:solidFill>
                  <a:srgbClr val="FF0000"/>
                </a:solidFill>
              </a:rPr>
              <a:t>限制可以使用的元件</a:t>
            </a:r>
          </a:p>
          <a:p>
            <a:pPr algn="just"/>
            <a:r>
              <a:rPr lang="en-US" altLang="zh-TW" sz="3200" spc="-100" dirty="0"/>
              <a:t>(B</a:t>
            </a:r>
            <a:r>
              <a:rPr lang="en-US" altLang="zh-TW" sz="3200" spc="-100" dirty="0" smtClean="0"/>
              <a:t>)</a:t>
            </a:r>
            <a:r>
              <a:rPr lang="zh-TW" altLang="en-US" sz="3200" spc="-100" dirty="0" smtClean="0"/>
              <a:t>使用</a:t>
            </a:r>
            <a:r>
              <a:rPr lang="zh-TW" altLang="en-US" sz="3200" spc="-100" dirty="0"/>
              <a:t>強的加密演算法</a:t>
            </a:r>
          </a:p>
          <a:p>
            <a:pPr algn="just"/>
            <a:r>
              <a:rPr lang="en-US" altLang="zh-TW" sz="3200" spc="-100" dirty="0"/>
              <a:t>(C</a:t>
            </a:r>
            <a:r>
              <a:rPr lang="en-US" altLang="zh-TW" sz="3200" spc="-100" dirty="0" smtClean="0"/>
              <a:t>)</a:t>
            </a:r>
            <a:r>
              <a:rPr lang="zh-TW" altLang="en-US" sz="3200" spc="-100" dirty="0" smtClean="0"/>
              <a:t>使用</a:t>
            </a:r>
            <a:r>
              <a:rPr lang="zh-TW" altLang="en-US" sz="3200" spc="-100" dirty="0"/>
              <a:t>入侵防禦系統</a:t>
            </a:r>
          </a:p>
          <a:p>
            <a:pPr algn="just"/>
            <a:r>
              <a:rPr lang="en-US" altLang="zh-TW" sz="3200" spc="-100" dirty="0"/>
              <a:t>(D)</a:t>
            </a:r>
            <a:r>
              <a:rPr lang="zh-TW" altLang="en-US" sz="3200" spc="-100" dirty="0"/>
              <a:t>限制使用的網路埠</a:t>
            </a:r>
          </a:p>
        </p:txBody>
      </p:sp>
      <p:sp>
        <p:nvSpPr>
          <p:cNvPr id="5" name="矩形 4"/>
          <p:cNvSpPr/>
          <p:nvPr/>
        </p:nvSpPr>
        <p:spPr>
          <a:xfrm>
            <a:off x="862486" y="171419"/>
            <a:ext cx="184858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600" dirty="0"/>
              <a:t>(</a:t>
            </a:r>
            <a:r>
              <a:rPr lang="zh-TW" altLang="en-US" sz="3600" dirty="0"/>
              <a:t>單選題</a:t>
            </a:r>
            <a:r>
              <a:rPr lang="en-US" altLang="zh-TW" sz="3600" dirty="0"/>
              <a:t>)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615081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16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矩形 3"/>
          <p:cNvSpPr/>
          <p:nvPr/>
        </p:nvSpPr>
        <p:spPr>
          <a:xfrm>
            <a:off x="447191" y="900047"/>
            <a:ext cx="8249618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TW" altLang="en-US" sz="3200" spc="-100" dirty="0"/>
              <a:t>網頁瀏覽器的 </a:t>
            </a:r>
            <a:r>
              <a:rPr lang="en-US" altLang="zh-TW" sz="3200" spc="-100" dirty="0"/>
              <a:t>Cookies </a:t>
            </a:r>
            <a:r>
              <a:rPr lang="zh-TW" altLang="en-US" sz="3200" spc="-100" dirty="0"/>
              <a:t>並未使用加密保護機制</a:t>
            </a:r>
            <a:r>
              <a:rPr lang="en-US" altLang="zh-TW" sz="3200" spc="-100" dirty="0"/>
              <a:t>,</a:t>
            </a:r>
            <a:r>
              <a:rPr lang="zh-TW" altLang="en-US" sz="3200" spc="-100" dirty="0"/>
              <a:t>因此網站設計者為圖下次登入方便性</a:t>
            </a:r>
            <a:r>
              <a:rPr lang="en-US" altLang="zh-TW" sz="3200" spc="-100" dirty="0"/>
              <a:t>,</a:t>
            </a:r>
            <a:r>
              <a:rPr lang="zh-TW" altLang="en-US" sz="3200" spc="-100" dirty="0"/>
              <a:t>如果將使用者帳密儲存在 </a:t>
            </a:r>
            <a:r>
              <a:rPr lang="en-US" altLang="zh-TW" sz="3200" spc="-100" dirty="0"/>
              <a:t>Cookie </a:t>
            </a:r>
            <a:r>
              <a:rPr lang="zh-TW" altLang="en-US" sz="3200" spc="-100" dirty="0"/>
              <a:t>之中</a:t>
            </a:r>
            <a:r>
              <a:rPr lang="en-US" altLang="zh-TW" sz="3200" spc="-100" dirty="0"/>
              <a:t>,</a:t>
            </a:r>
            <a:r>
              <a:rPr lang="zh-TW" altLang="en-US" sz="3200" spc="-100" dirty="0"/>
              <a:t>此種安全漏洞可以讓駭客使用哪些網頁攻擊手法取得</a:t>
            </a:r>
            <a:r>
              <a:rPr lang="en-US" altLang="zh-TW" sz="3200" spc="-100" dirty="0"/>
              <a:t>Cookie</a:t>
            </a:r>
            <a:r>
              <a:rPr lang="zh-TW" altLang="en-US" sz="3200" spc="-100" dirty="0"/>
              <a:t>中機敏資料</a:t>
            </a:r>
            <a:r>
              <a:rPr lang="en-US" altLang="zh-TW" sz="3200" spc="-100" dirty="0" smtClean="0"/>
              <a:t>?</a:t>
            </a:r>
          </a:p>
          <a:p>
            <a:pPr algn="just"/>
            <a:endParaRPr lang="en-US" altLang="zh-TW" sz="3200" spc="-100" dirty="0"/>
          </a:p>
          <a:p>
            <a:pPr algn="just"/>
            <a:r>
              <a:rPr lang="en-US" altLang="zh-TW" sz="3200" spc="-100" dirty="0"/>
              <a:t>(A)SQL Injection</a:t>
            </a:r>
          </a:p>
          <a:p>
            <a:pPr algn="just"/>
            <a:r>
              <a:rPr lang="en-US" altLang="zh-TW" sz="3200" spc="-100" dirty="0"/>
              <a:t>(</a:t>
            </a:r>
            <a:r>
              <a:rPr lang="en-US" altLang="zh-TW" sz="3200" spc="-100" dirty="0" smtClean="0"/>
              <a:t>B)XSS(Cross-Site </a:t>
            </a:r>
            <a:r>
              <a:rPr lang="en-US" altLang="zh-TW" sz="3200" spc="-100" dirty="0"/>
              <a:t>Scripting)</a:t>
            </a:r>
          </a:p>
          <a:p>
            <a:pPr algn="just"/>
            <a:r>
              <a:rPr lang="en-US" altLang="zh-TW" sz="3200" spc="-100" dirty="0"/>
              <a:t>(</a:t>
            </a:r>
            <a:r>
              <a:rPr lang="en-US" altLang="zh-TW" sz="3200" spc="-100" dirty="0" smtClean="0"/>
              <a:t>C)Google-hacking</a:t>
            </a:r>
            <a:endParaRPr lang="en-US" altLang="zh-TW" sz="3200" spc="-100" dirty="0"/>
          </a:p>
          <a:p>
            <a:pPr algn="just"/>
            <a:r>
              <a:rPr lang="en-US" altLang="zh-TW" sz="3200" spc="-100" dirty="0"/>
              <a:t>(D)</a:t>
            </a:r>
            <a:r>
              <a:rPr lang="en-US" altLang="zh-TW" sz="3200" spc="-100" dirty="0" err="1"/>
              <a:t>CookieSpy</a:t>
            </a:r>
            <a:endParaRPr lang="en-US" altLang="zh-TW" sz="3200" spc="-100" dirty="0"/>
          </a:p>
        </p:txBody>
      </p:sp>
      <p:sp>
        <p:nvSpPr>
          <p:cNvPr id="5" name="矩形 4"/>
          <p:cNvSpPr/>
          <p:nvPr/>
        </p:nvSpPr>
        <p:spPr>
          <a:xfrm>
            <a:off x="953789" y="171419"/>
            <a:ext cx="184858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600" dirty="0"/>
              <a:t>(</a:t>
            </a:r>
            <a:r>
              <a:rPr lang="zh-TW" altLang="en-US" sz="3600" dirty="0"/>
              <a:t>複選題</a:t>
            </a:r>
            <a:r>
              <a:rPr lang="en-US" altLang="zh-TW" sz="3600" dirty="0"/>
              <a:t>)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396297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16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矩形 3"/>
          <p:cNvSpPr/>
          <p:nvPr/>
        </p:nvSpPr>
        <p:spPr>
          <a:xfrm>
            <a:off x="447191" y="900047"/>
            <a:ext cx="8249618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TW" altLang="en-US" sz="3200" spc="-100" dirty="0"/>
              <a:t>網頁瀏覽器的 </a:t>
            </a:r>
            <a:r>
              <a:rPr lang="en-US" altLang="zh-TW" sz="3200" spc="-100" dirty="0"/>
              <a:t>Cookies </a:t>
            </a:r>
            <a:r>
              <a:rPr lang="zh-TW" altLang="en-US" sz="3200" spc="-100" dirty="0"/>
              <a:t>並未使用加密保護機制</a:t>
            </a:r>
            <a:r>
              <a:rPr lang="en-US" altLang="zh-TW" sz="3200" spc="-100" dirty="0"/>
              <a:t>,</a:t>
            </a:r>
            <a:r>
              <a:rPr lang="zh-TW" altLang="en-US" sz="3200" spc="-100" dirty="0"/>
              <a:t>因此網站設計者為圖下次登入方便性</a:t>
            </a:r>
            <a:r>
              <a:rPr lang="en-US" altLang="zh-TW" sz="3200" spc="-100" dirty="0"/>
              <a:t>,</a:t>
            </a:r>
            <a:r>
              <a:rPr lang="zh-TW" altLang="en-US" sz="3200" spc="-100" dirty="0"/>
              <a:t>如果將使用者帳密儲存在 </a:t>
            </a:r>
            <a:r>
              <a:rPr lang="en-US" altLang="zh-TW" sz="3200" spc="-100" dirty="0"/>
              <a:t>Cookie </a:t>
            </a:r>
            <a:r>
              <a:rPr lang="zh-TW" altLang="en-US" sz="3200" spc="-100" dirty="0"/>
              <a:t>之中</a:t>
            </a:r>
            <a:r>
              <a:rPr lang="en-US" altLang="zh-TW" sz="3200" spc="-100" dirty="0"/>
              <a:t>,</a:t>
            </a:r>
            <a:r>
              <a:rPr lang="zh-TW" altLang="en-US" sz="3200" spc="-100" dirty="0"/>
              <a:t>此種安全漏洞可以讓駭客使用哪些網頁攻擊手法取得</a:t>
            </a:r>
            <a:r>
              <a:rPr lang="en-US" altLang="zh-TW" sz="3200" spc="-100" dirty="0"/>
              <a:t>Cookie</a:t>
            </a:r>
            <a:r>
              <a:rPr lang="zh-TW" altLang="en-US" sz="3200" spc="-100" dirty="0"/>
              <a:t>中機敏資料</a:t>
            </a:r>
            <a:r>
              <a:rPr lang="en-US" altLang="zh-TW" sz="3200" spc="-100" dirty="0" smtClean="0"/>
              <a:t>?</a:t>
            </a:r>
          </a:p>
          <a:p>
            <a:pPr algn="just"/>
            <a:endParaRPr lang="en-US" altLang="zh-TW" sz="3200" spc="-100" dirty="0"/>
          </a:p>
          <a:p>
            <a:pPr algn="just"/>
            <a:r>
              <a:rPr lang="en-US" altLang="zh-TW" sz="3200" spc="-100" dirty="0"/>
              <a:t>(A)SQL Injection</a:t>
            </a:r>
          </a:p>
          <a:p>
            <a:pPr algn="just"/>
            <a:r>
              <a:rPr lang="en-US" altLang="zh-TW" sz="3200" spc="-100" dirty="0">
                <a:solidFill>
                  <a:srgbClr val="FF0000"/>
                </a:solidFill>
              </a:rPr>
              <a:t>(</a:t>
            </a:r>
            <a:r>
              <a:rPr lang="en-US" altLang="zh-TW" sz="3200" spc="-100" dirty="0" smtClean="0">
                <a:solidFill>
                  <a:srgbClr val="FF0000"/>
                </a:solidFill>
              </a:rPr>
              <a:t>B)XSS(Cross-Site </a:t>
            </a:r>
            <a:r>
              <a:rPr lang="en-US" altLang="zh-TW" sz="3200" spc="-100" dirty="0">
                <a:solidFill>
                  <a:srgbClr val="FF0000"/>
                </a:solidFill>
              </a:rPr>
              <a:t>Scripting)</a:t>
            </a:r>
          </a:p>
          <a:p>
            <a:pPr algn="just"/>
            <a:r>
              <a:rPr lang="en-US" altLang="zh-TW" sz="3200" spc="-100" dirty="0"/>
              <a:t>(</a:t>
            </a:r>
            <a:r>
              <a:rPr lang="en-US" altLang="zh-TW" sz="3200" spc="-100" dirty="0" smtClean="0"/>
              <a:t>C)Google-hacking</a:t>
            </a:r>
            <a:endParaRPr lang="en-US" altLang="zh-TW" sz="3200" spc="-100" dirty="0"/>
          </a:p>
          <a:p>
            <a:pPr algn="just"/>
            <a:r>
              <a:rPr lang="en-US" altLang="zh-TW" sz="3200" spc="-100" dirty="0">
                <a:solidFill>
                  <a:srgbClr val="FF0000"/>
                </a:solidFill>
              </a:rPr>
              <a:t>(D)</a:t>
            </a:r>
            <a:r>
              <a:rPr lang="en-US" altLang="zh-TW" sz="3200" spc="-100" dirty="0" err="1">
                <a:solidFill>
                  <a:srgbClr val="FF0000"/>
                </a:solidFill>
              </a:rPr>
              <a:t>CookieSpy</a:t>
            </a:r>
            <a:endParaRPr lang="en-US" altLang="zh-TW" sz="3200" spc="-100" dirty="0">
              <a:solidFill>
                <a:srgbClr val="FF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953789" y="171419"/>
            <a:ext cx="184858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600" dirty="0"/>
              <a:t>(</a:t>
            </a:r>
            <a:r>
              <a:rPr lang="zh-TW" altLang="en-US" sz="3600" dirty="0"/>
              <a:t>複選題</a:t>
            </a:r>
            <a:r>
              <a:rPr lang="en-US" altLang="zh-TW" sz="3600" dirty="0"/>
              <a:t>)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886980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17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矩形 3"/>
          <p:cNvSpPr/>
          <p:nvPr/>
        </p:nvSpPr>
        <p:spPr>
          <a:xfrm>
            <a:off x="447191" y="900047"/>
            <a:ext cx="824961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TW" altLang="en-US" sz="3200" spc="-100" dirty="0"/>
              <a:t>透過安全設定 </a:t>
            </a:r>
            <a:r>
              <a:rPr lang="en-US" altLang="zh-TW" sz="3200" spc="-100" dirty="0"/>
              <a:t>HTTP Header </a:t>
            </a:r>
            <a:r>
              <a:rPr lang="zh-TW" altLang="en-US" sz="3200" spc="-100" dirty="0"/>
              <a:t>標頭</a:t>
            </a:r>
            <a:r>
              <a:rPr lang="en-US" altLang="zh-TW" sz="3200" spc="-100" dirty="0"/>
              <a:t>,</a:t>
            </a:r>
            <a:r>
              <a:rPr lang="zh-TW" altLang="en-US" sz="3200" spc="-100" dirty="0"/>
              <a:t>能夠使瀏覽器進行相關的限制</a:t>
            </a:r>
            <a:r>
              <a:rPr lang="en-US" altLang="zh-TW" sz="3200" spc="-100" dirty="0"/>
              <a:t>,</a:t>
            </a:r>
            <a:r>
              <a:rPr lang="zh-TW" altLang="en-US" sz="3200" spc="-100" dirty="0"/>
              <a:t>讓網站與使用者瀏覽器之間有更多的安全防護。下列哪些 </a:t>
            </a:r>
            <a:r>
              <a:rPr lang="en-US" altLang="zh-TW" sz="3200" spc="-100" dirty="0" err="1"/>
              <a:t>HTTPHeader</a:t>
            </a:r>
            <a:r>
              <a:rPr lang="en-US" altLang="zh-TW" sz="3200" spc="-100" dirty="0"/>
              <a:t> </a:t>
            </a:r>
            <a:r>
              <a:rPr lang="zh-TW" altLang="en-US" sz="3200" spc="-100" dirty="0"/>
              <a:t>標頭可達上述功能</a:t>
            </a:r>
            <a:r>
              <a:rPr lang="en-US" altLang="zh-TW" sz="3200" spc="-100" dirty="0" smtClean="0"/>
              <a:t>?</a:t>
            </a:r>
          </a:p>
          <a:p>
            <a:pPr algn="just"/>
            <a:endParaRPr lang="en-US" altLang="zh-TW" sz="3200" spc="-100" dirty="0"/>
          </a:p>
          <a:p>
            <a:pPr algn="just"/>
            <a:r>
              <a:rPr lang="en-US" altLang="zh-TW" sz="3200" spc="-100" dirty="0"/>
              <a:t>(A)HTTP Strict Transport Security</a:t>
            </a:r>
          </a:p>
          <a:p>
            <a:pPr algn="just"/>
            <a:r>
              <a:rPr lang="en-US" altLang="zh-TW" sz="3200" spc="-100" dirty="0"/>
              <a:t>(B) X-Frame-Options</a:t>
            </a:r>
          </a:p>
          <a:p>
            <a:pPr algn="just"/>
            <a:r>
              <a:rPr lang="en-US" altLang="zh-TW" sz="3200" spc="-100" dirty="0"/>
              <a:t>(C) Access-Control-Max-Age</a:t>
            </a:r>
          </a:p>
          <a:p>
            <a:pPr algn="just"/>
            <a:r>
              <a:rPr lang="en-US" altLang="zh-TW" sz="3200" spc="-100" dirty="0"/>
              <a:t>(D)Accept-Encoding</a:t>
            </a:r>
          </a:p>
        </p:txBody>
      </p:sp>
      <p:sp>
        <p:nvSpPr>
          <p:cNvPr id="5" name="矩形 4"/>
          <p:cNvSpPr/>
          <p:nvPr/>
        </p:nvSpPr>
        <p:spPr>
          <a:xfrm>
            <a:off x="953789" y="171419"/>
            <a:ext cx="184858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600" dirty="0"/>
              <a:t>(</a:t>
            </a:r>
            <a:r>
              <a:rPr lang="zh-TW" altLang="en-US" sz="3600" dirty="0"/>
              <a:t>複選題</a:t>
            </a:r>
            <a:r>
              <a:rPr lang="en-US" altLang="zh-TW" sz="3600" dirty="0"/>
              <a:t>)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99393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17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矩形 3"/>
          <p:cNvSpPr/>
          <p:nvPr/>
        </p:nvSpPr>
        <p:spPr>
          <a:xfrm>
            <a:off x="447191" y="900047"/>
            <a:ext cx="824961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TW" altLang="en-US" sz="3200" spc="-100" dirty="0"/>
              <a:t>透過安全設定 </a:t>
            </a:r>
            <a:r>
              <a:rPr lang="en-US" altLang="zh-TW" sz="3200" spc="-100" dirty="0"/>
              <a:t>HTTP Header </a:t>
            </a:r>
            <a:r>
              <a:rPr lang="zh-TW" altLang="en-US" sz="3200" spc="-100" dirty="0"/>
              <a:t>標頭</a:t>
            </a:r>
            <a:r>
              <a:rPr lang="en-US" altLang="zh-TW" sz="3200" spc="-100" dirty="0"/>
              <a:t>,</a:t>
            </a:r>
            <a:r>
              <a:rPr lang="zh-TW" altLang="en-US" sz="3200" spc="-100" dirty="0"/>
              <a:t>能夠使瀏覽器進行相關的限制</a:t>
            </a:r>
            <a:r>
              <a:rPr lang="en-US" altLang="zh-TW" sz="3200" spc="-100" dirty="0"/>
              <a:t>,</a:t>
            </a:r>
            <a:r>
              <a:rPr lang="zh-TW" altLang="en-US" sz="3200" spc="-100" dirty="0"/>
              <a:t>讓網站與使用者瀏覽器之間有更多的安全防護。下列哪些 </a:t>
            </a:r>
            <a:r>
              <a:rPr lang="en-US" altLang="zh-TW" sz="3200" spc="-100" dirty="0" err="1"/>
              <a:t>HTTPHeader</a:t>
            </a:r>
            <a:r>
              <a:rPr lang="en-US" altLang="zh-TW" sz="3200" spc="-100" dirty="0"/>
              <a:t> </a:t>
            </a:r>
            <a:r>
              <a:rPr lang="zh-TW" altLang="en-US" sz="3200" spc="-100" dirty="0"/>
              <a:t>標頭可達上述功能</a:t>
            </a:r>
            <a:r>
              <a:rPr lang="en-US" altLang="zh-TW" sz="3200" spc="-100" dirty="0" smtClean="0"/>
              <a:t>?</a:t>
            </a:r>
          </a:p>
          <a:p>
            <a:pPr algn="just"/>
            <a:endParaRPr lang="en-US" altLang="zh-TW" sz="3200" spc="-100" dirty="0"/>
          </a:p>
          <a:p>
            <a:pPr algn="just"/>
            <a:r>
              <a:rPr lang="en-US" altLang="zh-TW" sz="3200" spc="-100" dirty="0">
                <a:solidFill>
                  <a:srgbClr val="FF0000"/>
                </a:solidFill>
              </a:rPr>
              <a:t>(A)HTTP Strict Transport Security</a:t>
            </a:r>
          </a:p>
          <a:p>
            <a:pPr algn="just"/>
            <a:r>
              <a:rPr lang="en-US" altLang="zh-TW" sz="3200" spc="-100" dirty="0">
                <a:solidFill>
                  <a:srgbClr val="FF0000"/>
                </a:solidFill>
              </a:rPr>
              <a:t>(B) X-Frame-Options</a:t>
            </a:r>
          </a:p>
          <a:p>
            <a:pPr algn="just"/>
            <a:r>
              <a:rPr lang="en-US" altLang="zh-TW" sz="3200" spc="-100" dirty="0"/>
              <a:t>(C) Access-Control-Max-Age</a:t>
            </a:r>
          </a:p>
          <a:p>
            <a:pPr algn="just"/>
            <a:r>
              <a:rPr lang="en-US" altLang="zh-TW" sz="3200" spc="-100" dirty="0"/>
              <a:t>(D)Accept-Encoding</a:t>
            </a:r>
          </a:p>
        </p:txBody>
      </p:sp>
      <p:sp>
        <p:nvSpPr>
          <p:cNvPr id="5" name="矩形 4"/>
          <p:cNvSpPr/>
          <p:nvPr/>
        </p:nvSpPr>
        <p:spPr>
          <a:xfrm>
            <a:off x="953789" y="171419"/>
            <a:ext cx="184858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600" dirty="0"/>
              <a:t>(</a:t>
            </a:r>
            <a:r>
              <a:rPr lang="zh-TW" altLang="en-US" sz="3600" dirty="0"/>
              <a:t>複選題</a:t>
            </a:r>
            <a:r>
              <a:rPr lang="en-US" altLang="zh-TW" sz="3600" dirty="0"/>
              <a:t>)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434846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418704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矩形 3"/>
          <p:cNvSpPr/>
          <p:nvPr/>
        </p:nvSpPr>
        <p:spPr>
          <a:xfrm>
            <a:off x="447191" y="900047"/>
            <a:ext cx="8249618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TW" altLang="en-US" sz="3200" spc="-100" dirty="0"/>
              <a:t>關於 </a:t>
            </a:r>
            <a:r>
              <a:rPr lang="en-US" altLang="zh-TW" sz="3200" spc="-100" dirty="0"/>
              <a:t>XML External Entity(XXE)Injection </a:t>
            </a:r>
            <a:r>
              <a:rPr lang="zh-TW" altLang="en-US" sz="3200" spc="-100" dirty="0"/>
              <a:t>的防護</a:t>
            </a:r>
            <a:r>
              <a:rPr lang="en-US" altLang="zh-TW" sz="3200" spc="-100" dirty="0"/>
              <a:t>,</a:t>
            </a:r>
            <a:r>
              <a:rPr lang="zh-TW" altLang="en-US" sz="3200" spc="-100" dirty="0"/>
              <a:t>下列防護機制何者較佳</a:t>
            </a:r>
            <a:r>
              <a:rPr lang="en-US" altLang="zh-TW" sz="3200" spc="-100" dirty="0" smtClean="0"/>
              <a:t>?</a:t>
            </a:r>
          </a:p>
          <a:p>
            <a:pPr algn="just"/>
            <a:endParaRPr lang="en-US" altLang="zh-TW" sz="3200" spc="-100" dirty="0"/>
          </a:p>
          <a:p>
            <a:pPr algn="just"/>
            <a:r>
              <a:rPr lang="en-US" altLang="zh-TW" sz="3200" spc="-100" dirty="0"/>
              <a:t>(A)</a:t>
            </a:r>
            <a:r>
              <a:rPr lang="zh-TW" altLang="en-US" sz="3200" spc="-100" dirty="0"/>
              <a:t>使用 </a:t>
            </a:r>
            <a:r>
              <a:rPr lang="en-US" altLang="zh-TW" sz="3200" spc="-100" dirty="0"/>
              <a:t>HTTPS </a:t>
            </a:r>
            <a:r>
              <a:rPr lang="zh-TW" altLang="en-US" sz="3200" spc="-100" dirty="0"/>
              <a:t>安全連線</a:t>
            </a:r>
          </a:p>
          <a:p>
            <a:pPr algn="just"/>
            <a:r>
              <a:rPr lang="en-US" altLang="zh-TW" sz="3200" spc="-100" dirty="0"/>
              <a:t>(B</a:t>
            </a:r>
            <a:r>
              <a:rPr lang="en-US" altLang="zh-TW" sz="3200" spc="-100" dirty="0" smtClean="0"/>
              <a:t>)</a:t>
            </a:r>
            <a:r>
              <a:rPr lang="zh-TW" altLang="en-US" sz="3200" spc="-100" dirty="0" smtClean="0"/>
              <a:t>使用</a:t>
            </a:r>
            <a:r>
              <a:rPr lang="zh-TW" altLang="en-US" sz="3200" spc="-100" dirty="0"/>
              <a:t>合法憑證進行雙向</a:t>
            </a:r>
            <a:r>
              <a:rPr lang="en-US" altLang="zh-TW" sz="3200" spc="-100" dirty="0"/>
              <a:t>(</a:t>
            </a:r>
            <a:r>
              <a:rPr lang="zh-TW" altLang="en-US" sz="3200" spc="-100" dirty="0"/>
              <a:t>伺服器端與使用者端</a:t>
            </a:r>
            <a:r>
              <a:rPr lang="en-US" altLang="zh-TW" sz="3200" spc="-100" dirty="0"/>
              <a:t>)</a:t>
            </a:r>
            <a:r>
              <a:rPr lang="zh-TW" altLang="en-US" sz="3200" spc="-100" dirty="0"/>
              <a:t>之身分驗證</a:t>
            </a:r>
          </a:p>
          <a:p>
            <a:pPr algn="just"/>
            <a:r>
              <a:rPr lang="en-US" altLang="zh-TW" sz="3200" spc="-150" dirty="0"/>
              <a:t>(C) </a:t>
            </a:r>
            <a:r>
              <a:rPr lang="zh-TW" altLang="en-US" sz="3200" spc="-150" dirty="0"/>
              <a:t>禁止 </a:t>
            </a:r>
            <a:r>
              <a:rPr lang="en-US" altLang="zh-TW" sz="3200" spc="-150" dirty="0"/>
              <a:t>DTD(Document Type Define)</a:t>
            </a:r>
            <a:r>
              <a:rPr lang="zh-TW" altLang="en-US" sz="3200" spc="-150" dirty="0"/>
              <a:t>引用外部實體</a:t>
            </a:r>
          </a:p>
          <a:p>
            <a:pPr algn="just"/>
            <a:r>
              <a:rPr lang="en-US" altLang="zh-TW" sz="3200" spc="-100" dirty="0"/>
              <a:t>(D)</a:t>
            </a:r>
            <a:r>
              <a:rPr lang="zh-TW" altLang="en-US" sz="3200" spc="-100" dirty="0"/>
              <a:t>使用 </a:t>
            </a:r>
            <a:r>
              <a:rPr lang="en-US" altLang="zh-TW" sz="3200" spc="-100" dirty="0"/>
              <a:t>SHA-3(Secure Hash Algorithm 3)</a:t>
            </a:r>
            <a:r>
              <a:rPr lang="zh-TW" altLang="en-US" sz="3200" spc="-100" dirty="0"/>
              <a:t>進行計算</a:t>
            </a:r>
          </a:p>
        </p:txBody>
      </p:sp>
      <p:sp>
        <p:nvSpPr>
          <p:cNvPr id="5" name="矩形 4"/>
          <p:cNvSpPr/>
          <p:nvPr/>
        </p:nvSpPr>
        <p:spPr>
          <a:xfrm>
            <a:off x="862486" y="171419"/>
            <a:ext cx="184858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600" dirty="0"/>
              <a:t>(</a:t>
            </a:r>
            <a:r>
              <a:rPr lang="zh-TW" altLang="en-US" sz="3600" dirty="0"/>
              <a:t>單選題</a:t>
            </a:r>
            <a:r>
              <a:rPr lang="en-US" altLang="zh-TW" sz="3600" dirty="0"/>
              <a:t>)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611397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418704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矩形 3"/>
          <p:cNvSpPr/>
          <p:nvPr/>
        </p:nvSpPr>
        <p:spPr>
          <a:xfrm>
            <a:off x="447191" y="900047"/>
            <a:ext cx="8249618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TW" altLang="en-US" sz="3200" spc="-100" dirty="0"/>
              <a:t>關於 </a:t>
            </a:r>
            <a:r>
              <a:rPr lang="en-US" altLang="zh-TW" sz="3200" spc="-100" dirty="0"/>
              <a:t>XML External Entity(XXE)Injection </a:t>
            </a:r>
            <a:r>
              <a:rPr lang="zh-TW" altLang="en-US" sz="3200" spc="-100" dirty="0"/>
              <a:t>的防護</a:t>
            </a:r>
            <a:r>
              <a:rPr lang="en-US" altLang="zh-TW" sz="3200" spc="-100" dirty="0"/>
              <a:t>,</a:t>
            </a:r>
            <a:r>
              <a:rPr lang="zh-TW" altLang="en-US" sz="3200" spc="-100" dirty="0"/>
              <a:t>下列防護機制何者較佳</a:t>
            </a:r>
            <a:r>
              <a:rPr lang="en-US" altLang="zh-TW" sz="3200" spc="-100" dirty="0" smtClean="0"/>
              <a:t>?</a:t>
            </a:r>
          </a:p>
          <a:p>
            <a:pPr algn="just"/>
            <a:endParaRPr lang="en-US" altLang="zh-TW" sz="3200" spc="-100" dirty="0"/>
          </a:p>
          <a:p>
            <a:pPr algn="just"/>
            <a:r>
              <a:rPr lang="en-US" altLang="zh-TW" sz="3200" spc="-100" dirty="0"/>
              <a:t>(A)</a:t>
            </a:r>
            <a:r>
              <a:rPr lang="zh-TW" altLang="en-US" sz="3200" spc="-100" dirty="0"/>
              <a:t>使用 </a:t>
            </a:r>
            <a:r>
              <a:rPr lang="en-US" altLang="zh-TW" sz="3200" spc="-100" dirty="0"/>
              <a:t>HTTPS </a:t>
            </a:r>
            <a:r>
              <a:rPr lang="zh-TW" altLang="en-US" sz="3200" spc="-100" dirty="0"/>
              <a:t>安全連線</a:t>
            </a:r>
          </a:p>
          <a:p>
            <a:pPr algn="just"/>
            <a:r>
              <a:rPr lang="en-US" altLang="zh-TW" sz="3200" spc="-100" dirty="0"/>
              <a:t>(B</a:t>
            </a:r>
            <a:r>
              <a:rPr lang="en-US" altLang="zh-TW" sz="3200" spc="-100" dirty="0" smtClean="0"/>
              <a:t>)</a:t>
            </a:r>
            <a:r>
              <a:rPr lang="zh-TW" altLang="en-US" sz="3200" spc="-100" dirty="0" smtClean="0"/>
              <a:t>使用</a:t>
            </a:r>
            <a:r>
              <a:rPr lang="zh-TW" altLang="en-US" sz="3200" spc="-100" dirty="0"/>
              <a:t>合法憑證進行雙向</a:t>
            </a:r>
            <a:r>
              <a:rPr lang="en-US" altLang="zh-TW" sz="3200" spc="-100" dirty="0"/>
              <a:t>(</a:t>
            </a:r>
            <a:r>
              <a:rPr lang="zh-TW" altLang="en-US" sz="3200" spc="-100" dirty="0"/>
              <a:t>伺服器端與使用者端</a:t>
            </a:r>
            <a:r>
              <a:rPr lang="en-US" altLang="zh-TW" sz="3200" spc="-100" dirty="0"/>
              <a:t>)</a:t>
            </a:r>
            <a:r>
              <a:rPr lang="zh-TW" altLang="en-US" sz="3200" spc="-100" dirty="0"/>
              <a:t>之身分驗證</a:t>
            </a:r>
          </a:p>
          <a:p>
            <a:pPr algn="just"/>
            <a:r>
              <a:rPr lang="en-US" altLang="zh-TW" sz="3200" spc="-150" dirty="0">
                <a:solidFill>
                  <a:srgbClr val="FF0000"/>
                </a:solidFill>
              </a:rPr>
              <a:t>(C) </a:t>
            </a:r>
            <a:r>
              <a:rPr lang="zh-TW" altLang="en-US" sz="3200" spc="-150" dirty="0">
                <a:solidFill>
                  <a:srgbClr val="FF0000"/>
                </a:solidFill>
              </a:rPr>
              <a:t>禁止 </a:t>
            </a:r>
            <a:r>
              <a:rPr lang="en-US" altLang="zh-TW" sz="3200" spc="-150" dirty="0">
                <a:solidFill>
                  <a:srgbClr val="FF0000"/>
                </a:solidFill>
              </a:rPr>
              <a:t>DTD(Document Type Define)</a:t>
            </a:r>
            <a:r>
              <a:rPr lang="zh-TW" altLang="en-US" sz="3200" spc="-150" dirty="0">
                <a:solidFill>
                  <a:srgbClr val="FF0000"/>
                </a:solidFill>
              </a:rPr>
              <a:t>引用外部實體</a:t>
            </a:r>
          </a:p>
          <a:p>
            <a:pPr algn="just"/>
            <a:r>
              <a:rPr lang="en-US" altLang="zh-TW" sz="3200" spc="-100" dirty="0"/>
              <a:t>(D)</a:t>
            </a:r>
            <a:r>
              <a:rPr lang="zh-TW" altLang="en-US" sz="3200" spc="-100" dirty="0"/>
              <a:t>使用 </a:t>
            </a:r>
            <a:r>
              <a:rPr lang="en-US" altLang="zh-TW" sz="3200" spc="-100" dirty="0"/>
              <a:t>SHA-3(Secure Hash Algorithm 3)</a:t>
            </a:r>
            <a:r>
              <a:rPr lang="zh-TW" altLang="en-US" sz="3200" spc="-100" dirty="0"/>
              <a:t>進行計算</a:t>
            </a:r>
          </a:p>
        </p:txBody>
      </p:sp>
      <p:sp>
        <p:nvSpPr>
          <p:cNvPr id="5" name="矩形 4"/>
          <p:cNvSpPr/>
          <p:nvPr/>
        </p:nvSpPr>
        <p:spPr>
          <a:xfrm>
            <a:off x="862486" y="171419"/>
            <a:ext cx="184858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600" dirty="0"/>
              <a:t>(</a:t>
            </a:r>
            <a:r>
              <a:rPr lang="zh-TW" altLang="en-US" sz="3600" dirty="0"/>
              <a:t>單選題</a:t>
            </a:r>
            <a:r>
              <a:rPr lang="en-US" altLang="zh-TW" sz="3600" dirty="0"/>
              <a:t>)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693494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/>
              <a:t>SSDLC</a:t>
            </a:r>
            <a:endParaRPr lang="zh-TW" altLang="en-US" sz="4800" dirty="0"/>
          </a:p>
          <a:p>
            <a:pPr algn="ctr"/>
            <a:r>
              <a:rPr lang="zh-TW" altLang="en-US" sz="4800" dirty="0" smtClean="0"/>
              <a:t>安全</a:t>
            </a:r>
            <a:r>
              <a:rPr lang="zh-TW" altLang="en-US" sz="4800" dirty="0"/>
              <a:t>軟體發展</a:t>
            </a:r>
            <a:r>
              <a:rPr lang="zh-TW" altLang="en-US" sz="4800" dirty="0" smtClean="0"/>
              <a:t>生命週期</a:t>
            </a:r>
            <a:endParaRPr lang="en-US" altLang="zh-TW" sz="4800" dirty="0" smtClean="0"/>
          </a:p>
          <a:p>
            <a:pPr algn="ctr"/>
            <a:r>
              <a:rPr lang="en-US" altLang="zh-TW" sz="4000" dirty="0" smtClean="0"/>
              <a:t>Security </a:t>
            </a:r>
            <a:r>
              <a:rPr lang="en-US" altLang="zh-TW" sz="4000" dirty="0"/>
              <a:t>Software </a:t>
            </a:r>
            <a:r>
              <a:rPr lang="en-US" altLang="zh-TW" sz="4000" dirty="0" err="1" smtClean="0"/>
              <a:t>DevelopmentLifecycle</a:t>
            </a:r>
            <a:endParaRPr lang="en-US" altLang="zh-TW" sz="4000" dirty="0" smtClean="0"/>
          </a:p>
        </p:txBody>
      </p:sp>
    </p:spTree>
    <p:extLst>
      <p:ext uri="{BB962C8B-B14F-4D97-AF65-F5344CB8AC3E}">
        <p14:creationId xmlns:p14="http://schemas.microsoft.com/office/powerpoint/2010/main" val="27050656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418704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矩形 3"/>
          <p:cNvSpPr/>
          <p:nvPr/>
        </p:nvSpPr>
        <p:spPr>
          <a:xfrm>
            <a:off x="447191" y="900047"/>
            <a:ext cx="8249618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TW" altLang="en-US" sz="3200" dirty="0"/>
              <a:t>關於安全軟體發展生命週期</a:t>
            </a:r>
            <a:r>
              <a:rPr lang="en-US" altLang="zh-TW" sz="3200" dirty="0"/>
              <a:t>(Security Software </a:t>
            </a:r>
            <a:r>
              <a:rPr lang="en-US" altLang="zh-TW" sz="3200" spc="-100" dirty="0" err="1"/>
              <a:t>DevelopmentLifecycle</a:t>
            </a:r>
            <a:r>
              <a:rPr lang="en-US" altLang="zh-TW" sz="3200" spc="-100" dirty="0"/>
              <a:t>, SSDLC),</a:t>
            </a:r>
            <a:r>
              <a:rPr lang="zh-TW" altLang="en-US" sz="3200" spc="-100" dirty="0"/>
              <a:t>下列敘述何者正確</a:t>
            </a:r>
            <a:r>
              <a:rPr lang="en-US" altLang="zh-TW" sz="3200" spc="-100" dirty="0"/>
              <a:t>?</a:t>
            </a:r>
          </a:p>
          <a:p>
            <a:pPr algn="just"/>
            <a:endParaRPr lang="en-US" altLang="zh-TW" sz="3200" dirty="0" smtClean="0"/>
          </a:p>
          <a:p>
            <a:pPr algn="just"/>
            <a:r>
              <a:rPr lang="en-US" altLang="zh-TW" sz="3200" dirty="0" smtClean="0"/>
              <a:t>(</a:t>
            </a:r>
            <a:r>
              <a:rPr lang="en-US" altLang="zh-TW" sz="3200" dirty="0"/>
              <a:t>A)</a:t>
            </a:r>
            <a:r>
              <a:rPr lang="zh-TW" altLang="en-US" sz="3200" dirty="0"/>
              <a:t>可區分為需求階段、設計階段、開發實作階段、測試階段以及部署維運階段</a:t>
            </a:r>
          </a:p>
          <a:p>
            <a:pPr algn="just"/>
            <a:r>
              <a:rPr lang="en-US" altLang="zh-TW" sz="3200" dirty="0"/>
              <a:t>(B) </a:t>
            </a:r>
            <a:r>
              <a:rPr lang="zh-TW" altLang="en-US" sz="3200" dirty="0"/>
              <a:t>可區分為 </a:t>
            </a:r>
            <a:r>
              <a:rPr lang="en-US" altLang="zh-TW" sz="3200" dirty="0"/>
              <a:t>UI/UX </a:t>
            </a:r>
            <a:r>
              <a:rPr lang="zh-TW" altLang="en-US" sz="3200" dirty="0"/>
              <a:t>階段、設計階段、開發實作階段、測試階段以及部署維運階段</a:t>
            </a:r>
          </a:p>
          <a:p>
            <a:pPr algn="just"/>
            <a:r>
              <a:rPr lang="en-US" altLang="zh-TW" sz="3200" dirty="0"/>
              <a:t>(C) </a:t>
            </a:r>
            <a:r>
              <a:rPr lang="zh-TW" altLang="en-US" sz="3200" dirty="0"/>
              <a:t>可區分為需求階段、設計階段、測試階段、以及部署維運階段</a:t>
            </a:r>
          </a:p>
          <a:p>
            <a:pPr algn="just"/>
            <a:r>
              <a:rPr lang="en-US" altLang="zh-TW" sz="3200" dirty="0"/>
              <a:t>(D)</a:t>
            </a:r>
            <a:r>
              <a:rPr lang="zh-TW" altLang="en-US" sz="3200" dirty="0"/>
              <a:t>可區分為 </a:t>
            </a:r>
            <a:r>
              <a:rPr lang="en-US" altLang="zh-TW" sz="3200" dirty="0"/>
              <a:t>UI/UX</a:t>
            </a:r>
            <a:r>
              <a:rPr lang="zh-TW" altLang="en-US" sz="3200" dirty="0"/>
              <a:t>、設計階段、測試階段以及部署維運階段</a:t>
            </a:r>
          </a:p>
        </p:txBody>
      </p:sp>
      <p:sp>
        <p:nvSpPr>
          <p:cNvPr id="5" name="矩形 4"/>
          <p:cNvSpPr/>
          <p:nvPr/>
        </p:nvSpPr>
        <p:spPr>
          <a:xfrm>
            <a:off x="862486" y="171419"/>
            <a:ext cx="184858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600" dirty="0"/>
              <a:t>(</a:t>
            </a:r>
            <a:r>
              <a:rPr lang="zh-TW" altLang="en-US" sz="3600" dirty="0"/>
              <a:t>單選題</a:t>
            </a:r>
            <a:r>
              <a:rPr lang="en-US" altLang="zh-TW" sz="3600" dirty="0"/>
              <a:t>)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457728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 smtClean="0"/>
              <a:t>CVE</a:t>
            </a:r>
          </a:p>
          <a:p>
            <a:r>
              <a:rPr lang="zh-TW" altLang="en-US" b="1" dirty="0" smtClean="0"/>
              <a:t>美國</a:t>
            </a:r>
            <a:r>
              <a:rPr lang="zh-TW" altLang="en-US" b="1" dirty="0"/>
              <a:t>國家弱點資料庫 </a:t>
            </a:r>
            <a:r>
              <a:rPr lang="en-US" altLang="zh-TW" b="1" dirty="0"/>
              <a:t>( National Vulnerability Database ) </a:t>
            </a:r>
          </a:p>
          <a:p>
            <a:endParaRPr lang="en-US" altLang="zh-TW" dirty="0" smtClean="0"/>
          </a:p>
          <a:p>
            <a:r>
              <a:rPr lang="en-US" altLang="zh-TW" dirty="0" err="1" smtClean="0"/>
              <a:t>SYStem</a:t>
            </a:r>
            <a:r>
              <a:rPr lang="en-US" altLang="zh-TW" dirty="0" smtClean="0"/>
              <a:t>==</a:t>
            </a:r>
          </a:p>
          <a:p>
            <a:r>
              <a:rPr lang="en-US" altLang="zh-TW" dirty="0" smtClean="0"/>
              <a:t>Web== OWASP top 10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628195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418704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矩形 3"/>
          <p:cNvSpPr/>
          <p:nvPr/>
        </p:nvSpPr>
        <p:spPr>
          <a:xfrm>
            <a:off x="447191" y="900047"/>
            <a:ext cx="8249618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TW" altLang="en-US" sz="3200" dirty="0"/>
              <a:t>關於安全軟體發展生命週期</a:t>
            </a:r>
            <a:r>
              <a:rPr lang="en-US" altLang="zh-TW" sz="3200" dirty="0"/>
              <a:t>(Security Software </a:t>
            </a:r>
            <a:r>
              <a:rPr lang="en-US" altLang="zh-TW" sz="3200" spc="-100" dirty="0" err="1"/>
              <a:t>DevelopmentLifecycle</a:t>
            </a:r>
            <a:r>
              <a:rPr lang="en-US" altLang="zh-TW" sz="3200" spc="-100" dirty="0"/>
              <a:t>, SSDLC),</a:t>
            </a:r>
            <a:r>
              <a:rPr lang="zh-TW" altLang="en-US" sz="3200" spc="-100" dirty="0"/>
              <a:t>下列敘述何者正確</a:t>
            </a:r>
            <a:r>
              <a:rPr lang="en-US" altLang="zh-TW" sz="3200" spc="-100" dirty="0"/>
              <a:t>?</a:t>
            </a:r>
          </a:p>
          <a:p>
            <a:pPr algn="just"/>
            <a:endParaRPr lang="en-US" altLang="zh-TW" sz="3200" dirty="0" smtClean="0"/>
          </a:p>
          <a:p>
            <a:pPr algn="just"/>
            <a:r>
              <a:rPr lang="en-US" altLang="zh-TW" sz="3200" dirty="0" smtClean="0">
                <a:solidFill>
                  <a:srgbClr val="FF0000"/>
                </a:solidFill>
              </a:rPr>
              <a:t>(</a:t>
            </a:r>
            <a:r>
              <a:rPr lang="en-US" altLang="zh-TW" sz="3200" dirty="0">
                <a:solidFill>
                  <a:srgbClr val="FF0000"/>
                </a:solidFill>
              </a:rPr>
              <a:t>A)</a:t>
            </a:r>
            <a:r>
              <a:rPr lang="zh-TW" altLang="en-US" sz="3200" dirty="0">
                <a:solidFill>
                  <a:srgbClr val="FF0000"/>
                </a:solidFill>
              </a:rPr>
              <a:t>可區分為需求階段、設計階段、開發實作階段、測試階段以及部署維運階段</a:t>
            </a:r>
          </a:p>
          <a:p>
            <a:pPr algn="just"/>
            <a:r>
              <a:rPr lang="en-US" altLang="zh-TW" sz="3200" dirty="0"/>
              <a:t>(B) </a:t>
            </a:r>
            <a:r>
              <a:rPr lang="zh-TW" altLang="en-US" sz="3200" dirty="0"/>
              <a:t>可區分為 </a:t>
            </a:r>
            <a:r>
              <a:rPr lang="en-US" altLang="zh-TW" sz="3200" dirty="0"/>
              <a:t>UI/UX </a:t>
            </a:r>
            <a:r>
              <a:rPr lang="zh-TW" altLang="en-US" sz="3200" dirty="0"/>
              <a:t>階段、設計階段、開發實作階段、測試階段以及部署維運階段</a:t>
            </a:r>
          </a:p>
          <a:p>
            <a:pPr algn="just"/>
            <a:r>
              <a:rPr lang="en-US" altLang="zh-TW" sz="3200" dirty="0"/>
              <a:t>(C) </a:t>
            </a:r>
            <a:r>
              <a:rPr lang="zh-TW" altLang="en-US" sz="3200" dirty="0"/>
              <a:t>可區分為需求階段、設計階段、測試階段、以及部署維運階段</a:t>
            </a:r>
          </a:p>
          <a:p>
            <a:pPr algn="just"/>
            <a:r>
              <a:rPr lang="en-US" altLang="zh-TW" sz="3200" dirty="0"/>
              <a:t>(D)</a:t>
            </a:r>
            <a:r>
              <a:rPr lang="zh-TW" altLang="en-US" sz="3200" dirty="0"/>
              <a:t>可區分為 </a:t>
            </a:r>
            <a:r>
              <a:rPr lang="en-US" altLang="zh-TW" sz="3200" dirty="0"/>
              <a:t>UI/UX</a:t>
            </a:r>
            <a:r>
              <a:rPr lang="zh-TW" altLang="en-US" sz="3200" dirty="0"/>
              <a:t>、設計階段、測試階段以及部署維運階段</a:t>
            </a:r>
          </a:p>
        </p:txBody>
      </p:sp>
      <p:sp>
        <p:nvSpPr>
          <p:cNvPr id="5" name="矩形 4"/>
          <p:cNvSpPr/>
          <p:nvPr/>
        </p:nvSpPr>
        <p:spPr>
          <a:xfrm>
            <a:off x="862486" y="171419"/>
            <a:ext cx="184858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600" dirty="0"/>
              <a:t>(</a:t>
            </a:r>
            <a:r>
              <a:rPr lang="zh-TW" altLang="en-US" sz="3600" dirty="0"/>
              <a:t>單選題</a:t>
            </a:r>
            <a:r>
              <a:rPr lang="en-US" altLang="zh-TW" sz="3600" dirty="0"/>
              <a:t>)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675928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418704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矩形 3"/>
          <p:cNvSpPr/>
          <p:nvPr/>
        </p:nvSpPr>
        <p:spPr>
          <a:xfrm>
            <a:off x="447191" y="900047"/>
            <a:ext cx="8249618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TW" altLang="en-US" sz="3200" dirty="0"/>
              <a:t>通用漏洞評分系統</a:t>
            </a:r>
            <a:r>
              <a:rPr lang="en-US" altLang="zh-TW" sz="3200" dirty="0"/>
              <a:t>(Common Vulnerability Scoring </a:t>
            </a:r>
            <a:r>
              <a:rPr lang="en-US" altLang="zh-TW" sz="3200" dirty="0" err="1"/>
              <a:t>System,CVSS</a:t>
            </a:r>
            <a:r>
              <a:rPr lang="en-US" altLang="zh-TW" sz="3200" dirty="0"/>
              <a:t>)</a:t>
            </a:r>
            <a:r>
              <a:rPr lang="zh-TW" altLang="en-US" sz="3200" dirty="0"/>
              <a:t>是一個可衡量漏洞嚴重程度的公開標準</a:t>
            </a:r>
            <a:r>
              <a:rPr lang="zh-TW" altLang="en-US" sz="3200" dirty="0" smtClean="0"/>
              <a:t>。</a:t>
            </a:r>
            <a:endParaRPr lang="en-US" altLang="zh-TW" sz="3200" dirty="0" smtClean="0"/>
          </a:p>
          <a:p>
            <a:pPr algn="just"/>
            <a:r>
              <a:rPr lang="en-US" altLang="zh-TW" sz="2800" dirty="0" smtClean="0"/>
              <a:t>CVSSv3 </a:t>
            </a:r>
            <a:r>
              <a:rPr lang="zh-TW" altLang="en-US" sz="2800" dirty="0"/>
              <a:t>以基本指標群</a:t>
            </a:r>
            <a:r>
              <a:rPr lang="en-US" altLang="zh-TW" sz="2800" dirty="0"/>
              <a:t>(Base metric group)</a:t>
            </a:r>
            <a:r>
              <a:rPr lang="zh-TW" altLang="en-US" sz="2800" dirty="0"/>
              <a:t>、暫時指標群</a:t>
            </a:r>
            <a:r>
              <a:rPr lang="en-US" altLang="zh-TW" sz="2800" dirty="0"/>
              <a:t>(Temporal metric group)</a:t>
            </a:r>
            <a:r>
              <a:rPr lang="zh-TW" altLang="en-US" sz="2800" dirty="0"/>
              <a:t>及環境指標群</a:t>
            </a:r>
            <a:r>
              <a:rPr lang="en-US" altLang="zh-TW" sz="2800" dirty="0"/>
              <a:t>(Environmental metric group)</a:t>
            </a:r>
            <a:r>
              <a:rPr lang="zh-TW" altLang="en-US" sz="2800" dirty="0"/>
              <a:t>等 </a:t>
            </a:r>
            <a:r>
              <a:rPr lang="en-US" altLang="zh-TW" sz="2800" dirty="0"/>
              <a:t>3 </a:t>
            </a:r>
            <a:r>
              <a:rPr lang="zh-TW" altLang="en-US" sz="2800" dirty="0"/>
              <a:t>個群組來進行判斷。關於基本指標群</a:t>
            </a:r>
            <a:r>
              <a:rPr lang="en-US" altLang="zh-TW" sz="2800" dirty="0"/>
              <a:t>,</a:t>
            </a:r>
            <a:r>
              <a:rPr lang="zh-TW" altLang="en-US" sz="2800" dirty="0"/>
              <a:t>下列何者「不」是其考量因素</a:t>
            </a:r>
            <a:r>
              <a:rPr lang="en-US" altLang="zh-TW" sz="2800" dirty="0"/>
              <a:t>?</a:t>
            </a:r>
          </a:p>
          <a:p>
            <a:pPr algn="just"/>
            <a:r>
              <a:rPr lang="en-US" altLang="zh-TW" sz="3200" dirty="0"/>
              <a:t>(A)</a:t>
            </a:r>
            <a:r>
              <a:rPr lang="zh-TW" altLang="en-US" sz="3200" dirty="0"/>
              <a:t>機密性衝擊</a:t>
            </a:r>
            <a:r>
              <a:rPr lang="en-US" altLang="zh-TW" sz="3200" dirty="0"/>
              <a:t>(Confidentiality Impact)</a:t>
            </a:r>
          </a:p>
          <a:p>
            <a:pPr algn="just"/>
            <a:r>
              <a:rPr lang="en-US" altLang="zh-TW" sz="3200" dirty="0"/>
              <a:t>(B) </a:t>
            </a:r>
            <a:r>
              <a:rPr lang="zh-TW" altLang="en-US" sz="3200" dirty="0"/>
              <a:t>攻擊途徑</a:t>
            </a:r>
            <a:r>
              <a:rPr lang="en-US" altLang="zh-TW" sz="3200" dirty="0"/>
              <a:t>(Attack Vector)</a:t>
            </a:r>
          </a:p>
          <a:p>
            <a:pPr algn="just"/>
            <a:r>
              <a:rPr lang="en-US" altLang="zh-TW" sz="3200" dirty="0"/>
              <a:t>(C) </a:t>
            </a:r>
            <a:r>
              <a:rPr lang="zh-TW" altLang="en-US" sz="3200" dirty="0"/>
              <a:t>攻擊複雜度</a:t>
            </a:r>
            <a:r>
              <a:rPr lang="en-US" altLang="zh-TW" sz="3200" dirty="0"/>
              <a:t>(Attack Complexity)</a:t>
            </a:r>
          </a:p>
          <a:p>
            <a:pPr algn="just"/>
            <a:r>
              <a:rPr lang="en-US" altLang="zh-TW" sz="3200" dirty="0"/>
              <a:t>(D)</a:t>
            </a:r>
            <a:r>
              <a:rPr lang="zh-TW" altLang="en-US" sz="3200" dirty="0"/>
              <a:t>可靠性衝擊</a:t>
            </a:r>
            <a:r>
              <a:rPr lang="en-US" altLang="zh-TW" sz="3200" dirty="0"/>
              <a:t>(Reliability Impact)</a:t>
            </a:r>
          </a:p>
        </p:txBody>
      </p:sp>
      <p:sp>
        <p:nvSpPr>
          <p:cNvPr id="5" name="矩形 4"/>
          <p:cNvSpPr/>
          <p:nvPr/>
        </p:nvSpPr>
        <p:spPr>
          <a:xfrm>
            <a:off x="862486" y="171419"/>
            <a:ext cx="184858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600" dirty="0"/>
              <a:t>(</a:t>
            </a:r>
            <a:r>
              <a:rPr lang="zh-TW" altLang="en-US" sz="3600" dirty="0"/>
              <a:t>單選題</a:t>
            </a:r>
            <a:r>
              <a:rPr lang="en-US" altLang="zh-TW" sz="3600" dirty="0"/>
              <a:t>)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5203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418704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矩形 3"/>
          <p:cNvSpPr/>
          <p:nvPr/>
        </p:nvSpPr>
        <p:spPr>
          <a:xfrm>
            <a:off x="447191" y="900047"/>
            <a:ext cx="8249618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TW" altLang="en-US" sz="3200" dirty="0"/>
              <a:t>通用漏洞評分系統</a:t>
            </a:r>
            <a:r>
              <a:rPr lang="en-US" altLang="zh-TW" sz="3200" dirty="0"/>
              <a:t>(Common Vulnerability Scoring </a:t>
            </a:r>
            <a:r>
              <a:rPr lang="en-US" altLang="zh-TW" sz="3200" dirty="0" err="1"/>
              <a:t>System,CVSS</a:t>
            </a:r>
            <a:r>
              <a:rPr lang="en-US" altLang="zh-TW" sz="3200" dirty="0"/>
              <a:t>)</a:t>
            </a:r>
            <a:r>
              <a:rPr lang="zh-TW" altLang="en-US" sz="3200" dirty="0"/>
              <a:t>是一個可衡量漏洞嚴重程度的公開標準</a:t>
            </a:r>
            <a:r>
              <a:rPr lang="zh-TW" altLang="en-US" sz="3200" dirty="0" smtClean="0"/>
              <a:t>。</a:t>
            </a:r>
            <a:endParaRPr lang="en-US" altLang="zh-TW" sz="3200" dirty="0" smtClean="0"/>
          </a:p>
          <a:p>
            <a:pPr algn="just"/>
            <a:r>
              <a:rPr lang="en-US" altLang="zh-TW" sz="3200" dirty="0" smtClean="0"/>
              <a:t>CVSSv3 </a:t>
            </a:r>
            <a:r>
              <a:rPr lang="zh-TW" altLang="en-US" sz="3200" dirty="0"/>
              <a:t>以基本指標群</a:t>
            </a:r>
            <a:r>
              <a:rPr lang="en-US" altLang="zh-TW" sz="3200" dirty="0"/>
              <a:t>(Base metric group)</a:t>
            </a:r>
            <a:r>
              <a:rPr lang="zh-TW" altLang="en-US" sz="3200" dirty="0"/>
              <a:t>、暫時指標群</a:t>
            </a:r>
            <a:r>
              <a:rPr lang="en-US" altLang="zh-TW" sz="3200" dirty="0"/>
              <a:t>(Temporal metric group)</a:t>
            </a:r>
            <a:r>
              <a:rPr lang="zh-TW" altLang="en-US" sz="3200" dirty="0"/>
              <a:t>及環境指標群</a:t>
            </a:r>
            <a:r>
              <a:rPr lang="en-US" altLang="zh-TW" sz="3200" dirty="0"/>
              <a:t>(Environmental metric group)</a:t>
            </a:r>
            <a:r>
              <a:rPr lang="zh-TW" altLang="en-US" sz="3200" dirty="0"/>
              <a:t>等 </a:t>
            </a:r>
            <a:r>
              <a:rPr lang="en-US" altLang="zh-TW" sz="3200" dirty="0"/>
              <a:t>3 </a:t>
            </a:r>
            <a:r>
              <a:rPr lang="zh-TW" altLang="en-US" sz="3200" dirty="0"/>
              <a:t>個群組來進行判斷。關於基本指標群</a:t>
            </a:r>
            <a:r>
              <a:rPr lang="en-US" altLang="zh-TW" sz="3200" dirty="0"/>
              <a:t>,</a:t>
            </a:r>
            <a:r>
              <a:rPr lang="zh-TW" altLang="en-US" sz="3200" dirty="0"/>
              <a:t>下列何者「不」是其考量因素</a:t>
            </a:r>
            <a:r>
              <a:rPr lang="en-US" altLang="zh-TW" sz="3200" dirty="0"/>
              <a:t>?</a:t>
            </a:r>
          </a:p>
          <a:p>
            <a:pPr algn="just"/>
            <a:r>
              <a:rPr lang="en-US" altLang="zh-TW" sz="3200" dirty="0"/>
              <a:t>(A)</a:t>
            </a:r>
            <a:r>
              <a:rPr lang="zh-TW" altLang="en-US" sz="3200" dirty="0"/>
              <a:t>機密性衝擊</a:t>
            </a:r>
            <a:r>
              <a:rPr lang="en-US" altLang="zh-TW" sz="3200" dirty="0"/>
              <a:t>(Confidentiality Impact)</a:t>
            </a:r>
          </a:p>
          <a:p>
            <a:pPr algn="just"/>
            <a:r>
              <a:rPr lang="en-US" altLang="zh-TW" sz="3200" dirty="0"/>
              <a:t>(B) </a:t>
            </a:r>
            <a:r>
              <a:rPr lang="zh-TW" altLang="en-US" sz="3200" dirty="0"/>
              <a:t>攻擊途徑</a:t>
            </a:r>
            <a:r>
              <a:rPr lang="en-US" altLang="zh-TW" sz="3200" dirty="0"/>
              <a:t>(Attack Vector)</a:t>
            </a:r>
          </a:p>
          <a:p>
            <a:pPr algn="just"/>
            <a:r>
              <a:rPr lang="en-US" altLang="zh-TW" sz="3200" dirty="0"/>
              <a:t>(C) </a:t>
            </a:r>
            <a:r>
              <a:rPr lang="zh-TW" altLang="en-US" sz="3200" dirty="0"/>
              <a:t>攻擊複雜度</a:t>
            </a:r>
            <a:r>
              <a:rPr lang="en-US" altLang="zh-TW" sz="3200" dirty="0"/>
              <a:t>(Attack Complexity)</a:t>
            </a:r>
          </a:p>
          <a:p>
            <a:pPr algn="just"/>
            <a:r>
              <a:rPr lang="en-US" altLang="zh-TW" sz="3200" dirty="0">
                <a:solidFill>
                  <a:srgbClr val="FF0000"/>
                </a:solidFill>
              </a:rPr>
              <a:t>(D)</a:t>
            </a:r>
            <a:r>
              <a:rPr lang="zh-TW" altLang="en-US" sz="3200" dirty="0">
                <a:solidFill>
                  <a:srgbClr val="FF0000"/>
                </a:solidFill>
              </a:rPr>
              <a:t>可靠性衝擊</a:t>
            </a:r>
            <a:r>
              <a:rPr lang="en-US" altLang="zh-TW" sz="3200" dirty="0">
                <a:solidFill>
                  <a:srgbClr val="FF0000"/>
                </a:solidFill>
              </a:rPr>
              <a:t>(Reliability Impact)</a:t>
            </a:r>
          </a:p>
        </p:txBody>
      </p:sp>
      <p:sp>
        <p:nvSpPr>
          <p:cNvPr id="5" name="矩形 4"/>
          <p:cNvSpPr/>
          <p:nvPr/>
        </p:nvSpPr>
        <p:spPr>
          <a:xfrm>
            <a:off x="862486" y="171419"/>
            <a:ext cx="184858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600" dirty="0"/>
              <a:t>(</a:t>
            </a:r>
            <a:r>
              <a:rPr lang="zh-TW" altLang="en-US" sz="3600" dirty="0"/>
              <a:t>單選題</a:t>
            </a:r>
            <a:r>
              <a:rPr lang="en-US" altLang="zh-TW" sz="3600" dirty="0"/>
              <a:t>)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435468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655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7136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-595" y="651171"/>
            <a:ext cx="9144595" cy="776480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OWASP</a:t>
            </a:r>
            <a:r>
              <a:rPr lang="zh-TW" alt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TW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TOP</a:t>
            </a:r>
            <a:r>
              <a:rPr lang="zh-TW" alt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TW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TEN</a:t>
            </a:r>
            <a:endParaRPr lang="zh-TW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9092476"/>
              </p:ext>
            </p:extLst>
          </p:nvPr>
        </p:nvGraphicFramePr>
        <p:xfrm>
          <a:off x="4690681" y="2366816"/>
          <a:ext cx="4269260" cy="3195442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53751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73174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9104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OWASP Top 10</a:t>
                      </a:r>
                      <a:r>
                        <a:rPr lang="zh-TW" altLang="en-US" sz="1400" dirty="0" smtClean="0"/>
                        <a:t> </a:t>
                      </a:r>
                      <a:r>
                        <a:rPr lang="en-US" altLang="zh-TW" sz="1400" dirty="0" smtClean="0"/>
                        <a:t>-</a:t>
                      </a:r>
                      <a:r>
                        <a:rPr lang="zh-TW" altLang="en-US" sz="1400" dirty="0" smtClean="0"/>
                        <a:t> </a:t>
                      </a:r>
                      <a:r>
                        <a:rPr lang="en-US" altLang="zh-TW" sz="1400" dirty="0" smtClean="0"/>
                        <a:t>2013</a:t>
                      </a:r>
                      <a:endParaRPr lang="zh-TW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9104">
                <a:tc>
                  <a:txBody>
                    <a:bodyPr/>
                    <a:lstStyle/>
                    <a:p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A1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Injection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06665">
                <a:tc>
                  <a:txBody>
                    <a:bodyPr/>
                    <a:lstStyle/>
                    <a:p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A2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Broken Authentication and Session Management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9104">
                <a:tc>
                  <a:txBody>
                    <a:bodyPr/>
                    <a:lstStyle/>
                    <a:p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A3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Cross-Site Scripting (XSS)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79104">
                <a:tc>
                  <a:txBody>
                    <a:bodyPr/>
                    <a:lstStyle/>
                    <a:p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A4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Insecure Direct Object Reference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79104">
                <a:tc>
                  <a:txBody>
                    <a:bodyPr/>
                    <a:lstStyle/>
                    <a:p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A5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Security Misconfiguration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79104">
                <a:tc>
                  <a:txBody>
                    <a:bodyPr/>
                    <a:lstStyle/>
                    <a:p>
                      <a:r>
                        <a:rPr lang="en-US" altLang="zh-TW" sz="1400" b="1" dirty="0" smtClean="0">
                          <a:solidFill>
                            <a:srgbClr val="FF0000"/>
                          </a:solidFill>
                        </a:rPr>
                        <a:t>A6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TW" sz="1400" b="1" dirty="0" smtClean="0">
                          <a:solidFill>
                            <a:srgbClr val="FF0000"/>
                          </a:solidFill>
                        </a:rPr>
                        <a:t>Sensitive Data Exposure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89447">
                <a:tc>
                  <a:txBody>
                    <a:bodyPr/>
                    <a:lstStyle/>
                    <a:p>
                      <a:r>
                        <a:rPr lang="en-US" altLang="zh-TW" sz="14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A7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TW" sz="14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Missing Function Level Access Control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79104">
                <a:tc>
                  <a:txBody>
                    <a:bodyPr/>
                    <a:lstStyle/>
                    <a:p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A8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Cross-Site Request Forgery (CSRF)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29187">
                <a:tc>
                  <a:txBody>
                    <a:bodyPr/>
                    <a:lstStyle/>
                    <a:p>
                      <a:r>
                        <a:rPr lang="en-US" altLang="zh-TW" sz="1400" b="1" dirty="0" smtClean="0">
                          <a:solidFill>
                            <a:srgbClr val="FF0000"/>
                          </a:solidFill>
                        </a:rPr>
                        <a:t>A9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TW" sz="1400" b="1" dirty="0" smtClean="0">
                          <a:solidFill>
                            <a:srgbClr val="FF0000"/>
                          </a:solidFill>
                        </a:rPr>
                        <a:t>Using Components with Known Vulnerabilities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96563">
                <a:tc>
                  <a:txBody>
                    <a:bodyPr/>
                    <a:lstStyle/>
                    <a:p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A10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TW" sz="1400" dirty="0" err="1" smtClean="0">
                          <a:solidFill>
                            <a:schemeClr val="tx1"/>
                          </a:solidFill>
                        </a:rPr>
                        <a:t>Unvalidated</a:t>
                      </a:r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 Redirects and Forwards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4623511" y="1746957"/>
            <a:ext cx="3246402" cy="300082"/>
          </a:xfrm>
          <a:prstGeom prst="rect">
            <a:avLst/>
          </a:prstGeom>
          <a:solidFill>
            <a:srgbClr val="C0504D">
              <a:lumMod val="20000"/>
              <a:lumOff val="80000"/>
            </a:srgbClr>
          </a:solidFill>
        </p:spPr>
        <p:txBody>
          <a:bodyPr wrap="none">
            <a:spAutoFit/>
          </a:bodyPr>
          <a:lstStyle/>
          <a:p>
            <a:pPr defTabSz="685800">
              <a:defRPr/>
            </a:pPr>
            <a:r>
              <a:rPr lang="en-US" altLang="zh-TW" sz="1350" kern="0" dirty="0">
                <a:solidFill>
                  <a:prstClr val="black"/>
                </a:solidFill>
              </a:rPr>
              <a:t>https://www.owasp.org/index.php/Top_10</a:t>
            </a:r>
            <a:endParaRPr lang="zh-TW" altLang="en-US" sz="1350" kern="0" dirty="0">
              <a:solidFill>
                <a:prstClr val="black"/>
              </a:solidFill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186" y="1731791"/>
            <a:ext cx="4296074" cy="2374238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219" y="3001857"/>
            <a:ext cx="3169480" cy="267746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矩形 6"/>
          <p:cNvSpPr/>
          <p:nvPr/>
        </p:nvSpPr>
        <p:spPr>
          <a:xfrm>
            <a:off x="339244" y="4638155"/>
            <a:ext cx="3429000" cy="715581"/>
          </a:xfrm>
          <a:prstGeom prst="rect">
            <a:avLst/>
          </a:prstGeom>
          <a:solidFill>
            <a:srgbClr val="9BBB59">
              <a:lumMod val="20000"/>
              <a:lumOff val="80000"/>
            </a:srgbClr>
          </a:solidFill>
        </p:spPr>
        <p:txBody>
          <a:bodyPr>
            <a:spAutoFit/>
          </a:bodyPr>
          <a:lstStyle/>
          <a:p>
            <a:pPr defTabSz="685800">
              <a:defRPr/>
            </a:pPr>
            <a:r>
              <a:rPr lang="en-US" altLang="zh-TW" sz="1350" kern="0" dirty="0">
                <a:solidFill>
                  <a:prstClr val="black"/>
                </a:solidFill>
              </a:rPr>
              <a:t>https://www.owasp.org/index.php/</a:t>
            </a:r>
          </a:p>
          <a:p>
            <a:pPr defTabSz="685800">
              <a:defRPr/>
            </a:pPr>
            <a:r>
              <a:rPr lang="en-US" altLang="zh-TW" sz="1350" kern="0" dirty="0">
                <a:solidFill>
                  <a:prstClr val="black"/>
                </a:solidFill>
              </a:rPr>
              <a:t>OWASP_Testing_Guide_v4_Table_of_Contents</a:t>
            </a:r>
            <a:endParaRPr lang="zh-TW" altLang="en-US" sz="1350" kern="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9521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-595" y="651171"/>
            <a:ext cx="9144595" cy="776480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OWASP</a:t>
            </a:r>
            <a:r>
              <a:rPr lang="zh-TW" alt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TW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TOP</a:t>
            </a:r>
            <a:r>
              <a:rPr lang="zh-TW" alt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TW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TEN [2017]</a:t>
            </a:r>
            <a:endParaRPr lang="zh-TW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822394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圓角矩形 2"/>
          <p:cNvSpPr/>
          <p:nvPr/>
        </p:nvSpPr>
        <p:spPr>
          <a:xfrm>
            <a:off x="176944" y="2896169"/>
            <a:ext cx="1361440" cy="11482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Secure</a:t>
            </a:r>
          </a:p>
          <a:p>
            <a:pPr algn="ctr"/>
            <a:r>
              <a:rPr lang="en-US" altLang="zh-TW" dirty="0" smtClean="0"/>
              <a:t>Web </a:t>
            </a:r>
            <a:r>
              <a:rPr lang="en-US" altLang="zh-TW" sz="1400" dirty="0" smtClean="0"/>
              <a:t>programming</a:t>
            </a:r>
            <a:endParaRPr lang="zh-TW" altLang="en-US" sz="1400" dirty="0"/>
          </a:p>
        </p:txBody>
      </p:sp>
      <p:sp>
        <p:nvSpPr>
          <p:cNvPr id="4" name="圓角矩形 3"/>
          <p:cNvSpPr/>
          <p:nvPr/>
        </p:nvSpPr>
        <p:spPr>
          <a:xfrm>
            <a:off x="2198784" y="3734622"/>
            <a:ext cx="1361440" cy="10363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網站原始碼檢</a:t>
            </a:r>
            <a:r>
              <a:rPr lang="zh-TW" altLang="en-US" dirty="0"/>
              <a:t>測</a:t>
            </a:r>
            <a:endParaRPr lang="zh-TW" altLang="en-US" sz="1400" dirty="0"/>
          </a:p>
        </p:txBody>
      </p:sp>
      <p:sp>
        <p:nvSpPr>
          <p:cNvPr id="5" name="矩形 4"/>
          <p:cNvSpPr/>
          <p:nvPr/>
        </p:nvSpPr>
        <p:spPr>
          <a:xfrm>
            <a:off x="2122584" y="5464511"/>
            <a:ext cx="45008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Static Application Security Testing</a:t>
            </a:r>
          </a:p>
          <a:p>
            <a:r>
              <a:rPr lang="en-US" altLang="zh-TW" dirty="0" smtClean="0"/>
              <a:t>Dynamic Application Security Testing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0064" y="4970833"/>
            <a:ext cx="1371600" cy="504825"/>
          </a:xfrm>
          <a:prstGeom prst="rect">
            <a:avLst/>
          </a:prstGeom>
        </p:spPr>
      </p:pic>
      <p:cxnSp>
        <p:nvCxnSpPr>
          <p:cNvPr id="8" name="直線接點 7"/>
          <p:cNvCxnSpPr/>
          <p:nvPr/>
        </p:nvCxnSpPr>
        <p:spPr>
          <a:xfrm>
            <a:off x="3824384" y="2192324"/>
            <a:ext cx="20320" cy="33832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0" y="0"/>
            <a:ext cx="9144000" cy="192354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950" dirty="0"/>
              <a:t>Web Security</a:t>
            </a:r>
          </a:p>
          <a:p>
            <a:pPr algn="ctr"/>
            <a:r>
              <a:rPr lang="zh-TW" altLang="en-US" sz="4950" dirty="0"/>
              <a:t>如何強化網站安全</a:t>
            </a:r>
            <a:r>
              <a:rPr lang="en-US" altLang="zh-TW" sz="4950" dirty="0" smtClean="0"/>
              <a:t>??</a:t>
            </a:r>
            <a:endParaRPr lang="en-US" altLang="zh-TW" sz="4950" dirty="0"/>
          </a:p>
        </p:txBody>
      </p:sp>
      <p:sp>
        <p:nvSpPr>
          <p:cNvPr id="11" name="圓角矩形 10"/>
          <p:cNvSpPr/>
          <p:nvPr/>
        </p:nvSpPr>
        <p:spPr>
          <a:xfrm>
            <a:off x="4017424" y="3088058"/>
            <a:ext cx="1351280" cy="10363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網站</a:t>
            </a:r>
            <a:endParaRPr lang="en-US" altLang="zh-TW" dirty="0" smtClean="0"/>
          </a:p>
          <a:p>
            <a:pPr algn="ctr"/>
            <a:r>
              <a:rPr lang="zh-TW" altLang="en-US" dirty="0" smtClean="0"/>
              <a:t>漏洞</a:t>
            </a:r>
            <a:r>
              <a:rPr lang="zh-TW" altLang="en-US" dirty="0"/>
              <a:t>掃描 </a:t>
            </a:r>
          </a:p>
        </p:txBody>
      </p:sp>
      <p:cxnSp>
        <p:nvCxnSpPr>
          <p:cNvPr id="12" name="直線接點 11"/>
          <p:cNvCxnSpPr/>
          <p:nvPr/>
        </p:nvCxnSpPr>
        <p:spPr>
          <a:xfrm>
            <a:off x="5494367" y="2155608"/>
            <a:ext cx="20320" cy="33832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圓角矩形 12"/>
          <p:cNvSpPr/>
          <p:nvPr/>
        </p:nvSpPr>
        <p:spPr>
          <a:xfrm>
            <a:off x="5576931" y="3658529"/>
            <a:ext cx="1351280" cy="10363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網站</a:t>
            </a:r>
            <a:endParaRPr lang="en-US" altLang="zh-TW" dirty="0" smtClean="0"/>
          </a:p>
          <a:p>
            <a:pPr algn="ctr"/>
            <a:r>
              <a:rPr lang="en-US" altLang="zh-TW" dirty="0" smtClean="0"/>
              <a:t>WAF</a:t>
            </a:r>
            <a:endParaRPr lang="zh-TW" altLang="en-US" dirty="0"/>
          </a:p>
        </p:txBody>
      </p:sp>
      <p:sp>
        <p:nvSpPr>
          <p:cNvPr id="14" name="圓角矩形 13"/>
          <p:cNvSpPr/>
          <p:nvPr/>
        </p:nvSpPr>
        <p:spPr>
          <a:xfrm>
            <a:off x="7447815" y="2692226"/>
            <a:ext cx="1351280" cy="103632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網站</a:t>
            </a:r>
            <a:endParaRPr lang="en-US" altLang="zh-TW" dirty="0" smtClean="0"/>
          </a:p>
          <a:p>
            <a:pPr algn="ctr"/>
            <a:r>
              <a:rPr lang="zh-TW" altLang="en-US" dirty="0" smtClean="0"/>
              <a:t>滲透測試</a:t>
            </a:r>
            <a:endParaRPr lang="zh-TW" altLang="en-US" dirty="0"/>
          </a:p>
        </p:txBody>
      </p:sp>
      <p:sp>
        <p:nvSpPr>
          <p:cNvPr id="15" name="圓角矩形 14"/>
          <p:cNvSpPr/>
          <p:nvPr/>
        </p:nvSpPr>
        <p:spPr>
          <a:xfrm>
            <a:off x="176944" y="2113090"/>
            <a:ext cx="3495040" cy="5741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SSDLC</a:t>
            </a:r>
            <a:endParaRPr lang="zh-TW" altLang="en-US" sz="1400" dirty="0"/>
          </a:p>
        </p:txBody>
      </p:sp>
      <p:grpSp>
        <p:nvGrpSpPr>
          <p:cNvPr id="16" name="群組 15">
            <a:extLst>
              <a:ext uri="{FF2B5EF4-FFF2-40B4-BE49-F238E27FC236}">
                <a16:creationId xmlns:a16="http://schemas.microsoft.com/office/drawing/2014/main" xmlns="" id="{27D5D5F6-5EB3-469D-9110-0C646736CF07}"/>
              </a:ext>
            </a:extLst>
          </p:cNvPr>
          <p:cNvGrpSpPr/>
          <p:nvPr/>
        </p:nvGrpSpPr>
        <p:grpSpPr>
          <a:xfrm>
            <a:off x="0" y="6204020"/>
            <a:ext cx="9144000" cy="584775"/>
            <a:chOff x="0" y="5647634"/>
            <a:chExt cx="9144000" cy="584775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xmlns="" id="{EA79CFE9-3272-4255-9888-1DEE008D7314}"/>
                </a:ext>
              </a:extLst>
            </p:cNvPr>
            <p:cNvSpPr/>
            <p:nvPr/>
          </p:nvSpPr>
          <p:spPr>
            <a:xfrm>
              <a:off x="1536700" y="5647634"/>
              <a:ext cx="7607300" cy="58477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zh-TW" altLang="en-US" sz="3200" dirty="0">
                  <a:solidFill>
                    <a:schemeClr val="bg1"/>
                  </a:solidFill>
                  <a:latin typeface="AaYuanQiman" panose="00020600040101010101" pitchFamily="18" charset="-122"/>
                  <a:ea typeface="AaYuanQiman" panose="00020600040101010101" pitchFamily="18" charset="-122"/>
                </a:rPr>
                <a:t>新型態資安實務課程計畫</a:t>
              </a: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xmlns="" id="{15D0509F-0CE2-4841-9CE5-C7716DB3A8C6}"/>
                </a:ext>
              </a:extLst>
            </p:cNvPr>
            <p:cNvSpPr/>
            <p:nvPr/>
          </p:nvSpPr>
          <p:spPr>
            <a:xfrm>
              <a:off x="0" y="5647634"/>
              <a:ext cx="1415772" cy="584775"/>
            </a:xfrm>
            <a:prstGeom prst="rect">
              <a:avLst/>
            </a:prstGeom>
            <a:solidFill>
              <a:srgbClr val="92D050"/>
            </a:solidFill>
          </p:spPr>
          <p:txBody>
            <a:bodyPr wrap="none">
              <a:spAutoFit/>
            </a:bodyPr>
            <a:lstStyle/>
            <a:p>
              <a:r>
                <a:rPr lang="zh-TW" altLang="en-US" sz="3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aYuanQiman" panose="00020600040101010101" pitchFamily="18" charset="-122"/>
                  <a:ea typeface="AaYuanQiman" panose="00020600040101010101" pitchFamily="18" charset="-122"/>
                </a:rPr>
                <a:t>教育部</a:t>
              </a:r>
            </a:p>
          </p:txBody>
        </p:sp>
      </p:grpSp>
      <p:cxnSp>
        <p:nvCxnSpPr>
          <p:cNvPr id="19" name="直線接點 18"/>
          <p:cNvCxnSpPr/>
          <p:nvPr/>
        </p:nvCxnSpPr>
        <p:spPr>
          <a:xfrm>
            <a:off x="7162746" y="2242415"/>
            <a:ext cx="20320" cy="33832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75560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310</TotalTime>
  <Words>1762</Words>
  <Application>Microsoft Office PowerPoint</Application>
  <PresentationFormat>如螢幕大小 (4:3)</PresentationFormat>
  <Paragraphs>237</Paragraphs>
  <Slides>30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30</vt:i4>
      </vt:variant>
    </vt:vector>
  </HeadingPairs>
  <TitlesOfParts>
    <vt:vector size="31" baseType="lpstr">
      <vt:lpstr>Office 佈景主題</vt:lpstr>
      <vt:lpstr>108 年度 中級資訊安全工程師 能力鑑定試題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網路安全</dc:title>
  <dc:creator>BREAKALLCTF{Letmeseesee}</dc:creator>
  <cp:lastModifiedBy>KSUIE</cp:lastModifiedBy>
  <cp:revision>87</cp:revision>
  <dcterms:created xsi:type="dcterms:W3CDTF">2019-05-14T03:32:08Z</dcterms:created>
  <dcterms:modified xsi:type="dcterms:W3CDTF">2020-07-16T03:55:06Z</dcterms:modified>
</cp:coreProperties>
</file>