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85" r:id="rId3"/>
    <p:sldId id="264" r:id="rId4"/>
    <p:sldId id="567" r:id="rId5"/>
    <p:sldId id="582" r:id="rId6"/>
    <p:sldId id="272" r:id="rId7"/>
    <p:sldId id="573" r:id="rId8"/>
    <p:sldId id="580" r:id="rId9"/>
    <p:sldId id="278" r:id="rId10"/>
    <p:sldId id="579" r:id="rId11"/>
    <p:sldId id="581" r:id="rId12"/>
    <p:sldId id="584" r:id="rId13"/>
    <p:sldId id="277" r:id="rId14"/>
    <p:sldId id="578" r:id="rId15"/>
    <p:sldId id="588" r:id="rId16"/>
    <p:sldId id="589" r:id="rId17"/>
    <p:sldId id="583" r:id="rId18"/>
    <p:sldId id="271" r:id="rId19"/>
    <p:sldId id="572" r:id="rId20"/>
    <p:sldId id="276" r:id="rId21"/>
    <p:sldId id="577" r:id="rId22"/>
    <p:sldId id="586" r:id="rId23"/>
    <p:sldId id="587" r:id="rId24"/>
    <p:sldId id="590" r:id="rId25"/>
    <p:sldId id="591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75" autoAdjust="0"/>
    <p:restoredTop sz="94660"/>
  </p:normalViewPr>
  <p:slideViewPr>
    <p:cSldViewPr snapToGrid="0">
      <p:cViewPr>
        <p:scale>
          <a:sx n="95" d="100"/>
          <a:sy n="95" d="100"/>
        </p:scale>
        <p:origin x="-9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年度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中級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能力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鑑定試題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6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191" y="900047"/>
            <a:ext cx="82496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企業進行客戶會員網站的滲透測試時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應該要注意下列哪些項目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以確保滲透測試的範圍完整性</a:t>
            </a:r>
            <a:r>
              <a:rPr lang="en-US" altLang="zh-TW" sz="3200" spc="-100" dirty="0"/>
              <a:t>?</a:t>
            </a:r>
          </a:p>
          <a:p>
            <a:pPr algn="just"/>
            <a:endParaRPr lang="en-US" altLang="zh-TW" sz="3200" spc="-100" dirty="0" smtClean="0"/>
          </a:p>
          <a:p>
            <a:pPr algn="just"/>
            <a:r>
              <a:rPr lang="en-US" altLang="zh-TW" sz="3200" spc="-100" dirty="0" smtClean="0">
                <a:solidFill>
                  <a:srgbClr val="FF0000"/>
                </a:solidFill>
              </a:rPr>
              <a:t>(</a:t>
            </a:r>
            <a:r>
              <a:rPr lang="en-US" altLang="zh-TW" sz="3200" spc="-100" dirty="0">
                <a:solidFill>
                  <a:srgbClr val="FF0000"/>
                </a:solidFill>
              </a:rPr>
              <a:t>A)</a:t>
            </a:r>
            <a:r>
              <a:rPr lang="zh-TW" altLang="en-US" sz="3200" spc="-100" dirty="0">
                <a:solidFill>
                  <a:srgbClr val="FF0000"/>
                </a:solidFill>
              </a:rPr>
              <a:t>網站暴露在 </a:t>
            </a:r>
            <a:r>
              <a:rPr lang="en-US" altLang="zh-TW" sz="3200" spc="-100" dirty="0">
                <a:solidFill>
                  <a:srgbClr val="FF0000"/>
                </a:solidFill>
              </a:rPr>
              <a:t>Internet </a:t>
            </a:r>
            <a:r>
              <a:rPr lang="zh-TW" altLang="en-US" sz="3200" spc="-100" dirty="0">
                <a:solidFill>
                  <a:srgbClr val="FF0000"/>
                </a:solidFill>
              </a:rPr>
              <a:t>上的前後台網址</a:t>
            </a:r>
          </a:p>
          <a:p>
            <a:pPr algn="just"/>
            <a:r>
              <a:rPr lang="en-US" altLang="zh-TW" sz="3200" spc="-100" dirty="0"/>
              <a:t>(B) </a:t>
            </a:r>
            <a:r>
              <a:rPr lang="zh-TW" altLang="en-US" sz="3200" spc="-100" dirty="0"/>
              <a:t>要求一定在上班時間進行測試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(C) </a:t>
            </a:r>
            <a:r>
              <a:rPr lang="zh-TW" altLang="en-US" sz="3200" spc="-100" dirty="0">
                <a:solidFill>
                  <a:srgbClr val="FF0000"/>
                </a:solidFill>
              </a:rPr>
              <a:t>要求至少要參考 </a:t>
            </a:r>
            <a:r>
              <a:rPr lang="en-US" altLang="zh-TW" sz="3200" spc="-100" dirty="0">
                <a:solidFill>
                  <a:srgbClr val="FF0000"/>
                </a:solidFill>
              </a:rPr>
              <a:t>OWASP Top 10 </a:t>
            </a:r>
            <a:r>
              <a:rPr lang="zh-TW" altLang="en-US" sz="3200" spc="-100" dirty="0">
                <a:solidFill>
                  <a:srgbClr val="FF0000"/>
                </a:solidFill>
              </a:rPr>
              <a:t>及滲透測試方法如 </a:t>
            </a:r>
            <a:r>
              <a:rPr lang="en-US" altLang="zh-TW" sz="3200" spc="-100" dirty="0">
                <a:solidFill>
                  <a:srgbClr val="FF0000"/>
                </a:solidFill>
              </a:rPr>
              <a:t>OSSTMM </a:t>
            </a:r>
            <a:r>
              <a:rPr lang="zh-TW" altLang="en-US" sz="3200" spc="-100" dirty="0">
                <a:solidFill>
                  <a:srgbClr val="FF0000"/>
                </a:solidFill>
              </a:rPr>
              <a:t>等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(D)</a:t>
            </a:r>
            <a:r>
              <a:rPr lang="zh-TW" altLang="en-US" sz="3200" spc="-100" dirty="0">
                <a:solidFill>
                  <a:srgbClr val="FF0000"/>
                </a:solidFill>
              </a:rPr>
              <a:t>包含提供測試用的 </a:t>
            </a:r>
            <a:r>
              <a:rPr lang="en-US" altLang="zh-TW" sz="3200" spc="-100" dirty="0">
                <a:solidFill>
                  <a:srgbClr val="FF0000"/>
                </a:solidFill>
              </a:rPr>
              <a:t>login </a:t>
            </a:r>
            <a:r>
              <a:rPr lang="zh-TW" altLang="en-US" sz="3200" spc="-100" dirty="0">
                <a:solidFill>
                  <a:srgbClr val="FF0000"/>
                </a:solidFill>
              </a:rPr>
              <a:t>帳號</a:t>
            </a:r>
            <a:r>
              <a:rPr lang="en-US" altLang="zh-TW" sz="3200" spc="-100" dirty="0">
                <a:solidFill>
                  <a:srgbClr val="FF0000"/>
                </a:solidFill>
              </a:rPr>
              <a:t>,</a:t>
            </a:r>
            <a:r>
              <a:rPr lang="zh-TW" altLang="en-US" sz="3200" spc="-100" dirty="0">
                <a:solidFill>
                  <a:srgbClr val="FF0000"/>
                </a:solidFill>
              </a:rPr>
              <a:t>以及未登入前的測試要求</a:t>
            </a:r>
          </a:p>
        </p:txBody>
      </p:sp>
      <p:sp>
        <p:nvSpPr>
          <p:cNvPr id="4" name="矩形 3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11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資安營運</a:t>
            </a:r>
          </a:p>
        </p:txBody>
      </p:sp>
    </p:spTree>
    <p:extLst>
      <p:ext uri="{BB962C8B-B14F-4D97-AF65-F5344CB8AC3E}">
        <p14:creationId xmlns:p14="http://schemas.microsoft.com/office/powerpoint/2010/main" val="164799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資安</a:t>
            </a:r>
            <a:r>
              <a:rPr lang="zh-TW" altLang="en-US" dirty="0" smtClean="0"/>
              <a:t>營運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SOC</a:t>
            </a:r>
          </a:p>
          <a:p>
            <a:r>
              <a:rPr lang="en-US" altLang="zh-TW" dirty="0" smtClean="0"/>
              <a:t>ISAC</a:t>
            </a:r>
          </a:p>
          <a:p>
            <a:r>
              <a:rPr lang="zh-TW" altLang="en-US" dirty="0"/>
              <a:t>資安</a:t>
            </a:r>
            <a:r>
              <a:rPr lang="zh-TW" altLang="en-US" dirty="0" smtClean="0"/>
              <a:t>通報</a:t>
            </a:r>
            <a:endParaRPr lang="en-US" altLang="zh-TW" dirty="0" smtClean="0"/>
          </a:p>
          <a:p>
            <a:r>
              <a:rPr lang="en-US" altLang="zh-TW" dirty="0"/>
              <a:t>Incident response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31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800" spc="-100" dirty="0"/>
              <a:t>資通安全管理法通過後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對公務機關與特定非公務機關之資安事件應變通報要求更為明確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搭配政府持續推動之資安資訊分享與分析中心</a:t>
            </a:r>
            <a:r>
              <a:rPr lang="en-US" altLang="zh-TW" sz="2800" spc="-100" dirty="0"/>
              <a:t>(Information Sharing and Analysis Center, ISAC)</a:t>
            </a:r>
            <a:r>
              <a:rPr lang="zh-TW" altLang="en-US" sz="2800" spc="-100" dirty="0"/>
              <a:t>機制設計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關於資安事件應變通報與情資分享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下列敘述哪些正確</a:t>
            </a:r>
            <a:r>
              <a:rPr lang="en-US" altLang="zh-TW" sz="2800" spc="-100" dirty="0" smtClean="0"/>
              <a:t>?</a:t>
            </a:r>
          </a:p>
          <a:p>
            <a:pPr algn="just"/>
            <a:endParaRPr lang="en-US" altLang="zh-TW" sz="2000" spc="-100" dirty="0"/>
          </a:p>
          <a:p>
            <a:pPr algn="just"/>
            <a:r>
              <a:rPr lang="en-US" altLang="zh-TW" sz="2400" spc="-100" dirty="0"/>
              <a:t>(A)</a:t>
            </a:r>
            <a:r>
              <a:rPr lang="zh-TW" altLang="en-US" sz="2400" spc="-100" dirty="0"/>
              <a:t>資通安全管理法子法規定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公務機關辦理資通安全事件之通報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應於事件發生後一小時內進行通報</a:t>
            </a:r>
          </a:p>
          <a:p>
            <a:pPr algn="just"/>
            <a:r>
              <a:rPr lang="en-US" altLang="zh-TW" sz="2400" spc="-100" dirty="0"/>
              <a:t>(B) </a:t>
            </a:r>
            <a:r>
              <a:rPr lang="zh-TW" altLang="en-US" sz="2400" spc="-100" dirty="0"/>
              <a:t>資安事件通報屬 </a:t>
            </a:r>
            <a:r>
              <a:rPr lang="en-US" altLang="zh-TW" sz="2400" spc="-100" dirty="0"/>
              <a:t>ISAC </a:t>
            </a:r>
            <a:r>
              <a:rPr lang="zh-TW" altLang="en-US" sz="2400" spc="-100" dirty="0"/>
              <a:t>之服務範圍之一</a:t>
            </a:r>
          </a:p>
          <a:p>
            <a:pPr algn="just"/>
            <a:r>
              <a:rPr lang="en-US" altLang="zh-TW" sz="2400" spc="-100" dirty="0"/>
              <a:t>(C) </a:t>
            </a:r>
            <a:r>
              <a:rPr lang="zh-TW" altLang="en-US" sz="2400" spc="-100" dirty="0"/>
              <a:t>資通安全管理法子法規定之事件嚴重等級共分四級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第一級為最嚴重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第四級為最輕微</a:t>
            </a:r>
          </a:p>
          <a:p>
            <a:pPr algn="just"/>
            <a:r>
              <a:rPr lang="en-US" altLang="zh-TW" sz="2400" spc="-100" dirty="0"/>
              <a:t>(D)</a:t>
            </a:r>
            <a:r>
              <a:rPr lang="zh-TW" altLang="en-US" sz="2400" spc="-100" dirty="0"/>
              <a:t>我國 </a:t>
            </a:r>
            <a:r>
              <a:rPr lang="en-US" altLang="zh-TW" sz="2400" spc="-100" dirty="0"/>
              <a:t>ISAC </a:t>
            </a:r>
            <a:r>
              <a:rPr lang="zh-TW" altLang="en-US" sz="2400" spc="-100" dirty="0"/>
              <a:t>機制設計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針對跨領域之資安情資分享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建議採用 </a:t>
            </a:r>
            <a:r>
              <a:rPr lang="en-US" altLang="zh-TW" sz="2400" spc="-100" dirty="0"/>
              <a:t>STIX</a:t>
            </a:r>
            <a:r>
              <a:rPr lang="zh-TW" altLang="en-US" sz="2400" spc="-100" dirty="0"/>
              <a:t>與 </a:t>
            </a:r>
            <a:r>
              <a:rPr lang="en-US" altLang="zh-TW" sz="2400" spc="-100" dirty="0"/>
              <a:t>TAXII </a:t>
            </a:r>
            <a:r>
              <a:rPr lang="zh-TW" altLang="en-US" sz="2400" spc="-100" dirty="0"/>
              <a:t>之格式與機制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683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800" spc="-100" dirty="0"/>
              <a:t>資通安全管理法通過後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對公務機關與特定非公務機關之資安事件應變通報要求更為明確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搭配政府持續推動之資安資訊分享與分析中心</a:t>
            </a:r>
            <a:r>
              <a:rPr lang="en-US" altLang="zh-TW" sz="2800" spc="-100" dirty="0"/>
              <a:t>(Information Sharing and Analysis Center, ISAC)</a:t>
            </a:r>
            <a:r>
              <a:rPr lang="zh-TW" altLang="en-US" sz="2800" spc="-100" dirty="0"/>
              <a:t>機制設計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關於</a:t>
            </a:r>
            <a:r>
              <a:rPr lang="zh-TW" altLang="en-US" sz="2800" b="1" spc="-100" dirty="0"/>
              <a:t>資安事件應變通報與情資分享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下列敘述哪些正確</a:t>
            </a:r>
            <a:r>
              <a:rPr lang="en-US" altLang="zh-TW" sz="2800" spc="-100" dirty="0" smtClean="0"/>
              <a:t>?</a:t>
            </a:r>
          </a:p>
          <a:p>
            <a:pPr algn="just"/>
            <a:endParaRPr lang="en-US" altLang="zh-TW" sz="2000" spc="-100" dirty="0"/>
          </a:p>
          <a:p>
            <a:pPr algn="just"/>
            <a:r>
              <a:rPr lang="en-US" altLang="zh-TW" sz="2400" spc="-100" dirty="0"/>
              <a:t>(A)</a:t>
            </a:r>
            <a:r>
              <a:rPr lang="zh-TW" altLang="en-US" sz="2400" spc="-100" dirty="0"/>
              <a:t>資通安全管理法子法規定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公務機關辦理資通安全事件之通報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應於事件發生後一小時內進行通報</a:t>
            </a:r>
          </a:p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(B) </a:t>
            </a:r>
            <a:r>
              <a:rPr lang="zh-TW" altLang="en-US" sz="2400" spc="-100" dirty="0">
                <a:solidFill>
                  <a:srgbClr val="FF0000"/>
                </a:solidFill>
              </a:rPr>
              <a:t>資安事件通報屬 </a:t>
            </a:r>
            <a:r>
              <a:rPr lang="en-US" altLang="zh-TW" sz="2400" spc="-100" dirty="0">
                <a:solidFill>
                  <a:srgbClr val="FF0000"/>
                </a:solidFill>
              </a:rPr>
              <a:t>ISAC </a:t>
            </a:r>
            <a:r>
              <a:rPr lang="zh-TW" altLang="en-US" sz="2400" spc="-100" dirty="0">
                <a:solidFill>
                  <a:srgbClr val="FF0000"/>
                </a:solidFill>
              </a:rPr>
              <a:t>之服務範圍之一</a:t>
            </a:r>
          </a:p>
          <a:p>
            <a:pPr algn="just"/>
            <a:r>
              <a:rPr lang="en-US" altLang="zh-TW" sz="2400" spc="-100" dirty="0"/>
              <a:t>(C) </a:t>
            </a:r>
            <a:r>
              <a:rPr lang="zh-TW" altLang="en-US" sz="2400" spc="-100" dirty="0"/>
              <a:t>資通安全管理法子法規定之事件嚴重等級共分四級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第一級為最嚴重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第四級為最輕微</a:t>
            </a:r>
          </a:p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(D)</a:t>
            </a:r>
            <a:r>
              <a:rPr lang="zh-TW" altLang="en-US" sz="2400" spc="-100" dirty="0">
                <a:solidFill>
                  <a:srgbClr val="FF0000"/>
                </a:solidFill>
              </a:rPr>
              <a:t>我國 </a:t>
            </a:r>
            <a:r>
              <a:rPr lang="en-US" altLang="zh-TW" sz="2400" spc="-100" dirty="0">
                <a:solidFill>
                  <a:srgbClr val="FF0000"/>
                </a:solidFill>
              </a:rPr>
              <a:t>ISAC </a:t>
            </a:r>
            <a:r>
              <a:rPr lang="zh-TW" altLang="en-US" sz="2400" spc="-100" dirty="0">
                <a:solidFill>
                  <a:srgbClr val="FF0000"/>
                </a:solidFill>
              </a:rPr>
              <a:t>機制設計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針對跨領域之資安情資分享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建議採用 </a:t>
            </a:r>
            <a:r>
              <a:rPr lang="en-US" altLang="zh-TW" sz="2400" spc="-100" dirty="0">
                <a:solidFill>
                  <a:srgbClr val="FF0000"/>
                </a:solidFill>
              </a:rPr>
              <a:t>STIX</a:t>
            </a:r>
            <a:r>
              <a:rPr lang="zh-TW" altLang="en-US" sz="2400" spc="-100" dirty="0">
                <a:solidFill>
                  <a:srgbClr val="FF0000"/>
                </a:solidFill>
              </a:rPr>
              <a:t>與 </a:t>
            </a:r>
            <a:r>
              <a:rPr lang="en-US" altLang="zh-TW" sz="2400" spc="-100" dirty="0">
                <a:solidFill>
                  <a:srgbClr val="FF0000"/>
                </a:solidFill>
              </a:rPr>
              <a:t>TAXII </a:t>
            </a:r>
            <a:r>
              <a:rPr lang="zh-TW" altLang="en-US" sz="2400" spc="-100" dirty="0">
                <a:solidFill>
                  <a:srgbClr val="FF0000"/>
                </a:solidFill>
              </a:rPr>
              <a:t>之格式與機制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586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191" y="900047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資安事件緊急應變處置最重要目的是下列何者</a:t>
            </a:r>
            <a:r>
              <a:rPr lang="en-US" altLang="zh-TW" sz="3200" dirty="0" smtClean="0"/>
              <a:t>?</a:t>
            </a:r>
          </a:p>
          <a:p>
            <a:pPr algn="just"/>
            <a:endParaRPr lang="en-US" altLang="zh-TW" sz="3200" dirty="0"/>
          </a:p>
          <a:p>
            <a:pPr algn="just"/>
            <a:r>
              <a:rPr lang="en-US" altLang="zh-TW" sz="3200" dirty="0"/>
              <a:t>(A)</a:t>
            </a:r>
            <a:r>
              <a:rPr lang="zh-TW" altLang="en-US" sz="3200" dirty="0"/>
              <a:t>用防火牆或 </a:t>
            </a:r>
            <a:r>
              <a:rPr lang="en-US" altLang="zh-TW" sz="3200" dirty="0"/>
              <a:t>WAF </a:t>
            </a:r>
            <a:r>
              <a:rPr lang="zh-TW" altLang="en-US" sz="3200" dirty="0"/>
              <a:t>做偵測跟阻擋</a:t>
            </a:r>
          </a:p>
          <a:p>
            <a:pPr algn="just"/>
            <a:r>
              <a:rPr lang="en-US" altLang="zh-TW" sz="3200" dirty="0"/>
              <a:t>(B) </a:t>
            </a:r>
            <a:r>
              <a:rPr lang="zh-TW" altLang="en-US" sz="3200" dirty="0"/>
              <a:t>採用弱掃工具或滲透測試服務驗證是否完成修補</a:t>
            </a:r>
          </a:p>
          <a:p>
            <a:pPr algn="just"/>
            <a:r>
              <a:rPr lang="en-US" altLang="zh-TW" sz="3200" dirty="0"/>
              <a:t>(C) </a:t>
            </a:r>
            <a:r>
              <a:rPr lang="zh-TW" altLang="en-US" sz="3200" dirty="0"/>
              <a:t>控制受害範圍</a:t>
            </a:r>
          </a:p>
          <a:p>
            <a:pPr algn="just"/>
            <a:r>
              <a:rPr lang="en-US" altLang="zh-TW" sz="3200" dirty="0"/>
              <a:t>(D)</a:t>
            </a:r>
            <a:r>
              <a:rPr lang="zh-TW" altLang="en-US" sz="3200" dirty="0"/>
              <a:t>立即使用資料復原即可</a:t>
            </a:r>
          </a:p>
        </p:txBody>
      </p:sp>
      <p:sp>
        <p:nvSpPr>
          <p:cNvPr id="6" name="矩形 5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96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191" y="900047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資安事件緊急應變處置最重要目的是下列何者</a:t>
            </a:r>
            <a:r>
              <a:rPr lang="en-US" altLang="zh-TW" sz="3200" dirty="0" smtClean="0"/>
              <a:t>?</a:t>
            </a:r>
          </a:p>
          <a:p>
            <a:pPr algn="just"/>
            <a:endParaRPr lang="en-US" altLang="zh-TW" sz="3200" dirty="0"/>
          </a:p>
          <a:p>
            <a:pPr algn="just"/>
            <a:r>
              <a:rPr lang="en-US" altLang="zh-TW" sz="3200" dirty="0"/>
              <a:t>(A)</a:t>
            </a:r>
            <a:r>
              <a:rPr lang="zh-TW" altLang="en-US" sz="3200" dirty="0"/>
              <a:t>用防火牆或 </a:t>
            </a:r>
            <a:r>
              <a:rPr lang="en-US" altLang="zh-TW" sz="3200" dirty="0"/>
              <a:t>WAF </a:t>
            </a:r>
            <a:r>
              <a:rPr lang="zh-TW" altLang="en-US" sz="3200" dirty="0"/>
              <a:t>做偵測跟阻擋</a:t>
            </a:r>
          </a:p>
          <a:p>
            <a:pPr algn="just"/>
            <a:r>
              <a:rPr lang="en-US" altLang="zh-TW" sz="3200" dirty="0"/>
              <a:t>(B) </a:t>
            </a:r>
            <a:r>
              <a:rPr lang="zh-TW" altLang="en-US" sz="3200" dirty="0"/>
              <a:t>採用弱掃工具或滲透測試服務驗證是否完成修補</a:t>
            </a:r>
          </a:p>
          <a:p>
            <a:pPr algn="just"/>
            <a:r>
              <a:rPr lang="en-US" altLang="zh-TW" sz="3200" dirty="0">
                <a:solidFill>
                  <a:srgbClr val="FF0000"/>
                </a:solidFill>
              </a:rPr>
              <a:t>(C) </a:t>
            </a:r>
            <a:r>
              <a:rPr lang="zh-TW" altLang="en-US" sz="3200" dirty="0">
                <a:solidFill>
                  <a:srgbClr val="FF0000"/>
                </a:solidFill>
              </a:rPr>
              <a:t>控制受害範圍</a:t>
            </a:r>
          </a:p>
          <a:p>
            <a:pPr algn="just"/>
            <a:r>
              <a:rPr lang="en-US" altLang="zh-TW" sz="3200" dirty="0"/>
              <a:t>(D)</a:t>
            </a:r>
            <a:r>
              <a:rPr lang="zh-TW" altLang="en-US" sz="3200" dirty="0"/>
              <a:t>立即使用資料復原即可</a:t>
            </a:r>
          </a:p>
        </p:txBody>
      </p:sp>
      <p:sp>
        <p:nvSpPr>
          <p:cNvPr id="4" name="矩形 3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68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其他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3074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關於資訊與通訊系統安全經常使用到密碼學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下列應用功能何者設計「不」正確</a:t>
            </a:r>
            <a:r>
              <a:rPr lang="en-US" altLang="zh-TW" sz="3200" spc="-100" dirty="0"/>
              <a:t>?</a:t>
            </a:r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使用雜湊函數</a:t>
            </a:r>
            <a:r>
              <a:rPr lang="en-US" altLang="zh-TW" sz="3200" spc="-100" dirty="0"/>
              <a:t>(Hash function)</a:t>
            </a:r>
            <a:r>
              <a:rPr lang="zh-TW" altLang="en-US" sz="3200" spc="-100" dirty="0"/>
              <a:t>來檢查設備韌體是否被竄改過</a:t>
            </a:r>
          </a:p>
          <a:p>
            <a:pPr algn="just"/>
            <a:r>
              <a:rPr lang="en-US" altLang="zh-TW" sz="3200" spc="-100" dirty="0"/>
              <a:t>(</a:t>
            </a:r>
            <a:r>
              <a:rPr lang="en-US" altLang="zh-TW" sz="3200" spc="-100" dirty="0" smtClean="0"/>
              <a:t>B)PGP </a:t>
            </a:r>
            <a:r>
              <a:rPr lang="zh-TW" altLang="en-US" sz="3200" spc="-100" dirty="0"/>
              <a:t>郵件加密軟體可採用公鑰加密與私鑰解密的方式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保護郵件僅限特定人員才能閱讀</a:t>
            </a:r>
          </a:p>
          <a:p>
            <a:pPr algn="just"/>
            <a:r>
              <a:rPr lang="en-US" altLang="zh-TW" sz="3200" spc="-100" dirty="0"/>
              <a:t>(</a:t>
            </a:r>
            <a:r>
              <a:rPr lang="en-US" altLang="zh-TW" sz="3200" spc="-100" dirty="0" smtClean="0"/>
              <a:t>C)</a:t>
            </a:r>
            <a:r>
              <a:rPr lang="en-US" altLang="zh-TW" sz="3200" spc="-100" dirty="0" err="1" smtClean="0"/>
              <a:t>IPSec</a:t>
            </a:r>
            <a:r>
              <a:rPr lang="en-US" altLang="zh-TW" sz="3200" spc="-100" dirty="0" smtClean="0"/>
              <a:t> </a:t>
            </a:r>
            <a:r>
              <a:rPr lang="en-US" altLang="zh-TW" sz="3200" spc="-100" dirty="0"/>
              <a:t>VPN </a:t>
            </a:r>
            <a:r>
              <a:rPr lang="zh-TW" altLang="en-US" sz="3200" spc="-100" dirty="0"/>
              <a:t>網路傳送大量資料時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應使用非對稱式加密演算法保護訊息內容</a:t>
            </a:r>
          </a:p>
          <a:p>
            <a:pPr algn="just"/>
            <a:r>
              <a:rPr lang="en-US" altLang="zh-TW" sz="3200" spc="-100" dirty="0"/>
              <a:t>(D)HTTPS(HTTP Secure)</a:t>
            </a:r>
            <a:r>
              <a:rPr lang="zh-TW" altLang="en-US" sz="3200" spc="-100" dirty="0"/>
              <a:t>將 </a:t>
            </a:r>
            <a:r>
              <a:rPr lang="en-US" altLang="zh-TW" sz="3200" spc="-100" dirty="0"/>
              <a:t>HTTP </a:t>
            </a:r>
            <a:r>
              <a:rPr lang="zh-TW" altLang="en-US" sz="3200" spc="-100" dirty="0"/>
              <a:t>承載到 </a:t>
            </a:r>
            <a:r>
              <a:rPr lang="en-US" altLang="zh-TW" sz="3200" spc="-100" dirty="0"/>
              <a:t>SSL </a:t>
            </a:r>
            <a:r>
              <a:rPr lang="zh-TW" altLang="en-US" sz="3200" spc="-100" dirty="0"/>
              <a:t>通訊協定上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使用公</a:t>
            </a:r>
          </a:p>
          <a:p>
            <a:pPr algn="just"/>
            <a:r>
              <a:rPr lang="zh-TW" altLang="en-US" sz="3200" spc="-100" dirty="0"/>
              <a:t>鑰進行網頁認證、資料加密與訊息完整性驗證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82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關於資訊與通訊系統安全經常使用到密碼學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下列應用功能何者設計「不」正確</a:t>
            </a:r>
            <a:r>
              <a:rPr lang="en-US" altLang="zh-TW" sz="3200" spc="-100" dirty="0"/>
              <a:t>?</a:t>
            </a:r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使用雜湊函數</a:t>
            </a:r>
            <a:r>
              <a:rPr lang="en-US" altLang="zh-TW" sz="3200" spc="-100" dirty="0"/>
              <a:t>(Hash function)</a:t>
            </a:r>
            <a:r>
              <a:rPr lang="zh-TW" altLang="en-US" sz="3200" spc="-100" dirty="0"/>
              <a:t>來檢查設備韌體是否被竄改過</a:t>
            </a:r>
          </a:p>
          <a:p>
            <a:pPr algn="just"/>
            <a:r>
              <a:rPr lang="en-US" altLang="zh-TW" sz="3200" spc="-100" dirty="0"/>
              <a:t>(</a:t>
            </a:r>
            <a:r>
              <a:rPr lang="en-US" altLang="zh-TW" sz="3200" spc="-100" dirty="0" smtClean="0"/>
              <a:t>B)PGP </a:t>
            </a:r>
            <a:r>
              <a:rPr lang="zh-TW" altLang="en-US" sz="3200" spc="-100" dirty="0"/>
              <a:t>郵件加密軟體可採用公鑰加密與私鑰解密的方式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保護郵件僅限特定人員才能閱讀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</a:t>
            </a:r>
            <a:r>
              <a:rPr lang="en-US" altLang="zh-TW" sz="3200" spc="-100" dirty="0" smtClean="0">
                <a:solidFill>
                  <a:srgbClr val="FF0000"/>
                </a:solidFill>
              </a:rPr>
              <a:t>C)</a:t>
            </a:r>
            <a:r>
              <a:rPr lang="en-US" altLang="zh-TW" sz="3200" spc="-100" dirty="0" err="1" smtClean="0">
                <a:solidFill>
                  <a:srgbClr val="FF0000"/>
                </a:solidFill>
              </a:rPr>
              <a:t>IPSec</a:t>
            </a:r>
            <a:r>
              <a:rPr lang="en-US" altLang="zh-TW" sz="32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spc="-100" dirty="0">
                <a:solidFill>
                  <a:srgbClr val="FF0000"/>
                </a:solidFill>
              </a:rPr>
              <a:t>VPN </a:t>
            </a:r>
            <a:r>
              <a:rPr lang="zh-TW" altLang="en-US" sz="3200" spc="-100" dirty="0">
                <a:solidFill>
                  <a:srgbClr val="FF0000"/>
                </a:solidFill>
              </a:rPr>
              <a:t>網路傳送大量資料時</a:t>
            </a:r>
            <a:r>
              <a:rPr lang="en-US" altLang="zh-TW" sz="3200" spc="-100" dirty="0">
                <a:solidFill>
                  <a:srgbClr val="FF0000"/>
                </a:solidFill>
              </a:rPr>
              <a:t>,</a:t>
            </a:r>
            <a:r>
              <a:rPr lang="zh-TW" altLang="en-US" sz="3200" spc="-100" dirty="0">
                <a:solidFill>
                  <a:srgbClr val="FF0000"/>
                </a:solidFill>
              </a:rPr>
              <a:t>應使用非對稱式加密演算法保護訊息內容</a:t>
            </a:r>
          </a:p>
          <a:p>
            <a:pPr algn="just"/>
            <a:r>
              <a:rPr lang="en-US" altLang="zh-TW" sz="3200" spc="-100" dirty="0"/>
              <a:t>(D)HTTPS(HTTP Secure)</a:t>
            </a:r>
            <a:r>
              <a:rPr lang="zh-TW" altLang="en-US" sz="3200" spc="-100" dirty="0"/>
              <a:t>將 </a:t>
            </a:r>
            <a:r>
              <a:rPr lang="en-US" altLang="zh-TW" sz="3200" spc="-100" dirty="0"/>
              <a:t>HTTP </a:t>
            </a:r>
            <a:r>
              <a:rPr lang="zh-TW" altLang="en-US" sz="3200" spc="-100" dirty="0"/>
              <a:t>承載到 </a:t>
            </a:r>
            <a:r>
              <a:rPr lang="en-US" altLang="zh-TW" sz="3200" spc="-100" dirty="0"/>
              <a:t>SSL </a:t>
            </a:r>
            <a:r>
              <a:rPr lang="zh-TW" altLang="en-US" sz="3200" spc="-100" dirty="0"/>
              <a:t>通訊協定上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使用公</a:t>
            </a:r>
          </a:p>
          <a:p>
            <a:pPr algn="just"/>
            <a:r>
              <a:rPr lang="zh-TW" altLang="en-US" sz="3200" spc="-100" dirty="0"/>
              <a:t>鑰進行網頁認證、資料加密與訊息完整性驗證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632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spc="-100" dirty="0"/>
              <a:t>資安健檢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2970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在雲端的架構中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有安全的聯合身分管理</a:t>
            </a:r>
            <a:r>
              <a:rPr lang="en-US" altLang="zh-TW" sz="3200" spc="-100" dirty="0"/>
              <a:t>(Federated </a:t>
            </a:r>
            <a:r>
              <a:rPr lang="en-US" altLang="zh-TW" sz="3200" spc="-100" dirty="0" err="1"/>
              <a:t>IdentityManagement</a:t>
            </a:r>
            <a:r>
              <a:rPr lang="en-US" altLang="zh-TW" sz="3200" spc="-100" dirty="0"/>
              <a:t>)</a:t>
            </a:r>
            <a:r>
              <a:rPr lang="zh-TW" altLang="en-US" sz="3200" spc="-100" dirty="0"/>
              <a:t>機制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可進行多組織之間的單點登錄</a:t>
            </a:r>
            <a:r>
              <a:rPr lang="en-US" altLang="zh-TW" sz="3200" spc="-100" dirty="0"/>
              <a:t>(SSO),</a:t>
            </a:r>
            <a:r>
              <a:rPr lang="zh-TW" altLang="en-US" sz="3200" spc="-100" dirty="0"/>
              <a:t>在多個組織之間進行身分驗證與授權。而相關的聯合身分驗證標準</a:t>
            </a:r>
            <a:r>
              <a:rPr lang="en-US" altLang="zh-TW" sz="3200" spc="-100" dirty="0"/>
              <a:t>(</a:t>
            </a:r>
            <a:r>
              <a:rPr lang="en-US" altLang="zh-TW" sz="3200" spc="-100" dirty="0" err="1"/>
              <a:t>FederationStandards</a:t>
            </a:r>
            <a:r>
              <a:rPr lang="en-US" altLang="zh-TW" sz="3200" spc="-100" dirty="0"/>
              <a:t>)</a:t>
            </a:r>
            <a:r>
              <a:rPr lang="zh-TW" altLang="en-US" sz="3200" spc="-100" dirty="0"/>
              <a:t>有下列哪些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(A)SAML 2.0</a:t>
            </a:r>
          </a:p>
          <a:p>
            <a:pPr algn="just"/>
            <a:r>
              <a:rPr lang="en-US" altLang="zh-TW" sz="3200" spc="-100" dirty="0"/>
              <a:t>(B) WS-Federation</a:t>
            </a:r>
          </a:p>
          <a:p>
            <a:pPr algn="just"/>
            <a:r>
              <a:rPr lang="en-US" altLang="zh-TW" sz="3200" spc="-100" dirty="0"/>
              <a:t>(C) SSL 3.0</a:t>
            </a:r>
          </a:p>
          <a:p>
            <a:pPr algn="just"/>
            <a:r>
              <a:rPr lang="en-US" altLang="zh-TW" sz="3200" spc="-100" dirty="0"/>
              <a:t>(D)NTLMv2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38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在雲端的架構中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有安全的聯合身分管理</a:t>
            </a:r>
            <a:r>
              <a:rPr lang="en-US" altLang="zh-TW" sz="3200" spc="-100" dirty="0"/>
              <a:t>(Federated </a:t>
            </a:r>
            <a:r>
              <a:rPr lang="en-US" altLang="zh-TW" sz="3200" spc="-100" dirty="0" err="1"/>
              <a:t>IdentityManagement</a:t>
            </a:r>
            <a:r>
              <a:rPr lang="en-US" altLang="zh-TW" sz="3200" spc="-100" dirty="0"/>
              <a:t>)</a:t>
            </a:r>
            <a:r>
              <a:rPr lang="zh-TW" altLang="en-US" sz="3200" spc="-100" dirty="0"/>
              <a:t>機制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可進行多組織之間的單點登錄</a:t>
            </a:r>
            <a:r>
              <a:rPr lang="en-US" altLang="zh-TW" sz="3200" spc="-100" dirty="0"/>
              <a:t>(SSO),</a:t>
            </a:r>
            <a:r>
              <a:rPr lang="zh-TW" altLang="en-US" sz="3200" spc="-100" dirty="0"/>
              <a:t>在多個組織之間進行身分驗證與授權。而相關的聯合身分驗證標準</a:t>
            </a:r>
            <a:r>
              <a:rPr lang="en-US" altLang="zh-TW" sz="3200" spc="-100" dirty="0"/>
              <a:t>(</a:t>
            </a:r>
            <a:r>
              <a:rPr lang="en-US" altLang="zh-TW" sz="3200" spc="-100" dirty="0" err="1"/>
              <a:t>FederationStandards</a:t>
            </a:r>
            <a:r>
              <a:rPr lang="en-US" altLang="zh-TW" sz="3200" spc="-100" dirty="0"/>
              <a:t>)</a:t>
            </a:r>
            <a:r>
              <a:rPr lang="zh-TW" altLang="en-US" sz="3200" spc="-100" dirty="0"/>
              <a:t>有下列哪些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>
              <a:solidFill>
                <a:srgbClr val="FF0000"/>
              </a:solidFill>
            </a:endParaRP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(A)SAML 2.0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(B) WS-Federation</a:t>
            </a:r>
          </a:p>
          <a:p>
            <a:pPr algn="just"/>
            <a:r>
              <a:rPr lang="en-US" altLang="zh-TW" sz="3200" spc="-100" dirty="0"/>
              <a:t>(C) SSL 3.0</a:t>
            </a:r>
          </a:p>
          <a:p>
            <a:pPr algn="just"/>
            <a:r>
              <a:rPr lang="en-US" altLang="zh-TW" sz="3200" spc="-100" dirty="0"/>
              <a:t>(D)NTLMv2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892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關於編碼、加密與雜湊機制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下列敘述何者正確</a:t>
            </a:r>
            <a:r>
              <a:rPr lang="en-US" altLang="zh-TW" sz="3200" spc="-100" dirty="0"/>
              <a:t>?</a:t>
            </a:r>
          </a:p>
          <a:p>
            <a:pPr algn="just"/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(</a:t>
            </a:r>
            <a:r>
              <a:rPr lang="en-US" altLang="zh-TW" sz="2800" dirty="0"/>
              <a:t>A)</a:t>
            </a:r>
            <a:r>
              <a:rPr lang="zh-TW" altLang="en-US" sz="2800" dirty="0"/>
              <a:t>就設計原理而言</a:t>
            </a:r>
            <a:r>
              <a:rPr lang="en-US" altLang="zh-TW" sz="2800" dirty="0"/>
              <a:t>,</a:t>
            </a:r>
            <a:r>
              <a:rPr lang="zh-TW" altLang="en-US" sz="2800" dirty="0"/>
              <a:t>一段文字分別經過編碼</a:t>
            </a:r>
            <a:r>
              <a:rPr lang="en-US" altLang="zh-TW" sz="2800" dirty="0"/>
              <a:t>(Base 64)</a:t>
            </a:r>
            <a:r>
              <a:rPr lang="zh-TW" altLang="en-US" sz="2800" dirty="0"/>
              <a:t>、加密</a:t>
            </a:r>
            <a:r>
              <a:rPr lang="en-US" altLang="zh-TW" sz="2800" dirty="0"/>
              <a:t>(AES128)</a:t>
            </a:r>
            <a:r>
              <a:rPr lang="zh-TW" altLang="en-US" sz="2800" dirty="0"/>
              <a:t>與雜湊</a:t>
            </a:r>
            <a:r>
              <a:rPr lang="en-US" altLang="zh-TW" sz="2800" dirty="0"/>
              <a:t>(SHA256)</a:t>
            </a:r>
            <a:r>
              <a:rPr lang="zh-TW" altLang="en-US" sz="2800" dirty="0"/>
              <a:t>機制處理</a:t>
            </a:r>
            <a:r>
              <a:rPr lang="en-US" altLang="zh-TW" sz="2800" dirty="0"/>
              <a:t>,</a:t>
            </a:r>
            <a:r>
              <a:rPr lang="zh-TW" altLang="en-US" sz="2800" dirty="0"/>
              <a:t>只有加密機制是無法還原明</a:t>
            </a:r>
            <a:r>
              <a:rPr lang="en-US" altLang="zh-TW" sz="2800" dirty="0"/>
              <a:t>(</a:t>
            </a:r>
            <a:r>
              <a:rPr lang="zh-TW" altLang="en-US" sz="2800" dirty="0"/>
              <a:t>本</a:t>
            </a:r>
            <a:r>
              <a:rPr lang="en-US" altLang="zh-TW" sz="2800" dirty="0"/>
              <a:t>)</a:t>
            </a:r>
            <a:r>
              <a:rPr lang="zh-TW" altLang="en-US" sz="2800" dirty="0"/>
              <a:t>文的</a:t>
            </a:r>
          </a:p>
          <a:p>
            <a:pPr algn="just"/>
            <a:r>
              <a:rPr lang="en-US" altLang="zh-TW" sz="2800" dirty="0"/>
              <a:t>(B) </a:t>
            </a:r>
            <a:r>
              <a:rPr lang="zh-TW" altLang="en-US" sz="2800" dirty="0"/>
              <a:t>如果明文愈長</a:t>
            </a:r>
            <a:r>
              <a:rPr lang="en-US" altLang="zh-TW" sz="2800" dirty="0"/>
              <a:t>,</a:t>
            </a:r>
            <a:r>
              <a:rPr lang="zh-TW" altLang="en-US" sz="2800" dirty="0"/>
              <a:t>雜湊</a:t>
            </a:r>
            <a:r>
              <a:rPr lang="en-US" altLang="zh-TW" sz="2800" dirty="0"/>
              <a:t>(SHA256)</a:t>
            </a:r>
            <a:r>
              <a:rPr lang="zh-TW" altLang="en-US" sz="2800" dirty="0"/>
              <a:t>處理後的文字長度也愈長</a:t>
            </a:r>
          </a:p>
          <a:p>
            <a:pPr algn="just"/>
            <a:r>
              <a:rPr lang="en-US" altLang="zh-TW" sz="2800" dirty="0"/>
              <a:t>(C) Hash </a:t>
            </a:r>
            <a:r>
              <a:rPr lang="zh-TW" altLang="en-US" sz="2800" dirty="0"/>
              <a:t>機制</a:t>
            </a:r>
            <a:r>
              <a:rPr lang="en-US" altLang="zh-TW" sz="2800" dirty="0"/>
              <a:t>,</a:t>
            </a:r>
            <a:r>
              <a:rPr lang="zh-TW" altLang="en-US" sz="2800" dirty="0"/>
              <a:t>同樣的明文會產出相同的密文</a:t>
            </a:r>
            <a:r>
              <a:rPr lang="en-US" altLang="zh-TW" sz="2800" dirty="0"/>
              <a:t>,</a:t>
            </a:r>
            <a:r>
              <a:rPr lang="zh-TW" altLang="en-US" sz="2800" dirty="0"/>
              <a:t>故常用來比對文字或檔案是否有遭竄改</a:t>
            </a:r>
          </a:p>
          <a:p>
            <a:pPr algn="just"/>
            <a:r>
              <a:rPr lang="en-US" altLang="zh-TW" sz="2800" dirty="0"/>
              <a:t>(D)</a:t>
            </a:r>
            <a:r>
              <a:rPr lang="zh-TW" altLang="en-US" sz="2800" dirty="0"/>
              <a:t>對於編碼</a:t>
            </a:r>
            <a:r>
              <a:rPr lang="en-US" altLang="zh-TW" sz="2800" dirty="0"/>
              <a:t>(Base 64)</a:t>
            </a:r>
            <a:r>
              <a:rPr lang="zh-TW" altLang="en-US" sz="2800" dirty="0"/>
              <a:t>、加密</a:t>
            </a:r>
            <a:r>
              <a:rPr lang="en-US" altLang="zh-TW" sz="2800" dirty="0"/>
              <a:t>(AES128)</a:t>
            </a:r>
            <a:r>
              <a:rPr lang="zh-TW" altLang="en-US" sz="2800" dirty="0"/>
              <a:t>與雜湊</a:t>
            </a:r>
            <a:r>
              <a:rPr lang="en-US" altLang="zh-TW" sz="2800" dirty="0"/>
              <a:t>(SHA256)</a:t>
            </a:r>
            <a:r>
              <a:rPr lang="zh-TW" altLang="en-US" sz="2800" dirty="0"/>
              <a:t>三種</a:t>
            </a:r>
            <a:r>
              <a:rPr lang="zh-TW" altLang="en-US" sz="2800" dirty="0" smtClean="0"/>
              <a:t>機制</a:t>
            </a:r>
            <a:r>
              <a:rPr lang="zh-TW" altLang="en-US" sz="2800" dirty="0"/>
              <a:t>而言</a:t>
            </a:r>
            <a:r>
              <a:rPr lang="en-US" altLang="zh-TW" sz="2800" dirty="0"/>
              <a:t>,</a:t>
            </a:r>
            <a:r>
              <a:rPr lang="zh-TW" altLang="en-US" sz="2800" dirty="0"/>
              <a:t>只有編碼機制</a:t>
            </a:r>
            <a:r>
              <a:rPr lang="en-US" altLang="zh-TW" sz="2800" dirty="0"/>
              <a:t>,</a:t>
            </a:r>
            <a:r>
              <a:rPr lang="zh-TW" altLang="en-US" sz="2800" dirty="0"/>
              <a:t>在解碼過程中需使用密鑰</a:t>
            </a:r>
            <a:r>
              <a:rPr lang="en-US" altLang="zh-TW" sz="2800" dirty="0"/>
              <a:t>(Key)</a:t>
            </a:r>
            <a:r>
              <a:rPr lang="zh-TW" altLang="en-US" sz="2800" dirty="0"/>
              <a:t>機制</a:t>
            </a:r>
            <a:r>
              <a:rPr lang="zh-TW" altLang="en-US" sz="2800" dirty="0" smtClean="0"/>
              <a:t>才可</a:t>
            </a:r>
            <a:r>
              <a:rPr lang="zh-TW" altLang="en-US" sz="2800" dirty="0"/>
              <a:t>解碼成功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21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關於編碼、加密與雜湊機制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下列敘述何者正確</a:t>
            </a:r>
            <a:r>
              <a:rPr lang="en-US" altLang="zh-TW" sz="3200" spc="-100" dirty="0"/>
              <a:t>?</a:t>
            </a:r>
          </a:p>
          <a:p>
            <a:pPr algn="just"/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(</a:t>
            </a:r>
            <a:r>
              <a:rPr lang="en-US" altLang="zh-TW" sz="2800" dirty="0"/>
              <a:t>A)</a:t>
            </a:r>
            <a:r>
              <a:rPr lang="zh-TW" altLang="en-US" sz="2800" dirty="0"/>
              <a:t>就設計原理而言</a:t>
            </a:r>
            <a:r>
              <a:rPr lang="en-US" altLang="zh-TW" sz="2800" dirty="0"/>
              <a:t>,</a:t>
            </a:r>
            <a:r>
              <a:rPr lang="zh-TW" altLang="en-US" sz="2800" dirty="0"/>
              <a:t>一段文字分別經過編碼</a:t>
            </a:r>
            <a:r>
              <a:rPr lang="en-US" altLang="zh-TW" sz="2800" dirty="0"/>
              <a:t>(Base 64)</a:t>
            </a:r>
            <a:r>
              <a:rPr lang="zh-TW" altLang="en-US" sz="2800" dirty="0"/>
              <a:t>、加密</a:t>
            </a:r>
            <a:r>
              <a:rPr lang="en-US" altLang="zh-TW" sz="2800" dirty="0"/>
              <a:t>(AES128)</a:t>
            </a:r>
            <a:r>
              <a:rPr lang="zh-TW" altLang="en-US" sz="2800" dirty="0"/>
              <a:t>與雜湊</a:t>
            </a:r>
            <a:r>
              <a:rPr lang="en-US" altLang="zh-TW" sz="2800" dirty="0"/>
              <a:t>(SHA256)</a:t>
            </a:r>
            <a:r>
              <a:rPr lang="zh-TW" altLang="en-US" sz="2800" dirty="0"/>
              <a:t>機制處理</a:t>
            </a:r>
            <a:r>
              <a:rPr lang="en-US" altLang="zh-TW" sz="2800" dirty="0"/>
              <a:t>,</a:t>
            </a:r>
            <a:r>
              <a:rPr lang="zh-TW" altLang="en-US" sz="2800" dirty="0"/>
              <a:t>只有加密機制是無法還原明</a:t>
            </a:r>
            <a:r>
              <a:rPr lang="en-US" altLang="zh-TW" sz="2800" dirty="0"/>
              <a:t>(</a:t>
            </a:r>
            <a:r>
              <a:rPr lang="zh-TW" altLang="en-US" sz="2800" dirty="0"/>
              <a:t>本</a:t>
            </a:r>
            <a:r>
              <a:rPr lang="en-US" altLang="zh-TW" sz="2800" dirty="0"/>
              <a:t>)</a:t>
            </a:r>
            <a:r>
              <a:rPr lang="zh-TW" altLang="en-US" sz="2800" dirty="0"/>
              <a:t>文的</a:t>
            </a:r>
          </a:p>
          <a:p>
            <a:pPr algn="just"/>
            <a:r>
              <a:rPr lang="en-US" altLang="zh-TW" sz="2800" dirty="0"/>
              <a:t>(B) </a:t>
            </a:r>
            <a:r>
              <a:rPr lang="zh-TW" altLang="en-US" sz="2800" dirty="0"/>
              <a:t>如果明文愈長</a:t>
            </a:r>
            <a:r>
              <a:rPr lang="en-US" altLang="zh-TW" sz="2800" dirty="0"/>
              <a:t>,</a:t>
            </a:r>
            <a:r>
              <a:rPr lang="zh-TW" altLang="en-US" sz="2800" dirty="0"/>
              <a:t>雜湊</a:t>
            </a:r>
            <a:r>
              <a:rPr lang="en-US" altLang="zh-TW" sz="2800" dirty="0"/>
              <a:t>(SHA256)</a:t>
            </a:r>
            <a:r>
              <a:rPr lang="zh-TW" altLang="en-US" sz="2800" dirty="0"/>
              <a:t>處理後的文字長度也愈長</a:t>
            </a:r>
          </a:p>
          <a:p>
            <a:pPr algn="just"/>
            <a:r>
              <a:rPr lang="en-US" altLang="zh-TW" sz="2800" dirty="0">
                <a:solidFill>
                  <a:srgbClr val="FF0000"/>
                </a:solidFill>
              </a:rPr>
              <a:t>(C) Hash </a:t>
            </a:r>
            <a:r>
              <a:rPr lang="zh-TW" altLang="en-US" sz="2800" dirty="0">
                <a:solidFill>
                  <a:srgbClr val="FF0000"/>
                </a:solidFill>
              </a:rPr>
              <a:t>機制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同樣的明文會產出相同的密文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故常用來比對文字或檔案是否有遭竄改</a:t>
            </a:r>
          </a:p>
          <a:p>
            <a:pPr algn="just"/>
            <a:r>
              <a:rPr lang="en-US" altLang="zh-TW" sz="2800" dirty="0"/>
              <a:t>(D)</a:t>
            </a:r>
            <a:r>
              <a:rPr lang="zh-TW" altLang="en-US" sz="2800" dirty="0"/>
              <a:t>對於編碼</a:t>
            </a:r>
            <a:r>
              <a:rPr lang="en-US" altLang="zh-TW" sz="2800" dirty="0"/>
              <a:t>(Base 64)</a:t>
            </a:r>
            <a:r>
              <a:rPr lang="zh-TW" altLang="en-US" sz="2800" dirty="0"/>
              <a:t>、加密</a:t>
            </a:r>
            <a:r>
              <a:rPr lang="en-US" altLang="zh-TW" sz="2800" dirty="0"/>
              <a:t>(AES128)</a:t>
            </a:r>
            <a:r>
              <a:rPr lang="zh-TW" altLang="en-US" sz="2800" dirty="0"/>
              <a:t>與雜湊</a:t>
            </a:r>
            <a:r>
              <a:rPr lang="en-US" altLang="zh-TW" sz="2800" dirty="0"/>
              <a:t>(SHA256)</a:t>
            </a:r>
            <a:r>
              <a:rPr lang="zh-TW" altLang="en-US" sz="2800" dirty="0"/>
              <a:t>三種</a:t>
            </a:r>
            <a:r>
              <a:rPr lang="zh-TW" altLang="en-US" sz="2800" dirty="0" smtClean="0"/>
              <a:t>機制</a:t>
            </a:r>
            <a:r>
              <a:rPr lang="zh-TW" altLang="en-US" sz="2800" dirty="0"/>
              <a:t>而言</a:t>
            </a:r>
            <a:r>
              <a:rPr lang="en-US" altLang="zh-TW" sz="2800" dirty="0"/>
              <a:t>,</a:t>
            </a:r>
            <a:r>
              <a:rPr lang="zh-TW" altLang="en-US" sz="2800" dirty="0"/>
              <a:t>只有編碼機制</a:t>
            </a:r>
            <a:r>
              <a:rPr lang="en-US" altLang="zh-TW" sz="2800" dirty="0"/>
              <a:t>,</a:t>
            </a:r>
            <a:r>
              <a:rPr lang="zh-TW" altLang="en-US" sz="2800" dirty="0"/>
              <a:t>在解碼過程中需使用密鑰</a:t>
            </a:r>
            <a:r>
              <a:rPr lang="en-US" altLang="zh-TW" sz="2800" dirty="0"/>
              <a:t>(Key)</a:t>
            </a:r>
            <a:r>
              <a:rPr lang="zh-TW" altLang="en-US" sz="2800" dirty="0"/>
              <a:t>機制</a:t>
            </a:r>
            <a:r>
              <a:rPr lang="zh-TW" altLang="en-US" sz="2800" dirty="0" smtClean="0"/>
              <a:t>才可</a:t>
            </a:r>
            <a:r>
              <a:rPr lang="zh-TW" altLang="en-US" sz="2800" dirty="0"/>
              <a:t>解碼成功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935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磁碟陣列</a:t>
            </a:r>
            <a:r>
              <a:rPr lang="en-US" altLang="zh-TW" sz="3200" dirty="0"/>
              <a:t>(RAID)</a:t>
            </a:r>
            <a:r>
              <a:rPr lang="zh-TW" altLang="en-US" sz="3200" dirty="0"/>
              <a:t>是一種即時備援與資料復原技術</a:t>
            </a:r>
            <a:r>
              <a:rPr lang="en-US" altLang="zh-TW" sz="3200" dirty="0"/>
              <a:t>,</a:t>
            </a:r>
            <a:r>
              <a:rPr lang="zh-TW" altLang="en-US" sz="3200" dirty="0"/>
              <a:t>它主要使用多個磁碟進行資料複製的檔案系統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下列何種規劃「不」能避免因單一磁碟故障而造成資料損毀的能力</a:t>
            </a:r>
            <a:r>
              <a:rPr lang="en-US" altLang="zh-TW" sz="3200" dirty="0" smtClean="0"/>
              <a:t>?</a:t>
            </a:r>
          </a:p>
          <a:p>
            <a:pPr algn="just"/>
            <a:endParaRPr lang="en-US" altLang="zh-TW" sz="3200" dirty="0"/>
          </a:p>
          <a:p>
            <a:pPr algn="just"/>
            <a:r>
              <a:rPr lang="en-US" altLang="zh-TW" sz="3200" dirty="0"/>
              <a:t>(A)AD </a:t>
            </a:r>
            <a:r>
              <a:rPr lang="zh-TW" altLang="en-US" sz="3200" dirty="0"/>
              <a:t>主機採用 </a:t>
            </a:r>
            <a:r>
              <a:rPr lang="en-US" altLang="zh-TW" sz="3200" dirty="0"/>
              <a:t>2 </a:t>
            </a:r>
            <a:r>
              <a:rPr lang="zh-TW" altLang="en-US" sz="3200" dirty="0"/>
              <a:t>顆 </a:t>
            </a:r>
            <a:r>
              <a:rPr lang="en-US" altLang="zh-TW" sz="3200" dirty="0"/>
              <a:t>SATA </a:t>
            </a:r>
            <a:r>
              <a:rPr lang="zh-TW" altLang="en-US" sz="3200" dirty="0"/>
              <a:t>硬碟規劃成 </a:t>
            </a:r>
            <a:r>
              <a:rPr lang="en-US" altLang="zh-TW" sz="3200" dirty="0"/>
              <a:t>RAID1</a:t>
            </a:r>
          </a:p>
          <a:p>
            <a:pPr algn="just"/>
            <a:r>
              <a:rPr lang="en-US" altLang="zh-TW" sz="3200" spc="-100" dirty="0"/>
              <a:t>(B) </a:t>
            </a:r>
            <a:r>
              <a:rPr lang="zh-TW" altLang="en-US" sz="3200" spc="-100" dirty="0"/>
              <a:t>檔案伺服器採用 </a:t>
            </a:r>
            <a:r>
              <a:rPr lang="en-US" altLang="zh-TW" sz="3200" spc="-100" dirty="0"/>
              <a:t>4 </a:t>
            </a:r>
            <a:r>
              <a:rPr lang="zh-TW" altLang="en-US" sz="3200" spc="-100" dirty="0"/>
              <a:t>顆 </a:t>
            </a:r>
            <a:r>
              <a:rPr lang="en-US" altLang="zh-TW" sz="3200" spc="-100" dirty="0"/>
              <a:t>SAS </a:t>
            </a:r>
            <a:r>
              <a:rPr lang="zh-TW" altLang="en-US" sz="3200" spc="-100" dirty="0"/>
              <a:t>硬碟規劃成 </a:t>
            </a:r>
            <a:r>
              <a:rPr lang="en-US" altLang="zh-TW" sz="3200" spc="-100" dirty="0"/>
              <a:t>RAID0</a:t>
            </a:r>
          </a:p>
          <a:p>
            <a:pPr algn="just"/>
            <a:r>
              <a:rPr lang="en-US" altLang="zh-TW" sz="3200" dirty="0"/>
              <a:t>(C) </a:t>
            </a:r>
            <a:r>
              <a:rPr lang="zh-TW" altLang="en-US" sz="3200" dirty="0"/>
              <a:t>網路接取儲存器</a:t>
            </a:r>
            <a:r>
              <a:rPr lang="en-US" altLang="zh-TW" sz="3200" dirty="0"/>
              <a:t>(NAS)</a:t>
            </a:r>
            <a:r>
              <a:rPr lang="zh-TW" altLang="en-US" sz="3200" dirty="0"/>
              <a:t>採用 </a:t>
            </a:r>
            <a:r>
              <a:rPr lang="en-US" altLang="zh-TW" sz="3200" dirty="0"/>
              <a:t>8 </a:t>
            </a:r>
            <a:r>
              <a:rPr lang="zh-TW" altLang="en-US" sz="3200" dirty="0"/>
              <a:t>顆 </a:t>
            </a:r>
            <a:r>
              <a:rPr lang="en-US" altLang="zh-TW" sz="3200" dirty="0"/>
              <a:t>SATA </a:t>
            </a:r>
            <a:r>
              <a:rPr lang="zh-TW" altLang="en-US" sz="3200" dirty="0"/>
              <a:t>硬碟規劃成 </a:t>
            </a:r>
            <a:r>
              <a:rPr lang="en-US" altLang="zh-TW" sz="3200" dirty="0"/>
              <a:t>RAID5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域儲存網路</a:t>
            </a:r>
            <a:r>
              <a:rPr lang="en-US" altLang="zh-TW" sz="3200" spc="-100" dirty="0"/>
              <a:t>(SAN)</a:t>
            </a:r>
            <a:r>
              <a:rPr lang="zh-TW" altLang="en-US" sz="3200" spc="-100" dirty="0"/>
              <a:t>採用 </a:t>
            </a:r>
            <a:r>
              <a:rPr lang="en-US" altLang="zh-TW" sz="3200" spc="-100" dirty="0"/>
              <a:t>16 </a:t>
            </a:r>
            <a:r>
              <a:rPr lang="zh-TW" altLang="en-US" sz="3200" spc="-100" dirty="0"/>
              <a:t>顆 </a:t>
            </a:r>
            <a:r>
              <a:rPr lang="en-US" altLang="zh-TW" sz="3200" spc="-100" dirty="0"/>
              <a:t>SAS </a:t>
            </a:r>
            <a:r>
              <a:rPr lang="zh-TW" altLang="en-US" sz="3200" spc="-100" dirty="0"/>
              <a:t>硬碟規劃成 </a:t>
            </a:r>
            <a:r>
              <a:rPr lang="en-US" altLang="zh-TW" sz="3200" spc="-100" dirty="0"/>
              <a:t>RAID6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00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磁碟陣列</a:t>
            </a:r>
            <a:r>
              <a:rPr lang="en-US" altLang="zh-TW" sz="3200" dirty="0"/>
              <a:t>(RAID)</a:t>
            </a:r>
            <a:r>
              <a:rPr lang="zh-TW" altLang="en-US" sz="3200" dirty="0"/>
              <a:t>是一種即時備援與資料復原技術</a:t>
            </a:r>
            <a:r>
              <a:rPr lang="en-US" altLang="zh-TW" sz="3200" dirty="0"/>
              <a:t>,</a:t>
            </a:r>
            <a:r>
              <a:rPr lang="zh-TW" altLang="en-US" sz="3200" dirty="0"/>
              <a:t>它主要使用多個磁碟進行資料複製的檔案系統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下列何種規劃「不」能避免因單一磁碟故障而造成資料損毀的能力</a:t>
            </a:r>
            <a:r>
              <a:rPr lang="en-US" altLang="zh-TW" sz="3200" dirty="0" smtClean="0"/>
              <a:t>?</a:t>
            </a:r>
          </a:p>
          <a:p>
            <a:pPr algn="just"/>
            <a:endParaRPr lang="en-US" altLang="zh-TW" sz="3200" dirty="0"/>
          </a:p>
          <a:p>
            <a:pPr algn="just"/>
            <a:r>
              <a:rPr lang="en-US" altLang="zh-TW" sz="3200" dirty="0"/>
              <a:t>(A)AD </a:t>
            </a:r>
            <a:r>
              <a:rPr lang="zh-TW" altLang="en-US" sz="3200" dirty="0"/>
              <a:t>主機採用 </a:t>
            </a:r>
            <a:r>
              <a:rPr lang="en-US" altLang="zh-TW" sz="3200" dirty="0"/>
              <a:t>2 </a:t>
            </a:r>
            <a:r>
              <a:rPr lang="zh-TW" altLang="en-US" sz="3200" dirty="0"/>
              <a:t>顆 </a:t>
            </a:r>
            <a:r>
              <a:rPr lang="en-US" altLang="zh-TW" sz="3200" dirty="0"/>
              <a:t>SATA </a:t>
            </a:r>
            <a:r>
              <a:rPr lang="zh-TW" altLang="en-US" sz="3200" dirty="0"/>
              <a:t>硬碟規劃成 </a:t>
            </a:r>
            <a:r>
              <a:rPr lang="en-US" altLang="zh-TW" sz="3200" dirty="0"/>
              <a:t>RAID1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(B) </a:t>
            </a:r>
            <a:r>
              <a:rPr lang="zh-TW" altLang="en-US" sz="3200" spc="-100" dirty="0">
                <a:solidFill>
                  <a:srgbClr val="FF0000"/>
                </a:solidFill>
              </a:rPr>
              <a:t>檔案伺服器採用 </a:t>
            </a:r>
            <a:r>
              <a:rPr lang="en-US" altLang="zh-TW" sz="3200" spc="-100" dirty="0">
                <a:solidFill>
                  <a:srgbClr val="FF0000"/>
                </a:solidFill>
              </a:rPr>
              <a:t>4 </a:t>
            </a:r>
            <a:r>
              <a:rPr lang="zh-TW" altLang="en-US" sz="3200" spc="-100" dirty="0">
                <a:solidFill>
                  <a:srgbClr val="FF0000"/>
                </a:solidFill>
              </a:rPr>
              <a:t>顆 </a:t>
            </a:r>
            <a:r>
              <a:rPr lang="en-US" altLang="zh-TW" sz="3200" spc="-100" dirty="0">
                <a:solidFill>
                  <a:srgbClr val="FF0000"/>
                </a:solidFill>
              </a:rPr>
              <a:t>SAS </a:t>
            </a:r>
            <a:r>
              <a:rPr lang="zh-TW" altLang="en-US" sz="3200" spc="-100" dirty="0">
                <a:solidFill>
                  <a:srgbClr val="FF0000"/>
                </a:solidFill>
              </a:rPr>
              <a:t>硬碟規劃成 </a:t>
            </a:r>
            <a:r>
              <a:rPr lang="en-US" altLang="zh-TW" sz="3200" spc="-100" dirty="0">
                <a:solidFill>
                  <a:srgbClr val="FF0000"/>
                </a:solidFill>
              </a:rPr>
              <a:t>RAID0</a:t>
            </a:r>
          </a:p>
          <a:p>
            <a:pPr algn="just"/>
            <a:r>
              <a:rPr lang="en-US" altLang="zh-TW" sz="3200" dirty="0"/>
              <a:t>(C) </a:t>
            </a:r>
            <a:r>
              <a:rPr lang="zh-TW" altLang="en-US" sz="3200" dirty="0"/>
              <a:t>網路接取儲存器</a:t>
            </a:r>
            <a:r>
              <a:rPr lang="en-US" altLang="zh-TW" sz="3200" dirty="0"/>
              <a:t>(NAS)</a:t>
            </a:r>
            <a:r>
              <a:rPr lang="zh-TW" altLang="en-US" sz="3200" dirty="0"/>
              <a:t>採用 </a:t>
            </a:r>
            <a:r>
              <a:rPr lang="en-US" altLang="zh-TW" sz="3200" dirty="0"/>
              <a:t>8 </a:t>
            </a:r>
            <a:r>
              <a:rPr lang="zh-TW" altLang="en-US" sz="3200" dirty="0"/>
              <a:t>顆 </a:t>
            </a:r>
            <a:r>
              <a:rPr lang="en-US" altLang="zh-TW" sz="3200" dirty="0"/>
              <a:t>SATA </a:t>
            </a:r>
            <a:r>
              <a:rPr lang="zh-TW" altLang="en-US" sz="3200" dirty="0"/>
              <a:t>硬碟規劃成 </a:t>
            </a:r>
            <a:r>
              <a:rPr lang="en-US" altLang="zh-TW" sz="3200" dirty="0"/>
              <a:t>RAID5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域儲存網路</a:t>
            </a:r>
            <a:r>
              <a:rPr lang="en-US" altLang="zh-TW" sz="3200" spc="-100" dirty="0"/>
              <a:t>(SAN)</a:t>
            </a:r>
            <a:r>
              <a:rPr lang="zh-TW" altLang="en-US" sz="3200" spc="-100" dirty="0"/>
              <a:t>採用 </a:t>
            </a:r>
            <a:r>
              <a:rPr lang="en-US" altLang="zh-TW" sz="3200" spc="-100" dirty="0"/>
              <a:t>16 </a:t>
            </a:r>
            <a:r>
              <a:rPr lang="zh-TW" altLang="en-US" sz="3200" spc="-100" dirty="0"/>
              <a:t>顆 </a:t>
            </a:r>
            <a:r>
              <a:rPr lang="en-US" altLang="zh-TW" sz="3200" spc="-100" dirty="0"/>
              <a:t>SAS </a:t>
            </a:r>
            <a:r>
              <a:rPr lang="zh-TW" altLang="en-US" sz="3200" spc="-100" dirty="0"/>
              <a:t>硬碟規劃成 </a:t>
            </a:r>
            <a:r>
              <a:rPr lang="en-US" altLang="zh-TW" sz="3200" spc="-100" dirty="0"/>
              <a:t>RAID6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7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公司收到主管機關要求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必須每年進行網路資安健檢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下列何者方式較「不」符合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遠端網路弱點掃描</a:t>
            </a:r>
            <a:r>
              <a:rPr lang="en-US" altLang="zh-TW" sz="3200" spc="-100" dirty="0"/>
              <a:t>(Network Vulnerability Assessment)</a:t>
            </a:r>
          </a:p>
          <a:p>
            <a:pPr algn="just"/>
            <a:r>
              <a:rPr lang="en-US" altLang="zh-TW" sz="3200" spc="-100" dirty="0"/>
              <a:t>(B) </a:t>
            </a:r>
            <a:r>
              <a:rPr lang="zh-TW" altLang="en-US" sz="3200" spc="-100" dirty="0"/>
              <a:t>遠端滲透測試</a:t>
            </a:r>
            <a:r>
              <a:rPr lang="en-US" altLang="zh-TW" sz="3200" spc="-100" dirty="0"/>
              <a:t>(Penetration Testing)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到場</a:t>
            </a:r>
            <a:r>
              <a:rPr lang="zh-TW" altLang="en-US" sz="3200" spc="-100" dirty="0"/>
              <a:t>網頁應用程式弱點掃描</a:t>
            </a:r>
            <a:r>
              <a:rPr lang="en-US" altLang="zh-TW" sz="3200" spc="-100" dirty="0"/>
              <a:t>(Web Vulnerability Assessment)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到場網路安全備援服務</a:t>
            </a:r>
          </a:p>
        </p:txBody>
      </p:sp>
      <p:sp>
        <p:nvSpPr>
          <p:cNvPr id="6" name="矩形 5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139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公司收到主管機關要求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必須每年進行網路資安健檢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下列何者方式較「不」符合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遠端網路弱點掃描</a:t>
            </a:r>
            <a:r>
              <a:rPr lang="en-US" altLang="zh-TW" sz="3200" spc="-100" dirty="0"/>
              <a:t>(Network Vulnerability Assessment)</a:t>
            </a:r>
          </a:p>
          <a:p>
            <a:pPr algn="just"/>
            <a:r>
              <a:rPr lang="en-US" altLang="zh-TW" sz="3200" spc="-100" dirty="0"/>
              <a:t>(B) </a:t>
            </a:r>
            <a:r>
              <a:rPr lang="zh-TW" altLang="en-US" sz="3200" spc="-100" dirty="0"/>
              <a:t>遠端滲透測試</a:t>
            </a:r>
            <a:r>
              <a:rPr lang="en-US" altLang="zh-TW" sz="3200" spc="-100" dirty="0"/>
              <a:t>(Penetration Testing)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到場</a:t>
            </a:r>
            <a:r>
              <a:rPr lang="zh-TW" altLang="en-US" sz="3200" spc="-100" dirty="0"/>
              <a:t>網頁應用程式弱點掃描</a:t>
            </a:r>
            <a:r>
              <a:rPr lang="en-US" altLang="zh-TW" sz="3200" spc="-100" dirty="0"/>
              <a:t>(Web Vulnerability Assessment)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(D)</a:t>
            </a:r>
            <a:r>
              <a:rPr lang="zh-TW" altLang="en-US" sz="3200" spc="-100" dirty="0">
                <a:solidFill>
                  <a:srgbClr val="FF0000"/>
                </a:solidFill>
              </a:rPr>
              <a:t>到場網路安全備援服務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164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spc="-100" dirty="0"/>
              <a:t>漏洞</a:t>
            </a:r>
            <a:r>
              <a:rPr lang="zh-TW" altLang="en-US" sz="6600" spc="-100" dirty="0" smtClean="0"/>
              <a:t>掃</a:t>
            </a:r>
            <a:r>
              <a:rPr lang="zh-TW" altLang="en-US" sz="6600" spc="-100" dirty="0"/>
              <a:t>瞄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59443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1269015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公司資訊室主任要求 </a:t>
            </a:r>
            <a:r>
              <a:rPr lang="en-US" altLang="zh-TW" sz="3200" spc="-100" dirty="0"/>
              <a:t>MIS </a:t>
            </a:r>
            <a:r>
              <a:rPr lang="zh-TW" altLang="en-US" sz="3200" spc="-100" dirty="0"/>
              <a:t>人員每一季使用 </a:t>
            </a:r>
            <a:r>
              <a:rPr lang="en-US" altLang="zh-TW" sz="3200" spc="-100" dirty="0"/>
              <a:t>Nessus </a:t>
            </a:r>
            <a:r>
              <a:rPr lang="zh-TW" altLang="en-US" sz="3200" spc="-100" dirty="0"/>
              <a:t>掃瞄工具進行公司內部網段掃瞄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下列何者「不」是本項作業的目的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辨認目前主機系統的弱點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模擬</a:t>
            </a:r>
            <a:r>
              <a:rPr lang="zh-TW" altLang="en-US" sz="3200" spc="-100" dirty="0"/>
              <a:t>駭客人工入侵發掘系統中未知的漏洞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辨識</a:t>
            </a:r>
            <a:r>
              <a:rPr lang="zh-TW" altLang="en-US" sz="3200" spc="-100" dirty="0"/>
              <a:t>出缺乏安全管控的項目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解讀安全弱點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再進行安全強化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95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3022" y="1469542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公司資訊室主任要求 </a:t>
            </a:r>
            <a:r>
              <a:rPr lang="en-US" altLang="zh-TW" sz="3200" spc="-100" dirty="0"/>
              <a:t>MIS </a:t>
            </a:r>
            <a:r>
              <a:rPr lang="zh-TW" altLang="en-US" sz="3200" spc="-100" dirty="0"/>
              <a:t>人員每一季使用 </a:t>
            </a:r>
            <a:r>
              <a:rPr lang="en-US" altLang="zh-TW" sz="3200" spc="-100" dirty="0"/>
              <a:t>Nessus </a:t>
            </a:r>
            <a:r>
              <a:rPr lang="zh-TW" altLang="en-US" sz="3200" spc="-100" dirty="0"/>
              <a:t>掃瞄工具進行公司內部網段掃瞄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下列何者「不」是本項作業的目的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辨認目前主機系統的弱點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(B</a:t>
            </a:r>
            <a:r>
              <a:rPr lang="en-US" altLang="zh-TW" sz="3200" spc="-100" dirty="0" smtClean="0">
                <a:solidFill>
                  <a:srgbClr val="FF0000"/>
                </a:solidFill>
              </a:rPr>
              <a:t>)</a:t>
            </a:r>
            <a:r>
              <a:rPr lang="zh-TW" altLang="en-US" sz="3200" spc="-100" dirty="0" smtClean="0">
                <a:solidFill>
                  <a:srgbClr val="FF0000"/>
                </a:solidFill>
              </a:rPr>
              <a:t>模擬</a:t>
            </a:r>
            <a:r>
              <a:rPr lang="zh-TW" altLang="en-US" sz="3200" spc="-100" dirty="0">
                <a:solidFill>
                  <a:srgbClr val="FF0000"/>
                </a:solidFill>
              </a:rPr>
              <a:t>駭客人工入侵發掘系統中未知的漏洞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辨識</a:t>
            </a:r>
            <a:r>
              <a:rPr lang="zh-TW" altLang="en-US" sz="3200" spc="-100" dirty="0"/>
              <a:t>出缺乏安全管控的項目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解讀安全弱點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再進行安全強化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49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滲透測試</a:t>
            </a:r>
          </a:p>
        </p:txBody>
      </p:sp>
    </p:spTree>
    <p:extLst>
      <p:ext uri="{BB962C8B-B14F-4D97-AF65-F5344CB8AC3E}">
        <p14:creationId xmlns:p14="http://schemas.microsoft.com/office/powerpoint/2010/main" val="250558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023" y="1277036"/>
            <a:ext cx="82496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企業進行客戶會員網站的滲透測試時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應該要注意下列哪些項目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以確保滲透測試的範圍完整性</a:t>
            </a:r>
            <a:r>
              <a:rPr lang="en-US" altLang="zh-TW" sz="3200" spc="-100" dirty="0"/>
              <a:t>?</a:t>
            </a:r>
          </a:p>
          <a:p>
            <a:pPr algn="just"/>
            <a:endParaRPr lang="en-US" altLang="zh-TW" sz="3200" spc="-100" dirty="0" smtClean="0"/>
          </a:p>
          <a:p>
            <a:pPr algn="just"/>
            <a:r>
              <a:rPr lang="en-US" altLang="zh-TW" sz="3200" spc="-100" dirty="0" smtClean="0"/>
              <a:t>(</a:t>
            </a:r>
            <a:r>
              <a:rPr lang="en-US" altLang="zh-TW" sz="3200" spc="-100" dirty="0"/>
              <a:t>A)</a:t>
            </a:r>
            <a:r>
              <a:rPr lang="zh-TW" altLang="en-US" sz="3200" spc="-100" dirty="0"/>
              <a:t>網站暴露在 </a:t>
            </a:r>
            <a:r>
              <a:rPr lang="en-US" altLang="zh-TW" sz="3200" spc="-100" dirty="0"/>
              <a:t>Internet </a:t>
            </a:r>
            <a:r>
              <a:rPr lang="zh-TW" altLang="en-US" sz="3200" spc="-100" dirty="0"/>
              <a:t>上的前後台網址</a:t>
            </a:r>
          </a:p>
          <a:p>
            <a:pPr algn="just"/>
            <a:r>
              <a:rPr lang="en-US" altLang="zh-TW" sz="3200" spc="-100" dirty="0"/>
              <a:t>(B) </a:t>
            </a:r>
            <a:r>
              <a:rPr lang="zh-TW" altLang="en-US" sz="3200" spc="-100" dirty="0"/>
              <a:t>要求一定在上班時間進行測試</a:t>
            </a:r>
          </a:p>
          <a:p>
            <a:pPr algn="just"/>
            <a:r>
              <a:rPr lang="en-US" altLang="zh-TW" sz="3200" spc="-100" dirty="0"/>
              <a:t>(C) </a:t>
            </a:r>
            <a:r>
              <a:rPr lang="zh-TW" altLang="en-US" sz="3200" spc="-100" dirty="0"/>
              <a:t>要求至少要參考 </a:t>
            </a:r>
            <a:r>
              <a:rPr lang="en-US" altLang="zh-TW" sz="3200" spc="-100" dirty="0"/>
              <a:t>OWASP Top 10 </a:t>
            </a:r>
            <a:r>
              <a:rPr lang="zh-TW" altLang="en-US" sz="3200" spc="-100" dirty="0"/>
              <a:t>及滲透測試方法如 </a:t>
            </a:r>
            <a:r>
              <a:rPr lang="en-US" altLang="zh-TW" sz="3200" spc="-100" dirty="0"/>
              <a:t>OSSTMM </a:t>
            </a:r>
            <a:r>
              <a:rPr lang="zh-TW" altLang="en-US" sz="3200" spc="-100" dirty="0"/>
              <a:t>等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包含提供測試用的 </a:t>
            </a:r>
            <a:r>
              <a:rPr lang="en-US" altLang="zh-TW" sz="3200" spc="-100" dirty="0"/>
              <a:t>login </a:t>
            </a:r>
            <a:r>
              <a:rPr lang="zh-TW" altLang="en-US" sz="3200" spc="-100" dirty="0"/>
              <a:t>帳號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以及未登入前的測試要求</a:t>
            </a:r>
          </a:p>
        </p:txBody>
      </p:sp>
      <p:sp>
        <p:nvSpPr>
          <p:cNvPr id="6" name="矩形 5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3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1919</Words>
  <Application>Microsoft Office PowerPoint</Application>
  <PresentationFormat>如螢幕大小 (4:3)</PresentationFormat>
  <Paragraphs>155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108 年度 中級資訊安全工程師 能力鑑定試題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資安營運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</dc:title>
  <dc:creator>BREAKALLCTF{Letmeseesee}</dc:creator>
  <cp:lastModifiedBy>KSUIE</cp:lastModifiedBy>
  <cp:revision>85</cp:revision>
  <dcterms:created xsi:type="dcterms:W3CDTF">2019-05-14T03:32:08Z</dcterms:created>
  <dcterms:modified xsi:type="dcterms:W3CDTF">2020-07-16T03:55:13Z</dcterms:modified>
</cp:coreProperties>
</file>