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57" r:id="rId13"/>
    <p:sldId id="266" r:id="rId14"/>
    <p:sldId id="267" r:id="rId15"/>
    <p:sldId id="268" r:id="rId16"/>
    <p:sldId id="269" r:id="rId17"/>
    <p:sldId id="270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71" r:id="rId31"/>
    <p:sldId id="274" r:id="rId32"/>
    <p:sldId id="277" r:id="rId33"/>
    <p:sldId id="278" r:id="rId34"/>
    <p:sldId id="276" r:id="rId35"/>
    <p:sldId id="279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8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2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7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59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5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0023-4F74-4FF7-93FD-40D6E5D2AAD3}" type="datetimeFigureOut">
              <a:rPr lang="zh-TW" altLang="en-US" smtClean="0"/>
              <a:t>2020/6/24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EE857-11A0-4AE6-861A-F33533711D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9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users/%E7%BE%85%E6%AD%A3%E6%BC%A2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ews/110963" TargetMode="External"/><Relationship Id="rId2" Type="http://schemas.openxmlformats.org/officeDocument/2006/relationships/hyperlink" Target="https://www.ithome.com.tw/users/%E6%9E%97%E5%A6%8D%E6%BA%B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home.com.tw/users/%E9%99%B3%E6%9B%89%E8%8E%8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 framework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4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291" y="850827"/>
            <a:ext cx="79444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有關</a:t>
            </a:r>
            <a:r>
              <a:rPr lang="zh-TW" altLang="en-US" sz="3200" dirty="0"/>
              <a:t>網路攻擊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200" dirty="0"/>
              <a:t>Cyber Kill 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下列敘述何者為非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dirty="0"/>
              <a:t>A.</a:t>
            </a:r>
          </a:p>
          <a:p>
            <a:r>
              <a:rPr lang="en-US" altLang="zh-TW" sz="3200" dirty="0"/>
              <a:t>B.</a:t>
            </a:r>
          </a:p>
          <a:p>
            <a:r>
              <a:rPr lang="en-US" altLang="zh-TW" sz="3200" dirty="0"/>
              <a:t>C.</a:t>
            </a:r>
          </a:p>
          <a:p>
            <a:r>
              <a:rPr lang="en-US" altLang="zh-TW" sz="3200" dirty="0"/>
              <a:t>D.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5599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zh-TW" sz="4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MITRE ATT&amp;CK框架</a:t>
            </a:r>
            <a:endParaRPr lang="en-US" altLang="zh-TW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53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8C5AB-56D1-47CC-9B7F-C2CF39FD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DDEF1F-64AB-45FB-8DAB-DE850B8E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MITRE2013</a:t>
            </a:r>
            <a:r>
              <a:rPr lang="zh-TW" altLang="en-US" dirty="0"/>
              <a:t>年推出了</a:t>
            </a:r>
            <a:r>
              <a:rPr lang="en-US" altLang="zh-TW" dirty="0"/>
              <a:t>ATT&amp;CK</a:t>
            </a:r>
            <a:r>
              <a:rPr lang="zh-TW" altLang="en-US" dirty="0"/>
              <a:t>模型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根據真實的</a:t>
            </a:r>
            <a:r>
              <a:rPr lang="zh-TW" altLang="en-US" b="1" dirty="0">
                <a:solidFill>
                  <a:srgbClr val="FF0000"/>
                </a:solidFill>
              </a:rPr>
              <a:t>觀察數據</a:t>
            </a:r>
            <a:r>
              <a:rPr lang="zh-TW" altLang="en-US" dirty="0"/>
              <a:t>來</a:t>
            </a:r>
            <a:r>
              <a:rPr lang="zh-TW" altLang="en-US" b="1" dirty="0">
                <a:solidFill>
                  <a:srgbClr val="FF0000"/>
                </a:solidFill>
              </a:rPr>
              <a:t>描述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分類對抗行為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ATT&amp;CK</a:t>
            </a:r>
            <a:r>
              <a:rPr lang="zh-TW" altLang="en-US" dirty="0"/>
              <a:t>將已知攻擊者行為轉換為</a:t>
            </a:r>
            <a:r>
              <a:rPr lang="zh-TW" altLang="en-US" b="1" dirty="0">
                <a:solidFill>
                  <a:srgbClr val="FF0000"/>
                </a:solidFill>
              </a:rPr>
              <a:t>結構化列表</a:t>
            </a:r>
            <a:r>
              <a:rPr lang="zh-TW" altLang="en-US" dirty="0"/>
              <a:t>，將這些已知的行為匯總成戰術</a:t>
            </a:r>
            <a:r>
              <a:rPr lang="en-US" altLang="zh-TW" dirty="0"/>
              <a:t>()</a:t>
            </a:r>
            <a:r>
              <a:rPr lang="zh-TW" altLang="en-US" dirty="0"/>
              <a:t>和技術</a:t>
            </a:r>
            <a:r>
              <a:rPr lang="en-US" altLang="zh-TW" dirty="0"/>
              <a:t>()</a:t>
            </a:r>
            <a:r>
              <a:rPr lang="zh-TW" altLang="en-US" dirty="0"/>
              <a:t>，並通過幾個</a:t>
            </a:r>
            <a:r>
              <a:rPr lang="zh-TW" altLang="en-US" b="1" dirty="0">
                <a:solidFill>
                  <a:srgbClr val="FF0000"/>
                </a:solidFill>
              </a:rPr>
              <a:t>矩陣</a:t>
            </a:r>
            <a:r>
              <a:rPr lang="zh-TW" altLang="en-US" dirty="0"/>
              <a:t>以及結構化威脅信息表達式（</a:t>
            </a:r>
            <a:r>
              <a:rPr lang="en-US" altLang="zh-TW" dirty="0"/>
              <a:t>STIX</a:t>
            </a:r>
            <a:r>
              <a:rPr lang="zh-TW" altLang="en-US" dirty="0"/>
              <a:t>）、指標信息的可信自動化交換（</a:t>
            </a:r>
            <a:r>
              <a:rPr lang="en-US" altLang="zh-TW" dirty="0"/>
              <a:t>TAXII</a:t>
            </a:r>
            <a:r>
              <a:rPr lang="zh-TW" altLang="en-US" dirty="0"/>
              <a:t>）來表示。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由於此列表相當</a:t>
            </a:r>
            <a:r>
              <a:rPr lang="zh-TW" altLang="en-US" b="1" dirty="0">
                <a:solidFill>
                  <a:srgbClr val="FF0000"/>
                </a:solidFill>
              </a:rPr>
              <a:t>全面地</a:t>
            </a:r>
            <a:r>
              <a:rPr lang="zh-TW" altLang="en-US" dirty="0"/>
              <a:t>呈現了攻擊者在攻擊網</a:t>
            </a:r>
            <a:r>
              <a:rPr lang="zh-TW" altLang="en-US" sz="2700" dirty="0"/>
              <a:t>絡時所</a:t>
            </a:r>
            <a:r>
              <a:rPr lang="zh-TW" altLang="en-US" sz="2700" b="1" dirty="0">
                <a:solidFill>
                  <a:srgbClr val="FF0000"/>
                </a:solidFill>
              </a:rPr>
              <a:t>採用的行為</a:t>
            </a:r>
            <a:r>
              <a:rPr lang="zh-TW" altLang="en-US" sz="2700" dirty="0"/>
              <a:t>，因此對於各種</a:t>
            </a:r>
            <a:r>
              <a:rPr lang="zh-TW" altLang="en-US" sz="2700" dirty="0">
                <a:solidFill>
                  <a:srgbClr val="FF0000"/>
                </a:solidFill>
              </a:rPr>
              <a:t>進攻性</a:t>
            </a:r>
            <a:r>
              <a:rPr lang="zh-TW" altLang="en-US" sz="2700" dirty="0"/>
              <a:t>和</a:t>
            </a:r>
            <a:r>
              <a:rPr lang="zh-TW" altLang="en-US" sz="2700" dirty="0">
                <a:solidFill>
                  <a:srgbClr val="FF0000"/>
                </a:solidFill>
              </a:rPr>
              <a:t>防禦性</a:t>
            </a:r>
            <a:r>
              <a:rPr lang="zh-TW" altLang="en-US" sz="2700" dirty="0"/>
              <a:t>度量</a:t>
            </a:r>
            <a:r>
              <a:rPr lang="zh-TW" altLang="en-US" dirty="0"/>
              <a:t>、表示和其他機制都非常有用。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5D180C-BBCE-42D9-9782-AFE46F7B851E}"/>
              </a:ext>
            </a:extLst>
          </p:cNvPr>
          <p:cNvSpPr/>
          <p:nvPr/>
        </p:nvSpPr>
        <p:spPr>
          <a:xfrm>
            <a:off x="1806365" y="6311899"/>
            <a:ext cx="3745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https://kknews.cc/tech/q92v8go.html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288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310" y="1745004"/>
            <a:ext cx="8036303" cy="293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用MITRE ATT&amp;CK框架識別攻擊鏈，</a:t>
            </a:r>
            <a:endParaRPr kumimoji="1" lang="en-US" altLang="zh-TW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讓入侵手法描述有一致標準</a:t>
            </a:r>
            <a:endParaRPr kumimoji="1" lang="en-US" altLang="zh-TW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32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由MITRE提出的ATT&amp;CK資安框架，不僅是讓威脅入侵的描述具有更一致的標準，</a:t>
            </a:r>
            <a:endParaRPr kumimoji="1" lang="en-US" altLang="zh-TW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成為有助於理解攻擊者具備能力的知識庫，並能為攻防演練帶來幫助。而且，在去年的ATT＆CK評估計畫中，</a:t>
            </a:r>
            <a:endParaRPr kumimoji="1" lang="en-US" altLang="zh-TW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可進一步成為衡量安全產品的方式，目前已有9家業者端點安全產品參與。</a:t>
            </a:r>
            <a:r>
              <a:rPr kumimoji="1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zh-TW" altLang="zh-TW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</a:br>
            <a:endParaRPr kumimoji="1" lang="zh-TW" altLang="zh-TW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羅正漢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1000" b="0" i="0" u="none" strike="noStrike" cap="none" normalizeH="0" baseline="0" dirty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2019-03-03發表</a:t>
            </a:r>
            <a:endParaRPr kumimoji="1" lang="en-US" altLang="zh-TW" sz="1000" b="0" i="0" u="none" strike="noStrike" cap="none" normalizeH="0" baseline="0" dirty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dirty="0"/>
              <a:t>https://www.ithome.com.tw/news/129054</a:t>
            </a:r>
            <a:endParaRPr kumimoji="1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253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932" y="330621"/>
            <a:ext cx="8929419" cy="1040980"/>
          </a:xfrm>
        </p:spPr>
        <p:txBody>
          <a:bodyPr/>
          <a:lstStyle/>
          <a:p>
            <a:r>
              <a:rPr lang="en-US" altLang="zh-TW" sz="4000" dirty="0"/>
              <a:t>TTPs (Tactics, Techniques and Procedures) </a:t>
            </a:r>
            <a:endParaRPr lang="zh-TW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08" y="1457942"/>
            <a:ext cx="71437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61940" y="4498394"/>
            <a:ext cx="8010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/>
              <a:t>actics: the adversary’s technical goals.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2800" dirty="0"/>
              <a:t>echniques: how the goals are achieved.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zh-TW" sz="2800" dirty="0"/>
              <a:t>rocedures: specific technique implementation.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960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E25A-42C9-4ED3-A471-5E91FF6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461677-A23C-4719-852A-69B92F6F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2885"/>
            <a:ext cx="7886700" cy="385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172" y="1204685"/>
            <a:ext cx="8689522" cy="979489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https://www.ithome.com.tw/article/131277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2" y="2354036"/>
            <a:ext cx="8621486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55403" y="428563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MITRE ATT&amp;CK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14079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3200" y="321095"/>
            <a:ext cx="839651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駭客在入侵駭客使用的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戰略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Tactics </a:t>
            </a:r>
            <a:r>
              <a:rPr lang="zh-TW" altLang="en-US" sz="2800" dirty="0"/>
              <a:t>，畫分成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r>
              <a:rPr lang="zh-TW" altLang="en-US" sz="2800" dirty="0"/>
              <a:t>個階段：包括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入侵初期</a:t>
            </a:r>
            <a:r>
              <a:rPr lang="en-US" altLang="zh-TW" sz="2800" dirty="0"/>
              <a:t>Initial Access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執行</a:t>
            </a:r>
            <a:r>
              <a:rPr lang="en-US" altLang="zh-TW" sz="2800" dirty="0"/>
              <a:t>Execution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持續潛伏</a:t>
            </a:r>
            <a:r>
              <a:rPr lang="en-US" altLang="zh-TW" sz="2800" dirty="0"/>
              <a:t>Persistence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權限提升</a:t>
            </a:r>
            <a:r>
              <a:rPr lang="en-US" altLang="zh-TW" sz="2800" dirty="0"/>
              <a:t>Privilege Escalation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防禦逃脫</a:t>
            </a:r>
            <a:r>
              <a:rPr lang="en-US" altLang="zh-TW" sz="2800" dirty="0"/>
              <a:t>Defense Evasion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憑證存取</a:t>
            </a:r>
            <a:r>
              <a:rPr lang="en-US" altLang="zh-TW" sz="2800" dirty="0"/>
              <a:t>Credential Access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發現（</a:t>
            </a:r>
            <a:r>
              <a:rPr lang="en-US" altLang="zh-TW" sz="2800" dirty="0"/>
              <a:t>Discovery</a:t>
            </a:r>
            <a:r>
              <a:rPr lang="zh-TW" altLang="en-US" sz="2800" dirty="0"/>
              <a:t>）、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橫向移動（</a:t>
            </a:r>
            <a:r>
              <a:rPr lang="en-US" altLang="zh-TW" sz="2800" dirty="0"/>
              <a:t>Lateral Movement</a:t>
            </a:r>
            <a:r>
              <a:rPr lang="zh-TW" altLang="en-US" sz="2800" dirty="0"/>
              <a:t>）、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收集（</a:t>
            </a:r>
            <a:r>
              <a:rPr lang="en-US" altLang="zh-TW" sz="2800" dirty="0"/>
              <a:t>Collection</a:t>
            </a:r>
            <a:r>
              <a:rPr lang="zh-TW" altLang="en-US" sz="2800" dirty="0"/>
              <a:t>）、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命令與控制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and Control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endParaRPr lang="en-US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/>
              <a:t>滲出（</a:t>
            </a:r>
            <a:r>
              <a:rPr lang="en-US" altLang="zh-TW" sz="2800" dirty="0"/>
              <a:t>Exfiltration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</a:t>
            </a:r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26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FC499-C587-4FA6-976C-6C8B4049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70" y="476672"/>
            <a:ext cx="5373466" cy="792088"/>
          </a:xfrm>
        </p:spPr>
        <p:txBody>
          <a:bodyPr>
            <a:normAutofit fontScale="90000"/>
          </a:bodyPr>
          <a:lstStyle/>
          <a:p>
            <a:r>
              <a:rPr lang="zh-TW" altLang="en-US" b="0" i="0" dirty="0">
                <a:solidFill>
                  <a:srgbClr val="39434C"/>
                </a:solidFill>
                <a:effectLst/>
                <a:latin typeface="Roboto-Light"/>
              </a:rPr>
              <a:t>入侵初期</a:t>
            </a:r>
            <a:r>
              <a:rPr lang="en-US" altLang="zh-TW" b="0" i="0" dirty="0">
                <a:solidFill>
                  <a:srgbClr val="39434C"/>
                </a:solidFill>
                <a:effectLst/>
                <a:latin typeface="Roboto-Light"/>
              </a:rPr>
              <a:t>Initial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EA1F1D-8915-411F-8BBD-1224CE69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 adversary is trying to get into your network.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Initial Access consists of techniques that use various entry vectors to gain their initial foothold within a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Techniques used to gain a foothold include </a:t>
            </a:r>
            <a:r>
              <a:rPr lang="en-US" altLang="zh-TW" b="1" u="sng" dirty="0">
                <a:solidFill>
                  <a:srgbClr val="FF0000"/>
                </a:solidFill>
              </a:rPr>
              <a:t>targeted </a:t>
            </a:r>
            <a:r>
              <a:rPr lang="en-US" altLang="zh-TW" b="1" dirty="0" err="1">
                <a:solidFill>
                  <a:srgbClr val="FF0000"/>
                </a:solidFill>
              </a:rPr>
              <a:t>spearphishing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exploiting weaknesses on 	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public-facing web servers.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 Footholds gained through initial access may allow for continued access, like valid accounts and use of external remote services, or may be limited-use due to changing passwords.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06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AD417-5084-4460-9FBF-D226BF41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3610744" cy="778098"/>
          </a:xfrm>
        </p:spPr>
        <p:txBody>
          <a:bodyPr>
            <a:normAutofit fontScale="90000"/>
          </a:bodyPr>
          <a:lstStyle/>
          <a:p>
            <a:r>
              <a:rPr lang="zh-TW" altLang="en-US" b="0" i="0" dirty="0">
                <a:solidFill>
                  <a:srgbClr val="39434C"/>
                </a:solidFill>
                <a:effectLst/>
                <a:latin typeface="Roboto-Light"/>
              </a:rPr>
              <a:t>執行</a:t>
            </a:r>
            <a:r>
              <a:rPr lang="en-US" altLang="zh-TW" b="0" i="0" dirty="0">
                <a:solidFill>
                  <a:srgbClr val="39434C"/>
                </a:solidFill>
                <a:effectLst/>
                <a:latin typeface="Roboto-Light"/>
              </a:rPr>
              <a:t>Execution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D3F0C7-1B91-4450-8DDF-4E8A730A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39434C"/>
                </a:solidFill>
                <a:effectLst/>
                <a:latin typeface="Roboto-Regular"/>
              </a:rPr>
              <a:t>Execution consists of techniques that result in adversary-controlled code running on a local or remote system.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39434C"/>
                </a:solidFill>
                <a:effectLst/>
                <a:latin typeface="Roboto-Regular"/>
              </a:rPr>
              <a:t>Techniques that </a:t>
            </a:r>
            <a:r>
              <a:rPr lang="en-US" altLang="zh-TW" b="0" i="0" u="sng" dirty="0">
                <a:solidFill>
                  <a:srgbClr val="FF0000"/>
                </a:solidFill>
                <a:effectLst/>
                <a:latin typeface="Roboto-Regular"/>
              </a:rPr>
              <a:t>run malicious code </a:t>
            </a:r>
            <a:r>
              <a:rPr lang="en-US" altLang="zh-TW" b="0" i="0" dirty="0">
                <a:solidFill>
                  <a:srgbClr val="39434C"/>
                </a:solidFill>
                <a:effectLst/>
                <a:latin typeface="Roboto-Regular"/>
              </a:rPr>
              <a:t>are often paired with techniques from all other tactics to achieve broader goals, like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-Regular"/>
              </a:rPr>
              <a:t>exploring a network or stealing data.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39434C"/>
                </a:solidFill>
                <a:effectLst/>
                <a:latin typeface="Roboto-Regular"/>
              </a:rPr>
              <a:t>For example, an adversary might use a remote access tool to run a PowerShell script that does Remote System Discovery.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60463F-824D-44AE-B613-05120997CAC3}"/>
              </a:ext>
            </a:extLst>
          </p:cNvPr>
          <p:cNvSpPr txBox="1"/>
          <p:nvPr/>
        </p:nvSpPr>
        <p:spPr>
          <a:xfrm>
            <a:off x="683568" y="63720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https://attack.mitre.org/tactics/TA0002/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4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網路攻擊鏈 </a:t>
            </a:r>
            <a:endParaRPr lang="en-US" altLang="zh-TW" sz="4800" dirty="0"/>
          </a:p>
          <a:p>
            <a:pPr algn="ctr"/>
            <a:r>
              <a:rPr lang="zh-TW" altLang="en-US" sz="4800" dirty="0"/>
              <a:t> </a:t>
            </a:r>
            <a:r>
              <a:rPr lang="en-US" altLang="zh-TW" sz="4800" dirty="0"/>
              <a:t>Cyber Kill Chain</a:t>
            </a:r>
          </a:p>
        </p:txBody>
      </p:sp>
    </p:spTree>
    <p:extLst>
      <p:ext uri="{BB962C8B-B14F-4D97-AF65-F5344CB8AC3E}">
        <p14:creationId xmlns:p14="http://schemas.microsoft.com/office/powerpoint/2010/main" val="1188467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6FFB5-E3A2-49FD-82FB-B9D88A1B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5554960" cy="994122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9434C"/>
                </a:solidFill>
                <a:effectLst/>
                <a:latin typeface="Roboto-Light"/>
              </a:rPr>
              <a:t>持續潛伏</a:t>
            </a:r>
            <a:r>
              <a:rPr lang="en-US" altLang="zh-TW" b="0" i="0" dirty="0">
                <a:solidFill>
                  <a:srgbClr val="39434C"/>
                </a:solidFill>
                <a:effectLst/>
                <a:latin typeface="Roboto-Light"/>
              </a:rPr>
              <a:t>Persistence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92C03-67EC-45EE-AE8F-C14DD43E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 adversary is trying to maintain their </a:t>
            </a:r>
            <a:r>
              <a:rPr lang="en-US" altLang="zh-TW" b="1" dirty="0">
                <a:solidFill>
                  <a:srgbClr val="FF0000"/>
                </a:solidFill>
              </a:rPr>
              <a:t>foothold.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Persistence consists of techniques that adversaries use to </a:t>
            </a:r>
            <a:r>
              <a:rPr lang="en-US" altLang="zh-TW" b="1" dirty="0">
                <a:solidFill>
                  <a:srgbClr val="FF0000"/>
                </a:solidFill>
              </a:rPr>
              <a:t>keep access</a:t>
            </a:r>
            <a:r>
              <a:rPr lang="en-US" altLang="zh-TW" dirty="0"/>
              <a:t> to systems across restarts, changed credentials, and other interruptions that could cut off their access.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Techniques used for persistence include any </a:t>
            </a:r>
            <a:r>
              <a:rPr lang="en-US" altLang="zh-TW" dirty="0">
                <a:solidFill>
                  <a:srgbClr val="FF0000"/>
                </a:solidFill>
              </a:rPr>
              <a:t>access, action, or configuration </a:t>
            </a:r>
            <a:r>
              <a:rPr lang="en-US" altLang="zh-TW" dirty="0"/>
              <a:t>changes that let them maintain their </a:t>
            </a:r>
            <a:r>
              <a:rPr lang="en-US" altLang="zh-TW" dirty="0">
                <a:solidFill>
                  <a:srgbClr val="FF0000"/>
                </a:solidFill>
              </a:rPr>
              <a:t>foothold on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</a:rPr>
              <a:t>such as replacing or hijacking legitimate code or adding startup code.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3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C960C-37A4-498A-B9FF-131FDBA0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9434C"/>
                </a:solidFill>
                <a:effectLst/>
                <a:latin typeface="Roboto-Light"/>
              </a:rPr>
              <a:t>權限提升</a:t>
            </a:r>
            <a:r>
              <a:rPr lang="en-US" altLang="zh-TW" b="0" i="0" dirty="0">
                <a:solidFill>
                  <a:srgbClr val="39434C"/>
                </a:solidFill>
                <a:effectLst/>
                <a:latin typeface="Roboto-Light"/>
              </a:rPr>
              <a:t>Privilege Escalation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18B7B-830C-469B-9B9C-8BC0D6B2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/>
              <a:t>The adversary is trying to gain </a:t>
            </a:r>
            <a:r>
              <a:rPr lang="en-US" altLang="zh-TW" sz="2800" dirty="0">
                <a:solidFill>
                  <a:srgbClr val="FF0000"/>
                </a:solidFill>
              </a:rPr>
              <a:t>higher-level permissions.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/>
              <a:t>Privilege Escalation consists of techniques that adversaries use to gain higher-level permissions on a system or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/>
              <a:t>Adversaries can often enter and explore a network with unprivileged access but require elevated permissions to follow through on their objectives.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/>
              <a:t>Common approaches are to take advantage of system weaknesses,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059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0565B-9FDA-4C8D-8F91-B625BD68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79096" cy="1143000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9434C"/>
                </a:solidFill>
                <a:effectLst/>
                <a:latin typeface="Roboto-Light"/>
              </a:rPr>
              <a:t>防禦脫逃</a:t>
            </a:r>
            <a:r>
              <a:rPr lang="en-US" altLang="zh-TW" b="0" i="0" dirty="0">
                <a:solidFill>
                  <a:srgbClr val="39434C"/>
                </a:solidFill>
                <a:effectLst/>
                <a:latin typeface="Roboto-Light"/>
              </a:rPr>
              <a:t>Defense Evasion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9E22C6-27BA-44B0-BFA5-4089D595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Defense Evasion consists of techniques that adversaries use to avoid detection throughout their compromise.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</a:rPr>
              <a:t>Techniques used for defense evasion include uninstalling/disabling security software or obfuscating/encrypting data and scripts.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FF0000"/>
                </a:solidFill>
              </a:rPr>
              <a:t>Adversaries</a:t>
            </a:r>
            <a:r>
              <a:rPr lang="en-US" altLang="zh-TW" dirty="0"/>
              <a:t> also </a:t>
            </a:r>
            <a:r>
              <a:rPr lang="en-US" altLang="zh-TW" dirty="0">
                <a:solidFill>
                  <a:srgbClr val="FF0000"/>
                </a:solidFill>
              </a:rPr>
              <a:t>leverage and abuse trusted processes</a:t>
            </a:r>
            <a:r>
              <a:rPr lang="en-US" altLang="zh-TW" dirty="0"/>
              <a:t> to hide and masquerade their malware.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 Other tactics’ techniques are cross-listed here when those techniques include the added benefit of subverting defenses.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1664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69B3E-8397-45F1-8874-FF1E028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9434C"/>
                </a:solidFill>
                <a:effectLst/>
                <a:latin typeface="Roboto-Light"/>
              </a:rPr>
              <a:t>憑證存取</a:t>
            </a:r>
            <a:r>
              <a:rPr lang="en-US" altLang="zh-TW" b="0" i="0" dirty="0">
                <a:solidFill>
                  <a:srgbClr val="39434C"/>
                </a:solidFill>
                <a:effectLst/>
                <a:latin typeface="Roboto-Light"/>
              </a:rPr>
              <a:t>Credential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C1716-C68F-4D6F-BAA9-1CEB6E50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Credential Access consists of techniques for stealing credentials like account names and passwords.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Techniques used to </a:t>
            </a:r>
            <a:r>
              <a:rPr lang="en-US" altLang="zh-TW" dirty="0">
                <a:solidFill>
                  <a:srgbClr val="FF0000"/>
                </a:solidFill>
              </a:rPr>
              <a:t>get</a:t>
            </a:r>
            <a:r>
              <a:rPr lang="en-US" altLang="zh-TW" dirty="0"/>
              <a:t> credentials include </a:t>
            </a:r>
            <a:r>
              <a:rPr lang="en-US" altLang="zh-TW" dirty="0">
                <a:solidFill>
                  <a:srgbClr val="FF0000"/>
                </a:solidFill>
              </a:rPr>
              <a:t>keylogging or credential dumping</a:t>
            </a:r>
            <a:r>
              <a:rPr lang="en-US" altLang="zh-TW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Using legitimate credentials can give adversaries access to systems, </a:t>
            </a:r>
            <a:r>
              <a:rPr lang="en-US" altLang="zh-TW" dirty="0">
                <a:solidFill>
                  <a:srgbClr val="FF0000"/>
                </a:solidFill>
              </a:rPr>
              <a:t>make them harder to detect</a:t>
            </a:r>
            <a:r>
              <a:rPr lang="en-US" altLang="zh-TW" dirty="0"/>
              <a:t>, and provide the opportunity to </a:t>
            </a:r>
            <a:r>
              <a:rPr lang="en-US" altLang="zh-TW" dirty="0">
                <a:solidFill>
                  <a:srgbClr val="FF0000"/>
                </a:solidFill>
              </a:rPr>
              <a:t>create more accounts</a:t>
            </a:r>
            <a:r>
              <a:rPr lang="en-US" altLang="zh-TW" dirty="0"/>
              <a:t> to help achieve their goals.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59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69B3E-8397-45F1-8874-FF1E028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682752" cy="114300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發現</a:t>
            </a:r>
            <a:r>
              <a:rPr lang="en-US" altLang="zh-TW" sz="4400" dirty="0"/>
              <a:t>Discovery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C1716-C68F-4D6F-BAA9-1CEB6E50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68952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Discovery consists of techniques an adversary may use to </a:t>
            </a:r>
            <a:r>
              <a:rPr lang="en-US" altLang="zh-TW" dirty="0">
                <a:solidFill>
                  <a:srgbClr val="FF0000"/>
                </a:solidFill>
              </a:rPr>
              <a:t>gain knowledge about the system and internal network.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These techniques help adversaries observe the environment and </a:t>
            </a:r>
            <a:r>
              <a:rPr lang="en-US" altLang="zh-TW" dirty="0">
                <a:solidFill>
                  <a:srgbClr val="FF0000"/>
                </a:solidFill>
              </a:rPr>
              <a:t>orient themselves before deciding how to act.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They also allow adversaries to explore what they can control and what’s around their entry point in order to discover how it could benefit their current objective.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Native operating system tools are often used toward this post-compromise information-gathering objective.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820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69B3E-8397-45F1-8874-FF1E028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851104" cy="114300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橫向移動</a:t>
            </a:r>
            <a:r>
              <a:rPr lang="en-US" altLang="zh-TW" sz="4400" dirty="0"/>
              <a:t>Lateral Movement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C1716-C68F-4D6F-BAA9-1CEB6E50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Lateral Movement consists of techniques that adversaries use to enter and control remote systems on a network.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Following through on their primary objective often requires exploring the network to find their target and subsequently gaining access to it.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u="sng" dirty="0">
                <a:solidFill>
                  <a:srgbClr val="FF0000"/>
                </a:solidFill>
              </a:rPr>
              <a:t>Reaching their objective often involves pivoting through multiple systems and accounts to gain.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Adversaries might install their own remote access tools to accomplish </a:t>
            </a:r>
            <a:r>
              <a:rPr lang="en-US" altLang="zh-TW" dirty="0"/>
              <a:t>Lateral Movement or use legitimate credentials with native network and operating system tools, which may be stealthier.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7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69B3E-8397-45F1-8874-FF1E028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042792" cy="114300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收集</a:t>
            </a:r>
            <a:r>
              <a:rPr lang="en-US" altLang="zh-TW" sz="4400" dirty="0"/>
              <a:t>Collection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C1716-C68F-4D6F-BAA9-1CEB6E50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TW" b="0" i="0" dirty="0">
                <a:effectLst/>
                <a:latin typeface="Roboto-Regular"/>
              </a:rPr>
              <a:t>Collection consists of techniques adversaries may use to gather information and the sources information is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-Regular"/>
              </a:rPr>
              <a:t>collected from that are relevant to following through on the adversary's objectives.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TW" b="0" i="0" dirty="0">
              <a:effectLst/>
              <a:latin typeface="Roboto-Regular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Roboto-Regular"/>
              </a:rPr>
              <a:t>Frequently, the next goal after collecting data is to steal (exfiltrate) the data.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TW" b="0" i="0" dirty="0">
              <a:solidFill>
                <a:srgbClr val="FF0000"/>
              </a:solidFill>
              <a:effectLst/>
              <a:latin typeface="Roboto-Regular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TW" b="0" i="0" dirty="0">
                <a:effectLst/>
                <a:latin typeface="Roboto-Regular"/>
              </a:rPr>
              <a:t>Common target sources include various drive types, browsers, audio, video, and email. 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altLang="zh-TW" b="0" i="0" dirty="0">
              <a:effectLst/>
              <a:latin typeface="Roboto-Regular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TW" b="0" i="0" dirty="0">
                <a:effectLst/>
                <a:latin typeface="Roboto-Regular"/>
              </a:rPr>
              <a:t>Common collection methods include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-Regular"/>
              </a:rPr>
              <a:t>capturing screenshots and keyboard input.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8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69B3E-8397-45F1-8874-FF1E028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命令與控制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and Control</a:t>
            </a:r>
            <a:endParaRPr lang="en-US" altLang="zh-TW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C1716-C68F-4D6F-BAA9-1CEB6E50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 adversary is trying to communicate with compromised systems to control them.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Command and Control consists of techniques that adversaries may use to communicate with systems under their control within a victim network.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Adversaries commonly </a:t>
            </a:r>
            <a:r>
              <a:rPr lang="en-US" altLang="zh-TW" dirty="0">
                <a:solidFill>
                  <a:srgbClr val="FF0000"/>
                </a:solidFill>
              </a:rPr>
              <a:t>attempt to mimic normal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70C0"/>
                </a:solidFill>
              </a:rPr>
              <a:t>expected traffic to avoid detection</a:t>
            </a:r>
            <a:r>
              <a:rPr lang="en-US" altLang="zh-TW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There are many ways an adversary can establish command and control with </a:t>
            </a:r>
            <a:r>
              <a:rPr lang="en-US" altLang="zh-TW" b="1" u="sng" dirty="0">
                <a:solidFill>
                  <a:srgbClr val="FF0000"/>
                </a:solidFill>
              </a:rPr>
              <a:t>various levels of stealth depending on the victim’s network structure and defenses.</a:t>
            </a:r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2519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69B3E-8397-45F1-8874-FF1E028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滲出</a:t>
            </a:r>
            <a:r>
              <a:rPr lang="en-US" altLang="zh-TW" sz="4400" dirty="0"/>
              <a:t>Exfiltration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C1716-C68F-4D6F-BAA9-1CEB6E50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Exfiltration consists of techniques that adversaries may use to steal data from your network.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Once they’ve collected data, adversaries often package it to avoid detection while removing it.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This can include compression and encryption.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Techniques for getting data out of a target network typically include transferring it over their command and control channel or an alternate channel and may also include putting size limits on the transmission.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72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69B3E-8397-45F1-8874-FF1E028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1143000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衝擊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endParaRPr lang="zh-TW" alt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C1716-C68F-4D6F-BAA9-1CEB6E50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Impact consists of techniques that adversaries use to </a:t>
            </a:r>
            <a:r>
              <a:rPr lang="en-US" altLang="zh-TW" b="1" dirty="0">
                <a:solidFill>
                  <a:srgbClr val="FF0000"/>
                </a:solidFill>
              </a:rPr>
              <a:t>disrupt availability or compromise integrity </a:t>
            </a:r>
            <a:r>
              <a:rPr lang="en-US" altLang="zh-TW" dirty="0"/>
              <a:t>by manipulating business and operational processes.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Techniques used for impact can include </a:t>
            </a:r>
            <a:r>
              <a:rPr lang="en-US" altLang="zh-TW" b="1" dirty="0">
                <a:solidFill>
                  <a:srgbClr val="FF0000"/>
                </a:solidFill>
              </a:rPr>
              <a:t>destroying or tampering with data</a:t>
            </a:r>
            <a:r>
              <a:rPr lang="en-US" altLang="zh-TW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In some cases, business processes </a:t>
            </a:r>
            <a:r>
              <a:rPr lang="en-US" altLang="zh-TW" dirty="0">
                <a:solidFill>
                  <a:srgbClr val="FF0000"/>
                </a:solidFill>
              </a:rPr>
              <a:t>can look fine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FF0000"/>
                </a:solidFill>
              </a:rPr>
              <a:t>may have been altered to benefit the adversaries’ goals</a:t>
            </a:r>
            <a:r>
              <a:rPr lang="en-US" altLang="zh-TW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These techniques might be used by adversaries to follow through on their </a:t>
            </a:r>
            <a:r>
              <a:rPr lang="en-US" altLang="zh-TW" dirty="0">
                <a:solidFill>
                  <a:srgbClr val="FF0000"/>
                </a:solidFill>
              </a:rPr>
              <a:t>end goal</a:t>
            </a:r>
            <a:r>
              <a:rPr lang="en-US" altLang="zh-TW" dirty="0"/>
              <a:t> or to provide </a:t>
            </a:r>
            <a:r>
              <a:rPr lang="en-US" altLang="zh-TW" dirty="0">
                <a:solidFill>
                  <a:srgbClr val="FF0000"/>
                </a:solidFill>
              </a:rPr>
              <a:t>cover</a:t>
            </a:r>
            <a:r>
              <a:rPr lang="en-US" altLang="zh-TW" dirty="0"/>
              <a:t> for a confidentiality breach.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33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3BE3972-7E6D-4E62-ACC4-98FE5731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19722"/>
              </p:ext>
            </p:extLst>
          </p:nvPr>
        </p:nvGraphicFramePr>
        <p:xfrm>
          <a:off x="536943" y="1042672"/>
          <a:ext cx="7570381" cy="538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564964997"/>
                    </a:ext>
                  </a:extLst>
                </a:gridCol>
                <a:gridCol w="5284381">
                  <a:extLst>
                    <a:ext uri="{9D8B030D-6E8A-4147-A177-3AD203B41FA5}">
                      <a16:colId xmlns:a16="http://schemas.microsoft.com/office/drawing/2014/main" val="359564625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31738"/>
                  </a:ext>
                </a:extLst>
              </a:tr>
              <a:tr h="705851"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，對其進行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，然後嘗試識別目標網絡中的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981598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創建針對一種或多種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的遠程訪問惡意軟件，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病毒或蠕蟲。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52536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交付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將病毒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傳輸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通過電子郵件附件或網站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77936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漏洞利用</a:t>
                      </a:r>
                      <a:endParaRPr lang="en-US" altLang="zh-TW" sz="1800" b="0" i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u="none" dirty="0"/>
                        <a:t>Exploitation</a:t>
                      </a:r>
                      <a:endParaRPr lang="zh-TW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是利用程序中的某些</a:t>
                      </a:r>
                      <a:r>
                        <a:rPr lang="zh-TW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，來得到</a:t>
                      </a:r>
                      <a:r>
                        <a:rPr lang="zh-TW" altLang="en-US" sz="1800" b="1" i="0" u="non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b="1" i="0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控制權</a:t>
                      </a:r>
                      <a:endParaRPr lang="en-US" altLang="zh-TW" sz="1800" b="1" i="0" u="none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1" i="0" u="none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MS08-067</a:t>
                      </a:r>
                      <a:r>
                        <a:rPr lang="en-US" altLang="zh-TW" sz="1800" b="1" i="0" u="none" kern="1200" baseline="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SMB</a:t>
                      </a:r>
                      <a:endParaRPr lang="zh-TW" altLang="en-US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691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惡意軟體安裝在入侵者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的訪問點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00350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命令與控制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C&amp;C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發送到被惡意軟件感染系統和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來自目標網絡竊取的數據或網絡犯罪。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32331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行動目標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入侵者會採取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行動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實現其目標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例如數據洩露，數據破壞或贖金加密。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8844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5C7311E-10AB-49B3-8CA6-0F15CA62BAFF}"/>
              </a:ext>
            </a:extLst>
          </p:cNvPr>
          <p:cNvSpPr/>
          <p:nvPr/>
        </p:nvSpPr>
        <p:spPr>
          <a:xfrm>
            <a:off x="4497572" y="6430494"/>
            <a:ext cx="417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https://en.wikipedia.org/wiki/Kill_chain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74A6D4-AF7D-4D63-AA37-8E984BC83560}"/>
              </a:ext>
            </a:extLst>
          </p:cNvPr>
          <p:cNvSpPr txBox="1"/>
          <p:nvPr/>
        </p:nvSpPr>
        <p:spPr>
          <a:xfrm>
            <a:off x="786809" y="206775"/>
            <a:ext cx="7070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網路攻擊</a:t>
            </a:r>
            <a:r>
              <a:rPr lang="zh-TW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  </a:t>
            </a:r>
            <a:r>
              <a:rPr lang="en-US" altLang="zh-TW" sz="4000" dirty="0"/>
              <a:t>Cyber Kill 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93775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16" y="226516"/>
            <a:ext cx="1809069" cy="651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43666" y="602734"/>
            <a:ext cx="181504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技術</a:t>
            </a:r>
            <a:endParaRPr lang="en-US" altLang="zh-TW" sz="2800" dirty="0"/>
          </a:p>
          <a:p>
            <a:r>
              <a:rPr lang="en-US" altLang="zh-TW" sz="2800" dirty="0"/>
              <a:t>Techniques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130800" y="2546420"/>
            <a:ext cx="3425371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/>
              <a:t>Drive by download</a:t>
            </a:r>
          </a:p>
          <a:p>
            <a:endParaRPr lang="en-US" altLang="zh-TW" sz="2400" dirty="0"/>
          </a:p>
          <a:p>
            <a:r>
              <a:rPr lang="zh-TW" altLang="en-US" sz="2400" dirty="0"/>
              <a:t>路過式下載</a:t>
            </a:r>
            <a:endParaRPr lang="en-US" altLang="zh-TW" sz="2400" dirty="0"/>
          </a:p>
          <a:p>
            <a:r>
              <a:rPr lang="zh-TW" altLang="en-US" sz="2400" dirty="0"/>
              <a:t>（或稱為</a:t>
            </a:r>
            <a:endParaRPr lang="en-US" altLang="zh-TW" sz="2400" dirty="0"/>
          </a:p>
          <a:p>
            <a:r>
              <a:rPr lang="zh-TW" altLang="en-US" sz="2400" dirty="0"/>
              <a:t>隱藏式下載、</a:t>
            </a:r>
            <a:endParaRPr lang="en-US" altLang="zh-TW" sz="2400" dirty="0"/>
          </a:p>
          <a:p>
            <a:r>
              <a:rPr lang="zh-TW" altLang="en-US" sz="2400" dirty="0"/>
              <a:t>偷渡式下載、</a:t>
            </a:r>
            <a:endParaRPr lang="en-US" altLang="zh-TW" sz="2400" dirty="0"/>
          </a:p>
          <a:p>
            <a:r>
              <a:rPr lang="zh-TW" altLang="en-US" sz="2400" dirty="0"/>
              <a:t>強迫下載，</a:t>
            </a:r>
            <a:br>
              <a:rPr lang="en-US" altLang="zh-TW" sz="2400" dirty="0"/>
            </a:br>
            <a:r>
              <a:rPr lang="zh-TW" altLang="en-US" sz="2400" dirty="0"/>
              <a:t>網頁掛馬）</a:t>
            </a:r>
          </a:p>
        </p:txBody>
      </p:sp>
      <p:sp>
        <p:nvSpPr>
          <p:cNvPr id="4" name="矩形 3"/>
          <p:cNvSpPr/>
          <p:nvPr/>
        </p:nvSpPr>
        <p:spPr>
          <a:xfrm>
            <a:off x="5130800" y="479622"/>
            <a:ext cx="31423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「</a:t>
            </a:r>
            <a:r>
              <a:rPr lang="en-US" altLang="zh-TW" dirty="0"/>
              <a:t>Drive by download</a:t>
            </a:r>
            <a:r>
              <a:rPr lang="zh-TW" altLang="en-US" dirty="0"/>
              <a:t>」路過式下載是利用系統、應用程式和瀏覽器的漏洞植入惡意程式的一種攻擊手段。網友即使只是瀏覽網站</a:t>
            </a:r>
            <a:r>
              <a:rPr lang="en-US" altLang="zh-TW" dirty="0"/>
              <a:t>,</a:t>
            </a:r>
            <a:r>
              <a:rPr lang="zh-TW" altLang="en-US" dirty="0"/>
              <a:t>也會在不知不覺中被迫下載惡意程式</a:t>
            </a:r>
          </a:p>
        </p:txBody>
      </p:sp>
      <p:sp>
        <p:nvSpPr>
          <p:cNvPr id="5" name="矩形 4"/>
          <p:cNvSpPr/>
          <p:nvPr/>
        </p:nvSpPr>
        <p:spPr>
          <a:xfrm>
            <a:off x="319401" y="6118162"/>
            <a:ext cx="647927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/>
              <a:t>https://blog.trendmicro.com.tw/?cat=2713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545216" y="602734"/>
            <a:ext cx="1910670" cy="4770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01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TW" dirty="0"/>
              <a:t>Discovery|</a:t>
            </a:r>
            <a:r>
              <a:rPr lang="zh-TW" altLang="en-US" dirty="0"/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Trust </a:t>
            </a:r>
            <a:r>
              <a:rPr lang="en-US" altLang="zh-TW" dirty="0"/>
              <a:t>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Adversaries may attempt to gather information on domain trust relationships that may be used to identify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Lateral Movement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橫向攻擊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TW" dirty="0"/>
              <a:t>opportunities in Windows multi-domain/forest environments.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Domain trusts provide a mechanism for a domain to allow access to resources based on the authentication procedures of another domain.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Domain trusts allow the users of the trusted domain to access resources in the trusting domain.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information discovered may help the adversary conduct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SID-History Injection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the Ticket</a:t>
            </a:r>
            <a:r>
              <a:rPr lang="en-US" altLang="zh-TW" dirty="0"/>
              <a:t>, and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Kerberoasting</a:t>
            </a:r>
            <a:r>
              <a:rPr lang="en-US" altLang="zh-TW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900" dirty="0"/>
              <a:t>Domain trusts can be enumerated using the </a:t>
            </a:r>
            <a:r>
              <a:rPr lang="en-US" altLang="zh-TW" sz="2900" dirty="0" err="1"/>
              <a:t>DSEnumerateDomainTrusts</a:t>
            </a:r>
            <a:r>
              <a:rPr lang="en-US" altLang="zh-TW" sz="2900" dirty="0"/>
              <a:t>() Win32 API call, .NET methods, and LDAP.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Windows utility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Nltest</a:t>
            </a:r>
            <a:r>
              <a:rPr lang="en-US" altLang="zh-TW" dirty="0"/>
              <a:t> is known to be used by adversaries to enumerate domain trusts.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052736"/>
            <a:ext cx="4293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https://attack.mitre.org/techniques/T1482/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2375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Discovery|</a:t>
            </a:r>
            <a:r>
              <a:rPr lang="zh-TW" altLang="en-US" dirty="0"/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Trust </a:t>
            </a:r>
            <a:r>
              <a:rPr lang="en-US" altLang="zh-TW" dirty="0"/>
              <a:t>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525963"/>
          </a:xfrm>
        </p:spPr>
        <p:txBody>
          <a:bodyPr>
            <a:normAutofit fontScale="40000" lnSpcReduction="20000"/>
          </a:bodyPr>
          <a:lstStyle/>
          <a:p>
            <a:endParaRPr lang="en-US" altLang="zh-TW" dirty="0"/>
          </a:p>
          <a:p>
            <a:pPr marL="0" indent="0">
              <a:buNone/>
            </a:pPr>
            <a:r>
              <a:rPr lang="en-US" altLang="zh-TW" sz="4800" dirty="0"/>
              <a:t>  /SERVER:&lt;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- </a:t>
            </a:r>
            <a:r>
              <a:rPr lang="zh-TW" altLang="en-US" sz="4800" dirty="0"/>
              <a:t>指定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</a:t>
            </a:r>
          </a:p>
          <a:p>
            <a:pPr marL="0" indent="0">
              <a:buNone/>
            </a:pPr>
            <a:endParaRPr lang="en-US" altLang="zh-TW" sz="4800" dirty="0"/>
          </a:p>
          <a:p>
            <a:pPr marL="0" indent="0">
              <a:buNone/>
            </a:pPr>
            <a:r>
              <a:rPr lang="en-US" altLang="zh-TW" sz="4800" dirty="0"/>
              <a:t>    /QUERY – </a:t>
            </a:r>
            <a:r>
              <a:rPr lang="zh-TW" altLang="en-US" sz="4800" dirty="0"/>
              <a:t>查詢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</a:t>
            </a:r>
            <a:r>
              <a:rPr lang="en-US" altLang="zh-TW" sz="4800" dirty="0" err="1"/>
              <a:t>netlogon</a:t>
            </a:r>
            <a:r>
              <a:rPr lang="en-US" altLang="zh-TW" sz="4800" dirty="0"/>
              <a:t> </a:t>
            </a:r>
            <a:r>
              <a:rPr lang="zh-TW" altLang="en-US" sz="4800" dirty="0"/>
              <a:t>服務</a:t>
            </a:r>
          </a:p>
          <a:p>
            <a:pPr marL="0" indent="0">
              <a:buNone/>
            </a:pPr>
            <a:r>
              <a:rPr lang="zh-TW" altLang="en-US" sz="4800" dirty="0"/>
              <a:t>    </a:t>
            </a:r>
            <a:r>
              <a:rPr lang="en-US" altLang="zh-TW" sz="4800" dirty="0"/>
              <a:t>/REPL – </a:t>
            </a:r>
            <a:r>
              <a:rPr lang="zh-TW" altLang="en-US" sz="4800" dirty="0"/>
              <a:t>強制在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BDC </a:t>
            </a:r>
            <a:r>
              <a:rPr lang="zh-TW" altLang="en-US" sz="4800" dirty="0"/>
              <a:t>上進行部分同步</a:t>
            </a:r>
          </a:p>
          <a:p>
            <a:pPr marL="0" indent="0">
              <a:buNone/>
            </a:pPr>
            <a:r>
              <a:rPr lang="zh-TW" altLang="en-US" sz="4800" dirty="0"/>
              <a:t>    </a:t>
            </a:r>
            <a:r>
              <a:rPr lang="en-US" altLang="zh-TW" sz="4800" dirty="0"/>
              <a:t>/SYNC - </a:t>
            </a:r>
            <a:r>
              <a:rPr lang="zh-TW" altLang="en-US" sz="4800" dirty="0"/>
              <a:t>強制在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BDC </a:t>
            </a:r>
            <a:r>
              <a:rPr lang="zh-TW" altLang="en-US" sz="4800" dirty="0"/>
              <a:t>上進行完整同步</a:t>
            </a:r>
          </a:p>
          <a:p>
            <a:pPr marL="0" indent="0">
              <a:buNone/>
            </a:pPr>
            <a:r>
              <a:rPr lang="zh-TW" altLang="en-US" sz="4800" dirty="0"/>
              <a:t>    </a:t>
            </a:r>
            <a:r>
              <a:rPr lang="en-US" altLang="zh-TW" sz="4800" dirty="0"/>
              <a:t>/PDC_REPL – </a:t>
            </a:r>
            <a:r>
              <a:rPr lang="zh-TW" altLang="en-US" sz="4800" dirty="0"/>
              <a:t>強制 </a:t>
            </a:r>
            <a:r>
              <a:rPr lang="en-US" altLang="zh-TW" sz="4800" dirty="0"/>
              <a:t>UAS </a:t>
            </a:r>
            <a:r>
              <a:rPr lang="zh-TW" altLang="en-US" sz="4800" dirty="0"/>
              <a:t>變更來自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PDC </a:t>
            </a:r>
            <a:r>
              <a:rPr lang="zh-TW" altLang="en-US" sz="4800" dirty="0"/>
              <a:t>的訊息</a:t>
            </a:r>
          </a:p>
          <a:p>
            <a:pPr marL="0" indent="0">
              <a:buNone/>
            </a:pPr>
            <a:endParaRPr lang="zh-TW" altLang="en-US" sz="4800" dirty="0"/>
          </a:p>
          <a:p>
            <a:pPr marL="0" indent="0">
              <a:buNone/>
            </a:pPr>
            <a:r>
              <a:rPr lang="zh-TW" altLang="en-US" sz="4800" dirty="0"/>
              <a:t>    </a:t>
            </a:r>
            <a:r>
              <a:rPr lang="en-US" altLang="zh-TW" sz="4800" dirty="0"/>
              <a:t>/SC_QUERY:&lt;</a:t>
            </a:r>
            <a:r>
              <a:rPr lang="en-US" altLang="zh-TW" sz="4800" dirty="0" err="1"/>
              <a:t>DomainName</a:t>
            </a:r>
            <a:r>
              <a:rPr lang="en-US" altLang="zh-TW" sz="4800" dirty="0"/>
              <a:t>&gt; - </a:t>
            </a:r>
            <a:r>
              <a:rPr lang="zh-TW" altLang="en-US" sz="4800" dirty="0"/>
              <a:t>查詢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</a:t>
            </a:r>
            <a:r>
              <a:rPr lang="zh-TW" altLang="en-US" sz="4800" dirty="0"/>
              <a:t>上 </a:t>
            </a:r>
            <a:r>
              <a:rPr lang="en-US" altLang="zh-TW" sz="4800" dirty="0"/>
              <a:t>&lt;Domain&gt; </a:t>
            </a:r>
            <a:r>
              <a:rPr lang="zh-TW" altLang="en-US" sz="4800" dirty="0"/>
              <a:t>的 安全通道</a:t>
            </a:r>
          </a:p>
          <a:p>
            <a:pPr marL="0" indent="0">
              <a:buNone/>
            </a:pPr>
            <a:r>
              <a:rPr lang="zh-TW" altLang="en-US" sz="4800" dirty="0"/>
              <a:t>    </a:t>
            </a:r>
            <a:r>
              <a:rPr lang="en-US" altLang="zh-TW" sz="4800" dirty="0"/>
              <a:t>/SC_RESET:&lt;</a:t>
            </a:r>
            <a:r>
              <a:rPr lang="en-US" altLang="zh-TW" sz="4800" dirty="0" err="1"/>
              <a:t>DomainName</a:t>
            </a:r>
            <a:r>
              <a:rPr lang="en-US" altLang="zh-TW" sz="4800" dirty="0"/>
              <a:t>&gt;[\&lt;</a:t>
            </a:r>
            <a:r>
              <a:rPr lang="en-US" altLang="zh-TW" sz="4800" dirty="0" err="1"/>
              <a:t>DcName</a:t>
            </a:r>
            <a:r>
              <a:rPr lang="en-US" altLang="zh-TW" sz="4800" dirty="0"/>
              <a:t>&gt;] – </a:t>
            </a:r>
            <a:r>
              <a:rPr lang="zh-TW" altLang="en-US" sz="4800" dirty="0"/>
              <a:t>將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</a:t>
            </a:r>
            <a:r>
              <a:rPr lang="zh-TW" altLang="en-US" sz="4800" dirty="0"/>
              <a:t>上 </a:t>
            </a:r>
            <a:r>
              <a:rPr lang="en-US" altLang="zh-TW" sz="4800" dirty="0"/>
              <a:t>&lt;Domain&gt; </a:t>
            </a:r>
            <a:r>
              <a:rPr lang="zh-TW" altLang="en-US" sz="4800" dirty="0"/>
              <a:t>的安全通道重設為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DcName</a:t>
            </a:r>
            <a:r>
              <a:rPr lang="en-US" altLang="zh-TW" sz="4800" dirty="0"/>
              <a:t>&gt;</a:t>
            </a:r>
          </a:p>
          <a:p>
            <a:pPr marL="0" indent="0">
              <a:buNone/>
            </a:pPr>
            <a:r>
              <a:rPr lang="en-US" altLang="zh-TW" sz="4800" dirty="0"/>
              <a:t>    /SC_VERIFY:&lt;</a:t>
            </a:r>
            <a:r>
              <a:rPr lang="en-US" altLang="zh-TW" sz="4800" dirty="0" err="1"/>
              <a:t>DomainName</a:t>
            </a:r>
            <a:r>
              <a:rPr lang="en-US" altLang="zh-TW" sz="4800" dirty="0"/>
              <a:t>&gt; - </a:t>
            </a:r>
            <a:r>
              <a:rPr lang="zh-TW" altLang="en-US" sz="4800" dirty="0"/>
              <a:t>驗證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</a:t>
            </a:r>
            <a:r>
              <a:rPr lang="zh-TW" altLang="en-US" sz="4800" dirty="0"/>
              <a:t>上 </a:t>
            </a:r>
            <a:r>
              <a:rPr lang="en-US" altLang="zh-TW" sz="4800" dirty="0"/>
              <a:t>&lt;Domain&gt; </a:t>
            </a:r>
            <a:r>
              <a:rPr lang="zh-TW" altLang="en-US" sz="4800" dirty="0"/>
              <a:t>的安全通道</a:t>
            </a:r>
          </a:p>
          <a:p>
            <a:pPr marL="0" indent="0">
              <a:buNone/>
            </a:pPr>
            <a:r>
              <a:rPr lang="zh-TW" altLang="en-US" sz="4800" dirty="0"/>
              <a:t>    </a:t>
            </a:r>
            <a:r>
              <a:rPr lang="en-US" altLang="zh-TW" sz="4800" dirty="0"/>
              <a:t>/SC_CHANGE_PWD:&lt;</a:t>
            </a:r>
            <a:r>
              <a:rPr lang="en-US" altLang="zh-TW" sz="4800" dirty="0" err="1"/>
              <a:t>DomainName</a:t>
            </a:r>
            <a:r>
              <a:rPr lang="en-US" altLang="zh-TW" sz="4800" dirty="0"/>
              <a:t>&gt; - </a:t>
            </a:r>
            <a:r>
              <a:rPr lang="zh-TW" altLang="en-US" sz="4800" dirty="0"/>
              <a:t>變更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ServerName</a:t>
            </a:r>
            <a:r>
              <a:rPr lang="en-US" altLang="zh-TW" sz="4800" dirty="0"/>
              <a:t>&gt; </a:t>
            </a:r>
            <a:r>
              <a:rPr lang="zh-TW" altLang="en-US" sz="4800" dirty="0"/>
              <a:t>上 </a:t>
            </a:r>
            <a:r>
              <a:rPr lang="en-US" altLang="zh-TW" sz="4800" dirty="0"/>
              <a:t>&lt;Domain&gt; </a:t>
            </a:r>
            <a:r>
              <a:rPr lang="zh-TW" altLang="en-US" sz="4800" dirty="0"/>
              <a:t>的安全通道密碼</a:t>
            </a:r>
          </a:p>
          <a:p>
            <a:pPr marL="0" indent="0">
              <a:buNone/>
            </a:pPr>
            <a:r>
              <a:rPr lang="zh-TW" altLang="en-US" sz="4800" dirty="0"/>
              <a:t>    </a:t>
            </a:r>
            <a:r>
              <a:rPr lang="en-US" altLang="zh-TW" sz="4800" dirty="0"/>
              <a:t>/DCLIST:&lt;</a:t>
            </a:r>
            <a:r>
              <a:rPr lang="en-US" altLang="zh-TW" sz="4800" dirty="0" err="1"/>
              <a:t>DomainName</a:t>
            </a:r>
            <a:r>
              <a:rPr lang="en-US" altLang="zh-TW" sz="4800" dirty="0"/>
              <a:t>&gt; - </a:t>
            </a:r>
            <a:r>
              <a:rPr lang="zh-TW" altLang="en-US" sz="4800" dirty="0"/>
              <a:t>取得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DomainName</a:t>
            </a:r>
            <a:r>
              <a:rPr lang="en-US" altLang="zh-TW" sz="4800" dirty="0"/>
              <a:t>&gt; </a:t>
            </a:r>
            <a:r>
              <a:rPr lang="zh-TW" altLang="en-US" sz="4800" dirty="0"/>
              <a:t>的 </a:t>
            </a:r>
            <a:r>
              <a:rPr lang="en-US" altLang="zh-TW" sz="4800" dirty="0"/>
              <a:t>DC </a:t>
            </a:r>
            <a:r>
              <a:rPr lang="zh-TW" altLang="en-US" sz="4800" dirty="0"/>
              <a:t>清單</a:t>
            </a:r>
          </a:p>
          <a:p>
            <a:pPr marL="0" indent="0">
              <a:buNone/>
            </a:pPr>
            <a:r>
              <a:rPr lang="zh-TW" altLang="en-US" sz="4800" dirty="0"/>
              <a:t>    </a:t>
            </a:r>
            <a:r>
              <a:rPr lang="en-US" altLang="zh-TW" sz="4800" dirty="0"/>
              <a:t>/DCNAME:&lt;</a:t>
            </a:r>
            <a:r>
              <a:rPr lang="en-US" altLang="zh-TW" sz="4800" dirty="0" err="1"/>
              <a:t>DomainName</a:t>
            </a:r>
            <a:r>
              <a:rPr lang="en-US" altLang="zh-TW" sz="4800" dirty="0"/>
              <a:t>&gt; - </a:t>
            </a:r>
            <a:r>
              <a:rPr lang="zh-TW" altLang="en-US" sz="4800" dirty="0"/>
              <a:t>取得 </a:t>
            </a:r>
            <a:r>
              <a:rPr lang="en-US" altLang="zh-TW" sz="4800" dirty="0"/>
              <a:t>&lt;</a:t>
            </a:r>
            <a:r>
              <a:rPr lang="en-US" altLang="zh-TW" sz="4800" dirty="0" err="1"/>
              <a:t>DomainName</a:t>
            </a:r>
            <a:r>
              <a:rPr lang="en-US" altLang="zh-TW" sz="4800" dirty="0"/>
              <a:t>&gt; </a:t>
            </a:r>
            <a:r>
              <a:rPr lang="zh-TW" altLang="en-US" sz="4800" dirty="0"/>
              <a:t>的 </a:t>
            </a:r>
            <a:r>
              <a:rPr lang="en-US" altLang="zh-TW" sz="4800" dirty="0"/>
              <a:t>PDC </a:t>
            </a:r>
            <a:r>
              <a:rPr lang="zh-TW" altLang="en-US" sz="4800" dirty="0"/>
              <a:t>名稱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196752"/>
            <a:ext cx="79928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3200" dirty="0">
                <a:solidFill>
                  <a:prstClr val="black"/>
                </a:solidFill>
              </a:rPr>
              <a:t>使用方式</a:t>
            </a:r>
            <a:r>
              <a:rPr lang="en-US" altLang="zh-TW" sz="3200" dirty="0">
                <a:solidFill>
                  <a:prstClr val="black"/>
                </a:solidFill>
              </a:rPr>
              <a:t>: </a:t>
            </a:r>
            <a:r>
              <a:rPr lang="en-US" altLang="zh-TW" sz="3200" dirty="0" err="1">
                <a:solidFill>
                  <a:prstClr val="black"/>
                </a:solidFill>
              </a:rPr>
              <a:t>nltest</a:t>
            </a:r>
            <a:r>
              <a:rPr lang="zh-TW" altLang="en-US" sz="3200" dirty="0">
                <a:solidFill>
                  <a:prstClr val="black"/>
                </a:solidFill>
              </a:rPr>
              <a:t> </a:t>
            </a:r>
            <a:r>
              <a:rPr lang="en-US" altLang="zh-TW" sz="3200" dirty="0">
                <a:solidFill>
                  <a:prstClr val="black"/>
                </a:solidFill>
              </a:rPr>
              <a:t> [/OPTIONS]</a:t>
            </a:r>
          </a:p>
        </p:txBody>
      </p:sp>
      <p:sp>
        <p:nvSpPr>
          <p:cNvPr id="5" name="矩形 4"/>
          <p:cNvSpPr/>
          <p:nvPr/>
        </p:nvSpPr>
        <p:spPr>
          <a:xfrm>
            <a:off x="6372200" y="1466627"/>
            <a:ext cx="1568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z="3200" dirty="0" err="1">
                <a:solidFill>
                  <a:prstClr val="black"/>
                </a:solidFill>
              </a:rPr>
              <a:t>nltest</a:t>
            </a:r>
            <a:r>
              <a:rPr lang="en-US" altLang="zh-TW" sz="3200" dirty="0">
                <a:solidFill>
                  <a:prstClr val="black"/>
                </a:solidFill>
              </a:rPr>
              <a:t> /?</a:t>
            </a:r>
          </a:p>
        </p:txBody>
      </p:sp>
    </p:spTree>
    <p:extLst>
      <p:ext uri="{BB962C8B-B14F-4D97-AF65-F5344CB8AC3E}">
        <p14:creationId xmlns:p14="http://schemas.microsoft.com/office/powerpoint/2010/main" val="3132219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712968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/DSGETDC:&lt;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DsGetDcName</a:t>
            </a:r>
            <a:r>
              <a:rPr lang="en-US" altLang="zh-TW" dirty="0">
                <a:solidFill>
                  <a:prstClr val="black"/>
                </a:solidFill>
              </a:rPr>
              <a:t> /PDC /DS /DSP /GC /KDC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/TIMESERV /GTIMESERV /WS /NETBIOS /DNS /IP /FORCE /WRITABLE /AVOIDSELF /LDAPONLY /BACKG /DS_6 /DS_8 /DS_9 /DS_10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/TRY_NEXT_CLOSEST_SITE /SITE:&lt;</a:t>
            </a:r>
            <a:r>
              <a:rPr lang="en-US" altLang="zh-TW" dirty="0" err="1">
                <a:solidFill>
                  <a:prstClr val="black"/>
                </a:solidFill>
              </a:rPr>
              <a:t>SiteName</a:t>
            </a:r>
            <a:r>
              <a:rPr lang="en-US" altLang="zh-TW" dirty="0">
                <a:solidFill>
                  <a:prstClr val="black"/>
                </a:solidFill>
              </a:rPr>
              <a:t>&gt; /ACCOUNT:&lt;</a:t>
            </a:r>
            <a:r>
              <a:rPr lang="en-US" altLang="zh-TW" dirty="0" err="1">
                <a:solidFill>
                  <a:prstClr val="black"/>
                </a:solidFill>
              </a:rPr>
              <a:t>AccountName</a:t>
            </a:r>
            <a:r>
              <a:rPr lang="en-US" altLang="zh-TW" dirty="0">
                <a:solidFill>
                  <a:prstClr val="black"/>
                </a:solidFill>
              </a:rPr>
              <a:t>&gt; /RET_DNS /RET_NETBIOS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/DNSGETDC:&lt;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DsGetDcOpen</a:t>
            </a:r>
            <a:r>
              <a:rPr lang="en-US" altLang="zh-TW" dirty="0">
                <a:solidFill>
                  <a:prstClr val="black"/>
                </a:solidFill>
              </a:rPr>
              <a:t>/Next/Close /PDC /GC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/KDC /WRITABLE /LDAPONLY /FORCE /SITESPEC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/DSGETFTI:&lt;</a:t>
            </a:r>
            <a:r>
              <a:rPr lang="en-US" altLang="zh-TW" dirty="0" err="1">
                <a:solidFill>
                  <a:prstClr val="black"/>
                </a:solidFill>
              </a:rPr>
              <a:t>DomainName</a:t>
            </a:r>
            <a:r>
              <a:rPr lang="en-US" altLang="zh-TW" dirty="0">
                <a:solidFill>
                  <a:prstClr val="black"/>
                </a:solidFill>
              </a:rPr>
              <a:t>&gt;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DsGetForestTrustInformation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/UPDATE_TDO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/DSGETSITE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DsGetSiteName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/DSGETSITECOV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DsGetDcSiteCoverage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/DSADDRESSTOSITE:[</a:t>
            </a:r>
            <a:r>
              <a:rPr lang="en-US" altLang="zh-TW" dirty="0" err="1">
                <a:solidFill>
                  <a:prstClr val="black"/>
                </a:solidFill>
              </a:rPr>
              <a:t>MachineName</a:t>
            </a:r>
            <a:r>
              <a:rPr lang="en-US" altLang="zh-TW" dirty="0">
                <a:solidFill>
                  <a:prstClr val="black"/>
                </a:solidFill>
              </a:rPr>
              <a:t>] - </a:t>
            </a:r>
            <a:r>
              <a:rPr lang="zh-TW" altLang="en-US" dirty="0">
                <a:solidFill>
                  <a:prstClr val="black"/>
                </a:solidFill>
              </a:rPr>
              <a:t>呼叫 </a:t>
            </a:r>
            <a:r>
              <a:rPr lang="en-US" altLang="zh-TW" dirty="0" err="1">
                <a:solidFill>
                  <a:prstClr val="black"/>
                </a:solidFill>
              </a:rPr>
              <a:t>DsAddressToSiteNamesEx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  /ADDRESSES:&lt;Address1,Address2,...&gt;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/PARENTDOMAIN – </a:t>
            </a:r>
            <a:r>
              <a:rPr lang="zh-TW" altLang="en-US" dirty="0">
                <a:solidFill>
                  <a:prstClr val="black"/>
                </a:solidFill>
              </a:rPr>
              <a:t>取得這部電腦的父系網域名稱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 </a:t>
            </a:r>
            <a:r>
              <a:rPr lang="en-US" altLang="zh-TW" dirty="0">
                <a:solidFill>
                  <a:prstClr val="black"/>
                </a:solidFill>
              </a:rPr>
              <a:t>/WHOWILL:&lt;Domain&gt;* &lt;User&gt; [&lt;Iteration&gt;] – </a:t>
            </a:r>
            <a:r>
              <a:rPr lang="zh-TW" altLang="en-US" dirty="0">
                <a:solidFill>
                  <a:prstClr val="black"/>
                </a:solidFill>
              </a:rPr>
              <a:t>查看 </a:t>
            </a:r>
            <a:r>
              <a:rPr lang="en-US" altLang="zh-TW" dirty="0">
                <a:solidFill>
                  <a:prstClr val="black"/>
                </a:solidFill>
              </a:rPr>
              <a:t>&lt;User&gt; </a:t>
            </a:r>
            <a:r>
              <a:rPr lang="zh-TW" altLang="en-US" dirty="0">
                <a:solidFill>
                  <a:prstClr val="black"/>
                </a:solidFill>
              </a:rPr>
              <a:t>是 否可登入 </a:t>
            </a:r>
            <a:r>
              <a:rPr lang="en-US" altLang="zh-TW" dirty="0">
                <a:solidFill>
                  <a:prstClr val="black"/>
                </a:solidFill>
              </a:rPr>
              <a:t>&lt;Domain&gt;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/FINDUSER:&lt;User&gt; - </a:t>
            </a:r>
            <a:r>
              <a:rPr lang="zh-TW" altLang="en-US" dirty="0">
                <a:solidFill>
                  <a:prstClr val="black"/>
                </a:solidFill>
              </a:rPr>
              <a:t>查看 </a:t>
            </a:r>
            <a:r>
              <a:rPr lang="en-US" altLang="zh-TW" dirty="0">
                <a:solidFill>
                  <a:prstClr val="black"/>
                </a:solidFill>
              </a:rPr>
              <a:t>&lt;User&gt; </a:t>
            </a:r>
            <a:r>
              <a:rPr lang="zh-TW" altLang="en-US" dirty="0">
                <a:solidFill>
                  <a:prstClr val="black"/>
                </a:solidFill>
              </a:rPr>
              <a:t>可登入哪些信任網域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 </a:t>
            </a:r>
            <a:r>
              <a:rPr lang="en-US" altLang="zh-TW" dirty="0">
                <a:solidFill>
                  <a:prstClr val="black"/>
                </a:solidFill>
              </a:rPr>
              <a:t>/TRANSPORT_NOTIFY – </a:t>
            </a:r>
            <a:r>
              <a:rPr lang="zh-TW" altLang="en-US" dirty="0">
                <a:solidFill>
                  <a:prstClr val="black"/>
                </a:solidFill>
              </a:rPr>
              <a:t>通知 </a:t>
            </a:r>
            <a:r>
              <a:rPr lang="en-US" altLang="zh-TW" dirty="0" err="1">
                <a:solidFill>
                  <a:prstClr val="black"/>
                </a:solidFill>
              </a:rPr>
              <a:t>netlogon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zh-TW" altLang="en-US" dirty="0">
                <a:solidFill>
                  <a:prstClr val="black"/>
                </a:solidFill>
              </a:rPr>
              <a:t>有新的傳輸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96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36837"/>
            <a:ext cx="8532440" cy="573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</a:t>
            </a:r>
            <a:r>
              <a:rPr lang="en-US" altLang="zh-TW" sz="1400" dirty="0">
                <a:solidFill>
                  <a:prstClr val="black"/>
                </a:solidFill>
              </a:rPr>
              <a:t>/DBFLAG:&lt;</a:t>
            </a:r>
            <a:r>
              <a:rPr lang="en-US" altLang="zh-TW" sz="1400" dirty="0" err="1">
                <a:solidFill>
                  <a:prstClr val="black"/>
                </a:solidFill>
              </a:rPr>
              <a:t>HexFlags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新的偵錯旗標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/USER:&lt;</a:t>
            </a:r>
            <a:r>
              <a:rPr lang="en-US" altLang="zh-TW" sz="1400" dirty="0" err="1">
                <a:solidFill>
                  <a:prstClr val="black"/>
                </a:solidFill>
              </a:rPr>
              <a:t>UserName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上的使用者資訊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/TIME:&lt;Hex LSL&gt; &lt;Hex MSL&gt; - </a:t>
            </a:r>
            <a:r>
              <a:rPr lang="zh-TW" altLang="en-US" sz="1400" dirty="0">
                <a:solidFill>
                  <a:prstClr val="black"/>
                </a:solidFill>
              </a:rPr>
              <a:t>將 </a:t>
            </a:r>
            <a:r>
              <a:rPr lang="en-US" altLang="zh-TW" sz="1400" dirty="0">
                <a:solidFill>
                  <a:prstClr val="black"/>
                </a:solidFill>
              </a:rPr>
              <a:t>NT GMT </a:t>
            </a:r>
            <a:r>
              <a:rPr lang="zh-TW" altLang="en-US" sz="1400" dirty="0">
                <a:solidFill>
                  <a:prstClr val="black"/>
                </a:solidFill>
              </a:rPr>
              <a:t>時間轉換為 </a:t>
            </a:r>
            <a:r>
              <a:rPr lang="en-US" altLang="zh-TW" sz="1400" dirty="0">
                <a:solidFill>
                  <a:prstClr val="black"/>
                </a:solidFill>
              </a:rPr>
              <a:t>ASCII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/LOGON_QUERY - 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查詢累積的嘗試登入次數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/DOMAIN_TRUSTS –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上的網域信任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    </a:t>
            </a:r>
            <a:r>
              <a:rPr lang="en-US" altLang="zh-TW" sz="1400" dirty="0">
                <a:solidFill>
                  <a:prstClr val="black"/>
                </a:solidFill>
              </a:rPr>
              <a:t>/PRIMARY /FOREST /DIRECT_OUT /DIRECT_IN /ALL_TRUSTS /V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/DSREGDNS - </a:t>
            </a:r>
            <a:r>
              <a:rPr lang="zh-TW" altLang="en-US" sz="1400" dirty="0">
                <a:solidFill>
                  <a:prstClr val="black"/>
                </a:solidFill>
              </a:rPr>
              <a:t>強制登錄所有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/DSDEREGDNS:&lt;</a:t>
            </a:r>
            <a:r>
              <a:rPr lang="en-US" altLang="zh-TW" sz="1400" dirty="0" err="1">
                <a:solidFill>
                  <a:prstClr val="black"/>
                </a:solidFill>
              </a:rPr>
              <a:t>DnsHostName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解除登錄所指定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的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    </a:t>
            </a:r>
            <a:r>
              <a:rPr lang="en-US" altLang="zh-TW" sz="1400" dirty="0">
                <a:solidFill>
                  <a:prstClr val="black"/>
                </a:solidFill>
              </a:rPr>
              <a:t>/DOM:&lt;</a:t>
            </a:r>
            <a:r>
              <a:rPr lang="en-US" altLang="zh-TW" sz="1400" dirty="0" err="1">
                <a:solidFill>
                  <a:prstClr val="black"/>
                </a:solidFill>
              </a:rPr>
              <a:t>DnsDomainName</a:t>
            </a:r>
            <a:r>
              <a:rPr lang="en-US" altLang="zh-TW" sz="1400" dirty="0">
                <a:solidFill>
                  <a:prstClr val="black"/>
                </a:solidFill>
              </a:rPr>
              <a:t>&gt; /DOMGUID:&lt;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DomainGuid</a:t>
            </a:r>
            <a:r>
              <a:rPr lang="en-US" altLang="zh-TW" sz="1400" dirty="0">
                <a:solidFill>
                  <a:prstClr val="black"/>
                </a:solidFill>
              </a:rPr>
              <a:t>&gt; /DSAGUID:&lt;</a:t>
            </a:r>
            <a:r>
              <a:rPr lang="en-US" altLang="zh-TW" sz="1400" dirty="0" err="1">
                <a:solidFill>
                  <a:prstClr val="black"/>
                </a:solidFill>
              </a:rPr>
              <a:t>DsaGuid</a:t>
            </a:r>
            <a:r>
              <a:rPr lang="en-US" altLang="zh-TW" sz="140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/DSQUERYDNS - </a:t>
            </a:r>
            <a:r>
              <a:rPr lang="zh-TW" altLang="en-US" sz="1400" dirty="0">
                <a:solidFill>
                  <a:prstClr val="black"/>
                </a:solidFill>
              </a:rPr>
              <a:t>查詢所有 </a:t>
            </a:r>
            <a:r>
              <a:rPr lang="en-US" altLang="zh-TW" sz="1400" dirty="0">
                <a:solidFill>
                  <a:prstClr val="black"/>
                </a:solidFill>
              </a:rPr>
              <a:t>DC </a:t>
            </a:r>
            <a:r>
              <a:rPr lang="zh-TW" altLang="en-US" sz="1400" dirty="0">
                <a:solidFill>
                  <a:prstClr val="black"/>
                </a:solidFill>
              </a:rPr>
              <a:t>特定 </a:t>
            </a:r>
            <a:r>
              <a:rPr lang="en-US" altLang="zh-TW" sz="1400" dirty="0">
                <a:solidFill>
                  <a:prstClr val="black"/>
                </a:solidFill>
              </a:rPr>
              <a:t>DNS </a:t>
            </a:r>
            <a:r>
              <a:rPr lang="zh-TW" altLang="en-US" sz="1400" dirty="0">
                <a:solidFill>
                  <a:prstClr val="black"/>
                </a:solidFill>
              </a:rPr>
              <a:t>記錄的最後更新狀態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/BDC_QUERY:&lt;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查詢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</a:t>
            </a:r>
            <a:r>
              <a:rPr lang="zh-TW" altLang="en-US" sz="1400" dirty="0">
                <a:solidFill>
                  <a:prstClr val="black"/>
                </a:solidFill>
              </a:rPr>
              <a:t>的 </a:t>
            </a:r>
            <a:r>
              <a:rPr lang="en-US" altLang="zh-TW" sz="1400" dirty="0">
                <a:solidFill>
                  <a:prstClr val="black"/>
                </a:solidFill>
              </a:rPr>
              <a:t>BDC </a:t>
            </a:r>
            <a:r>
              <a:rPr lang="zh-TW" altLang="en-US" sz="1400" dirty="0">
                <a:solidFill>
                  <a:prstClr val="black"/>
                </a:solidFill>
              </a:rPr>
              <a:t>複寫狀 態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/LIST_DELTAS:&lt;</a:t>
            </a:r>
            <a:r>
              <a:rPr lang="en-US" altLang="zh-TW" sz="1400" dirty="0" err="1">
                <a:solidFill>
                  <a:prstClr val="black"/>
                </a:solidFill>
              </a:rPr>
              <a:t>FileName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顯示所指定變更記錄檔的內容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/CDIGEST:&lt;Message&gt; /DOMAIN:&lt;</a:t>
            </a:r>
            <a:r>
              <a:rPr lang="en-US" altLang="zh-TW" sz="1400" dirty="0" err="1">
                <a:solidFill>
                  <a:prstClr val="black"/>
                </a:solidFill>
              </a:rPr>
              <a:t>DomainName</a:t>
            </a:r>
            <a:r>
              <a:rPr lang="en-US" altLang="zh-TW" sz="1400" dirty="0">
                <a:solidFill>
                  <a:prstClr val="black"/>
                </a:solidFill>
              </a:rPr>
              <a:t>&gt; - </a:t>
            </a:r>
            <a:r>
              <a:rPr lang="zh-TW" altLang="en-US" sz="1400" dirty="0">
                <a:solidFill>
                  <a:prstClr val="black"/>
                </a:solidFill>
              </a:rPr>
              <a:t>取得用戶端摘要</a:t>
            </a: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/SDIGEST:&lt;Message&gt; /RID:&lt;RID in hex&gt; - </a:t>
            </a:r>
            <a:r>
              <a:rPr lang="zh-TW" altLang="en-US" sz="1400" dirty="0">
                <a:solidFill>
                  <a:prstClr val="black"/>
                </a:solidFill>
              </a:rPr>
              <a:t>取得伺服器摘要</a:t>
            </a:r>
          </a:p>
          <a:p>
            <a:pPr lvl="0">
              <a:spcBef>
                <a:spcPct val="20000"/>
              </a:spcBef>
            </a:pPr>
            <a:endParaRPr lang="zh-TW" altLang="en-US" sz="1400" dirty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r>
              <a:rPr lang="zh-TW" altLang="en-US" sz="1400" dirty="0">
                <a:solidFill>
                  <a:prstClr val="black"/>
                </a:solidFill>
              </a:rPr>
              <a:t>    </a:t>
            </a:r>
            <a:r>
              <a:rPr lang="en-US" altLang="zh-TW" sz="1400" dirty="0">
                <a:solidFill>
                  <a:prstClr val="black"/>
                </a:solidFill>
              </a:rPr>
              <a:t>/SHUTDOWN:&lt;Reason&gt; [&lt;Seconds&gt;] – </a:t>
            </a:r>
            <a:r>
              <a:rPr lang="zh-TW" altLang="en-US" sz="1400" dirty="0">
                <a:solidFill>
                  <a:prstClr val="black"/>
                </a:solidFill>
              </a:rPr>
              <a:t>因為 </a:t>
            </a:r>
            <a:r>
              <a:rPr lang="en-US" altLang="zh-TW" sz="1400" dirty="0">
                <a:solidFill>
                  <a:prstClr val="black"/>
                </a:solidFill>
              </a:rPr>
              <a:t>&lt;Reason&gt;</a:t>
            </a:r>
            <a:r>
              <a:rPr lang="zh-TW" altLang="en-US" sz="1400" dirty="0">
                <a:solidFill>
                  <a:prstClr val="black"/>
                </a:solidFill>
              </a:rPr>
              <a:t>，關閉 </a:t>
            </a:r>
            <a:r>
              <a:rPr lang="en-US" altLang="zh-TW" sz="1400" dirty="0">
                <a:solidFill>
                  <a:prstClr val="black"/>
                </a:solidFill>
              </a:rPr>
              <a:t>&lt;</a:t>
            </a:r>
            <a:r>
              <a:rPr lang="en-US" altLang="zh-TW" sz="1400" dirty="0" err="1">
                <a:solidFill>
                  <a:prstClr val="black"/>
                </a:solidFill>
              </a:rPr>
              <a:t>ServerName</a:t>
            </a:r>
            <a:r>
              <a:rPr lang="en-US" altLang="zh-TW" sz="140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ct val="20000"/>
              </a:spcBef>
            </a:pPr>
            <a:r>
              <a:rPr lang="en-US" altLang="zh-TW" sz="1400" dirty="0">
                <a:solidFill>
                  <a:prstClr val="black"/>
                </a:solidFill>
              </a:rPr>
              <a:t>    /SHUTDOWN_ABORT - </a:t>
            </a:r>
            <a:r>
              <a:rPr lang="zh-TW" altLang="en-US" sz="1400" dirty="0">
                <a:solidFill>
                  <a:prstClr val="black"/>
                </a:solidFill>
              </a:rPr>
              <a:t>中止系統關機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764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Windows</a:t>
            </a:r>
            <a:r>
              <a:rPr lang="zh-TW" altLang="en-US" dirty="0"/>
              <a:t>作業系統提供一</a:t>
            </a:r>
            <a:r>
              <a:rPr lang="en-US" altLang="zh-TW" dirty="0" err="1"/>
              <a:t>nltest</a:t>
            </a:r>
            <a:r>
              <a:rPr lang="zh-TW" altLang="en-US" dirty="0"/>
              <a:t>工具用來進行系統管理</a:t>
            </a:r>
            <a:r>
              <a:rPr lang="en-US" altLang="zh-TW" dirty="0"/>
              <a:t>,</a:t>
            </a:r>
            <a:r>
              <a:rPr lang="zh-TW" altLang="en-US" dirty="0"/>
              <a:t>有關此工具的敘述下列何者為是</a:t>
            </a:r>
            <a:r>
              <a:rPr lang="en-US" altLang="zh-TW" dirty="0"/>
              <a:t>?</a:t>
            </a:r>
          </a:p>
          <a:p>
            <a:pPr marL="514350" indent="-514350">
              <a:buAutoNum type="alphaLcParenBoth"/>
            </a:pPr>
            <a:r>
              <a:rPr lang="en-US" altLang="zh-TW" dirty="0" err="1"/>
              <a:t>nltest</a:t>
            </a:r>
            <a:r>
              <a:rPr lang="zh-TW" altLang="en-US" dirty="0"/>
              <a:t>工具可用來列舉</a:t>
            </a:r>
            <a:r>
              <a:rPr lang="en-US" altLang="zh-TW" dirty="0"/>
              <a:t>windows</a:t>
            </a:r>
            <a:r>
              <a:rPr lang="zh-TW" altLang="en-US" dirty="0"/>
              <a:t>網域的信任關係</a:t>
            </a:r>
            <a:endParaRPr lang="en-US" altLang="zh-TW" dirty="0"/>
          </a:p>
          <a:p>
            <a:pPr marL="514350" indent="-514350">
              <a:buAutoNum type="alphaLcParenBoth"/>
            </a:pPr>
            <a:r>
              <a:rPr lang="en-US" altLang="zh-TW" dirty="0" err="1"/>
              <a:t>nltest</a:t>
            </a:r>
            <a:r>
              <a:rPr lang="zh-TW" altLang="en-US" dirty="0"/>
              <a:t>工具可使用</a:t>
            </a:r>
            <a:r>
              <a:rPr lang="en-US" altLang="zh-TW" dirty="0"/>
              <a:t>/LOGON_QUERY </a:t>
            </a:r>
            <a:r>
              <a:rPr lang="zh-TW" altLang="en-US" dirty="0"/>
              <a:t>來查詢累積的嘗試登入次數</a:t>
            </a:r>
          </a:p>
          <a:p>
            <a:pPr marL="514350" indent="-514350">
              <a:buAutoNum type="alphaLcParenBoth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50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1029" y="1161155"/>
            <a:ext cx="8207375" cy="255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路由器、網路攝影機安全性不足，友訊遭美國政府告上法院</a:t>
            </a:r>
            <a:endParaRPr kumimoji="1" lang="en-US" altLang="zh-TW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FTC指出友訊在文宣行銷上強調產品的安全性，但旗下的路由器、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網路攝影機卻有不難防護的安全瑕疵，置消費者的隱私及安全於風險中，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已向法院控告。友訊則否認FTC的指控，將提出抗告。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林妍溱</a:t>
            </a: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sz="2000" b="0" i="0" u="none" strike="noStrike" cap="none" normalizeH="0" baseline="0" dirty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2017-01-06發表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sz="2000" dirty="0">
                <a:hlinkClick r:id="rId3"/>
              </a:rPr>
              <a:t>https://www.ithome.com.tw/news/110963</a:t>
            </a:r>
            <a:endParaRPr kumimoji="1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24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765" y="1538381"/>
            <a:ext cx="8329903" cy="350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  <a:cs typeface="新細明體" pitchFamily="18" charset="-120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itchFamily="34" charset="-122"/>
                <a:ea typeface="Microsoft YaHei" pitchFamily="34" charset="-122"/>
                <a:cs typeface="新細明體" pitchFamily="18" charset="-120"/>
              </a:rPr>
              <a:t>79款Netgear路由器含有允許駭客執行任意程式的安全漏洞</a:t>
            </a:r>
            <a:endParaRPr kumimoji="1" lang="en-US" altLang="zh-TW" sz="2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itchFamily="34" charset="-122"/>
              <a:ea typeface="Microsoft YaHei" pitchFamily="34" charset="-122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ZDI表示漏洞存在於Netgear路由器的httpd服務中，影響R6700系列產品，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另一名發現同樣漏洞的資安研究人員Adam Nichols，則利用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itchFamily="18" charset="-120"/>
              </a:rPr>
              <a:t>自動偵測工具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，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發現79款Netgear路由器的</a:t>
            </a:r>
            <a:r>
              <a:rPr kumimoji="1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新細明體" pitchFamily="18" charset="-120"/>
              </a:rPr>
              <a:t>758個韌體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都存在此漏洞。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由於Netgear在今年1月接獲ZDI通報後，截至6月15日仍未完成修補，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ZDI建議使用者透過防火牆或白名單功能，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新細明體" pitchFamily="18" charset="-120"/>
              </a:rPr>
              <a:t>規定只有受信賴的裝置才能存取httpd服務</a:t>
            </a: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文/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1BADF8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  <a:hlinkClick r:id="rId2"/>
              </a:rPr>
              <a:t>陳曉莉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|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"/>
                <a:ea typeface="微軟正黑體" pitchFamily="34" charset="-120"/>
                <a:cs typeface="新細明體" pitchFamily="18" charset="-120"/>
              </a:rPr>
              <a:t> </a:t>
            </a:r>
            <a:r>
              <a:rPr kumimoji="1" lang="zh-TW" altLang="zh-TW" b="0" i="0" u="none" strike="noStrike" cap="none" normalizeH="0" baseline="0" dirty="0">
                <a:ln>
                  <a:noFill/>
                </a:ln>
                <a:solidFill>
                  <a:srgbClr val="828282"/>
                </a:solidFill>
                <a:effectLst/>
                <a:latin typeface="微軟正黑體" pitchFamily="34" charset="-120"/>
                <a:ea typeface="微軟正黑體" pitchFamily="34" charset="-120"/>
                <a:cs typeface="新細明體" pitchFamily="18" charset="-120"/>
              </a:rPr>
              <a:t>2020-06-20發表</a:t>
            </a:r>
            <a:endParaRPr kumimoji="1" lang="en-US" altLang="zh-TW" b="0" i="0" u="none" strike="noStrike" cap="none" normalizeH="0" baseline="0" dirty="0">
              <a:ln>
                <a:noFill/>
              </a:ln>
              <a:solidFill>
                <a:srgbClr val="828282"/>
              </a:solidFill>
              <a:effectLst/>
              <a:latin typeface="微軟正黑體" pitchFamily="34" charset="-120"/>
              <a:ea typeface="微軟正黑體" pitchFamily="34" charset="-120"/>
              <a:cs typeface="新細明體" pitchFamily="18" charset="-120"/>
            </a:endParaRPr>
          </a:p>
          <a:p>
            <a:pPr lvl="0" defTabSz="914400" eaLnBrk="0" fontAlgn="t" hangingPunct="0"/>
            <a:r>
              <a:rPr lang="en-US" altLang="zh-TW" dirty="0"/>
              <a:t>https://www.ithome.com.tw/news/138349</a:t>
            </a:r>
            <a:endParaRPr kumimoji="1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617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8FFE-1166-4CC5-911E-921A67B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2432"/>
            <a:ext cx="7886700" cy="783190"/>
          </a:xfrm>
        </p:spPr>
        <p:txBody>
          <a:bodyPr/>
          <a:lstStyle/>
          <a:p>
            <a:r>
              <a:rPr lang="zh-TW" altLang="en-US" dirty="0"/>
              <a:t>網路攻擊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dirty="0"/>
              <a:t>Cyber Kill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5E6FA29-E216-46B0-9C95-14A627899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3614"/>
              </p:ext>
            </p:extLst>
          </p:nvPr>
        </p:nvGraphicFramePr>
        <p:xfrm>
          <a:off x="446567" y="1027125"/>
          <a:ext cx="8068782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307">
                  <a:extLst>
                    <a:ext uri="{9D8B030D-6E8A-4147-A177-3AD203B41FA5}">
                      <a16:colId xmlns:a16="http://schemas.microsoft.com/office/drawing/2014/main" val="1311658903"/>
                    </a:ext>
                  </a:extLst>
                </a:gridCol>
                <a:gridCol w="5878475">
                  <a:extLst>
                    <a:ext uri="{9D8B030D-6E8A-4147-A177-3AD203B41FA5}">
                      <a16:colId xmlns:a16="http://schemas.microsoft.com/office/drawing/2014/main" val="4108070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研究、識別及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選擇目標</a:t>
                      </a:r>
                      <a:r>
                        <a:rPr lang="zh-TW" altLang="en-US" dirty="0"/>
                        <a:t>，可以在網際網路上搜尋相關資訊，或是利用工具掃描或探測目標環境。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7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針對</a:t>
                      </a:r>
                      <a:r>
                        <a:rPr lang="zh-TW" altLang="en-US" dirty="0"/>
                        <a:t>特定的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安全漏洞</a:t>
                      </a:r>
                      <a:r>
                        <a:rPr lang="zh-TW" altLang="en-US" dirty="0"/>
                        <a:t>，設計遠端存取木馬程式，包裹在可遞送的資料中，多數以自動化工具產生。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且利用最常見的資料檔案進行偽裝，如 </a:t>
                      </a:r>
                      <a:r>
                        <a:rPr lang="en-US" altLang="zh-TW" dirty="0"/>
                        <a:t>PDF </a:t>
                      </a:r>
                      <a:r>
                        <a:rPr lang="zh-TW" altLang="en-US" dirty="0"/>
                        <a:t>檔或 </a:t>
                      </a:r>
                      <a:r>
                        <a:rPr lang="en-US" altLang="zh-TW" dirty="0"/>
                        <a:t>DOC </a:t>
                      </a:r>
                      <a:r>
                        <a:rPr lang="zh-TW" altLang="en-US" dirty="0"/>
                        <a:t>檔。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傳遞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駭客將武器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傳輸到</a:t>
                      </a:r>
                      <a:r>
                        <a:rPr lang="zh-TW" altLang="en-US" dirty="0"/>
                        <a:t>攻擊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目標環境</a:t>
                      </a:r>
                      <a:r>
                        <a:rPr lang="zh-TW" altLang="en-US" dirty="0"/>
                        <a:t>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例如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電子郵件附件、網站及 </a:t>
                      </a:r>
                      <a:r>
                        <a:rPr lang="en-US" altLang="zh-TW" dirty="0"/>
                        <a:t>USB </a:t>
                      </a:r>
                      <a:r>
                        <a:rPr lang="zh-TW" altLang="en-US" dirty="0"/>
                        <a:t>儲存媒體。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弱點攻擊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Exploitation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武器遞送到目標主機後，將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觸發</a:t>
                      </a:r>
                      <a:r>
                        <a:rPr lang="zh-TW" altLang="en-US" dirty="0"/>
                        <a:t>內部的程式碼，以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應用</a:t>
                      </a:r>
                      <a:r>
                        <a:rPr lang="zh-TW" altLang="en-US" dirty="0"/>
                        <a:t>程式或作業系統的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安全弱點</a:t>
                      </a:r>
                      <a:r>
                        <a:rPr lang="zh-TW" altLang="en-US" dirty="0"/>
                        <a:t>為目標，開始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進行攻擊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3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安裝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於受駭主機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安裝</a:t>
                      </a:r>
                      <a:r>
                        <a:rPr lang="zh-TW" altLang="en-US" dirty="0"/>
                        <a:t>遠端存取的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木馬</a:t>
                      </a:r>
                      <a:r>
                        <a:rPr lang="zh-TW" altLang="en-US" dirty="0"/>
                        <a:t>或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後門程式</a:t>
                      </a:r>
                      <a:r>
                        <a:rPr lang="zh-TW" altLang="en-US" dirty="0"/>
                        <a:t>，而</a:t>
                      </a:r>
                      <a:r>
                        <a:rPr lang="zh-TW" altLang="en-US" b="1" dirty="0">
                          <a:solidFill>
                            <a:srgbClr val="00B050"/>
                          </a:solidFill>
                        </a:rPr>
                        <a:t>攻擊者</a:t>
                      </a:r>
                      <a:r>
                        <a:rPr lang="zh-TW" altLang="en-US" dirty="0"/>
                        <a:t>可繼續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隱藏</a:t>
                      </a:r>
                      <a:r>
                        <a:rPr lang="zh-TW" altLang="en-US" dirty="0"/>
                        <a:t>於受駭環境中。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zh-TW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</a:t>
                      </a:r>
                      <a:endParaRPr lang="en-US" altLang="zh-TW" sz="18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APT </a:t>
                      </a:r>
                      <a:r>
                        <a:rPr lang="zh-TW" altLang="en-US" dirty="0"/>
                        <a:t>攻擊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經常</a:t>
                      </a:r>
                      <a:r>
                        <a:rPr lang="zh-TW" altLang="en-US" dirty="0"/>
                        <a:t>需要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手動控制</a:t>
                      </a:r>
                      <a:r>
                        <a:rPr lang="zh-TW" altLang="en-US" dirty="0"/>
                        <a:t>，受駭主機須向外連結網際網路上的控制伺服器， 以建立 </a:t>
                      </a:r>
                      <a:r>
                        <a:rPr lang="en-US" altLang="zh-TW" sz="1700" dirty="0"/>
                        <a:t>C2 </a:t>
                      </a:r>
                      <a:r>
                        <a:rPr lang="zh-TW" altLang="en-US" sz="1700" dirty="0"/>
                        <a:t>通道</a:t>
                      </a:r>
                      <a:r>
                        <a:rPr lang="zh-TW" altLang="en-US" dirty="0"/>
                        <a:t>；</a:t>
                      </a:r>
                      <a:r>
                        <a:rPr lang="zh-TW" altLang="en-US" sz="1700" dirty="0"/>
                        <a:t>攻擊者便可</a:t>
                      </a:r>
                      <a:r>
                        <a:rPr lang="zh-TW" altLang="en-US" sz="1800" b="1" dirty="0">
                          <a:solidFill>
                            <a:srgbClr val="FF0000"/>
                          </a:solidFill>
                        </a:rPr>
                        <a:t>利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用</a:t>
                      </a:r>
                      <a:r>
                        <a:rPr lang="zh-TW" altLang="en-US" dirty="0"/>
                        <a:t>此通道操控受駭主機，彷彿親臨現場操作鍵盤。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採取行動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經過前面 </a:t>
                      </a:r>
                      <a:r>
                        <a:rPr lang="en-US" altLang="zh-TW" dirty="0"/>
                        <a:t>6 </a:t>
                      </a:r>
                      <a:r>
                        <a:rPr lang="zh-TW" altLang="en-US" dirty="0"/>
                        <a:t>個階段的鋪陳，攻擊者才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真正</a:t>
                      </a:r>
                      <a:r>
                        <a:rPr lang="zh-TW" altLang="en-US" dirty="0"/>
                        <a:t>開始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採取行動</a:t>
                      </a:r>
                      <a:r>
                        <a:rPr lang="zh-TW" altLang="en-US" dirty="0"/>
                        <a:t>，如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竊取資料</a:t>
                      </a:r>
                      <a:r>
                        <a:rPr lang="zh-TW" altLang="en-US" dirty="0"/>
                        <a:t>、當成入侵其他系統的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</a:rPr>
                        <a:t>跳板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2153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113AF7F-2AE3-4705-997E-AF0491842526}"/>
              </a:ext>
            </a:extLst>
          </p:cNvPr>
          <p:cNvSpPr/>
          <p:nvPr/>
        </p:nvSpPr>
        <p:spPr>
          <a:xfrm>
            <a:off x="74427" y="6488668"/>
            <a:ext cx="9069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https://www.fisc.com.tw/Upload/2e644695-04a9-44cf-8841-80936503cc5a/TC/9402.pdf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06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992F342-E1BD-4494-93F4-E6B9C788E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02823"/>
              </p:ext>
            </p:extLst>
          </p:nvPr>
        </p:nvGraphicFramePr>
        <p:xfrm>
          <a:off x="619569" y="4162646"/>
          <a:ext cx="7570381" cy="2477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66">
                  <a:extLst>
                    <a:ext uri="{9D8B030D-6E8A-4147-A177-3AD203B41FA5}">
                      <a16:colId xmlns:a16="http://schemas.microsoft.com/office/drawing/2014/main" val="2209844731"/>
                    </a:ext>
                  </a:extLst>
                </a:gridCol>
                <a:gridCol w="1765005">
                  <a:extLst>
                    <a:ext uri="{9D8B030D-6E8A-4147-A177-3AD203B41FA5}">
                      <a16:colId xmlns:a16="http://schemas.microsoft.com/office/drawing/2014/main" val="3673117328"/>
                    </a:ext>
                  </a:extLst>
                </a:gridCol>
                <a:gridCol w="5074610">
                  <a:extLst>
                    <a:ext uri="{9D8B030D-6E8A-4147-A177-3AD203B41FA5}">
                      <a16:colId xmlns:a16="http://schemas.microsoft.com/office/drawing/2014/main" val="284076326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117096"/>
                  </a:ext>
                </a:extLst>
              </a:tr>
              <a:tr h="705851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偵查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Reconnaissance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選擇目標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，對其進行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，然後嘗試識別目標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網絡中的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25519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武裝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Weaponization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創建針對一種或多種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的遠程訪問惡意軟件，例如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病毒或蠕蟲。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45960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交付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Delivery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將病毒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傳輸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到目標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通過電子郵件附件或網站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3168"/>
                  </a:ext>
                </a:extLst>
              </a:tr>
            </a:tbl>
          </a:graphicData>
        </a:graphic>
      </p:graphicFrame>
      <p:pic>
        <p:nvPicPr>
          <p:cNvPr id="1026" name="Picture 2" descr="Lockheed Martin Cyber Kill Chain (CKC) [22] seven steps. The part ...">
            <a:extLst>
              <a:ext uri="{FF2B5EF4-FFF2-40B4-BE49-F238E27FC236}">
                <a16:creationId xmlns:a16="http://schemas.microsoft.com/office/drawing/2014/main" id="{D817D9A2-161A-42C4-8291-6008B568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69" y="1143886"/>
            <a:ext cx="8096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88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  <p:pic>
        <p:nvPicPr>
          <p:cNvPr id="1026" name="Picture 2" descr="Lockheed Martin Cyber Kill Chain (CKC) [22] seven steps. The part ...">
            <a:extLst>
              <a:ext uri="{FF2B5EF4-FFF2-40B4-BE49-F238E27FC236}">
                <a16:creationId xmlns:a16="http://schemas.microsoft.com/office/drawing/2014/main" id="{D817D9A2-161A-42C4-8291-6008B568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" y="931235"/>
            <a:ext cx="80962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D533B7-EABF-4E1D-A7F8-DB32DA6C9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87601"/>
              </p:ext>
            </p:extLst>
          </p:nvPr>
        </p:nvGraphicFramePr>
        <p:xfrm>
          <a:off x="786808" y="3343602"/>
          <a:ext cx="7570381" cy="3401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86">
                  <a:extLst>
                    <a:ext uri="{9D8B030D-6E8A-4147-A177-3AD203B41FA5}">
                      <a16:colId xmlns:a16="http://schemas.microsoft.com/office/drawing/2014/main" val="2885668279"/>
                    </a:ext>
                  </a:extLst>
                </a:gridCol>
                <a:gridCol w="2211572">
                  <a:extLst>
                    <a:ext uri="{9D8B030D-6E8A-4147-A177-3AD203B41FA5}">
                      <a16:colId xmlns:a16="http://schemas.microsoft.com/office/drawing/2014/main" val="3228867998"/>
                    </a:ext>
                  </a:extLst>
                </a:gridCol>
                <a:gridCol w="4710223">
                  <a:extLst>
                    <a:ext uri="{9D8B030D-6E8A-4147-A177-3AD203B41FA5}">
                      <a16:colId xmlns:a16="http://schemas.microsoft.com/office/drawing/2014/main" val="4181091854"/>
                    </a:ext>
                  </a:extLst>
                </a:gridCol>
              </a:tblGrid>
              <a:tr h="414939">
                <a:tc>
                  <a:txBody>
                    <a:bodyPr/>
                    <a:lstStyle/>
                    <a:p>
                      <a:r>
                        <a:rPr lang="zh-TW" altLang="en-US" dirty="0"/>
                        <a:t>步驟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u="none" dirty="0">
                          <a:solidFill>
                            <a:schemeClr val="bg1"/>
                          </a:solidFill>
                          <a:effectLst/>
                        </a:rPr>
                        <a:t>意義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00720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漏洞利用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dirty="0"/>
                        <a:t>Exploitation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是利用程序中的某些</a:t>
                      </a:r>
                      <a:r>
                        <a:rPr lang="zh-TW" altLang="en-US" sz="18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漏洞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，來得到</a:t>
                      </a:r>
                      <a:r>
                        <a:rPr lang="zh-TW" alt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控制權</a:t>
                      </a:r>
                      <a:r>
                        <a:rPr lang="zh-TW" altLang="en-US" sz="1800" b="0" i="0" u="non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TW" altLang="en-US" b="0" u="none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8153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安裝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惡意軟體安裝在入侵者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可以使用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的訪問點。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29096"/>
                  </a:ext>
                </a:extLst>
              </a:tr>
              <a:tr h="414939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命令與控制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and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將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發送到被惡意軟件感染系統和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來自目標網絡竊取的數據或網絡犯罪。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37460"/>
                  </a:ext>
                </a:extLst>
              </a:tr>
              <a:tr h="71619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行動目標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Actions on Objective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入侵者會採取</a:t>
                      </a:r>
                      <a:r>
                        <a:rPr lang="zh-TW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行動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來</a:t>
                      </a:r>
                      <a:r>
                        <a:rPr lang="zh-TW" alt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實現其目標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例如數據洩露，數據破壞或贖金加密。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19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30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What is the cyber kill chain? Why it's not always the right ..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6"/>
          <a:stretch/>
        </p:blipFill>
        <p:spPr bwMode="auto">
          <a:xfrm>
            <a:off x="2369437" y="754607"/>
            <a:ext cx="4077461" cy="611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2D32E6C-DF03-430D-A40F-0920B7BE7E82}"/>
              </a:ext>
            </a:extLst>
          </p:cNvPr>
          <p:cNvSpPr/>
          <p:nvPr/>
        </p:nvSpPr>
        <p:spPr>
          <a:xfrm>
            <a:off x="1694124" y="112587"/>
            <a:ext cx="54280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網路攻擊</a:t>
            </a:r>
            <a:r>
              <a: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鏈</a:t>
            </a:r>
            <a:r>
              <a:rPr lang="en-US" altLang="zh-TW" sz="3600" dirty="0"/>
              <a:t>Cyber Kill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30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3112</Words>
  <Application>Microsoft Office PowerPoint</Application>
  <PresentationFormat>如螢幕大小 (4:3)</PresentationFormat>
  <Paragraphs>313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Microsoft YaHei</vt:lpstr>
      <vt:lpstr>Roboto-Light</vt:lpstr>
      <vt:lpstr>Roboto-Regular</vt:lpstr>
      <vt:lpstr>微軟正黑體</vt:lpstr>
      <vt:lpstr>Arial</vt:lpstr>
      <vt:lpstr>Calibri</vt:lpstr>
      <vt:lpstr>Wingdings</vt:lpstr>
      <vt:lpstr>Office 佈景主題</vt:lpstr>
      <vt:lpstr>MITRE ATT&amp;CK framework</vt:lpstr>
      <vt:lpstr>PowerPoint 簡報</vt:lpstr>
      <vt:lpstr>PowerPoint 簡報</vt:lpstr>
      <vt:lpstr>PowerPoint 簡報</vt:lpstr>
      <vt:lpstr>PowerPoint 簡報</vt:lpstr>
      <vt:lpstr>網路攻擊鏈Cyber Kill Chain</vt:lpstr>
      <vt:lpstr>PowerPoint 簡報</vt:lpstr>
      <vt:lpstr>PowerPoint 簡報</vt:lpstr>
      <vt:lpstr>PowerPoint 簡報</vt:lpstr>
      <vt:lpstr>PowerPoint 簡報</vt:lpstr>
      <vt:lpstr>PowerPoint 簡報</vt:lpstr>
      <vt:lpstr>MITRE ATT&amp;CK</vt:lpstr>
      <vt:lpstr>PowerPoint 簡報</vt:lpstr>
      <vt:lpstr>TTPs (Tactics, Techniques and Procedures) </vt:lpstr>
      <vt:lpstr>MITRE ATT&amp;CK框架</vt:lpstr>
      <vt:lpstr>https://www.ithome.com.tw/article/131277</vt:lpstr>
      <vt:lpstr>PowerPoint 簡報</vt:lpstr>
      <vt:lpstr>入侵初期Initial Access</vt:lpstr>
      <vt:lpstr>執行Execution</vt:lpstr>
      <vt:lpstr>持續潛伏Persistence</vt:lpstr>
      <vt:lpstr>權限提升Privilege Escalation</vt:lpstr>
      <vt:lpstr>防禦脫逃Defense Evasion</vt:lpstr>
      <vt:lpstr>憑證存取Credential Access</vt:lpstr>
      <vt:lpstr>發現Discovery</vt:lpstr>
      <vt:lpstr>橫向移動Lateral Movement</vt:lpstr>
      <vt:lpstr>收集Collection</vt:lpstr>
      <vt:lpstr>命令與控制Command and Control</vt:lpstr>
      <vt:lpstr>滲出Exfiltration</vt:lpstr>
      <vt:lpstr>衝擊Impact</vt:lpstr>
      <vt:lpstr>PowerPoint 簡報</vt:lpstr>
      <vt:lpstr>Discovery| Domain Trust Discovery</vt:lpstr>
      <vt:lpstr>Discovery| Domain Trust Discovery</vt:lpstr>
      <vt:lpstr>PowerPoint 簡報</vt:lpstr>
      <vt:lpstr>PowerPoint 簡報</vt:lpstr>
      <vt:lpstr>複選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 framework</dc:title>
  <dc:creator>KSUIE</dc:creator>
  <cp:lastModifiedBy>駿善 楊</cp:lastModifiedBy>
  <cp:revision>12</cp:revision>
  <dcterms:created xsi:type="dcterms:W3CDTF">2020-06-23T11:45:21Z</dcterms:created>
  <dcterms:modified xsi:type="dcterms:W3CDTF">2020-06-24T06:04:38Z</dcterms:modified>
</cp:coreProperties>
</file>