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1" r:id="rId4"/>
    <p:sldId id="269" r:id="rId5"/>
    <p:sldId id="267" r:id="rId6"/>
    <p:sldId id="265" r:id="rId7"/>
    <p:sldId id="262" r:id="rId8"/>
    <p:sldId id="263" r:id="rId9"/>
    <p:sldId id="257" r:id="rId10"/>
    <p:sldId id="268" r:id="rId11"/>
    <p:sldId id="266" r:id="rId12"/>
    <p:sldId id="264" r:id="rId13"/>
    <p:sldId id="259" r:id="rId14"/>
    <p:sldId id="260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54FC9-CE86-4397-BEA0-BCF675E2D46A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C59B4-5DDB-40A1-88AA-500C9E06D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5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0C026-B9ED-2F4B-9D2A-0294D00ACE0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18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0C026-B9ED-2F4B-9D2A-0294D00ACE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25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0C026-B9ED-2F4B-9D2A-0294D00ACE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48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CFB5-6A89-42C1-8F83-CA60FB6DE1F9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8787-D440-4354-B1DC-943FFC63F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89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CFB5-6A89-42C1-8F83-CA60FB6DE1F9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8787-D440-4354-B1DC-943FFC63F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89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CFB5-6A89-42C1-8F83-CA60FB6DE1F9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8787-D440-4354-B1DC-943FFC63F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457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xmlns="" id="{A59970B5-2F6D-47C0-9C0C-5D0410BF2B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86" y="6126480"/>
            <a:ext cx="9141714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7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CFB5-6A89-42C1-8F83-CA60FB6DE1F9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8787-D440-4354-B1DC-943FFC63F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88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CFB5-6A89-42C1-8F83-CA60FB6DE1F9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8787-D440-4354-B1DC-943FFC63F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70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CFB5-6A89-42C1-8F83-CA60FB6DE1F9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8787-D440-4354-B1DC-943FFC63F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91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CFB5-6A89-42C1-8F83-CA60FB6DE1F9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8787-D440-4354-B1DC-943FFC63F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28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CFB5-6A89-42C1-8F83-CA60FB6DE1F9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8787-D440-4354-B1DC-943FFC63F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03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CFB5-6A89-42C1-8F83-CA60FB6DE1F9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8787-D440-4354-B1DC-943FFC63F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87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CFB5-6A89-42C1-8F83-CA60FB6DE1F9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8787-D440-4354-B1DC-943FFC63F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89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CFB5-6A89-42C1-8F83-CA60FB6DE1F9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8787-D440-4354-B1DC-943FFC63F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76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ECFB5-6A89-42C1-8F83-CA60FB6DE1F9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B8787-D440-4354-B1DC-943FFC63F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57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 smtClean="0"/>
              <a:t>NIST</a:t>
            </a:r>
            <a:r>
              <a:rPr lang="zh-TW" altLang="en-US" sz="6600" dirty="0" smtClean="0"/>
              <a:t> </a:t>
            </a:r>
            <a:r>
              <a:rPr lang="en-US" altLang="zh-TW" sz="6600" dirty="0" smtClean="0"/>
              <a:t>CSF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065460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65104"/>
            <a:ext cx="9144000" cy="11521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>
                <a:solidFill>
                  <a:schemeClr val="tx1"/>
                </a:solidFill>
              </a:rPr>
              <a:t>Profiles</a:t>
            </a:r>
            <a:endParaRPr lang="en-US" altLang="zh-TW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65104"/>
            <a:ext cx="9144000" cy="11521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</a:t>
            </a:r>
            <a:r>
              <a:rPr lang="en-US" altLang="zh-TW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Tiers</a:t>
            </a:r>
            <a:endParaRPr lang="zh-TW" altLang="en-US" sz="6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298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5378C83-DAF8-8543-98DB-17AA2CF44F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3822"/>
            <a:ext cx="7886700" cy="60377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3600" b="1" dirty="0"/>
              <a:t>Implementation Tiers</a:t>
            </a:r>
            <a:br>
              <a:rPr lang="en-US" sz="3600" b="1" dirty="0"/>
            </a:br>
            <a:r>
              <a:rPr lang="en-US" sz="2400" i="1" dirty="0"/>
              <a:t>The Cybersecurity Framework Version 1.1</a:t>
            </a:r>
            <a:endParaRPr lang="en-US" sz="1100" i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876D2DFF-787C-5549-93DB-C8221F36A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390111"/>
              </p:ext>
            </p:extLst>
          </p:nvPr>
        </p:nvGraphicFramePr>
        <p:xfrm>
          <a:off x="1472012" y="1175354"/>
          <a:ext cx="6084697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99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88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445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61357">
                  <a:extLst>
                    <a:ext uri="{9D8B030D-6E8A-4147-A177-3AD203B41FA5}">
                      <a16:colId xmlns:a16="http://schemas.microsoft.com/office/drawing/2014/main" xmlns="" val="3196966239"/>
                    </a:ext>
                  </a:extLst>
                </a:gridCol>
                <a:gridCol w="10453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1470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  <a:endParaRPr lang="en-US" dirty="0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Partial</a:t>
                      </a:r>
                    </a:p>
                  </a:txBody>
                  <a:tcPr marL="68580" marR="6858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Risk Informed</a:t>
                      </a:r>
                    </a:p>
                  </a:txBody>
                  <a:tcPr marL="68580" marR="6858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Repeatable</a:t>
                      </a:r>
                      <a:endParaRPr lang="en-US" dirty="0"/>
                    </a:p>
                  </a:txBody>
                  <a:tcPr marL="68580" marR="6858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Adaptive</a:t>
                      </a:r>
                    </a:p>
                  </a:txBody>
                  <a:tcPr marL="68580" marR="6858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Risk Management Process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344488" indent="0"/>
                      <a:r>
                        <a:rPr lang="en-US" sz="2000" dirty="0"/>
                        <a:t>The functionality and repeatability of cybersecurity</a:t>
                      </a:r>
                      <a:r>
                        <a:rPr lang="en-US" sz="2000" baseline="0" dirty="0"/>
                        <a:t> risk management</a:t>
                      </a:r>
                      <a:endParaRPr lang="en-US" sz="2000" dirty="0"/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Integrated Risk Management Program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344488" indent="0"/>
                      <a:r>
                        <a:rPr lang="en-US" sz="2000" dirty="0"/>
                        <a:t>The</a:t>
                      </a:r>
                      <a:r>
                        <a:rPr lang="en-US" sz="2000" baseline="0" dirty="0"/>
                        <a:t> extent to which cybersecurity is considered in broader risk management decisions</a:t>
                      </a:r>
                      <a:endParaRPr lang="en-US" sz="2000" dirty="0"/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External Participation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344488" indent="0"/>
                      <a:r>
                        <a:rPr lang="en-US" sz="2000" dirty="0"/>
                        <a:t>The degree</a:t>
                      </a:r>
                      <a:r>
                        <a:rPr lang="en-US" sz="2000" baseline="0" dirty="0"/>
                        <a:t> to which the organization:</a:t>
                      </a:r>
                    </a:p>
                    <a:p>
                      <a:pPr marL="630238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baseline="0" dirty="0"/>
                        <a:t>monitors and manages supply chain risk</a:t>
                      </a:r>
                      <a:r>
                        <a:rPr lang="en-US" sz="2000" b="1" baseline="30000" dirty="0"/>
                        <a:t>1.1</a:t>
                      </a:r>
                    </a:p>
                    <a:p>
                      <a:pPr marL="630238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/>
                        <a:t>benefits my sharing or receiving information from outside parties</a:t>
                      </a:r>
                      <a:endParaRPr lang="en-US" sz="2000" dirty="0"/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271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NIST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網路安全框架</a:t>
            </a:r>
            <a:r>
              <a:rPr lang="zh-TW" altLang="en-US" dirty="0" smtClean="0"/>
              <a:t>的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大步驟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s://s4.itho.me/sites/default/files/styles/picture_size_large/public/field/image/0926-p5_nist_csfdao_ru_guan_jian_.png?itok=cdKlnpa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16" y="1188851"/>
            <a:ext cx="8176960" cy="357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95536" y="4526295"/>
            <a:ext cx="920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3696" y="4869160"/>
            <a:ext cx="70922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2018</a:t>
            </a:r>
            <a:r>
              <a:rPr lang="zh-TW" altLang="en-US" dirty="0" smtClean="0"/>
              <a:t>年的</a:t>
            </a:r>
            <a:r>
              <a:rPr lang="en-US" altLang="zh-TW" dirty="0" smtClean="0"/>
              <a:t>NIST CSF 1.1</a:t>
            </a:r>
            <a:r>
              <a:rPr lang="zh-TW" altLang="en-US" dirty="0" smtClean="0"/>
              <a:t>版後，不僅是將</a:t>
            </a:r>
            <a:r>
              <a:rPr lang="en-US" altLang="zh-TW" dirty="0" smtClean="0"/>
              <a:t>5</a:t>
            </a:r>
            <a:r>
              <a:rPr lang="zh-TW" altLang="en-US" dirty="0" smtClean="0"/>
              <a:t>大功能，從</a:t>
            </a:r>
            <a:r>
              <a:rPr lang="en-US" altLang="zh-TW" dirty="0" smtClean="0"/>
              <a:t>22</a:t>
            </a:r>
            <a:r>
              <a:rPr lang="zh-TW" altLang="en-US" dirty="0" smtClean="0"/>
              <a:t>類別與</a:t>
            </a:r>
            <a:r>
              <a:rPr lang="en-US" altLang="zh-TW" dirty="0" smtClean="0"/>
              <a:t>98</a:t>
            </a:r>
            <a:r>
              <a:rPr lang="zh-TW" altLang="en-US" dirty="0" smtClean="0"/>
              <a:t>項子類別，擴增到</a:t>
            </a:r>
            <a:r>
              <a:rPr lang="en-US" altLang="zh-TW" dirty="0" smtClean="0"/>
              <a:t>23</a:t>
            </a:r>
            <a:r>
              <a:rPr lang="zh-TW" altLang="en-US" dirty="0" smtClean="0"/>
              <a:t>類與</a:t>
            </a:r>
            <a:r>
              <a:rPr lang="en-US" altLang="zh-TW" dirty="0" smtClean="0"/>
              <a:t>108</a:t>
            </a:r>
            <a:r>
              <a:rPr lang="zh-TW" altLang="en-US" dirty="0" smtClean="0"/>
              <a:t>項。在此當中，新版特別針對供應鏈安全、身份識別與驗證，以及自我評估資安風險的內容，進行強化，因此，更能貼近目前實務面的需求，並成為不限組織規模大小和業務型態，所有企業對於網路安全強化都能通用的架構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4585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Cybersecurity Framework Version 1.1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55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980728"/>
            <a:ext cx="826540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資安框架</a:t>
            </a:r>
            <a:r>
              <a:rPr lang="en-US" altLang="zh-TW" dirty="0" smtClean="0"/>
              <a:t>】NIST CSF 1.1</a:t>
            </a:r>
            <a:r>
              <a:rPr lang="zh-TW" altLang="en-US" dirty="0" smtClean="0"/>
              <a:t>：英美各國政府和一般企業都相繼採用的網路安全框架</a:t>
            </a:r>
          </a:p>
          <a:p>
            <a:r>
              <a:rPr lang="zh-TW" altLang="en-US" dirty="0" smtClean="0"/>
              <a:t>面臨嚴峻的資安情勢，無論企業的規模，都要落實相關的防護工作，</a:t>
            </a:r>
            <a:endParaRPr lang="en-US" altLang="zh-TW" dirty="0" smtClean="0"/>
          </a:p>
          <a:p>
            <a:r>
              <a:rPr lang="zh-TW" altLang="en-US" dirty="0" smtClean="0"/>
              <a:t>但要如何著手，將有限的資源充分運用在需要優先加強的部分，</a:t>
            </a:r>
            <a:endParaRPr lang="en-US" altLang="zh-TW" dirty="0" smtClean="0"/>
          </a:p>
          <a:p>
            <a:r>
              <a:rPr lang="zh-TW" altLang="en-US" dirty="0" smtClean="0"/>
              <a:t>而非想到什麼就去做，這是</a:t>
            </a:r>
            <a:r>
              <a:rPr lang="en-US" altLang="zh-TW" dirty="0" smtClean="0"/>
              <a:t>NIST</a:t>
            </a:r>
            <a:r>
              <a:rPr lang="zh-TW" altLang="en-US" dirty="0" smtClean="0"/>
              <a:t>制訂網路安全框架中，所表達的重要精神</a:t>
            </a:r>
          </a:p>
          <a:p>
            <a:r>
              <a:rPr lang="zh-TW" altLang="en-US" dirty="0" smtClean="0"/>
              <a:t>文</a:t>
            </a:r>
            <a:r>
              <a:rPr lang="en-US" altLang="zh-TW" dirty="0" smtClean="0"/>
              <a:t>/</a:t>
            </a:r>
            <a:r>
              <a:rPr lang="zh-TW" altLang="en-US" dirty="0" smtClean="0"/>
              <a:t>周峻佑 </a:t>
            </a:r>
            <a:r>
              <a:rPr lang="en-US" altLang="zh-TW" dirty="0" smtClean="0"/>
              <a:t>| 2019-04-21</a:t>
            </a:r>
            <a:r>
              <a:rPr lang="zh-TW" altLang="en-US" dirty="0" smtClean="0"/>
              <a:t>發表</a:t>
            </a:r>
            <a:endParaRPr lang="en-US" altLang="zh-TW" dirty="0" smtClean="0"/>
          </a:p>
          <a:p>
            <a:r>
              <a:rPr lang="en-US" altLang="zh-TW" dirty="0" smtClean="0"/>
              <a:t>https://www.ithome.com.tw/article/129614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NIST Cybersecurity Framework</a:t>
            </a:r>
            <a:r>
              <a:rPr lang="zh-TW" altLang="en-US" dirty="0" smtClean="0"/>
              <a:t>概覽</a:t>
            </a:r>
          </a:p>
          <a:p>
            <a:r>
              <a:rPr lang="zh-TW" altLang="en-US" dirty="0" smtClean="0"/>
              <a:t>報告人 </a:t>
            </a:r>
            <a:r>
              <a:rPr lang="en-US" altLang="zh-TW" dirty="0" smtClean="0"/>
              <a:t>: </a:t>
            </a:r>
            <a:r>
              <a:rPr lang="zh-TW" altLang="en-US" dirty="0" smtClean="0"/>
              <a:t>萬幼筠</a:t>
            </a:r>
            <a:endParaRPr lang="en-US" altLang="zh-TW" dirty="0" smtClean="0"/>
          </a:p>
          <a:p>
            <a:r>
              <a:rPr lang="en-US" altLang="zh-TW" dirty="0" smtClean="0"/>
              <a:t>https://s.itho.me/events/2019/cybersec101/0906_0910.pdf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987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5378C83-DAF8-8543-98DB-17AA2CF44F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9552" y="260648"/>
            <a:ext cx="7886700" cy="60377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3600" b="1" dirty="0"/>
              <a:t>The Cybersecurity Framework</a:t>
            </a:r>
            <a:br>
              <a:rPr lang="en-US" sz="3600" b="1" dirty="0"/>
            </a:br>
            <a:r>
              <a:rPr lang="en-US" sz="2400" i="1" dirty="0"/>
              <a:t>Three Primary Components</a:t>
            </a:r>
            <a:endParaRPr lang="en-US" sz="1100" i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3B90024A-34C5-4DF2-B333-73D110327966}"/>
              </a:ext>
            </a:extLst>
          </p:cNvPr>
          <p:cNvSpPr txBox="1">
            <a:spLocks/>
          </p:cNvSpPr>
          <p:nvPr/>
        </p:nvSpPr>
        <p:spPr>
          <a:xfrm>
            <a:off x="309808" y="908720"/>
            <a:ext cx="6048672" cy="511256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▪"/>
              <a:tabLst/>
              <a:defRPr sz="2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68400" marR="0" indent="-254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0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25600" marR="0" indent="-254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sz="2400" dirty="0" smtClean="0">
                <a:solidFill>
                  <a:schemeClr val="tx1"/>
                </a:solidFill>
              </a:rPr>
              <a:t>Core</a:t>
            </a:r>
            <a:r>
              <a:rPr lang="zh-TW" altLang="en-US" sz="2400" dirty="0"/>
              <a:t>框架核心</a:t>
            </a:r>
            <a:endParaRPr lang="en-US" sz="24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Desired cybersecurity outcomes organized in a hierarchy and aligned to more detailed guidance and controls</a:t>
            </a:r>
          </a:p>
          <a:p>
            <a:pPr marL="0" indent="0"/>
            <a:endParaRPr lang="en-US" sz="2400" dirty="0">
              <a:solidFill>
                <a:schemeClr val="tx1"/>
              </a:solidFill>
            </a:endParaRPr>
          </a:p>
          <a:p>
            <a:pPr marL="0" indent="0"/>
            <a:r>
              <a:rPr lang="en-US" sz="2400" dirty="0" smtClean="0">
                <a:solidFill>
                  <a:schemeClr val="tx1"/>
                </a:solidFill>
              </a:rPr>
              <a:t>Profiles</a:t>
            </a:r>
            <a:r>
              <a:rPr lang="zh-TW" altLang="en-US" sz="2400" dirty="0"/>
              <a:t>框架設定檔</a:t>
            </a:r>
            <a:endParaRPr lang="en-US" sz="24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Alignment of an organization’s requirements and objectives, risk appetite and resources </a:t>
            </a:r>
            <a:r>
              <a:rPr lang="en-US" b="1" i="1" dirty="0">
                <a:solidFill>
                  <a:schemeClr val="tx1"/>
                </a:solidFill>
              </a:rPr>
              <a:t>using</a:t>
            </a:r>
            <a:r>
              <a:rPr lang="en-US" dirty="0">
                <a:solidFill>
                  <a:schemeClr val="tx1"/>
                </a:solidFill>
              </a:rPr>
              <a:t> the desired outcomes of the Framework Core</a:t>
            </a:r>
          </a:p>
          <a:p>
            <a:pPr marL="0" indent="0"/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marL="0" indent="0"/>
            <a:r>
              <a:rPr lang="en-US" sz="2400" dirty="0">
                <a:solidFill>
                  <a:schemeClr val="tx1"/>
                </a:solidFill>
                <a:latin typeface="+mn-lt"/>
              </a:rPr>
              <a:t>Implementation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Tiers</a:t>
            </a:r>
            <a:r>
              <a:rPr lang="zh-TW" altLang="en-US" sz="2400" dirty="0"/>
              <a:t>實施層級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A qualitative measure of organizational cybersecurity risk management practices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1" y="1052736"/>
            <a:ext cx="3007022" cy="3064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978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35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65104"/>
            <a:ext cx="9144000" cy="11521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Framework </a:t>
            </a:r>
            <a:r>
              <a:rPr lang="en-US" altLang="zh-TW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endParaRPr lang="en-US" altLang="zh-TW" sz="6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298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362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5378C83-DAF8-8543-98DB-17AA2CF44F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3822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z="3600" b="1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The Framework Core</a:t>
            </a:r>
            <a:br>
              <a:rPr lang="en-US" sz="3600" b="1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400" i="1" dirty="0"/>
              <a:t>Establishes a Common Language</a:t>
            </a:r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FE8686A3-D383-0B4A-8825-4C8138EAF06E}"/>
              </a:ext>
            </a:extLst>
          </p:cNvPr>
          <p:cNvSpPr txBox="1">
            <a:spLocks/>
          </p:cNvSpPr>
          <p:nvPr/>
        </p:nvSpPr>
        <p:spPr>
          <a:xfrm>
            <a:off x="3023298" y="1392835"/>
            <a:ext cx="4503767" cy="463583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▪"/>
              <a:tabLst/>
              <a:defRPr sz="2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68400" marR="0" indent="-254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0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25600" marR="0" indent="-254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33375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Describes desired outcomes</a:t>
            </a:r>
          </a:p>
          <a:p>
            <a:pPr indent="-333375">
              <a:spcBef>
                <a:spcPts val="3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+mn-lt"/>
                <a:ea typeface="Times New Roman"/>
              </a:rPr>
              <a:t>Understandable by everyone</a:t>
            </a:r>
          </a:p>
          <a:p>
            <a:pPr indent="-333375">
              <a:spcBef>
                <a:spcPts val="3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  <a:ea typeface="Times New Roman"/>
              </a:rPr>
              <a:t>Applies to any type of risk management</a:t>
            </a:r>
          </a:p>
          <a:p>
            <a:pPr indent="-333375">
              <a:spcBef>
                <a:spcPts val="3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+mn-lt"/>
                <a:ea typeface="Times New Roman"/>
              </a:rPr>
              <a:t>Defines the entire breadth of cybersecurity</a:t>
            </a:r>
          </a:p>
          <a:p>
            <a:pPr indent="-333375">
              <a:spcBef>
                <a:spcPts val="3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+mn-lt"/>
                <a:ea typeface="Times New Roman"/>
              </a:rPr>
              <a:t>Spans both prevention and reaction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78EA7CE2-1DF4-BB46-A70A-63DB14302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00368"/>
              </p:ext>
            </p:extLst>
          </p:nvPr>
        </p:nvGraphicFramePr>
        <p:xfrm>
          <a:off x="1259632" y="1761471"/>
          <a:ext cx="1347944" cy="4267200"/>
        </p:xfrm>
        <a:graphic>
          <a:graphicData uri="http://schemas.openxmlformats.org/drawingml/2006/table">
            <a:tbl>
              <a:tblPr firstRow="1" firstCol="1" bandRow="1"/>
              <a:tblGrid>
                <a:gridCol w="13479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ea typeface="Times New Roman"/>
                        </a:rPr>
                        <a:t>Function</a:t>
                      </a:r>
                      <a:endParaRPr lang="en-US" sz="2000" b="1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21903" marR="219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02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b="1" dirty="0">
                          <a:effectLst/>
                          <a:latin typeface="+mn-lt"/>
                          <a:ea typeface="Times New Roman"/>
                        </a:rPr>
                        <a:t>Identify</a:t>
                      </a:r>
                    </a:p>
                  </a:txBody>
                  <a:tcPr marL="21903" marR="219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02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/>
                        </a:rPr>
                        <a:t>Protect</a:t>
                      </a:r>
                    </a:p>
                  </a:txBody>
                  <a:tcPr marL="21903" marR="219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802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b="1" dirty="0">
                          <a:effectLst/>
                          <a:latin typeface="+mn-lt"/>
                          <a:ea typeface="Times New Roman"/>
                        </a:rPr>
                        <a:t>Detect</a:t>
                      </a:r>
                    </a:p>
                  </a:txBody>
                  <a:tcPr marL="21903" marR="219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7802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b="1" dirty="0">
                          <a:effectLst/>
                          <a:latin typeface="+mn-lt"/>
                          <a:ea typeface="Times New Roman"/>
                        </a:rPr>
                        <a:t>Respond</a:t>
                      </a:r>
                    </a:p>
                  </a:txBody>
                  <a:tcPr marL="21903" marR="219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7802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b="1" dirty="0">
                          <a:effectLst/>
                          <a:latin typeface="+mn-lt"/>
                          <a:ea typeface="Times New Roman"/>
                        </a:rPr>
                        <a:t>Recover</a:t>
                      </a:r>
                    </a:p>
                  </a:txBody>
                  <a:tcPr marL="21903" marR="219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4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802928"/>
              </p:ext>
            </p:extLst>
          </p:nvPr>
        </p:nvGraphicFramePr>
        <p:xfrm>
          <a:off x="4355976" y="1196752"/>
          <a:ext cx="4248472" cy="325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7113"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3299">
                <a:tc>
                  <a:txBody>
                    <a:bodyPr/>
                    <a:lstStyle/>
                    <a:p>
                      <a:r>
                        <a:rPr lang="en-US" altLang="zh-TW" sz="1500" dirty="0" smtClean="0"/>
                        <a:t>ID.AM</a:t>
                      </a:r>
                      <a:endParaRPr lang="zh-TW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dirty="0" smtClean="0"/>
                        <a:t>Asset Management (ID.AM):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399">
                <a:tc>
                  <a:txBody>
                    <a:bodyPr/>
                    <a:lstStyle/>
                    <a:p>
                      <a:r>
                        <a:rPr lang="en-US" altLang="zh-TW" sz="1500" dirty="0" smtClean="0"/>
                        <a:t>ID.BE</a:t>
                      </a:r>
                      <a:endParaRPr lang="zh-TW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dirty="0" smtClean="0"/>
                        <a:t>Business Environment (ID.BE):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7113">
                <a:tc>
                  <a:txBody>
                    <a:bodyPr/>
                    <a:lstStyle/>
                    <a:p>
                      <a:r>
                        <a:rPr lang="en-US" altLang="zh-TW" sz="1500" dirty="0" smtClean="0"/>
                        <a:t>ID.GV</a:t>
                      </a:r>
                      <a:endParaRPr lang="zh-TW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dirty="0" smtClean="0"/>
                        <a:t>Governance (ID.GV):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1871">
                <a:tc>
                  <a:txBody>
                    <a:bodyPr/>
                    <a:lstStyle/>
                    <a:p>
                      <a:r>
                        <a:rPr lang="en-US" altLang="zh-TW" sz="1500" dirty="0" smtClean="0"/>
                        <a:t>ID.RA</a:t>
                      </a:r>
                      <a:endParaRPr lang="zh-TW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dirty="0" smtClean="0"/>
                        <a:t>Risk Assessment (ID.RA):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0174">
                <a:tc>
                  <a:txBody>
                    <a:bodyPr/>
                    <a:lstStyle/>
                    <a:p>
                      <a:r>
                        <a:rPr lang="en-US" altLang="zh-TW" sz="1500" dirty="0" smtClean="0"/>
                        <a:t>ID.RM</a:t>
                      </a:r>
                      <a:endParaRPr lang="zh-TW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dirty="0" smtClean="0"/>
                        <a:t>Risk Management Strategy (ID.RM):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7584">
                <a:tc>
                  <a:txBody>
                    <a:bodyPr/>
                    <a:lstStyle/>
                    <a:p>
                      <a:r>
                        <a:rPr lang="en-US" altLang="zh-TW" sz="1500" dirty="0" smtClean="0"/>
                        <a:t>ID.SC</a:t>
                      </a:r>
                      <a:endParaRPr lang="zh-TW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dirty="0" smtClean="0"/>
                        <a:t>Supply Chain Risk Management (</a:t>
                      </a:r>
                      <a:r>
                        <a:rPr lang="en-US" altLang="zh-TW" sz="1500" dirty="0" smtClean="0"/>
                        <a:t>ID.SC):</a:t>
                      </a:r>
                      <a:endParaRPr lang="en-US" altLang="zh-TW" sz="15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xmlns="" id="{78EA7CE2-1DF4-BB46-A70A-63DB14302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870118"/>
              </p:ext>
            </p:extLst>
          </p:nvPr>
        </p:nvGraphicFramePr>
        <p:xfrm>
          <a:off x="611560" y="1124744"/>
          <a:ext cx="1800200" cy="4267200"/>
        </p:xfrm>
        <a:graphic>
          <a:graphicData uri="http://schemas.openxmlformats.org/drawingml/2006/table">
            <a:tbl>
              <a:tblPr firstRow="1" firstCol="1" bandRow="1"/>
              <a:tblGrid>
                <a:gridCol w="180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ea typeface="Times New Roman"/>
                        </a:rPr>
                        <a:t>Function</a:t>
                      </a:r>
                      <a:endParaRPr lang="en-US" sz="2000" b="1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21903" marR="219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02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b="1" dirty="0" smtClean="0">
                          <a:effectLst/>
                          <a:latin typeface="+mn-lt"/>
                          <a:ea typeface="Times New Roman"/>
                        </a:rPr>
                        <a:t>Identify</a:t>
                      </a:r>
                      <a:r>
                        <a:rPr lang="en-US" altLang="zh-TW" sz="2800" b="1" dirty="0" smtClean="0">
                          <a:effectLst/>
                          <a:latin typeface="+mn-lt"/>
                          <a:ea typeface="Times New Roman"/>
                        </a:rPr>
                        <a:t>(6)</a:t>
                      </a:r>
                      <a:endParaRPr lang="en-US" sz="2800" b="1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21903" marR="219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02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/>
                        </a:rPr>
                        <a:t>Protect</a:t>
                      </a:r>
                    </a:p>
                  </a:txBody>
                  <a:tcPr marL="21903" marR="219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802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b="1" dirty="0">
                          <a:effectLst/>
                          <a:latin typeface="+mn-lt"/>
                          <a:ea typeface="Times New Roman"/>
                        </a:rPr>
                        <a:t>Detect</a:t>
                      </a:r>
                    </a:p>
                  </a:txBody>
                  <a:tcPr marL="21903" marR="219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7802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b="1" dirty="0">
                          <a:effectLst/>
                          <a:latin typeface="+mn-lt"/>
                          <a:ea typeface="Times New Roman"/>
                        </a:rPr>
                        <a:t>Respond</a:t>
                      </a:r>
                    </a:p>
                  </a:txBody>
                  <a:tcPr marL="21903" marR="219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7802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b="1" dirty="0">
                          <a:effectLst/>
                          <a:latin typeface="+mn-lt"/>
                          <a:ea typeface="Times New Roman"/>
                        </a:rPr>
                        <a:t>Recover</a:t>
                      </a:r>
                    </a:p>
                  </a:txBody>
                  <a:tcPr marL="21903" marR="219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</a:tbl>
          </a:graphicData>
        </a:graphic>
      </p:graphicFrame>
      <p:sp>
        <p:nvSpPr>
          <p:cNvPr id="4" name="向右箭號 3"/>
          <p:cNvSpPr/>
          <p:nvPr/>
        </p:nvSpPr>
        <p:spPr>
          <a:xfrm>
            <a:off x="2627784" y="1412776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共</a:t>
            </a:r>
            <a:r>
              <a:rPr lang="en-US" altLang="zh-TW" dirty="0" smtClean="0"/>
              <a:t>6</a:t>
            </a:r>
            <a:r>
              <a:rPr lang="zh-TW" altLang="en-US" dirty="0" smtClean="0"/>
              <a:t>子主題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2632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66728" cy="922114"/>
          </a:xfrm>
        </p:spPr>
        <p:txBody>
          <a:bodyPr/>
          <a:lstStyle/>
          <a:p>
            <a:pPr algn="l"/>
            <a:r>
              <a:rPr lang="en-US" altLang="zh-TW" dirty="0" smtClean="0"/>
              <a:t>CSF</a:t>
            </a:r>
            <a:r>
              <a:rPr lang="zh-TW" altLang="en-US" dirty="0" smtClean="0"/>
              <a:t>五大功能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83568" y="1412776"/>
            <a:ext cx="727280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資安事件</a:t>
            </a:r>
            <a:r>
              <a:rPr lang="zh-TW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</a:t>
            </a:r>
            <a:r>
              <a:rPr lang="zh-TW" altLang="en-US" sz="3200" dirty="0" smtClean="0"/>
              <a:t>的「識別」（</a:t>
            </a:r>
            <a:r>
              <a:rPr lang="en-US" altLang="zh-TW" sz="3200" dirty="0" smtClean="0"/>
              <a:t>Identify</a:t>
            </a:r>
            <a:r>
              <a:rPr lang="zh-TW" altLang="en-US" sz="3200" dirty="0" smtClean="0"/>
              <a:t>）與「保護」（</a:t>
            </a:r>
            <a:r>
              <a:rPr lang="en-US" altLang="zh-TW" sz="3200" dirty="0" smtClean="0"/>
              <a:t>Protect</a:t>
            </a:r>
            <a:r>
              <a:rPr lang="zh-TW" altLang="en-US" sz="3200" dirty="0" smtClean="0"/>
              <a:t>）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資安事件</a:t>
            </a:r>
            <a:r>
              <a:rPr lang="zh-TW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</a:t>
            </a:r>
            <a:r>
              <a:rPr lang="zh-TW" altLang="en-US" sz="3200" dirty="0" smtClean="0"/>
              <a:t>的「檢測」（</a:t>
            </a:r>
            <a:r>
              <a:rPr lang="en-US" altLang="zh-TW" sz="3200" dirty="0" smtClean="0"/>
              <a:t>Detect</a:t>
            </a:r>
            <a:r>
              <a:rPr lang="zh-TW" altLang="en-US" sz="3200" dirty="0" smtClean="0"/>
              <a:t>）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資安事件</a:t>
            </a:r>
            <a:r>
              <a:rPr lang="zh-TW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後</a:t>
            </a:r>
            <a:r>
              <a:rPr lang="zh-TW" altLang="en-US" sz="3200" dirty="0" smtClean="0"/>
              <a:t>的「回應」（</a:t>
            </a:r>
            <a:r>
              <a:rPr lang="en-US" altLang="zh-TW" sz="3200" dirty="0" smtClean="0"/>
              <a:t>Respond</a:t>
            </a:r>
            <a:r>
              <a:rPr lang="zh-TW" altLang="en-US" sz="3200" dirty="0" smtClean="0"/>
              <a:t>）與「復原」（</a:t>
            </a:r>
            <a:r>
              <a:rPr lang="en-US" altLang="zh-TW" sz="3200" dirty="0" smtClean="0"/>
              <a:t>Recover</a:t>
            </a:r>
            <a:r>
              <a:rPr lang="zh-TW" altLang="en-US" sz="3200" dirty="0" smtClean="0"/>
              <a:t>）</a:t>
            </a:r>
            <a:endParaRPr lang="zh-TW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645024"/>
            <a:ext cx="2892319" cy="2839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547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478</Words>
  <Application>Microsoft Office PowerPoint</Application>
  <PresentationFormat>如螢幕大小 (4:3)</PresentationFormat>
  <Paragraphs>83</Paragraphs>
  <Slides>14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NIST CSF</vt:lpstr>
      <vt:lpstr>PowerPoint 簡報</vt:lpstr>
      <vt:lpstr>The Cybersecurity Framework Three Primary Components</vt:lpstr>
      <vt:lpstr>PowerPoint 簡報</vt:lpstr>
      <vt:lpstr>PowerPoint 簡報</vt:lpstr>
      <vt:lpstr>PowerPoint 簡報</vt:lpstr>
      <vt:lpstr>The Framework Core Establishes a Common Language</vt:lpstr>
      <vt:lpstr>PowerPoint 簡報</vt:lpstr>
      <vt:lpstr>CSF五大功能</vt:lpstr>
      <vt:lpstr>PowerPoint 簡報</vt:lpstr>
      <vt:lpstr>PowerPoint 簡報</vt:lpstr>
      <vt:lpstr>Implementation Tiers The Cybersecurity Framework Version 1.1</vt:lpstr>
      <vt:lpstr>使用NIST網路安全框架的7大步驟</vt:lpstr>
      <vt:lpstr>Cybersecurity Framework Version 1.1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NIST CSF</dc:title>
  <dc:creator>KSUIE</dc:creator>
  <cp:lastModifiedBy>KSUIE</cp:lastModifiedBy>
  <cp:revision>9</cp:revision>
  <dcterms:created xsi:type="dcterms:W3CDTF">2020-06-24T07:02:07Z</dcterms:created>
  <dcterms:modified xsi:type="dcterms:W3CDTF">2020-07-07T04:22:04Z</dcterms:modified>
</cp:coreProperties>
</file>