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0" r:id="rId4"/>
    <p:sldId id="261" r:id="rId5"/>
    <p:sldId id="262" r:id="rId6"/>
    <p:sldId id="263" r:id="rId7"/>
    <p:sldId id="264" r:id="rId8"/>
    <p:sldId id="273" r:id="rId9"/>
    <p:sldId id="274" r:id="rId10"/>
    <p:sldId id="275" r:id="rId11"/>
    <p:sldId id="272" r:id="rId12"/>
    <p:sldId id="257" r:id="rId13"/>
    <p:sldId id="259" r:id="rId14"/>
    <p:sldId id="258" r:id="rId15"/>
    <p:sldId id="266" r:id="rId16"/>
    <p:sldId id="267" r:id="rId17"/>
    <p:sldId id="268" r:id="rId18"/>
    <p:sldId id="269" r:id="rId19"/>
    <p:sldId id="270" r:id="rId20"/>
    <p:sldId id="271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1310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585FC-17A8-4B6D-8723-923B71D08D77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ECCD-A1D9-458B-A9B3-B8408F1181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6487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585FC-17A8-4B6D-8723-923B71D08D77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ECCD-A1D9-458B-A9B3-B8408F1181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415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585FC-17A8-4B6D-8723-923B71D08D77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ECCD-A1D9-458B-A9B3-B8408F1181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1916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585FC-17A8-4B6D-8723-923B71D08D77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ECCD-A1D9-458B-A9B3-B8408F1181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888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585FC-17A8-4B6D-8723-923B71D08D77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ECCD-A1D9-458B-A9B3-B8408F1181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6048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585FC-17A8-4B6D-8723-923B71D08D77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ECCD-A1D9-458B-A9B3-B8408F1181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4793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585FC-17A8-4B6D-8723-923B71D08D77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ECCD-A1D9-458B-A9B3-B8408F1181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645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585FC-17A8-4B6D-8723-923B71D08D77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ECCD-A1D9-458B-A9B3-B8408F1181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415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585FC-17A8-4B6D-8723-923B71D08D77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ECCD-A1D9-458B-A9B3-B8408F1181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679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585FC-17A8-4B6D-8723-923B71D08D77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ECCD-A1D9-458B-A9B3-B8408F1181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175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585FC-17A8-4B6D-8723-923B71D08D77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ECCD-A1D9-458B-A9B3-B8408F1181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405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585FC-17A8-4B6D-8723-923B71D08D77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5ECCD-A1D9-458B-A9B3-B8408F1181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9905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418735"/>
            <a:ext cx="7772400" cy="1091228"/>
          </a:xfrm>
        </p:spPr>
        <p:txBody>
          <a:bodyPr/>
          <a:lstStyle/>
          <a:p>
            <a:r>
              <a:rPr lang="zh-TW" altLang="en-US" dirty="0"/>
              <a:t>風險管理實務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840063" y="678213"/>
            <a:ext cx="346761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IPAS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資安證照班</a:t>
            </a:r>
            <a:endParaRPr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3200" dirty="0" smtClean="0"/>
              <a:t>資訊安全</a:t>
            </a:r>
            <a:r>
              <a:rPr lang="zh-TW" altLang="en-US" sz="3200" dirty="0"/>
              <a:t>規劃</a:t>
            </a:r>
            <a:r>
              <a:rPr lang="zh-TW" altLang="en-US" sz="3200" dirty="0" smtClean="0"/>
              <a:t>實務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33900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適用範圍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898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221088"/>
            <a:ext cx="9144000" cy="12241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/>
              <a:t>CNS 27500 </a:t>
            </a:r>
            <a:r>
              <a:rPr lang="zh-TW" altLang="en-US" sz="4000" dirty="0" smtClean="0"/>
              <a:t>風險管理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003011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https://www.iso.org/standard/75281.html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537" y="2099464"/>
            <a:ext cx="7730398" cy="247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80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1061884"/>
            <a:ext cx="7886700" cy="628805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https://www.iiiedu.org.tw/iso27005/</a:t>
            </a:r>
            <a:endParaRPr lang="zh-TW" altLang="en-US" sz="3200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4345" y="2172868"/>
            <a:ext cx="7535309" cy="271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47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ISO/IEC 27005 </a:t>
            </a:r>
            <a:r>
              <a:rPr lang="zh-TW" altLang="en-US" dirty="0"/>
              <a:t>資訊安全風險管理程序圖</a:t>
            </a:r>
          </a:p>
        </p:txBody>
      </p:sp>
      <p:sp>
        <p:nvSpPr>
          <p:cNvPr id="4" name="矩形 3"/>
          <p:cNvSpPr/>
          <p:nvPr/>
        </p:nvSpPr>
        <p:spPr>
          <a:xfrm>
            <a:off x="467031" y="6311899"/>
            <a:ext cx="67877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https://ir.csu.edu.tw/dspace/bitstream/987654321/1677/1/334.pdf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991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風險管理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架構</a:t>
            </a:r>
            <a:endParaRPr lang="en-US" altLang="zh-TW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dirty="0" smtClean="0"/>
              <a:t>資安風險</a:t>
            </a:r>
            <a:r>
              <a:rPr lang="zh-TW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如何管理</a:t>
            </a:r>
            <a:endParaRPr lang="en-US" altLang="zh-TW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dirty="0" smtClean="0"/>
              <a:t>資通系統風險管理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新知</a:t>
            </a:r>
            <a:r>
              <a:rPr lang="en-US" altLang="zh-TW" dirty="0" smtClean="0"/>
              <a:t>(ISO27005)</a:t>
            </a:r>
            <a:endParaRPr lang="zh-TW" altLang="en-US" dirty="0" smtClean="0"/>
          </a:p>
          <a:p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鑑別、分析及評估  </a:t>
            </a:r>
            <a:r>
              <a:rPr lang="zh-TW" altLang="en-US" dirty="0" smtClean="0"/>
              <a:t>資安風險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資安風險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處理</a:t>
            </a:r>
            <a:endParaRPr lang="en-US" altLang="zh-TW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dirty="0" smtClean="0"/>
              <a:t>有效控管各機關</a:t>
            </a:r>
            <a:r>
              <a:rPr lang="en-US" altLang="zh-TW" dirty="0" smtClean="0"/>
              <a:t>(</a:t>
            </a:r>
            <a:r>
              <a:rPr lang="zh-TW" altLang="en-US" dirty="0" smtClean="0"/>
              <a:t>構</a:t>
            </a:r>
            <a:r>
              <a:rPr lang="en-US" altLang="zh-TW" dirty="0" smtClean="0"/>
              <a:t>)</a:t>
            </a:r>
            <a:r>
              <a:rPr lang="zh-TW" altLang="en-US" dirty="0" smtClean="0"/>
              <a:t>可能之風險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9828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控制</a:t>
            </a:r>
            <a:r>
              <a:rPr lang="zh-TW" altLang="en-US" dirty="0" smtClean="0"/>
              <a:t>措施</a:t>
            </a:r>
            <a:r>
              <a:rPr lang="en-US" altLang="zh-TW" dirty="0" smtClean="0"/>
              <a:t>(access controls)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0796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變更</a:t>
            </a:r>
            <a:r>
              <a:rPr lang="zh-TW" altLang="en-US" dirty="0" smtClean="0"/>
              <a:t>管理</a:t>
            </a:r>
            <a:r>
              <a:rPr lang="en-US" altLang="zh-TW" dirty="0" smtClean="0"/>
              <a:t>(Change management)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8144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資訊安全管理的目的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29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CNS 27005</a:t>
            </a:r>
            <a:r>
              <a:rPr lang="zh-TW" altLang="en-US" dirty="0"/>
              <a:t>風險管理過程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8973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CNS 31000</a:t>
            </a:r>
          </a:p>
          <a:p>
            <a:r>
              <a:rPr lang="en-US" altLang="zh-TW" dirty="0" smtClean="0"/>
              <a:t>CNS 27005</a:t>
            </a:r>
          </a:p>
          <a:p>
            <a:r>
              <a:rPr lang="en-US" altLang="zh-TW" dirty="0" smtClean="0"/>
              <a:t>NIST 800-37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2509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建立全景階段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118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94619" y="110005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 smtClean="0"/>
              <a:t>資訊系統風險評鑑</a:t>
            </a:r>
            <a:endParaRPr lang="en-US" altLang="zh-TW" dirty="0" smtClean="0"/>
          </a:p>
          <a:p>
            <a:r>
              <a:rPr lang="en-US" altLang="zh-TW" dirty="0" smtClean="0"/>
              <a:t>https://download.nccst.nat.gov.tw/attachfilehandout/2010091002.pdf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953079" y="2506067"/>
            <a:ext cx="55699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資訊安全風險管理 </a:t>
            </a:r>
            <a:r>
              <a:rPr lang="en-US" altLang="zh-TW" dirty="0" smtClean="0"/>
              <a:t>(ISRM, ISO/IEC 27005) </a:t>
            </a:r>
            <a:r>
              <a:rPr lang="zh-TW" altLang="en-US" dirty="0" smtClean="0"/>
              <a:t>實務課程</a:t>
            </a:r>
            <a:endParaRPr lang="en-US" altLang="zh-TW" dirty="0" smtClean="0"/>
          </a:p>
          <a:p>
            <a:r>
              <a:rPr lang="en-US" altLang="zh-TW" dirty="0" smtClean="0"/>
              <a:t>https://professionalcert.org/index.php/tw/personal-competence-2/professional-training-ms-1/iso22301-2/item/187-tw-iso-27005-imp-886-1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22928" y="4189079"/>
            <a:ext cx="6808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資訊系統風險評鑑介紹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ppt</a:t>
            </a:r>
            <a:endParaRPr lang="en-US" altLang="zh-TW" dirty="0" smtClean="0"/>
          </a:p>
          <a:p>
            <a:r>
              <a:rPr lang="en-US" altLang="zh-TW" dirty="0" smtClean="0"/>
              <a:t>https://download.nccst.nat.gov.tw/attachfilehandout/2010091002.pdf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5782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9714" y="1039871"/>
            <a:ext cx="836233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暸解組織、利益相關方對資訊安全的要求</a:t>
            </a:r>
          </a:p>
          <a:p>
            <a:pPr lvl="1"/>
            <a:r>
              <a:rPr lang="zh-TW" altLang="en-US" dirty="0" smtClean="0"/>
              <a:t>法律 </a:t>
            </a:r>
            <a:r>
              <a:rPr lang="en-US" altLang="zh-TW" dirty="0" smtClean="0"/>
              <a:t>(legal)</a:t>
            </a:r>
            <a:r>
              <a:rPr lang="zh-TW" altLang="en-US" dirty="0" smtClean="0"/>
              <a:t>，例如，個人數據保護法、歐盟一般數據保護法案 </a:t>
            </a:r>
            <a:r>
              <a:rPr lang="en-US" altLang="zh-TW" dirty="0" smtClean="0"/>
              <a:t>(EU GDPR)</a:t>
            </a:r>
            <a:r>
              <a:rPr lang="zh-TW" altLang="en-US" dirty="0" smtClean="0"/>
              <a:t>、歐盟電子通信數據保護法案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ePrivacy</a:t>
            </a:r>
            <a:r>
              <a:rPr lang="en-US" altLang="zh-TW" dirty="0" smtClean="0"/>
              <a:t> Regulation)</a:t>
            </a:r>
            <a:r>
              <a:rPr lang="zh-TW" altLang="en-US" dirty="0" smtClean="0"/>
              <a:t>、歐盟網路安全法 </a:t>
            </a:r>
            <a:r>
              <a:rPr lang="en-US" altLang="zh-TW" dirty="0" smtClean="0"/>
              <a:t>(EU Cybersecurity Act)</a:t>
            </a:r>
            <a:r>
              <a:rPr lang="zh-TW" altLang="en-US" dirty="0" smtClean="0"/>
              <a:t>、台灣營業秘密法 </a:t>
            </a:r>
            <a:r>
              <a:rPr lang="en-US" altLang="zh-TW" dirty="0" smtClean="0"/>
              <a:t>(Taiwan Trade Secret Act)</a:t>
            </a:r>
            <a:r>
              <a:rPr lang="zh-TW" altLang="en-US" dirty="0" smtClean="0"/>
              <a:t>、智慧財產權 </a:t>
            </a:r>
            <a:r>
              <a:rPr lang="en-US" altLang="zh-TW" dirty="0" smtClean="0"/>
              <a:t>(IPRs, intellectual property rights) </a:t>
            </a:r>
            <a:r>
              <a:rPr lang="zh-TW" altLang="en-US" dirty="0" smtClean="0"/>
              <a:t>等</a:t>
            </a:r>
          </a:p>
          <a:p>
            <a:pPr lvl="1"/>
            <a:r>
              <a:rPr lang="zh-TW" altLang="en-US" dirty="0" smtClean="0"/>
              <a:t>規範 </a:t>
            </a:r>
            <a:r>
              <a:rPr lang="en-US" altLang="zh-TW" dirty="0" smtClean="0"/>
              <a:t>(legislation)</a:t>
            </a:r>
          </a:p>
          <a:p>
            <a:pPr lvl="1"/>
            <a:r>
              <a:rPr lang="zh-TW" altLang="en-US" dirty="0" smtClean="0"/>
              <a:t>合約義務 </a:t>
            </a:r>
            <a:r>
              <a:rPr lang="en-US" altLang="zh-TW" dirty="0" smtClean="0"/>
              <a:t>(contractual obligation)</a:t>
            </a:r>
          </a:p>
          <a:p>
            <a:pPr lvl="1"/>
            <a:r>
              <a:rPr lang="zh-TW" altLang="en-US" dirty="0" smtClean="0"/>
              <a:t>標準 </a:t>
            </a:r>
            <a:r>
              <a:rPr lang="en-US" altLang="zh-TW" dirty="0" smtClean="0"/>
              <a:t>(standards)</a:t>
            </a:r>
          </a:p>
          <a:p>
            <a:pPr lvl="1"/>
            <a:r>
              <a:rPr lang="zh-TW" altLang="en-US" dirty="0" smtClean="0"/>
              <a:t>政策與程序 </a:t>
            </a:r>
            <a:r>
              <a:rPr lang="en-US" altLang="zh-TW" dirty="0" smtClean="0"/>
              <a:t>(policy and procedures)</a:t>
            </a:r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資訊安全風險管理流程 </a:t>
            </a:r>
            <a:r>
              <a:rPr lang="en-US" altLang="zh-TW" dirty="0" smtClean="0"/>
              <a:t>(Risk management process)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資訊安全風險評估範圍、因素與準則 </a:t>
            </a:r>
            <a:r>
              <a:rPr lang="en-US" altLang="zh-TW" dirty="0" smtClean="0"/>
              <a:t>(Risk management scope, context, and criteria)</a:t>
            </a:r>
          </a:p>
          <a:p>
            <a:endParaRPr lang="en-US" altLang="zh-TW" dirty="0" smtClean="0"/>
          </a:p>
          <a:p>
            <a:r>
              <a:rPr lang="zh-TW" altLang="en-US" dirty="0"/>
              <a:t>資訊安全風險評估過程 </a:t>
            </a:r>
            <a:r>
              <a:rPr lang="en-US" altLang="zh-TW" dirty="0"/>
              <a:t>(Risk assessment process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資訊安全風險處理過程 </a:t>
            </a:r>
            <a:r>
              <a:rPr lang="en-US" altLang="zh-TW" dirty="0"/>
              <a:t>(Risk Treatment process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r>
              <a:rPr lang="zh-TW" altLang="en-US" dirty="0"/>
              <a:t>資訊安全風險監督 </a:t>
            </a:r>
            <a:r>
              <a:rPr lang="en-US" altLang="zh-TW" dirty="0"/>
              <a:t>(Monitor)</a:t>
            </a:r>
            <a:r>
              <a:rPr lang="zh-TW" altLang="en-US" dirty="0"/>
              <a:t>、溝通 </a:t>
            </a:r>
            <a:r>
              <a:rPr lang="en-US" altLang="zh-TW" dirty="0"/>
              <a:t>(Communication) </a:t>
            </a:r>
            <a:r>
              <a:rPr lang="zh-TW" altLang="en-US" dirty="0"/>
              <a:t>與持續改善 </a:t>
            </a:r>
            <a:r>
              <a:rPr lang="en-US" altLang="zh-TW" dirty="0"/>
              <a:t>(Improvement)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2541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資訊安全風險評估</a:t>
            </a:r>
            <a:r>
              <a:rPr lang="zh-TW" altLang="en-US" dirty="0" smtClean="0"/>
              <a:t>過程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en-US" altLang="zh-TW" dirty="0"/>
              <a:t>Risk assessment process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34297" y="1690689"/>
            <a:ext cx="818105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/>
              </a:rPr>
              <a:t>1.</a:t>
            </a:r>
            <a:r>
              <a:rPr lang="zh-TW" altLang="en-US" sz="20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/>
              </a:rPr>
              <a:t>資訊資產管理 </a:t>
            </a:r>
            <a:r>
              <a:rPr lang="en-US" altLang="zh-TW" sz="20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/>
              </a:rPr>
              <a:t>– </a:t>
            </a:r>
            <a:r>
              <a:rPr lang="zh-TW" altLang="en-US" sz="20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/>
              </a:rPr>
              <a:t>包含敏感數據、處理敏感數據的設備 </a:t>
            </a:r>
            <a:r>
              <a:rPr lang="en-US" altLang="zh-TW" sz="20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/>
              </a:rPr>
              <a:t>(important asset)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sz="20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/>
              </a:rPr>
              <a:t>建立</a:t>
            </a:r>
            <a:r>
              <a:rPr lang="zh-TW" altLang="en-US" sz="20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/>
              </a:rPr>
              <a:t>資訊資產清冊 </a:t>
            </a:r>
            <a:r>
              <a:rPr lang="en-US" altLang="zh-TW" sz="20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/>
              </a:rPr>
              <a:t>(information assets register) </a:t>
            </a:r>
            <a:r>
              <a:rPr lang="zh-TW" altLang="en-US" sz="20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/>
              </a:rPr>
              <a:t>與</a:t>
            </a:r>
            <a:r>
              <a:rPr lang="zh-TW" altLang="en-US" sz="20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/>
              </a:rPr>
              <a:t>資產負責人 </a:t>
            </a:r>
            <a:r>
              <a:rPr lang="en-US" altLang="zh-TW" sz="20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/>
              </a:rPr>
              <a:t>(asset owner)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sz="20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/>
              </a:rPr>
              <a:t>資訊資產管理，包含</a:t>
            </a:r>
            <a:r>
              <a:rPr lang="zh-TW" altLang="en-US" sz="20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/>
              </a:rPr>
              <a:t>資產分級 </a:t>
            </a:r>
            <a:r>
              <a:rPr lang="en-US" altLang="zh-TW" sz="20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/>
              </a:rPr>
              <a:t>(asset classification)</a:t>
            </a:r>
            <a:r>
              <a:rPr lang="zh-TW" altLang="en-US" sz="20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/>
              </a:rPr>
              <a:t>、資產標示 </a:t>
            </a:r>
            <a:r>
              <a:rPr lang="en-US" altLang="zh-TW" sz="20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/>
              </a:rPr>
              <a:t>(asset labeling) </a:t>
            </a:r>
            <a:r>
              <a:rPr lang="zh-TW" altLang="en-US" sz="20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/>
              </a:rPr>
              <a:t>與 資產處理 </a:t>
            </a:r>
            <a:r>
              <a:rPr lang="en-US" altLang="zh-TW" sz="20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/>
              </a:rPr>
              <a:t>(asset handling)</a:t>
            </a:r>
            <a:r>
              <a:rPr lang="zh-TW" altLang="en-US" sz="20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/>
              </a:rPr>
              <a:t>方法</a:t>
            </a:r>
            <a:endParaRPr lang="en-US" altLang="zh-TW" sz="2000" b="1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tillium Web"/>
            </a:endParaRPr>
          </a:p>
          <a:p>
            <a:r>
              <a:rPr lang="en-US" altLang="zh-TW" sz="20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/>
              </a:rPr>
              <a:t>2.</a:t>
            </a:r>
            <a:r>
              <a:rPr lang="zh-TW" altLang="en-US" sz="20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/>
              </a:rPr>
              <a:t>風險鑑別 </a:t>
            </a:r>
            <a:r>
              <a:rPr lang="en-US" altLang="zh-TW" sz="20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/>
              </a:rPr>
              <a:t>(Risk identification) 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sz="20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/>
              </a:rPr>
              <a:t>鑑別可能會危害資訊資產的</a:t>
            </a:r>
            <a:r>
              <a:rPr lang="zh-TW" altLang="en-US" sz="20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/>
              </a:rPr>
              <a:t>機密性 </a:t>
            </a:r>
            <a:r>
              <a:rPr lang="en-US" altLang="zh-TW" sz="20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/>
              </a:rPr>
              <a:t>(confidentiality)</a:t>
            </a:r>
            <a:r>
              <a:rPr lang="zh-TW" altLang="en-US" sz="20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/>
              </a:rPr>
              <a:t>、完整性 </a:t>
            </a:r>
            <a:r>
              <a:rPr lang="en-US" altLang="zh-TW" sz="20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/>
              </a:rPr>
              <a:t>(integrity) </a:t>
            </a:r>
            <a:r>
              <a:rPr lang="zh-TW" altLang="en-US" sz="20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/>
              </a:rPr>
              <a:t>與可用性 </a:t>
            </a:r>
            <a:r>
              <a:rPr lang="en-US" altLang="zh-TW" sz="20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/>
              </a:rPr>
              <a:t>(availability) </a:t>
            </a:r>
            <a:r>
              <a:rPr lang="zh-TW" altLang="en-US" sz="20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/>
              </a:rPr>
              <a:t>的風險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sz="20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/>
              </a:rPr>
              <a:t>鑑別</a:t>
            </a:r>
            <a:r>
              <a:rPr lang="zh-TW" altLang="en-US" sz="20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/>
              </a:rPr>
              <a:t>風險負責人 </a:t>
            </a:r>
            <a:r>
              <a:rPr lang="en-US" altLang="zh-TW" sz="2000" b="1" i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/>
              </a:rPr>
              <a:t>(Risk owner)</a:t>
            </a:r>
          </a:p>
          <a:p>
            <a:pPr lvl="1"/>
            <a:endParaRPr lang="en-US" altLang="zh-TW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tillium Web"/>
            </a:endParaRPr>
          </a:p>
          <a:p>
            <a:r>
              <a:rPr lang="en-US" altLang="zh-TW" sz="20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/>
              </a:rPr>
              <a:t>3.</a:t>
            </a:r>
            <a:r>
              <a:rPr lang="zh-TW" altLang="en-US" sz="20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/>
              </a:rPr>
              <a:t>風險分析 </a:t>
            </a:r>
            <a:r>
              <a:rPr lang="en-US" altLang="zh-TW" sz="20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/>
              </a:rPr>
              <a:t>(Risk Analysis) - </a:t>
            </a:r>
            <a:r>
              <a:rPr lang="zh-TW" altLang="en-US" sz="20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/>
              </a:rPr>
              <a:t>瞭解風險發生的衝擊 </a:t>
            </a:r>
            <a:r>
              <a:rPr lang="en-US" altLang="zh-TW" sz="20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/>
              </a:rPr>
              <a:t>(Consequences) </a:t>
            </a:r>
            <a:r>
              <a:rPr lang="zh-TW" altLang="en-US" sz="20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/>
              </a:rPr>
              <a:t>程度與事故機率 </a:t>
            </a:r>
            <a:r>
              <a:rPr lang="en-US" altLang="zh-TW" sz="20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/>
              </a:rPr>
              <a:t>(Incident likelihood)</a:t>
            </a:r>
          </a:p>
          <a:p>
            <a:endParaRPr lang="en-US" altLang="zh-TW" sz="2000" b="1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tillium Web"/>
            </a:endParaRPr>
          </a:p>
          <a:p>
            <a:r>
              <a:rPr lang="en-US" altLang="zh-TW" sz="20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/>
              </a:rPr>
              <a:t>4.</a:t>
            </a:r>
            <a:r>
              <a:rPr lang="zh-TW" altLang="en-US" sz="20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/>
              </a:rPr>
              <a:t>風險評估 </a:t>
            </a:r>
            <a:r>
              <a:rPr lang="en-US" altLang="zh-TW" sz="20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/>
              </a:rPr>
              <a:t>(Risk Evaluation) - </a:t>
            </a:r>
            <a:r>
              <a:rPr lang="zh-TW" altLang="en-US" sz="20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/>
              </a:rPr>
              <a:t>決定風險處理的優先順序</a:t>
            </a:r>
            <a:endParaRPr lang="en-US" altLang="zh-TW" sz="2000" b="1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tillium Web"/>
            </a:endParaRPr>
          </a:p>
          <a:p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/>
              </a:rPr>
              <a:t>5.</a:t>
            </a:r>
            <a:r>
              <a:rPr lang="zh-TW" altLang="en-US" sz="20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/>
              </a:rPr>
              <a:t>風險評鑑報告 </a:t>
            </a:r>
            <a:r>
              <a:rPr lang="en-US" altLang="zh-TW" sz="20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/>
              </a:rPr>
              <a:t>(Risk assessment report) </a:t>
            </a:r>
          </a:p>
        </p:txBody>
      </p:sp>
    </p:spTree>
    <p:extLst>
      <p:ext uri="{BB962C8B-B14F-4D97-AF65-F5344CB8AC3E}">
        <p14:creationId xmlns:p14="http://schemas.microsoft.com/office/powerpoint/2010/main" val="727757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7290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0675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221088"/>
            <a:ext cx="9144000" cy="12241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/>
              <a:t>CNS 31000 </a:t>
            </a:r>
            <a:r>
              <a:rPr lang="zh-TW" altLang="en-US" sz="4000" dirty="0" smtClean="0"/>
              <a:t>風險管理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456769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CNS 31000 </a:t>
            </a:r>
            <a:r>
              <a:rPr lang="zh-TW" altLang="en-US" dirty="0"/>
              <a:t>風險管理之原則、框架與過程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 smtClean="0"/>
              <a:t>CNS 31000:Risk management −Principles and guidelines</a:t>
            </a:r>
          </a:p>
          <a:p>
            <a:pPr marL="0" indent="0">
              <a:buNone/>
            </a:pPr>
            <a:r>
              <a:rPr lang="zh-TW" altLang="en-US" sz="2000" dirty="0" smtClean="0"/>
              <a:t>風險管理－原則與指導綱要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smtClean="0"/>
              <a:t>https://www.bsmi.gov.tw/bsmiGIP/wSite/public/Data/f1461570545959.pdf</a:t>
            </a:r>
            <a:endParaRPr lang="zh-TW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96952"/>
            <a:ext cx="5112568" cy="3426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2024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698</TotalTime>
  <Words>394</Words>
  <Application>Microsoft Office PowerPoint</Application>
  <PresentationFormat>如螢幕大小 (4:3)</PresentationFormat>
  <Paragraphs>63</Paragraphs>
  <Slides>20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Office 佈景主題</vt:lpstr>
      <vt:lpstr>風險管理實務</vt:lpstr>
      <vt:lpstr>ref</vt:lpstr>
      <vt:lpstr>PowerPoint 簡報</vt:lpstr>
      <vt:lpstr>PowerPoint 簡報</vt:lpstr>
      <vt:lpstr>資訊安全風險評估過程 (Risk assessment process)</vt:lpstr>
      <vt:lpstr>PowerPoint 簡報</vt:lpstr>
      <vt:lpstr>PowerPoint 簡報</vt:lpstr>
      <vt:lpstr>PowerPoint 簡報</vt:lpstr>
      <vt:lpstr>CNS 31000 風險管理之原則、框架與過程</vt:lpstr>
      <vt:lpstr>適用範圍</vt:lpstr>
      <vt:lpstr>PowerPoint 簡報</vt:lpstr>
      <vt:lpstr>https://www.iso.org/standard/75281.html</vt:lpstr>
      <vt:lpstr>https://www.iiiedu.org.tw/iso27005/</vt:lpstr>
      <vt:lpstr>ISO/IEC 27005 資訊安全風險管理程序圖</vt:lpstr>
      <vt:lpstr>PowerPoint 簡報</vt:lpstr>
      <vt:lpstr>控制措施(access controls)</vt:lpstr>
      <vt:lpstr>變更管理(Change management)</vt:lpstr>
      <vt:lpstr>資訊安全管理的目的</vt:lpstr>
      <vt:lpstr>CNS 27005風險管理過程</vt:lpstr>
      <vt:lpstr>建立全景階段</vt:lpstr>
    </vt:vector>
  </TitlesOfParts>
  <Company>HP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Ben Tseng</dc:creator>
  <cp:lastModifiedBy>KSUIE</cp:lastModifiedBy>
  <cp:revision>7</cp:revision>
  <dcterms:created xsi:type="dcterms:W3CDTF">2020-07-07T10:52:54Z</dcterms:created>
  <dcterms:modified xsi:type="dcterms:W3CDTF">2020-07-14T04:16:18Z</dcterms:modified>
</cp:coreProperties>
</file>