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85" r:id="rId7"/>
    <p:sldId id="263" r:id="rId8"/>
    <p:sldId id="286" r:id="rId9"/>
    <p:sldId id="264" r:id="rId10"/>
    <p:sldId id="287" r:id="rId11"/>
    <p:sldId id="265" r:id="rId12"/>
    <p:sldId id="288" r:id="rId13"/>
    <p:sldId id="266" r:id="rId14"/>
    <p:sldId id="267" r:id="rId15"/>
    <p:sldId id="306" r:id="rId16"/>
    <p:sldId id="268" r:id="rId17"/>
    <p:sldId id="305" r:id="rId18"/>
    <p:sldId id="269" r:id="rId19"/>
    <p:sldId id="312" r:id="rId20"/>
    <p:sldId id="291" r:id="rId21"/>
    <p:sldId id="314" r:id="rId22"/>
    <p:sldId id="313" r:id="rId23"/>
    <p:sldId id="316" r:id="rId24"/>
    <p:sldId id="315" r:id="rId25"/>
    <p:sldId id="295" r:id="rId26"/>
    <p:sldId id="293" r:id="rId27"/>
    <p:sldId id="311" r:id="rId28"/>
    <p:sldId id="297" r:id="rId29"/>
    <p:sldId id="270" r:id="rId30"/>
    <p:sldId id="298" r:id="rId31"/>
    <p:sldId id="299" r:id="rId32"/>
    <p:sldId id="301" r:id="rId33"/>
    <p:sldId id="259" r:id="rId34"/>
    <p:sldId id="260" r:id="rId35"/>
    <p:sldId id="271" r:id="rId36"/>
    <p:sldId id="307" r:id="rId37"/>
    <p:sldId id="317" r:id="rId38"/>
    <p:sldId id="272" r:id="rId39"/>
    <p:sldId id="308" r:id="rId40"/>
    <p:sldId id="273" r:id="rId41"/>
    <p:sldId id="309" r:id="rId42"/>
    <p:sldId id="274" r:id="rId43"/>
    <p:sldId id="310" r:id="rId44"/>
    <p:sldId id="275" r:id="rId45"/>
    <p:sldId id="276" r:id="rId46"/>
    <p:sldId id="277" r:id="rId47"/>
    <p:sldId id="283" r:id="rId48"/>
    <p:sldId id="284" r:id="rId49"/>
    <p:sldId id="279" r:id="rId50"/>
    <p:sldId id="280" r:id="rId51"/>
    <p:sldId id="281"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1026" y="6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86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1C8E39B-DB16-4FA5-A5BA-66331C55604A}" type="datetimeFigureOut">
              <a:rPr lang="zh-TW" altLang="en-US" smtClean="0"/>
              <a:t>2020/6/9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6AC1540-F31E-4DED-83AA-7CFD9237CA0E}" type="slidenum">
              <a:rPr lang="zh-TW" altLang="en-US" smtClean="0"/>
              <a:t>‹#›</a:t>
            </a:fld>
            <a:endParaRPr lang="zh-TW" altLang="en-US"/>
          </a:p>
        </p:txBody>
      </p:sp>
    </p:spTree>
    <p:extLst>
      <p:ext uri="{BB962C8B-B14F-4D97-AF65-F5344CB8AC3E}">
        <p14:creationId xmlns:p14="http://schemas.microsoft.com/office/powerpoint/2010/main" val="207793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1C8E39B-DB16-4FA5-A5BA-66331C55604A}" type="datetimeFigureOut">
              <a:rPr lang="zh-TW" altLang="en-US" smtClean="0"/>
              <a:t>2020/6/9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6AC1540-F31E-4DED-83AA-7CFD9237CA0E}" type="slidenum">
              <a:rPr lang="zh-TW" altLang="en-US" smtClean="0"/>
              <a:t>‹#›</a:t>
            </a:fld>
            <a:endParaRPr lang="zh-TW" altLang="en-US"/>
          </a:p>
        </p:txBody>
      </p:sp>
    </p:spTree>
    <p:extLst>
      <p:ext uri="{BB962C8B-B14F-4D97-AF65-F5344CB8AC3E}">
        <p14:creationId xmlns:p14="http://schemas.microsoft.com/office/powerpoint/2010/main" val="135388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1C8E39B-DB16-4FA5-A5BA-66331C55604A}" type="datetimeFigureOut">
              <a:rPr lang="zh-TW" altLang="en-US" smtClean="0"/>
              <a:t>2020/6/9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6AC1540-F31E-4DED-83AA-7CFD9237CA0E}" type="slidenum">
              <a:rPr lang="zh-TW" altLang="en-US" smtClean="0"/>
              <a:t>‹#›</a:t>
            </a:fld>
            <a:endParaRPr lang="zh-TW" altLang="en-US"/>
          </a:p>
        </p:txBody>
      </p:sp>
    </p:spTree>
    <p:extLst>
      <p:ext uri="{BB962C8B-B14F-4D97-AF65-F5344CB8AC3E}">
        <p14:creationId xmlns:p14="http://schemas.microsoft.com/office/powerpoint/2010/main" val="222856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1C8E39B-DB16-4FA5-A5BA-66331C55604A}" type="datetimeFigureOut">
              <a:rPr lang="zh-TW" altLang="en-US" smtClean="0"/>
              <a:t>2020/6/9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6AC1540-F31E-4DED-83AA-7CFD9237CA0E}" type="slidenum">
              <a:rPr lang="zh-TW" altLang="en-US" smtClean="0"/>
              <a:t>‹#›</a:t>
            </a:fld>
            <a:endParaRPr lang="zh-TW" altLang="en-US"/>
          </a:p>
        </p:txBody>
      </p:sp>
    </p:spTree>
    <p:extLst>
      <p:ext uri="{BB962C8B-B14F-4D97-AF65-F5344CB8AC3E}">
        <p14:creationId xmlns:p14="http://schemas.microsoft.com/office/powerpoint/2010/main" val="14255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1C8E39B-DB16-4FA5-A5BA-66331C55604A}" type="datetimeFigureOut">
              <a:rPr lang="zh-TW" altLang="en-US" smtClean="0"/>
              <a:t>2020/6/9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6AC1540-F31E-4DED-83AA-7CFD9237CA0E}" type="slidenum">
              <a:rPr lang="zh-TW" altLang="en-US" smtClean="0"/>
              <a:t>‹#›</a:t>
            </a:fld>
            <a:endParaRPr lang="zh-TW" altLang="en-US"/>
          </a:p>
        </p:txBody>
      </p:sp>
    </p:spTree>
    <p:extLst>
      <p:ext uri="{BB962C8B-B14F-4D97-AF65-F5344CB8AC3E}">
        <p14:creationId xmlns:p14="http://schemas.microsoft.com/office/powerpoint/2010/main" val="4193834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1C8E39B-DB16-4FA5-A5BA-66331C55604A}" type="datetimeFigureOut">
              <a:rPr lang="zh-TW" altLang="en-US" smtClean="0"/>
              <a:t>2020/6/9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6AC1540-F31E-4DED-83AA-7CFD9237CA0E}" type="slidenum">
              <a:rPr lang="zh-TW" altLang="en-US" smtClean="0"/>
              <a:t>‹#›</a:t>
            </a:fld>
            <a:endParaRPr lang="zh-TW" altLang="en-US"/>
          </a:p>
        </p:txBody>
      </p:sp>
    </p:spTree>
    <p:extLst>
      <p:ext uri="{BB962C8B-B14F-4D97-AF65-F5344CB8AC3E}">
        <p14:creationId xmlns:p14="http://schemas.microsoft.com/office/powerpoint/2010/main" val="221192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1C8E39B-DB16-4FA5-A5BA-66331C55604A}" type="datetimeFigureOut">
              <a:rPr lang="zh-TW" altLang="en-US" smtClean="0"/>
              <a:t>2020/6/9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6AC1540-F31E-4DED-83AA-7CFD9237CA0E}" type="slidenum">
              <a:rPr lang="zh-TW" altLang="en-US" smtClean="0"/>
              <a:t>‹#›</a:t>
            </a:fld>
            <a:endParaRPr lang="zh-TW" altLang="en-US"/>
          </a:p>
        </p:txBody>
      </p:sp>
    </p:spTree>
    <p:extLst>
      <p:ext uri="{BB962C8B-B14F-4D97-AF65-F5344CB8AC3E}">
        <p14:creationId xmlns:p14="http://schemas.microsoft.com/office/powerpoint/2010/main" val="60774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1C8E39B-DB16-4FA5-A5BA-66331C55604A}" type="datetimeFigureOut">
              <a:rPr lang="zh-TW" altLang="en-US" smtClean="0"/>
              <a:t>2020/6/9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6AC1540-F31E-4DED-83AA-7CFD9237CA0E}" type="slidenum">
              <a:rPr lang="zh-TW" altLang="en-US" smtClean="0"/>
              <a:t>‹#›</a:t>
            </a:fld>
            <a:endParaRPr lang="zh-TW" altLang="en-US"/>
          </a:p>
        </p:txBody>
      </p:sp>
    </p:spTree>
    <p:extLst>
      <p:ext uri="{BB962C8B-B14F-4D97-AF65-F5344CB8AC3E}">
        <p14:creationId xmlns:p14="http://schemas.microsoft.com/office/powerpoint/2010/main" val="187580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8E39B-DB16-4FA5-A5BA-66331C55604A}" type="datetimeFigureOut">
              <a:rPr lang="zh-TW" altLang="en-US" smtClean="0"/>
              <a:t>2020/6/9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6AC1540-F31E-4DED-83AA-7CFD9237CA0E}" type="slidenum">
              <a:rPr lang="zh-TW" altLang="en-US" smtClean="0"/>
              <a:t>‹#›</a:t>
            </a:fld>
            <a:endParaRPr lang="zh-TW" altLang="en-US"/>
          </a:p>
        </p:txBody>
      </p:sp>
    </p:spTree>
    <p:extLst>
      <p:ext uri="{BB962C8B-B14F-4D97-AF65-F5344CB8AC3E}">
        <p14:creationId xmlns:p14="http://schemas.microsoft.com/office/powerpoint/2010/main" val="374154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1C8E39B-DB16-4FA5-A5BA-66331C55604A}" type="datetimeFigureOut">
              <a:rPr lang="zh-TW" altLang="en-US" smtClean="0"/>
              <a:t>2020/6/9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6AC1540-F31E-4DED-83AA-7CFD9237CA0E}" type="slidenum">
              <a:rPr lang="zh-TW" altLang="en-US" smtClean="0"/>
              <a:t>‹#›</a:t>
            </a:fld>
            <a:endParaRPr lang="zh-TW" altLang="en-US"/>
          </a:p>
        </p:txBody>
      </p:sp>
    </p:spTree>
    <p:extLst>
      <p:ext uri="{BB962C8B-B14F-4D97-AF65-F5344CB8AC3E}">
        <p14:creationId xmlns:p14="http://schemas.microsoft.com/office/powerpoint/2010/main" val="297661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1C8E39B-DB16-4FA5-A5BA-66331C55604A}" type="datetimeFigureOut">
              <a:rPr lang="zh-TW" altLang="en-US" smtClean="0"/>
              <a:t>2020/6/9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6AC1540-F31E-4DED-83AA-7CFD9237CA0E}" type="slidenum">
              <a:rPr lang="zh-TW" altLang="en-US" smtClean="0"/>
              <a:t>‹#›</a:t>
            </a:fld>
            <a:endParaRPr lang="zh-TW" altLang="en-US"/>
          </a:p>
        </p:txBody>
      </p:sp>
    </p:spTree>
    <p:extLst>
      <p:ext uri="{BB962C8B-B14F-4D97-AF65-F5344CB8AC3E}">
        <p14:creationId xmlns:p14="http://schemas.microsoft.com/office/powerpoint/2010/main" val="3637237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8E39B-DB16-4FA5-A5BA-66331C55604A}" type="datetimeFigureOut">
              <a:rPr lang="zh-TW" altLang="en-US" smtClean="0"/>
              <a:t>2020/6/9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C1540-F31E-4DED-83AA-7CFD9237CA0E}" type="slidenum">
              <a:rPr lang="zh-TW" altLang="en-US" smtClean="0"/>
              <a:t>‹#›</a:t>
            </a:fld>
            <a:endParaRPr lang="zh-TW" altLang="en-US"/>
          </a:p>
        </p:txBody>
      </p:sp>
    </p:spTree>
    <p:extLst>
      <p:ext uri="{BB962C8B-B14F-4D97-AF65-F5344CB8AC3E}">
        <p14:creationId xmlns:p14="http://schemas.microsoft.com/office/powerpoint/2010/main" val="1652379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zh.wikipedia.org/wiki/%E6%AE%AD%E5%B1%8D%E9%9B%BB%E8%85%A6" TargetMode="External"/><Relationship Id="rId2" Type="http://schemas.openxmlformats.org/officeDocument/2006/relationships/hyperlink" Target="https://zh.wikipedia.org/wiki/%E9%BB%91%E5%AE%A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網路攻擊模式分析與防禦</a:t>
            </a: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7691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30DFA5B7-73E4-4504-A67F-272B9A693DD7}"/>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0576" y="1722696"/>
            <a:ext cx="5443983" cy="5135304"/>
          </a:xfrm>
        </p:spPr>
      </p:pic>
      <p:sp>
        <p:nvSpPr>
          <p:cNvPr id="2" name="矩形 1">
            <a:extLst>
              <a:ext uri="{FF2B5EF4-FFF2-40B4-BE49-F238E27FC236}">
                <a16:creationId xmlns:a16="http://schemas.microsoft.com/office/drawing/2014/main" id="{6FAE3D11-4430-4029-AFA3-7014E2600C80}"/>
              </a:ext>
            </a:extLst>
          </p:cNvPr>
          <p:cNvSpPr/>
          <p:nvPr/>
        </p:nvSpPr>
        <p:spPr>
          <a:xfrm>
            <a:off x="903367" y="160892"/>
            <a:ext cx="7337265" cy="830997"/>
          </a:xfrm>
          <a:prstGeom prst="rect">
            <a:avLst/>
          </a:prstGeom>
        </p:spPr>
        <p:txBody>
          <a:bodyPr wrap="none">
            <a:spAutoFit/>
          </a:bodyPr>
          <a:lstStyle/>
          <a:p>
            <a:r>
              <a:rPr lang="zh-TW" altLang="en-US" sz="4800" dirty="0"/>
              <a:t>社交工程 </a:t>
            </a:r>
            <a:r>
              <a:rPr lang="en-US" altLang="zh-TW" sz="4800" dirty="0"/>
              <a:t>Social engineering</a:t>
            </a:r>
            <a:endParaRPr lang="zh-TW" altLang="en-US" sz="4800" dirty="0"/>
          </a:p>
        </p:txBody>
      </p:sp>
    </p:spTree>
    <p:extLst>
      <p:ext uri="{BB962C8B-B14F-4D97-AF65-F5344CB8AC3E}">
        <p14:creationId xmlns:p14="http://schemas.microsoft.com/office/powerpoint/2010/main" val="352073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13313"/>
            <a:ext cx="9058939" cy="735447"/>
          </a:xfrm>
        </p:spPr>
        <p:txBody>
          <a:bodyPr>
            <a:noAutofit/>
          </a:bodyPr>
          <a:lstStyle/>
          <a:p>
            <a:pPr lvl="1"/>
            <a:r>
              <a:rPr lang="en-US" altLang="zh-TW" sz="4400" dirty="0"/>
              <a:t>Spoofing: IP spoofing | </a:t>
            </a:r>
            <a:r>
              <a:rPr lang="en-US" altLang="zh-TW" sz="4400" dirty="0" err="1"/>
              <a:t>arp</a:t>
            </a:r>
            <a:r>
              <a:rPr lang="en-US" altLang="zh-TW" sz="4400" dirty="0"/>
              <a:t> spoofing </a:t>
            </a: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a:t>是針對乙太網路位址解析協定（</a:t>
            </a:r>
            <a:r>
              <a:rPr lang="en-US" altLang="zh-TW" dirty="0"/>
              <a:t>ARP</a:t>
            </a:r>
            <a:r>
              <a:rPr lang="zh-TW" altLang="en-US" dirty="0"/>
              <a:t>）的一種攻擊技術。</a:t>
            </a:r>
            <a:endParaRPr lang="en-US" altLang="zh-TW" dirty="0"/>
          </a:p>
          <a:p>
            <a:pPr>
              <a:buFont typeface="Wingdings" panose="05000000000000000000" pitchFamily="2" charset="2"/>
              <a:buChar char="Ø"/>
            </a:pPr>
            <a:r>
              <a:rPr lang="zh-TW" altLang="en-US" sz="2700" dirty="0"/>
              <a:t>此種攻擊可讓攻擊者取得</a:t>
            </a:r>
            <a:r>
              <a:rPr lang="zh-TW" altLang="en-US" sz="2700" b="1" dirty="0">
                <a:solidFill>
                  <a:srgbClr val="FF0000"/>
                </a:solidFill>
              </a:rPr>
              <a:t>區域網路</a:t>
            </a:r>
            <a:r>
              <a:rPr lang="zh-TW" altLang="en-US" sz="2700" dirty="0"/>
              <a:t>上的</a:t>
            </a:r>
            <a:r>
              <a:rPr lang="zh-TW" altLang="en-US" sz="2700" dirty="0">
                <a:solidFill>
                  <a:srgbClr val="FF0000"/>
                </a:solidFill>
              </a:rPr>
              <a:t>資料封包</a:t>
            </a:r>
            <a:r>
              <a:rPr lang="zh-TW" altLang="en-US" sz="2700" dirty="0"/>
              <a:t>甚至可</a:t>
            </a:r>
            <a:r>
              <a:rPr lang="zh-TW" altLang="en-US" sz="2700" b="1" u="sng" dirty="0">
                <a:solidFill>
                  <a:srgbClr val="FF0000"/>
                </a:solidFill>
              </a:rPr>
              <a:t>篡改封包</a:t>
            </a:r>
            <a:r>
              <a:rPr lang="zh-TW" altLang="en-US" sz="2700" dirty="0"/>
              <a:t>，且可讓網路上</a:t>
            </a:r>
            <a:r>
              <a:rPr lang="zh-TW" altLang="en-US" sz="2700" b="1" dirty="0">
                <a:solidFill>
                  <a:srgbClr val="FF0000"/>
                </a:solidFill>
              </a:rPr>
              <a:t>特定</a:t>
            </a:r>
            <a:r>
              <a:rPr lang="zh-TW" altLang="en-US" sz="2700" dirty="0"/>
              <a:t>電腦或</a:t>
            </a:r>
            <a:r>
              <a:rPr lang="zh-TW" altLang="en-US" sz="2700" b="1" dirty="0">
                <a:solidFill>
                  <a:srgbClr val="FF0000"/>
                </a:solidFill>
              </a:rPr>
              <a:t>所有</a:t>
            </a:r>
            <a:r>
              <a:rPr lang="zh-TW" altLang="en-US" sz="2700" dirty="0"/>
              <a:t>電腦</a:t>
            </a:r>
            <a:r>
              <a:rPr lang="zh-TW" altLang="en-US" sz="2700" b="1" dirty="0">
                <a:solidFill>
                  <a:srgbClr val="FF0000"/>
                </a:solidFill>
              </a:rPr>
              <a:t>無法</a:t>
            </a:r>
            <a:r>
              <a:rPr lang="zh-TW" altLang="en-US" sz="2700" dirty="0"/>
              <a:t>正常連線</a:t>
            </a:r>
            <a:r>
              <a:rPr lang="zh-TW" altLang="en-US" dirty="0"/>
              <a:t>。</a:t>
            </a:r>
          </a:p>
        </p:txBody>
      </p:sp>
      <p:sp>
        <p:nvSpPr>
          <p:cNvPr id="4" name="矩形 3">
            <a:extLst>
              <a:ext uri="{FF2B5EF4-FFF2-40B4-BE49-F238E27FC236}">
                <a16:creationId xmlns:a16="http://schemas.microsoft.com/office/drawing/2014/main" id="{DBE63458-040B-4247-8211-DD7A1A1E1B7C}"/>
              </a:ext>
            </a:extLst>
          </p:cNvPr>
          <p:cNvSpPr/>
          <p:nvPr/>
        </p:nvSpPr>
        <p:spPr>
          <a:xfrm>
            <a:off x="1052622" y="5530632"/>
            <a:ext cx="6113721" cy="369332"/>
          </a:xfrm>
          <a:prstGeom prst="rect">
            <a:avLst/>
          </a:prstGeom>
        </p:spPr>
        <p:txBody>
          <a:bodyPr wrap="square">
            <a:spAutoFit/>
          </a:bodyPr>
          <a:lstStyle/>
          <a:p>
            <a:r>
              <a:rPr lang="en-US" altLang="zh-TW" dirty="0"/>
              <a:t>https://zh.wikipedia.org/wiki/ARP%E6%AC%BA%E9%A8%99</a:t>
            </a:r>
            <a:endParaRPr lang="zh-TW" altLang="en-US" dirty="0"/>
          </a:p>
        </p:txBody>
      </p:sp>
    </p:spTree>
    <p:extLst>
      <p:ext uri="{BB962C8B-B14F-4D97-AF65-F5344CB8AC3E}">
        <p14:creationId xmlns:p14="http://schemas.microsoft.com/office/powerpoint/2010/main" val="332413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AC999ABC-BDB2-4595-8DA5-9BA114E53D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125" y="2461017"/>
            <a:ext cx="7489749" cy="2745568"/>
          </a:xfrm>
        </p:spPr>
      </p:pic>
      <p:sp>
        <p:nvSpPr>
          <p:cNvPr id="2" name="矩形 1">
            <a:extLst>
              <a:ext uri="{FF2B5EF4-FFF2-40B4-BE49-F238E27FC236}">
                <a16:creationId xmlns:a16="http://schemas.microsoft.com/office/drawing/2014/main" id="{9A87E8EF-E105-4B9B-897B-7BF7F0C3509F}"/>
              </a:ext>
            </a:extLst>
          </p:cNvPr>
          <p:cNvSpPr/>
          <p:nvPr/>
        </p:nvSpPr>
        <p:spPr>
          <a:xfrm>
            <a:off x="827125" y="447970"/>
            <a:ext cx="7765267" cy="707886"/>
          </a:xfrm>
          <a:prstGeom prst="rect">
            <a:avLst/>
          </a:prstGeom>
        </p:spPr>
        <p:txBody>
          <a:bodyPr wrap="none">
            <a:spAutoFit/>
          </a:bodyPr>
          <a:lstStyle/>
          <a:p>
            <a:r>
              <a:rPr lang="en-US" altLang="zh-TW" sz="4000" dirty="0"/>
              <a:t>Spoofing: IP spoofing | </a:t>
            </a:r>
            <a:r>
              <a:rPr lang="en-US" altLang="zh-TW" sz="4000" dirty="0" err="1"/>
              <a:t>arp</a:t>
            </a:r>
            <a:r>
              <a:rPr lang="en-US" altLang="zh-TW" sz="4000" dirty="0"/>
              <a:t> spoofing </a:t>
            </a:r>
            <a:endParaRPr lang="zh-TW" altLang="en-US" sz="4000" dirty="0"/>
          </a:p>
        </p:txBody>
      </p:sp>
    </p:spTree>
    <p:extLst>
      <p:ext uri="{BB962C8B-B14F-4D97-AF65-F5344CB8AC3E}">
        <p14:creationId xmlns:p14="http://schemas.microsoft.com/office/powerpoint/2010/main" val="2425284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13313"/>
            <a:ext cx="1593555" cy="735447"/>
          </a:xfrm>
        </p:spPr>
        <p:txBody>
          <a:bodyPr>
            <a:normAutofit fontScale="90000"/>
          </a:bodyPr>
          <a:lstStyle/>
          <a:p>
            <a:pPr lvl="1"/>
            <a:r>
              <a:rPr lang="zh-TW" altLang="en-US" sz="5400" dirty="0"/>
              <a:t>提權</a:t>
            </a:r>
            <a:endParaRPr lang="en-US" altLang="zh-TW" sz="5400"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Ø"/>
            </a:pPr>
            <a:r>
              <a:rPr lang="zh-CN" altLang="en-US" sz="2700" b="1" dirty="0">
                <a:solidFill>
                  <a:srgbClr val="FF0000"/>
                </a:solidFill>
                <a:latin typeface="新細明體" panose="02020500000000000000" pitchFamily="18" charset="-120"/>
                <a:ea typeface="新細明體" panose="02020500000000000000" pitchFamily="18" charset="-120"/>
              </a:rPr>
              <a:t>提高</a:t>
            </a:r>
            <a:r>
              <a:rPr lang="zh-CN" altLang="en-US" sz="2700" dirty="0">
                <a:latin typeface="新細明體" panose="02020500000000000000" pitchFamily="18" charset="-120"/>
                <a:ea typeface="新細明體" panose="02020500000000000000" pitchFamily="18" charset="-120"/>
              </a:rPr>
              <a:t>自己在</a:t>
            </a:r>
            <a:r>
              <a:rPr lang="zh-CN" altLang="en-US" sz="2700" dirty="0">
                <a:solidFill>
                  <a:srgbClr val="FF0000"/>
                </a:solidFill>
                <a:latin typeface="新細明體" panose="02020500000000000000" pitchFamily="18" charset="-120"/>
                <a:ea typeface="新細明體" panose="02020500000000000000" pitchFamily="18" charset="-120"/>
              </a:rPr>
              <a:t>伺服器</a:t>
            </a:r>
            <a:r>
              <a:rPr lang="zh-CN" altLang="en-US" sz="2700" dirty="0">
                <a:latin typeface="新細明體" panose="02020500000000000000" pitchFamily="18" charset="-120"/>
                <a:ea typeface="新細明體" panose="02020500000000000000" pitchFamily="18" charset="-120"/>
              </a:rPr>
              <a:t>中的</a:t>
            </a:r>
            <a:r>
              <a:rPr lang="zh-CN" altLang="en-US" sz="2700" b="1" dirty="0">
                <a:solidFill>
                  <a:srgbClr val="FF0000"/>
                </a:solidFill>
                <a:latin typeface="新細明體" panose="02020500000000000000" pitchFamily="18" charset="-120"/>
                <a:ea typeface="新細明體" panose="02020500000000000000" pitchFamily="18" charset="-120"/>
              </a:rPr>
              <a:t>許可權</a:t>
            </a:r>
            <a:r>
              <a:rPr lang="zh-CN" altLang="en-US" sz="2700" dirty="0">
                <a:latin typeface="新細明體" panose="02020500000000000000" pitchFamily="18" charset="-120"/>
                <a:ea typeface="新細明體" panose="02020500000000000000" pitchFamily="18" charset="-120"/>
              </a:rPr>
              <a:t>，主要針對網站</a:t>
            </a:r>
            <a:r>
              <a:rPr lang="zh-CN" altLang="en-US" sz="2700" dirty="0">
                <a:solidFill>
                  <a:srgbClr val="FF0000"/>
                </a:solidFill>
                <a:latin typeface="新細明體" panose="02020500000000000000" pitchFamily="18" charset="-120"/>
                <a:ea typeface="新細明體" panose="02020500000000000000" pitchFamily="18" charset="-120"/>
              </a:rPr>
              <a:t>入侵</a:t>
            </a:r>
            <a:r>
              <a:rPr lang="zh-CN" altLang="en-US" sz="2700" dirty="0">
                <a:latin typeface="新細明體" panose="02020500000000000000" pitchFamily="18" charset="-120"/>
                <a:ea typeface="新細明體" panose="02020500000000000000" pitchFamily="18" charset="-120"/>
              </a:rPr>
              <a:t>過程中，通過各種</a:t>
            </a:r>
            <a:r>
              <a:rPr lang="zh-CN" altLang="en-US" sz="2700" b="1" u="sng" dirty="0">
                <a:solidFill>
                  <a:srgbClr val="FF0000"/>
                </a:solidFill>
                <a:latin typeface="新細明體" panose="02020500000000000000" pitchFamily="18" charset="-120"/>
                <a:ea typeface="新細明體" panose="02020500000000000000" pitchFamily="18" charset="-120"/>
              </a:rPr>
              <a:t>漏洞</a:t>
            </a:r>
            <a:r>
              <a:rPr lang="zh-CN" altLang="en-US" sz="2700" dirty="0">
                <a:latin typeface="新細明體" panose="02020500000000000000" pitchFamily="18" charset="-120"/>
                <a:ea typeface="新細明體" panose="02020500000000000000" pitchFamily="18" charset="-120"/>
              </a:rPr>
              <a:t>提升</a:t>
            </a:r>
            <a:r>
              <a:rPr lang="en-US" altLang="zh-CN" sz="2700" dirty="0">
                <a:latin typeface="新細明體" panose="02020500000000000000" pitchFamily="18" charset="-120"/>
                <a:ea typeface="新細明體" panose="02020500000000000000" pitchFamily="18" charset="-120"/>
              </a:rPr>
              <a:t>WEBSHELL</a:t>
            </a:r>
            <a:r>
              <a:rPr lang="zh-CN" altLang="en-US" sz="2700" b="1" dirty="0">
                <a:solidFill>
                  <a:srgbClr val="FF0000"/>
                </a:solidFill>
                <a:latin typeface="新細明體" panose="02020500000000000000" pitchFamily="18" charset="-120"/>
                <a:ea typeface="新細明體" panose="02020500000000000000" pitchFamily="18" charset="-120"/>
              </a:rPr>
              <a:t>許可權</a:t>
            </a:r>
            <a:r>
              <a:rPr lang="zh-CN" altLang="en-US" sz="2700" dirty="0">
                <a:latin typeface="新細明體" panose="02020500000000000000" pitchFamily="18" charset="-120"/>
                <a:ea typeface="新細明體" panose="02020500000000000000" pitchFamily="18" charset="-120"/>
              </a:rPr>
              <a:t>以奪得該伺服器許可權。</a:t>
            </a:r>
            <a:endParaRPr lang="en-US" altLang="zh-CN" sz="2700" dirty="0">
              <a:latin typeface="新細明體" panose="02020500000000000000" pitchFamily="18" charset="-120"/>
              <a:ea typeface="新細明體" panose="02020500000000000000" pitchFamily="18" charset="-120"/>
            </a:endParaRPr>
          </a:p>
          <a:p>
            <a:pPr>
              <a:buFont typeface="Wingdings" panose="05000000000000000000" pitchFamily="2" charset="2"/>
              <a:buChar char="Ø"/>
            </a:pPr>
            <a:endParaRPr lang="en-US" altLang="zh-TW" sz="2700" dirty="0">
              <a:latin typeface="新細明體" panose="02020500000000000000" pitchFamily="18" charset="-120"/>
              <a:ea typeface="新細明體" panose="02020500000000000000" pitchFamily="18" charset="-120"/>
            </a:endParaRPr>
          </a:p>
          <a:p>
            <a:pPr>
              <a:buFont typeface="Wingdings" panose="05000000000000000000" pitchFamily="2" charset="2"/>
              <a:buChar char="Ø"/>
            </a:pPr>
            <a:r>
              <a:rPr lang="en-US" altLang="zh-CN" sz="2700" dirty="0">
                <a:latin typeface="新細明體" panose="02020500000000000000" pitchFamily="18" charset="-120"/>
                <a:ea typeface="新細明體" panose="02020500000000000000" pitchFamily="18" charset="-120"/>
              </a:rPr>
              <a:t>WEBSHELL</a:t>
            </a:r>
            <a:r>
              <a:rPr lang="en-US" altLang="zh-TW" sz="2700" dirty="0">
                <a:latin typeface="新細明體" panose="02020500000000000000" pitchFamily="18" charset="-120"/>
                <a:ea typeface="新細明體" panose="02020500000000000000" pitchFamily="18" charset="-120"/>
              </a:rPr>
              <a:t>:</a:t>
            </a:r>
            <a:r>
              <a:rPr lang="zh-TW" altLang="en-US" dirty="0"/>
              <a:t>是一段惡意的代碼，可以上傳到網站來訪問存儲在該網站上的文件。</a:t>
            </a:r>
            <a:endParaRPr lang="en-US" altLang="zh-TW" dirty="0"/>
          </a:p>
          <a:p>
            <a:pPr>
              <a:buFont typeface="Wingdings" panose="05000000000000000000" pitchFamily="2" charset="2"/>
              <a:buChar char="Ø"/>
            </a:pPr>
            <a:r>
              <a:rPr lang="zh-TW" altLang="en-US" dirty="0"/>
              <a:t>一旦它被上傳，</a:t>
            </a:r>
            <a:r>
              <a:rPr lang="zh-TW" altLang="en-US" b="1" dirty="0">
                <a:solidFill>
                  <a:srgbClr val="FF0000"/>
                </a:solidFill>
              </a:rPr>
              <a:t>黑客</a:t>
            </a:r>
            <a:r>
              <a:rPr lang="zh-TW" altLang="en-US" dirty="0"/>
              <a:t>可以利用它來</a:t>
            </a:r>
            <a:r>
              <a:rPr lang="zh-TW" altLang="en-US" dirty="0">
                <a:solidFill>
                  <a:srgbClr val="FF0000"/>
                </a:solidFill>
              </a:rPr>
              <a:t>編輯，刪除或下載網站上的任何文件</a:t>
            </a:r>
            <a:r>
              <a:rPr lang="zh-TW" altLang="en-US" dirty="0"/>
              <a:t>，或</a:t>
            </a:r>
            <a:r>
              <a:rPr lang="zh-TW" altLang="en-US" dirty="0">
                <a:solidFill>
                  <a:srgbClr val="FF0000"/>
                </a:solidFill>
              </a:rPr>
              <a:t>上傳</a:t>
            </a:r>
            <a:r>
              <a:rPr lang="zh-TW" altLang="en-US" dirty="0"/>
              <a:t>他們自己想要的</a:t>
            </a:r>
            <a:r>
              <a:rPr lang="zh-TW" altLang="en-US" dirty="0">
                <a:solidFill>
                  <a:srgbClr val="FF0000"/>
                </a:solidFill>
              </a:rPr>
              <a:t>文件</a:t>
            </a:r>
            <a:r>
              <a:rPr lang="zh-TW" altLang="en-US" dirty="0"/>
              <a:t>或</a:t>
            </a:r>
            <a:r>
              <a:rPr lang="zh-TW" altLang="en-US" dirty="0">
                <a:solidFill>
                  <a:srgbClr val="FF0000"/>
                </a:solidFill>
              </a:rPr>
              <a:t>程式碼</a:t>
            </a:r>
            <a:r>
              <a:rPr lang="zh-TW" altLang="en-US" dirty="0"/>
              <a:t>。</a:t>
            </a:r>
            <a:endParaRPr lang="zh-TW" altLang="en-US" sz="2700" dirty="0">
              <a:latin typeface="新細明體" panose="02020500000000000000" pitchFamily="18" charset="-120"/>
              <a:ea typeface="新細明體" panose="02020500000000000000" pitchFamily="18" charset="-120"/>
            </a:endParaRPr>
          </a:p>
        </p:txBody>
      </p:sp>
      <p:sp>
        <p:nvSpPr>
          <p:cNvPr id="4" name="矩形 3">
            <a:extLst>
              <a:ext uri="{FF2B5EF4-FFF2-40B4-BE49-F238E27FC236}">
                <a16:creationId xmlns:a16="http://schemas.microsoft.com/office/drawing/2014/main" id="{82301FA0-1B42-4958-8989-F8393B1F8C86}"/>
              </a:ext>
            </a:extLst>
          </p:cNvPr>
          <p:cNvSpPr/>
          <p:nvPr/>
        </p:nvSpPr>
        <p:spPr>
          <a:xfrm>
            <a:off x="946297" y="5898356"/>
            <a:ext cx="6507125" cy="369332"/>
          </a:xfrm>
          <a:prstGeom prst="rect">
            <a:avLst/>
          </a:prstGeom>
        </p:spPr>
        <p:txBody>
          <a:bodyPr wrap="square">
            <a:spAutoFit/>
          </a:bodyPr>
          <a:lstStyle/>
          <a:p>
            <a:r>
              <a:rPr lang="en-US" altLang="zh-TW" dirty="0"/>
              <a:t>https://baike.baidu.com/item/%E6%8F%90%E6%9D%83</a:t>
            </a:r>
            <a:endParaRPr lang="zh-TW" altLang="en-US" dirty="0"/>
          </a:p>
        </p:txBody>
      </p:sp>
      <p:sp>
        <p:nvSpPr>
          <p:cNvPr id="5" name="矩形 4">
            <a:extLst>
              <a:ext uri="{FF2B5EF4-FFF2-40B4-BE49-F238E27FC236}">
                <a16:creationId xmlns:a16="http://schemas.microsoft.com/office/drawing/2014/main" id="{A32B7EF5-014A-4DFE-BBED-8853CEA29A24}"/>
              </a:ext>
            </a:extLst>
          </p:cNvPr>
          <p:cNvSpPr/>
          <p:nvPr/>
        </p:nvSpPr>
        <p:spPr>
          <a:xfrm>
            <a:off x="489097" y="6360021"/>
            <a:ext cx="7886700" cy="369332"/>
          </a:xfrm>
          <a:prstGeom prst="rect">
            <a:avLst/>
          </a:prstGeom>
        </p:spPr>
        <p:txBody>
          <a:bodyPr wrap="square">
            <a:spAutoFit/>
          </a:bodyPr>
          <a:lstStyle/>
          <a:p>
            <a:r>
              <a:rPr lang="en-US" altLang="zh-TW" dirty="0"/>
              <a:t>https://zh.wikipedia.org/wiki/%E5%BE%8C%E9%96%80%E6%AE%BC%E5%B1%A4</a:t>
            </a:r>
          </a:p>
        </p:txBody>
      </p:sp>
    </p:spTree>
    <p:extLst>
      <p:ext uri="{BB962C8B-B14F-4D97-AF65-F5344CB8AC3E}">
        <p14:creationId xmlns:p14="http://schemas.microsoft.com/office/powerpoint/2010/main" val="840003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4326" y="313313"/>
            <a:ext cx="8319312" cy="735447"/>
          </a:xfrm>
        </p:spPr>
        <p:txBody>
          <a:bodyPr>
            <a:normAutofit fontScale="90000"/>
          </a:bodyPr>
          <a:lstStyle/>
          <a:p>
            <a:pPr lvl="1"/>
            <a:r>
              <a:rPr lang="zh-TW" altLang="en-US" sz="5400" dirty="0"/>
              <a:t>勒索軟體</a:t>
            </a:r>
            <a:r>
              <a:rPr lang="en-US" altLang="zh-TW" sz="5400" dirty="0"/>
              <a:t>(ransomware)</a:t>
            </a:r>
            <a:r>
              <a:rPr lang="zh-TW" altLang="en-US" sz="5400" dirty="0"/>
              <a:t>威脅</a:t>
            </a:r>
            <a:endParaRPr lang="en-US" altLang="zh-TW" sz="5400" dirty="0"/>
          </a:p>
        </p:txBody>
      </p:sp>
      <p:sp>
        <p:nvSpPr>
          <p:cNvPr id="3" name="內容版面配置區 2"/>
          <p:cNvSpPr>
            <a:spLocks noGrp="1"/>
          </p:cNvSpPr>
          <p:nvPr>
            <p:ph idx="1"/>
          </p:nvPr>
        </p:nvSpPr>
        <p:spPr>
          <a:xfrm>
            <a:off x="314326" y="1607910"/>
            <a:ext cx="8002360" cy="4719062"/>
          </a:xfrm>
        </p:spPr>
        <p:txBody>
          <a:bodyPr/>
          <a:lstStyle/>
          <a:p>
            <a:pPr>
              <a:buFont typeface="Wingdings" panose="05000000000000000000" pitchFamily="2" charset="2"/>
              <a:buChar char="Ø"/>
            </a:pPr>
            <a:r>
              <a:rPr lang="zh-TW" altLang="en-US" dirty="0"/>
              <a:t>是一種特殊的惡意軟體，又被人歸類為</a:t>
            </a:r>
            <a:endParaRPr lang="en-US" altLang="zh-TW" dirty="0"/>
          </a:p>
          <a:p>
            <a:pPr marL="0" indent="0">
              <a:buNone/>
            </a:pPr>
            <a:r>
              <a:rPr lang="zh-TW" altLang="en-US" dirty="0"/>
              <a:t>「</a:t>
            </a:r>
            <a:r>
              <a:rPr lang="zh-TW" altLang="en-US" b="1" dirty="0">
                <a:solidFill>
                  <a:srgbClr val="FF0000"/>
                </a:solidFill>
              </a:rPr>
              <a:t>阻斷</a:t>
            </a:r>
            <a:r>
              <a:rPr lang="zh-TW" altLang="en-US" b="1" dirty="0">
                <a:solidFill>
                  <a:srgbClr val="00B050"/>
                </a:solidFill>
              </a:rPr>
              <a:t>存取</a:t>
            </a:r>
            <a:r>
              <a:rPr lang="zh-TW" altLang="en-US" b="1" dirty="0">
                <a:solidFill>
                  <a:srgbClr val="FF0000"/>
                </a:solidFill>
              </a:rPr>
              <a:t>式攻擊</a:t>
            </a:r>
            <a:r>
              <a:rPr lang="zh-TW" altLang="en-US" dirty="0"/>
              <a:t>」（</a:t>
            </a:r>
            <a:r>
              <a:rPr lang="en-US" altLang="zh-TW" b="1" dirty="0">
                <a:solidFill>
                  <a:srgbClr val="FF0000"/>
                </a:solidFill>
              </a:rPr>
              <a:t>denial-of-access attack</a:t>
            </a:r>
            <a:r>
              <a:rPr lang="zh-TW" altLang="en-US" dirty="0"/>
              <a:t>），其與其他病毒最大的不同在於手法以及中毒方式。</a:t>
            </a:r>
            <a:endParaRPr lang="en-US" altLang="zh-TW" dirty="0"/>
          </a:p>
          <a:p>
            <a:pPr>
              <a:buFont typeface="Wingdings" panose="05000000000000000000" pitchFamily="2" charset="2"/>
              <a:buChar char="Ø"/>
            </a:pPr>
            <a:r>
              <a:rPr lang="zh-TW" altLang="en-US" dirty="0"/>
              <a:t>其中一種勒索軟體僅是</a:t>
            </a:r>
            <a:r>
              <a:rPr lang="zh-TW" altLang="en-US" dirty="0">
                <a:solidFill>
                  <a:srgbClr val="FF0000"/>
                </a:solidFill>
              </a:rPr>
              <a:t>單純</a:t>
            </a:r>
            <a:r>
              <a:rPr lang="zh-TW" altLang="en-US" dirty="0"/>
              <a:t>地將受害者的電腦</a:t>
            </a:r>
            <a:r>
              <a:rPr lang="zh-TW" altLang="en-US" dirty="0">
                <a:solidFill>
                  <a:srgbClr val="FF0000"/>
                </a:solidFill>
              </a:rPr>
              <a:t>鎖起來</a:t>
            </a:r>
            <a:r>
              <a:rPr lang="zh-TW" altLang="en-US" dirty="0"/>
              <a:t>，而另一種則系統性地</a:t>
            </a:r>
            <a:r>
              <a:rPr lang="zh-TW" altLang="en-US" dirty="0">
                <a:solidFill>
                  <a:srgbClr val="00B0F0"/>
                </a:solidFill>
              </a:rPr>
              <a:t>加密</a:t>
            </a:r>
            <a:r>
              <a:rPr lang="zh-TW" altLang="en-US" dirty="0"/>
              <a:t>受害者</a:t>
            </a:r>
            <a:r>
              <a:rPr lang="zh-TW" altLang="en-US" dirty="0">
                <a:solidFill>
                  <a:srgbClr val="00B0F0"/>
                </a:solidFill>
              </a:rPr>
              <a:t>硬碟</a:t>
            </a:r>
            <a:r>
              <a:rPr lang="zh-TW" altLang="en-US" dirty="0"/>
              <a:t>上的檔案。</a:t>
            </a:r>
            <a:endParaRPr lang="en-US" altLang="zh-TW" dirty="0"/>
          </a:p>
          <a:p>
            <a:pPr>
              <a:buFont typeface="Wingdings" panose="05000000000000000000" pitchFamily="2" charset="2"/>
              <a:buChar char="Ø"/>
            </a:pPr>
            <a:r>
              <a:rPr lang="zh-TW" altLang="en-US" dirty="0"/>
              <a:t>所有的勒索軟體都會</a:t>
            </a:r>
            <a:r>
              <a:rPr lang="zh-TW" altLang="en-US" b="1" u="sng" dirty="0">
                <a:solidFill>
                  <a:srgbClr val="FF0000"/>
                </a:solidFill>
              </a:rPr>
              <a:t>要求</a:t>
            </a:r>
            <a:r>
              <a:rPr lang="zh-TW" altLang="en-US" dirty="0"/>
              <a:t>受害者</a:t>
            </a:r>
            <a:r>
              <a:rPr lang="zh-TW" altLang="en-US" b="1" u="sng" dirty="0">
                <a:solidFill>
                  <a:srgbClr val="FF0000"/>
                </a:solidFill>
              </a:rPr>
              <a:t>繳納贖金</a:t>
            </a:r>
            <a:r>
              <a:rPr lang="zh-TW" altLang="en-US" dirty="0"/>
              <a:t>以取回對電腦的控制權，或是取回受害者根本無從自行取得的解密金鑰以便解密檔案。</a:t>
            </a:r>
          </a:p>
        </p:txBody>
      </p:sp>
      <p:sp>
        <p:nvSpPr>
          <p:cNvPr id="4" name="矩形 3">
            <a:extLst>
              <a:ext uri="{FF2B5EF4-FFF2-40B4-BE49-F238E27FC236}">
                <a16:creationId xmlns:a16="http://schemas.microsoft.com/office/drawing/2014/main" id="{0B420E77-BC43-4805-9AA0-417AFF8D3CAD}"/>
              </a:ext>
            </a:extLst>
          </p:cNvPr>
          <p:cNvSpPr/>
          <p:nvPr/>
        </p:nvSpPr>
        <p:spPr>
          <a:xfrm>
            <a:off x="314325" y="6104216"/>
            <a:ext cx="8425637" cy="369332"/>
          </a:xfrm>
          <a:prstGeom prst="rect">
            <a:avLst/>
          </a:prstGeom>
        </p:spPr>
        <p:txBody>
          <a:bodyPr wrap="square">
            <a:spAutoFit/>
          </a:bodyPr>
          <a:lstStyle/>
          <a:p>
            <a:r>
              <a:rPr lang="en-US" altLang="zh-TW" dirty="0"/>
              <a:t>https://zh.wikipedia.org/wiki/%E5%8B%92%E7%B4%A2%E8%BB%9F%E9%AB%94</a:t>
            </a:r>
          </a:p>
        </p:txBody>
      </p:sp>
    </p:spTree>
    <p:extLst>
      <p:ext uri="{BB962C8B-B14F-4D97-AF65-F5344CB8AC3E}">
        <p14:creationId xmlns:p14="http://schemas.microsoft.com/office/powerpoint/2010/main" val="205033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4326" y="313313"/>
            <a:ext cx="8319312" cy="735447"/>
          </a:xfrm>
        </p:spPr>
        <p:txBody>
          <a:bodyPr>
            <a:normAutofit fontScale="90000"/>
          </a:bodyPr>
          <a:lstStyle/>
          <a:p>
            <a:pPr lvl="1"/>
            <a:r>
              <a:rPr lang="zh-TW" altLang="en-US" sz="5400" dirty="0"/>
              <a:t>勒索軟體</a:t>
            </a:r>
            <a:r>
              <a:rPr lang="en-US" altLang="zh-TW" sz="5400" dirty="0"/>
              <a:t>(ransomware)</a:t>
            </a:r>
            <a:r>
              <a:rPr lang="zh-TW" altLang="en-US" sz="5400" dirty="0"/>
              <a:t>威脅</a:t>
            </a:r>
            <a:endParaRPr lang="en-US" altLang="zh-TW" sz="5400" dirty="0"/>
          </a:p>
        </p:txBody>
      </p:sp>
      <p:pic>
        <p:nvPicPr>
          <p:cNvPr id="4" name="內容版面配置區 3">
            <a:extLst>
              <a:ext uri="{FF2B5EF4-FFF2-40B4-BE49-F238E27FC236}">
                <a16:creationId xmlns:a16="http://schemas.microsoft.com/office/drawing/2014/main" id="{E7BED7BF-2B07-4435-A095-397E6923861F}"/>
              </a:ext>
            </a:extLst>
          </p:cNvPr>
          <p:cNvPicPr>
            <a:picLocks noChangeAspect="1"/>
          </p:cNvPicPr>
          <p:nvPr/>
        </p:nvPicPr>
        <p:blipFill>
          <a:blip r:embed="rId2"/>
          <a:stretch>
            <a:fillRect/>
          </a:stretch>
        </p:blipFill>
        <p:spPr>
          <a:xfrm>
            <a:off x="462476" y="1850887"/>
            <a:ext cx="7866362" cy="4097590"/>
          </a:xfrm>
          <a:prstGeom prst="rect">
            <a:avLst/>
          </a:prstGeom>
        </p:spPr>
      </p:pic>
    </p:spTree>
    <p:extLst>
      <p:ext uri="{BB962C8B-B14F-4D97-AF65-F5344CB8AC3E}">
        <p14:creationId xmlns:p14="http://schemas.microsoft.com/office/powerpoint/2010/main" val="523080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45210"/>
            <a:ext cx="3087007" cy="1345366"/>
          </a:xfrm>
        </p:spPr>
        <p:txBody>
          <a:bodyPr>
            <a:normAutofit/>
          </a:bodyPr>
          <a:lstStyle/>
          <a:p>
            <a:pPr lvl="1"/>
            <a:r>
              <a:rPr lang="zh-TW" altLang="en-US" sz="5400" dirty="0"/>
              <a:t>破解密碼</a:t>
            </a:r>
            <a:endParaRPr lang="en-US" altLang="zh-TW" sz="5400"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Ø"/>
            </a:pPr>
            <a:r>
              <a:rPr lang="zh-TW" altLang="en-US" sz="3200" dirty="0"/>
              <a:t>在不知道解密所需要的秘密資訊的情況下對</a:t>
            </a:r>
            <a:r>
              <a:rPr lang="zh-TW" altLang="en-US" sz="3200" b="1" dirty="0">
                <a:solidFill>
                  <a:srgbClr val="FF0000"/>
                </a:solidFill>
              </a:rPr>
              <a:t>已加密</a:t>
            </a:r>
            <a:r>
              <a:rPr lang="zh-TW" altLang="en-US" sz="3200" dirty="0"/>
              <a:t>的</a:t>
            </a:r>
            <a:r>
              <a:rPr lang="zh-TW" altLang="en-US" sz="3200" b="1" dirty="0">
                <a:solidFill>
                  <a:srgbClr val="00B050"/>
                </a:solidFill>
              </a:rPr>
              <a:t>資訊</a:t>
            </a:r>
            <a:r>
              <a:rPr lang="zh-TW" altLang="en-US" sz="3200" dirty="0"/>
              <a:t>進行</a:t>
            </a:r>
            <a:r>
              <a:rPr lang="zh-TW" altLang="en-US" sz="3200" b="1" dirty="0">
                <a:solidFill>
                  <a:srgbClr val="FF0000"/>
                </a:solidFill>
              </a:rPr>
              <a:t>解密</a:t>
            </a:r>
            <a:r>
              <a:rPr lang="zh-TW" altLang="en-US" sz="3200" dirty="0"/>
              <a:t>的一門學問。</a:t>
            </a:r>
            <a:endParaRPr lang="en-US" altLang="zh-TW" sz="3200" dirty="0"/>
          </a:p>
          <a:p>
            <a:pPr>
              <a:buFont typeface="Wingdings" panose="05000000000000000000" pitchFamily="2" charset="2"/>
              <a:buChar char="Ø"/>
            </a:pPr>
            <a:r>
              <a:rPr lang="zh-TW" altLang="en-US" sz="3200" dirty="0"/>
              <a:t>一般情況下，要成功解密需要尋找到一個秘密的鑰匙，俗稱</a:t>
            </a:r>
            <a:r>
              <a:rPr lang="zh-TW" altLang="en-US" sz="3200" b="1" dirty="0">
                <a:solidFill>
                  <a:srgbClr val="FF0000"/>
                </a:solidFill>
              </a:rPr>
              <a:t>破解密碼</a:t>
            </a:r>
            <a:r>
              <a:rPr lang="zh-TW" altLang="en-US" sz="3200" b="1" dirty="0"/>
              <a:t>。</a:t>
            </a:r>
            <a:endParaRPr lang="zh-TW" altLang="en-US" sz="3200" dirty="0"/>
          </a:p>
        </p:txBody>
      </p:sp>
      <p:sp>
        <p:nvSpPr>
          <p:cNvPr id="4" name="矩形 3">
            <a:extLst>
              <a:ext uri="{FF2B5EF4-FFF2-40B4-BE49-F238E27FC236}">
                <a16:creationId xmlns:a16="http://schemas.microsoft.com/office/drawing/2014/main" id="{36681D17-0B63-4EF8-9501-603B5564C387}"/>
              </a:ext>
            </a:extLst>
          </p:cNvPr>
          <p:cNvSpPr/>
          <p:nvPr/>
        </p:nvSpPr>
        <p:spPr>
          <a:xfrm>
            <a:off x="552892" y="5243000"/>
            <a:ext cx="7886699" cy="369332"/>
          </a:xfrm>
          <a:prstGeom prst="rect">
            <a:avLst/>
          </a:prstGeom>
        </p:spPr>
        <p:txBody>
          <a:bodyPr wrap="square">
            <a:spAutoFit/>
          </a:bodyPr>
          <a:lstStyle/>
          <a:p>
            <a:r>
              <a:rPr lang="en-US" altLang="zh-TW" dirty="0"/>
              <a:t>https://zh.wikipedia.org/zh-tw/%E5%AF%86%E7%A0%81%E5%88%86%E6%9E%90</a:t>
            </a:r>
            <a:endParaRPr lang="zh-TW" altLang="en-US" dirty="0"/>
          </a:p>
        </p:txBody>
      </p:sp>
    </p:spTree>
    <p:extLst>
      <p:ext uri="{BB962C8B-B14F-4D97-AF65-F5344CB8AC3E}">
        <p14:creationId xmlns:p14="http://schemas.microsoft.com/office/powerpoint/2010/main" val="3950786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45210"/>
            <a:ext cx="3087007" cy="1345366"/>
          </a:xfrm>
        </p:spPr>
        <p:txBody>
          <a:bodyPr>
            <a:normAutofit/>
          </a:bodyPr>
          <a:lstStyle/>
          <a:p>
            <a:pPr lvl="1"/>
            <a:r>
              <a:rPr lang="zh-TW" altLang="en-US" sz="5400" dirty="0"/>
              <a:t>破解密碼</a:t>
            </a:r>
            <a:endParaRPr lang="en-US" altLang="zh-TW" sz="5400" dirty="0"/>
          </a:p>
        </p:txBody>
      </p:sp>
      <p:pic>
        <p:nvPicPr>
          <p:cNvPr id="4" name="內容版面配置區 3">
            <a:extLst>
              <a:ext uri="{FF2B5EF4-FFF2-40B4-BE49-F238E27FC236}">
                <a16:creationId xmlns:a16="http://schemas.microsoft.com/office/drawing/2014/main" id="{D62D0B57-FF32-43E5-9585-3342605C7DD0}"/>
              </a:ext>
            </a:extLst>
          </p:cNvPr>
          <p:cNvPicPr>
            <a:picLocks noGrp="1" noChangeAspect="1"/>
          </p:cNvPicPr>
          <p:nvPr>
            <p:ph idx="1"/>
          </p:nvPr>
        </p:nvPicPr>
        <p:blipFill>
          <a:blip r:embed="rId2"/>
          <a:stretch>
            <a:fillRect/>
          </a:stretch>
        </p:blipFill>
        <p:spPr>
          <a:xfrm>
            <a:off x="767276" y="2090058"/>
            <a:ext cx="7490802" cy="3901961"/>
          </a:xfrm>
          <a:prstGeom prst="rect">
            <a:avLst/>
          </a:prstGeom>
        </p:spPr>
      </p:pic>
    </p:spTree>
    <p:extLst>
      <p:ext uri="{BB962C8B-B14F-4D97-AF65-F5344CB8AC3E}">
        <p14:creationId xmlns:p14="http://schemas.microsoft.com/office/powerpoint/2010/main" val="2051246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834308"/>
            <a:ext cx="6511776" cy="735447"/>
          </a:xfrm>
        </p:spPr>
        <p:txBody>
          <a:bodyPr>
            <a:normAutofit fontScale="90000"/>
          </a:bodyPr>
          <a:lstStyle/>
          <a:p>
            <a:pPr lvl="1"/>
            <a:r>
              <a:rPr lang="zh-TW" altLang="en-US" sz="5400" dirty="0"/>
              <a:t>破解網路身分認證攻擊</a:t>
            </a:r>
            <a:endParaRPr lang="en-US" altLang="zh-TW" sz="5400" dirty="0"/>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b="1" dirty="0"/>
              <a:t>鍵盤側錄</a:t>
            </a:r>
            <a:endParaRPr lang="zh-TW" altLang="en-US" dirty="0"/>
          </a:p>
        </p:txBody>
      </p:sp>
    </p:spTree>
    <p:extLst>
      <p:ext uri="{BB962C8B-B14F-4D97-AF65-F5344CB8AC3E}">
        <p14:creationId xmlns:p14="http://schemas.microsoft.com/office/powerpoint/2010/main" val="220269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E8C5AB-56D1-47CC-9B7F-C2CF39FD611A}"/>
              </a:ext>
            </a:extLst>
          </p:cNvPr>
          <p:cNvSpPr>
            <a:spLocks noGrp="1"/>
          </p:cNvSpPr>
          <p:nvPr>
            <p:ph type="title"/>
          </p:nvPr>
        </p:nvSpPr>
        <p:spPr/>
        <p:txBody>
          <a:bodyPr/>
          <a:lstStyle/>
          <a:p>
            <a:r>
              <a:rPr lang="en-US" altLang="zh-TW" b="1" dirty="0">
                <a:effectLst>
                  <a:outerShdw blurRad="38100" dist="38100" dir="2700000" algn="tl">
                    <a:srgbClr val="000000">
                      <a:alpha val="43137"/>
                    </a:srgbClr>
                  </a:outerShdw>
                </a:effectLst>
              </a:rPr>
              <a:t>MITRE ATT&amp;CK</a:t>
            </a:r>
            <a:endParaRPr lang="zh-TW" altLang="en-US" dirty="0"/>
          </a:p>
        </p:txBody>
      </p:sp>
      <p:sp>
        <p:nvSpPr>
          <p:cNvPr id="3" name="內容版面配置區 2">
            <a:extLst>
              <a:ext uri="{FF2B5EF4-FFF2-40B4-BE49-F238E27FC236}">
                <a16:creationId xmlns:a16="http://schemas.microsoft.com/office/drawing/2014/main" id="{8ADDEF1F-64AB-45FB-8DAB-DE850B8EF5F4}"/>
              </a:ext>
            </a:extLst>
          </p:cNvPr>
          <p:cNvSpPr>
            <a:spLocks noGrp="1"/>
          </p:cNvSpPr>
          <p:nvPr>
            <p:ph idx="1"/>
          </p:nvPr>
        </p:nvSpPr>
        <p:spPr/>
        <p:txBody>
          <a:bodyPr>
            <a:normAutofit lnSpcReduction="10000"/>
          </a:bodyPr>
          <a:lstStyle/>
          <a:p>
            <a:pPr>
              <a:buFont typeface="Wingdings" panose="05000000000000000000" pitchFamily="2" charset="2"/>
              <a:buChar char="Ø"/>
            </a:pPr>
            <a:r>
              <a:rPr lang="en-US" altLang="zh-TW" dirty="0"/>
              <a:t>MITRE</a:t>
            </a:r>
            <a:r>
              <a:rPr lang="zh-TW" altLang="en-US" dirty="0"/>
              <a:t>在</a:t>
            </a:r>
            <a:r>
              <a:rPr lang="en-US" altLang="zh-TW" dirty="0"/>
              <a:t>2013</a:t>
            </a:r>
            <a:r>
              <a:rPr lang="zh-TW" altLang="en-US" dirty="0"/>
              <a:t>年推出了</a:t>
            </a:r>
            <a:r>
              <a:rPr lang="en-US" altLang="zh-TW" dirty="0"/>
              <a:t>ATT&amp;CK</a:t>
            </a:r>
            <a:r>
              <a:rPr lang="zh-TW" altLang="en-US" dirty="0"/>
              <a:t>模型，它是根據真實的</a:t>
            </a:r>
            <a:r>
              <a:rPr lang="zh-TW" altLang="en-US" b="1" dirty="0">
                <a:solidFill>
                  <a:srgbClr val="FF0000"/>
                </a:solidFill>
              </a:rPr>
              <a:t>觀察數據</a:t>
            </a:r>
            <a:r>
              <a:rPr lang="zh-TW" altLang="en-US" dirty="0"/>
              <a:t>來</a:t>
            </a:r>
            <a:r>
              <a:rPr lang="zh-TW" altLang="en-US" b="1" dirty="0">
                <a:solidFill>
                  <a:srgbClr val="FF0000"/>
                </a:solidFill>
              </a:rPr>
              <a:t>描述</a:t>
            </a:r>
            <a:r>
              <a:rPr lang="zh-TW" altLang="en-US" dirty="0"/>
              <a:t>和</a:t>
            </a:r>
            <a:r>
              <a:rPr lang="zh-TW" altLang="en-US" b="1" dirty="0">
                <a:solidFill>
                  <a:srgbClr val="FF0000"/>
                </a:solidFill>
              </a:rPr>
              <a:t>分類對抗行為</a:t>
            </a:r>
            <a:r>
              <a:rPr lang="zh-TW" altLang="en-US" dirty="0"/>
              <a:t>。</a:t>
            </a:r>
            <a:endParaRPr lang="en-US" altLang="zh-TW" dirty="0"/>
          </a:p>
          <a:p>
            <a:pPr>
              <a:buFont typeface="Wingdings" panose="05000000000000000000" pitchFamily="2" charset="2"/>
              <a:buChar char="Ø"/>
            </a:pPr>
            <a:r>
              <a:rPr lang="en-US" altLang="zh-TW" dirty="0"/>
              <a:t>ATT&amp;CK</a:t>
            </a:r>
            <a:r>
              <a:rPr lang="zh-TW" altLang="en-US" dirty="0"/>
              <a:t>將已知攻擊者行為轉換為</a:t>
            </a:r>
            <a:r>
              <a:rPr lang="zh-TW" altLang="en-US" b="1" dirty="0">
                <a:solidFill>
                  <a:srgbClr val="FF0000"/>
                </a:solidFill>
              </a:rPr>
              <a:t>結構化列表</a:t>
            </a:r>
            <a:r>
              <a:rPr lang="zh-TW" altLang="en-US" dirty="0"/>
              <a:t>，將這些已知的行為匯總成戰術和技術，並通過幾個</a:t>
            </a:r>
            <a:r>
              <a:rPr lang="zh-TW" altLang="en-US" b="1" dirty="0">
                <a:solidFill>
                  <a:srgbClr val="FF0000"/>
                </a:solidFill>
              </a:rPr>
              <a:t>矩陣</a:t>
            </a:r>
            <a:r>
              <a:rPr lang="zh-TW" altLang="en-US" dirty="0"/>
              <a:t>以及結構化威脅信息表達式（</a:t>
            </a:r>
            <a:r>
              <a:rPr lang="en-US" altLang="zh-TW" dirty="0"/>
              <a:t>STIX</a:t>
            </a:r>
            <a:r>
              <a:rPr lang="zh-TW" altLang="en-US" dirty="0"/>
              <a:t>）、指標信息的可信自動化交換（</a:t>
            </a:r>
            <a:r>
              <a:rPr lang="en-US" altLang="zh-TW" dirty="0"/>
              <a:t>TAXII</a:t>
            </a:r>
            <a:r>
              <a:rPr lang="zh-TW" altLang="en-US" dirty="0"/>
              <a:t>）來表示。</a:t>
            </a:r>
            <a:endParaRPr lang="en-US" altLang="zh-TW" dirty="0"/>
          </a:p>
          <a:p>
            <a:pPr>
              <a:buFont typeface="Wingdings" panose="05000000000000000000" pitchFamily="2" charset="2"/>
              <a:buChar char="Ø"/>
            </a:pPr>
            <a:r>
              <a:rPr lang="zh-TW" altLang="en-US" dirty="0"/>
              <a:t>由於此列表相當</a:t>
            </a:r>
            <a:r>
              <a:rPr lang="zh-TW" altLang="en-US" b="1" dirty="0">
                <a:solidFill>
                  <a:srgbClr val="FF0000"/>
                </a:solidFill>
              </a:rPr>
              <a:t>全面地</a:t>
            </a:r>
            <a:r>
              <a:rPr lang="zh-TW" altLang="en-US" dirty="0"/>
              <a:t>呈現了攻擊者在攻擊網</a:t>
            </a:r>
            <a:r>
              <a:rPr lang="zh-TW" altLang="en-US" sz="2700" dirty="0"/>
              <a:t>絡時所</a:t>
            </a:r>
            <a:r>
              <a:rPr lang="zh-TW" altLang="en-US" sz="2700" b="1" dirty="0">
                <a:solidFill>
                  <a:srgbClr val="FF0000"/>
                </a:solidFill>
              </a:rPr>
              <a:t>採用的行為</a:t>
            </a:r>
            <a:r>
              <a:rPr lang="zh-TW" altLang="en-US" sz="2700" dirty="0"/>
              <a:t>，因此對於各種</a:t>
            </a:r>
            <a:r>
              <a:rPr lang="zh-TW" altLang="en-US" sz="2700" dirty="0">
                <a:solidFill>
                  <a:srgbClr val="FF0000"/>
                </a:solidFill>
              </a:rPr>
              <a:t>進攻性</a:t>
            </a:r>
            <a:r>
              <a:rPr lang="zh-TW" altLang="en-US" sz="2700" dirty="0"/>
              <a:t>和</a:t>
            </a:r>
            <a:r>
              <a:rPr lang="zh-TW" altLang="en-US" sz="2700" dirty="0">
                <a:solidFill>
                  <a:srgbClr val="FF0000"/>
                </a:solidFill>
              </a:rPr>
              <a:t>防禦性</a:t>
            </a:r>
            <a:r>
              <a:rPr lang="zh-TW" altLang="en-US" sz="2700" dirty="0"/>
              <a:t>度量</a:t>
            </a:r>
            <a:r>
              <a:rPr lang="zh-TW" altLang="en-US" dirty="0"/>
              <a:t>、表示和其他機制都非常有用。</a:t>
            </a:r>
            <a:br>
              <a:rPr lang="zh-TW" altLang="en-US" dirty="0"/>
            </a:br>
            <a:br>
              <a:rPr lang="zh-TW" altLang="en-US" dirty="0"/>
            </a:br>
            <a:endParaRPr lang="zh-TW" altLang="en-US" dirty="0"/>
          </a:p>
        </p:txBody>
      </p:sp>
      <p:sp>
        <p:nvSpPr>
          <p:cNvPr id="4" name="矩形 3">
            <a:extLst>
              <a:ext uri="{FF2B5EF4-FFF2-40B4-BE49-F238E27FC236}">
                <a16:creationId xmlns:a16="http://schemas.microsoft.com/office/drawing/2014/main" id="{D15D180C-BBCE-42D9-9782-AFE46F7B851E}"/>
              </a:ext>
            </a:extLst>
          </p:cNvPr>
          <p:cNvSpPr/>
          <p:nvPr/>
        </p:nvSpPr>
        <p:spPr>
          <a:xfrm>
            <a:off x="1806365" y="6311899"/>
            <a:ext cx="3745000" cy="369332"/>
          </a:xfrm>
          <a:prstGeom prst="rect">
            <a:avLst/>
          </a:prstGeom>
        </p:spPr>
        <p:txBody>
          <a:bodyPr wrap="none">
            <a:spAutoFit/>
          </a:bodyPr>
          <a:lstStyle/>
          <a:p>
            <a:r>
              <a:rPr lang="en-US" altLang="zh-TW" dirty="0"/>
              <a:t>https://kknews.cc/tech/q92v8go.html</a:t>
            </a:r>
            <a:endParaRPr lang="zh-TW" altLang="en-US" dirty="0"/>
          </a:p>
        </p:txBody>
      </p:sp>
    </p:spTree>
    <p:extLst>
      <p:ext uri="{BB962C8B-B14F-4D97-AF65-F5344CB8AC3E}">
        <p14:creationId xmlns:p14="http://schemas.microsoft.com/office/powerpoint/2010/main" val="130930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idx="1"/>
          </p:nvPr>
        </p:nvSpPr>
        <p:spPr/>
        <p:txBody>
          <a:bodyPr/>
          <a:lstStyle/>
          <a:p>
            <a:r>
              <a:rPr lang="zh-TW" altLang="en-US" dirty="0"/>
              <a:t>網路攻擊模式分析</a:t>
            </a:r>
            <a:endParaRPr lang="en-US" altLang="zh-TW" dirty="0"/>
          </a:p>
          <a:p>
            <a:r>
              <a:rPr lang="zh-TW" altLang="en-US" dirty="0"/>
              <a:t>網路資安防禦技術</a:t>
            </a:r>
          </a:p>
        </p:txBody>
      </p:sp>
    </p:spTree>
    <p:extLst>
      <p:ext uri="{BB962C8B-B14F-4D97-AF65-F5344CB8AC3E}">
        <p14:creationId xmlns:p14="http://schemas.microsoft.com/office/powerpoint/2010/main" val="906031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03BE3972-7E6D-4E62-ACC4-98FE5731A419}"/>
              </a:ext>
            </a:extLst>
          </p:cNvPr>
          <p:cNvGraphicFramePr>
            <a:graphicFrameLocks noGrp="1"/>
          </p:cNvGraphicFramePr>
          <p:nvPr>
            <p:extLst>
              <p:ext uri="{D42A27DB-BD31-4B8C-83A1-F6EECF244321}">
                <p14:modId xmlns:p14="http://schemas.microsoft.com/office/powerpoint/2010/main" val="3432877669"/>
              </p:ext>
            </p:extLst>
          </p:nvPr>
        </p:nvGraphicFramePr>
        <p:xfrm>
          <a:off x="786809" y="1240876"/>
          <a:ext cx="7570381" cy="5189618"/>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564964997"/>
                    </a:ext>
                  </a:extLst>
                </a:gridCol>
                <a:gridCol w="5284381">
                  <a:extLst>
                    <a:ext uri="{9D8B030D-6E8A-4147-A177-3AD203B41FA5}">
                      <a16:colId xmlns:a16="http://schemas.microsoft.com/office/drawing/2014/main" val="3595646254"/>
                    </a:ext>
                  </a:extLst>
                </a:gridCol>
              </a:tblGrid>
              <a:tr h="414939">
                <a:tc>
                  <a:txBody>
                    <a:bodyPr/>
                    <a:lstStyle/>
                    <a:p>
                      <a:r>
                        <a:rPr lang="zh-TW" altLang="en-US" dirty="0"/>
                        <a:t>名稱</a:t>
                      </a:r>
                    </a:p>
                  </a:txBody>
                  <a:tcPr/>
                </a:tc>
                <a:tc>
                  <a:txBody>
                    <a:bodyPr/>
                    <a:lstStyle/>
                    <a:p>
                      <a:r>
                        <a:rPr lang="zh-TW" altLang="en-US" dirty="0"/>
                        <a:t>意義</a:t>
                      </a:r>
                    </a:p>
                  </a:txBody>
                  <a:tcPr/>
                </a:tc>
                <a:extLst>
                  <a:ext uri="{0D108BD9-81ED-4DB2-BD59-A6C34878D82A}">
                    <a16:rowId xmlns:a16="http://schemas.microsoft.com/office/drawing/2014/main" val="1852431738"/>
                  </a:ext>
                </a:extLst>
              </a:tr>
              <a:tr h="705851">
                <a:tc>
                  <a:txBody>
                    <a:bodyPr/>
                    <a:lstStyle/>
                    <a:p>
                      <a:r>
                        <a:rPr lang="zh-TW" altLang="en-US" dirty="0"/>
                        <a:t>偵查</a:t>
                      </a:r>
                      <a:endParaRPr lang="en-US" altLang="zh-TW" dirty="0"/>
                    </a:p>
                    <a:p>
                      <a:r>
                        <a:rPr lang="en-US" altLang="zh-TW" dirty="0"/>
                        <a:t>Reconnaissance</a:t>
                      </a:r>
                      <a:endParaRPr lang="zh-TW" altLang="en-US" dirty="0"/>
                    </a:p>
                  </a:txBody>
                  <a:tcPr/>
                </a:tc>
                <a:tc>
                  <a:txBody>
                    <a:bodyPr/>
                    <a:lstStyle/>
                    <a:p>
                      <a:r>
                        <a:rPr lang="zh-TW" altLang="en-US" sz="1800" b="1" i="0" u="sng" kern="1200" dirty="0">
                          <a:solidFill>
                            <a:srgbClr val="FF0000"/>
                          </a:solidFill>
                          <a:effectLst/>
                          <a:latin typeface="+mn-lt"/>
                          <a:ea typeface="+mn-ea"/>
                          <a:cs typeface="+mn-cs"/>
                        </a:rPr>
                        <a:t>選擇目標</a:t>
                      </a:r>
                      <a:r>
                        <a:rPr lang="zh-TW" altLang="en-US" sz="1800" b="0" i="0" kern="1200" dirty="0">
                          <a:solidFill>
                            <a:schemeClr val="dk1"/>
                          </a:solidFill>
                          <a:effectLst/>
                          <a:latin typeface="+mn-lt"/>
                          <a:ea typeface="+mn-ea"/>
                          <a:cs typeface="+mn-cs"/>
                        </a:rPr>
                        <a:t>，對其進行</a:t>
                      </a:r>
                      <a:r>
                        <a:rPr lang="zh-TW" altLang="en-US" sz="1800" b="1" i="0" kern="1200" dirty="0">
                          <a:solidFill>
                            <a:srgbClr val="FF0000"/>
                          </a:solidFill>
                          <a:effectLst/>
                          <a:latin typeface="+mn-lt"/>
                          <a:ea typeface="+mn-ea"/>
                          <a:cs typeface="+mn-cs"/>
                        </a:rPr>
                        <a:t>研究</a:t>
                      </a:r>
                      <a:r>
                        <a:rPr lang="zh-TW" altLang="en-US" sz="1800" b="0" i="0" kern="1200" dirty="0">
                          <a:solidFill>
                            <a:schemeClr val="dk1"/>
                          </a:solidFill>
                          <a:effectLst/>
                          <a:latin typeface="+mn-lt"/>
                          <a:ea typeface="+mn-ea"/>
                          <a:cs typeface="+mn-cs"/>
                        </a:rPr>
                        <a:t>，然後嘗試識別目標網絡中的</a:t>
                      </a:r>
                      <a:r>
                        <a:rPr lang="zh-TW" altLang="en-US" sz="1800" b="1" i="0" kern="1200" dirty="0">
                          <a:solidFill>
                            <a:srgbClr val="FF0000"/>
                          </a:solidFill>
                          <a:effectLst/>
                          <a:latin typeface="+mn-lt"/>
                          <a:ea typeface="+mn-ea"/>
                          <a:cs typeface="+mn-cs"/>
                        </a:rPr>
                        <a:t>漏洞</a:t>
                      </a:r>
                      <a:r>
                        <a:rPr lang="zh-TW" altLang="en-US" sz="1800" b="0" i="0" kern="1200" dirty="0">
                          <a:solidFill>
                            <a:schemeClr val="dk1"/>
                          </a:solidFill>
                          <a:effectLst/>
                          <a:latin typeface="+mn-lt"/>
                          <a:ea typeface="+mn-ea"/>
                          <a:cs typeface="+mn-cs"/>
                        </a:rPr>
                        <a:t>。</a:t>
                      </a:r>
                      <a:endParaRPr lang="zh-TW" altLang="en-US" dirty="0"/>
                    </a:p>
                  </a:txBody>
                  <a:tcPr/>
                </a:tc>
                <a:extLst>
                  <a:ext uri="{0D108BD9-81ED-4DB2-BD59-A6C34878D82A}">
                    <a16:rowId xmlns:a16="http://schemas.microsoft.com/office/drawing/2014/main" val="635981598"/>
                  </a:ext>
                </a:extLst>
              </a:tr>
              <a:tr h="414939">
                <a:tc>
                  <a:txBody>
                    <a:bodyPr/>
                    <a:lstStyle/>
                    <a:p>
                      <a:r>
                        <a:rPr lang="zh-TW" altLang="en-US" dirty="0"/>
                        <a:t>武裝</a:t>
                      </a:r>
                      <a:endParaRPr lang="en-US" altLang="zh-TW" dirty="0"/>
                    </a:p>
                    <a:p>
                      <a:r>
                        <a:rPr lang="en-US" altLang="zh-TW" dirty="0"/>
                        <a:t>Weaponization</a:t>
                      </a:r>
                      <a:endParaRPr lang="zh-TW" altLang="en-US" dirty="0"/>
                    </a:p>
                  </a:txBody>
                  <a:tcPr/>
                </a:tc>
                <a:tc>
                  <a:txBody>
                    <a:bodyPr/>
                    <a:lstStyle/>
                    <a:p>
                      <a:r>
                        <a:rPr lang="zh-TW" altLang="en-US" sz="1800" b="0" i="0" kern="1200" dirty="0">
                          <a:solidFill>
                            <a:schemeClr val="dk1"/>
                          </a:solidFill>
                          <a:effectLst/>
                          <a:latin typeface="+mn-lt"/>
                          <a:ea typeface="+mn-ea"/>
                          <a:cs typeface="+mn-cs"/>
                        </a:rPr>
                        <a:t>創建針對一種或多種</a:t>
                      </a:r>
                      <a:r>
                        <a:rPr lang="zh-TW" altLang="en-US" sz="1800" b="1" i="0" u="sng" kern="1200" dirty="0">
                          <a:solidFill>
                            <a:srgbClr val="FF0000"/>
                          </a:solidFill>
                          <a:effectLst/>
                          <a:latin typeface="+mn-lt"/>
                          <a:ea typeface="+mn-ea"/>
                          <a:cs typeface="+mn-cs"/>
                        </a:rPr>
                        <a:t>漏洞</a:t>
                      </a:r>
                      <a:r>
                        <a:rPr lang="zh-TW" altLang="en-US" sz="1800" b="0" i="0" kern="1200" dirty="0">
                          <a:solidFill>
                            <a:schemeClr val="dk1"/>
                          </a:solidFill>
                          <a:effectLst/>
                          <a:latin typeface="+mn-lt"/>
                          <a:ea typeface="+mn-ea"/>
                          <a:cs typeface="+mn-cs"/>
                        </a:rPr>
                        <a:t>的遠程訪問惡意軟件，</a:t>
                      </a:r>
                      <a:endParaRPr lang="en-US" altLang="zh-TW" sz="1800" b="0" i="0" kern="1200" dirty="0">
                        <a:solidFill>
                          <a:schemeClr val="dk1"/>
                        </a:solidFill>
                        <a:effectLst/>
                        <a:latin typeface="+mn-lt"/>
                        <a:ea typeface="+mn-ea"/>
                        <a:cs typeface="+mn-cs"/>
                      </a:endParaRPr>
                    </a:p>
                    <a:p>
                      <a:r>
                        <a:rPr lang="zh-TW" altLang="en-US" sz="1800" b="0" i="0" kern="1200" dirty="0">
                          <a:solidFill>
                            <a:schemeClr val="dk1"/>
                          </a:solidFill>
                          <a:effectLst/>
                          <a:latin typeface="+mn-lt"/>
                          <a:ea typeface="+mn-ea"/>
                          <a:cs typeface="+mn-cs"/>
                        </a:rPr>
                        <a:t>例如</a:t>
                      </a:r>
                      <a:r>
                        <a:rPr lang="en-US" altLang="zh-TW" sz="1800" b="0" i="0" kern="1200" dirty="0">
                          <a:solidFill>
                            <a:schemeClr val="dk1"/>
                          </a:solidFill>
                          <a:effectLst/>
                          <a:latin typeface="+mn-lt"/>
                          <a:ea typeface="+mn-ea"/>
                          <a:cs typeface="+mn-cs"/>
                        </a:rPr>
                        <a:t>:</a:t>
                      </a:r>
                      <a:r>
                        <a:rPr lang="zh-TW" altLang="en-US" sz="1800" b="0" i="0" kern="1200" dirty="0">
                          <a:solidFill>
                            <a:schemeClr val="dk1"/>
                          </a:solidFill>
                          <a:effectLst/>
                          <a:latin typeface="+mn-lt"/>
                          <a:ea typeface="+mn-ea"/>
                          <a:cs typeface="+mn-cs"/>
                        </a:rPr>
                        <a:t>病毒或蠕蟲。</a:t>
                      </a:r>
                      <a:endParaRPr lang="zh-TW" altLang="en-US" dirty="0"/>
                    </a:p>
                  </a:txBody>
                  <a:tcPr/>
                </a:tc>
                <a:extLst>
                  <a:ext uri="{0D108BD9-81ED-4DB2-BD59-A6C34878D82A}">
                    <a16:rowId xmlns:a16="http://schemas.microsoft.com/office/drawing/2014/main" val="1864552536"/>
                  </a:ext>
                </a:extLst>
              </a:tr>
              <a:tr h="716196">
                <a:tc>
                  <a:txBody>
                    <a:bodyPr/>
                    <a:lstStyle/>
                    <a:p>
                      <a:r>
                        <a:rPr lang="zh-TW" altLang="en-US" sz="1800" b="0" i="0" kern="1200" dirty="0">
                          <a:solidFill>
                            <a:schemeClr val="dk1"/>
                          </a:solidFill>
                          <a:effectLst/>
                          <a:latin typeface="+mn-lt"/>
                          <a:ea typeface="+mn-ea"/>
                          <a:cs typeface="+mn-cs"/>
                        </a:rPr>
                        <a:t>交付</a:t>
                      </a:r>
                      <a:endParaRPr lang="en-US" altLang="zh-TW" dirty="0"/>
                    </a:p>
                    <a:p>
                      <a:r>
                        <a:rPr lang="en-US" altLang="zh-TW" dirty="0"/>
                        <a:t>Delivery</a:t>
                      </a:r>
                      <a:endParaRPr lang="zh-TW" altLang="en-US" dirty="0"/>
                    </a:p>
                  </a:txBody>
                  <a:tcPr/>
                </a:tc>
                <a:tc>
                  <a:txBody>
                    <a:bodyPr/>
                    <a:lstStyle/>
                    <a:p>
                      <a:r>
                        <a:rPr lang="zh-TW" altLang="en-US" sz="1800" b="0" i="0" kern="1200" dirty="0">
                          <a:solidFill>
                            <a:schemeClr val="dk1"/>
                          </a:solidFill>
                          <a:effectLst/>
                          <a:latin typeface="+mn-lt"/>
                          <a:ea typeface="+mn-ea"/>
                          <a:cs typeface="+mn-cs"/>
                        </a:rPr>
                        <a:t>將病毒</a:t>
                      </a:r>
                      <a:r>
                        <a:rPr lang="zh-TW" altLang="en-US" sz="1800" b="1" i="0" kern="1200" dirty="0">
                          <a:solidFill>
                            <a:srgbClr val="FF0000"/>
                          </a:solidFill>
                          <a:effectLst>
                            <a:outerShdw blurRad="38100" dist="38100" dir="2700000" algn="tl">
                              <a:srgbClr val="000000">
                                <a:alpha val="43137"/>
                              </a:srgbClr>
                            </a:outerShdw>
                          </a:effectLst>
                          <a:latin typeface="+mn-lt"/>
                          <a:ea typeface="+mn-ea"/>
                          <a:cs typeface="+mn-cs"/>
                        </a:rPr>
                        <a:t>傳輸</a:t>
                      </a:r>
                      <a:r>
                        <a:rPr lang="zh-TW" altLang="en-US" sz="1800" b="0" i="0" kern="1200" dirty="0">
                          <a:solidFill>
                            <a:schemeClr val="dk1"/>
                          </a:solidFill>
                          <a:effectLst/>
                          <a:latin typeface="+mn-lt"/>
                          <a:ea typeface="+mn-ea"/>
                          <a:cs typeface="+mn-cs"/>
                        </a:rPr>
                        <a:t>到目標</a:t>
                      </a:r>
                      <a:endParaRPr lang="en-US" altLang="zh-TW" sz="1800" b="0" i="0" kern="1200" dirty="0">
                        <a:solidFill>
                          <a:schemeClr val="dk1"/>
                        </a:solidFill>
                        <a:effectLst/>
                        <a:latin typeface="+mn-lt"/>
                        <a:ea typeface="+mn-ea"/>
                        <a:cs typeface="+mn-cs"/>
                      </a:endParaRPr>
                    </a:p>
                    <a:p>
                      <a:r>
                        <a:rPr lang="zh-TW" altLang="en-US" sz="1800" b="0" i="0" kern="1200" dirty="0">
                          <a:solidFill>
                            <a:schemeClr val="dk1"/>
                          </a:solidFill>
                          <a:effectLst/>
                          <a:latin typeface="+mn-lt"/>
                          <a:ea typeface="+mn-ea"/>
                          <a:cs typeface="+mn-cs"/>
                        </a:rPr>
                        <a:t>例如</a:t>
                      </a:r>
                      <a:r>
                        <a:rPr lang="en-US" altLang="zh-TW" sz="1800" b="0" i="0" kern="1200" dirty="0">
                          <a:solidFill>
                            <a:schemeClr val="dk1"/>
                          </a:solidFill>
                          <a:effectLst/>
                          <a:latin typeface="+mn-lt"/>
                          <a:ea typeface="+mn-ea"/>
                          <a:cs typeface="+mn-cs"/>
                        </a:rPr>
                        <a:t>:</a:t>
                      </a:r>
                      <a:r>
                        <a:rPr lang="zh-TW" altLang="en-US" sz="1800" b="0" i="0" kern="1200" dirty="0">
                          <a:solidFill>
                            <a:schemeClr val="dk1"/>
                          </a:solidFill>
                          <a:effectLst/>
                          <a:latin typeface="+mn-lt"/>
                          <a:ea typeface="+mn-ea"/>
                          <a:cs typeface="+mn-cs"/>
                        </a:rPr>
                        <a:t>通過電子郵件附件或網站</a:t>
                      </a:r>
                      <a:endParaRPr lang="zh-TW" altLang="en-US" dirty="0"/>
                    </a:p>
                  </a:txBody>
                  <a:tcPr/>
                </a:tc>
                <a:extLst>
                  <a:ext uri="{0D108BD9-81ED-4DB2-BD59-A6C34878D82A}">
                    <a16:rowId xmlns:a16="http://schemas.microsoft.com/office/drawing/2014/main" val="3176277936"/>
                  </a:ext>
                </a:extLst>
              </a:tr>
              <a:tr h="414939">
                <a:tc>
                  <a:txBody>
                    <a:bodyPr/>
                    <a:lstStyle/>
                    <a:p>
                      <a:r>
                        <a:rPr lang="zh-TW" altLang="en-US" sz="1800" b="0" i="0" kern="1200" dirty="0">
                          <a:solidFill>
                            <a:schemeClr val="dk1"/>
                          </a:solidFill>
                          <a:effectLst/>
                          <a:latin typeface="+mn-lt"/>
                          <a:ea typeface="+mn-ea"/>
                          <a:cs typeface="+mn-cs"/>
                        </a:rPr>
                        <a:t>漏洞利用</a:t>
                      </a:r>
                      <a:endParaRPr lang="en-US" altLang="zh-TW" sz="1800" b="0" i="0" kern="1200" dirty="0">
                        <a:solidFill>
                          <a:schemeClr val="dk1"/>
                        </a:solidFill>
                        <a:effectLst/>
                        <a:latin typeface="+mn-lt"/>
                        <a:ea typeface="+mn-ea"/>
                        <a:cs typeface="+mn-cs"/>
                      </a:endParaRPr>
                    </a:p>
                    <a:p>
                      <a:r>
                        <a:rPr lang="en-US" altLang="zh-TW" dirty="0"/>
                        <a:t>Exploitation</a:t>
                      </a:r>
                      <a:endParaRPr lang="zh-TW" altLang="en-US" dirty="0"/>
                    </a:p>
                  </a:txBody>
                  <a:tcPr/>
                </a:tc>
                <a:tc>
                  <a:txBody>
                    <a:bodyPr/>
                    <a:lstStyle/>
                    <a:p>
                      <a:r>
                        <a:rPr lang="zh-TW" altLang="en-US" sz="1800" b="0" i="0" kern="1200" dirty="0">
                          <a:solidFill>
                            <a:schemeClr val="dk1"/>
                          </a:solidFill>
                          <a:effectLst/>
                          <a:latin typeface="+mn-lt"/>
                          <a:ea typeface="+mn-ea"/>
                          <a:cs typeface="+mn-cs"/>
                        </a:rPr>
                        <a:t>是利用程序中的某些</a:t>
                      </a:r>
                      <a:r>
                        <a:rPr lang="zh-TW" altLang="en-US" sz="1800" b="1" i="0" u="none" strike="noStrike" kern="1200" dirty="0">
                          <a:solidFill>
                            <a:srgbClr val="FF0000"/>
                          </a:solidFill>
                          <a:effectLst/>
                          <a:latin typeface="+mn-lt"/>
                          <a:ea typeface="+mn-ea"/>
                          <a:cs typeface="+mn-cs"/>
                        </a:rPr>
                        <a:t>漏洞</a:t>
                      </a:r>
                      <a:r>
                        <a:rPr lang="zh-TW" altLang="en-US" sz="1800" b="0" i="0" kern="1200" dirty="0">
                          <a:solidFill>
                            <a:schemeClr val="dk1"/>
                          </a:solidFill>
                          <a:effectLst/>
                          <a:latin typeface="+mn-lt"/>
                          <a:ea typeface="+mn-ea"/>
                          <a:cs typeface="+mn-cs"/>
                        </a:rPr>
                        <a:t>，來得到</a:t>
                      </a:r>
                      <a:r>
                        <a:rPr lang="zh-TW" altLang="en-US" sz="1800" b="1" i="0" kern="1200" dirty="0">
                          <a:solidFill>
                            <a:srgbClr val="00B050"/>
                          </a:solidFill>
                          <a:effectLst/>
                          <a:latin typeface="+mn-lt"/>
                          <a:ea typeface="+mn-ea"/>
                          <a:cs typeface="+mn-cs"/>
                        </a:rPr>
                        <a:t>計算機</a:t>
                      </a:r>
                      <a:r>
                        <a:rPr lang="zh-TW" altLang="en-US" sz="1800" b="0" i="0" kern="1200" dirty="0">
                          <a:solidFill>
                            <a:schemeClr val="dk1"/>
                          </a:solidFill>
                          <a:effectLst/>
                          <a:latin typeface="+mn-lt"/>
                          <a:ea typeface="+mn-ea"/>
                          <a:cs typeface="+mn-cs"/>
                        </a:rPr>
                        <a:t>的</a:t>
                      </a:r>
                      <a:r>
                        <a:rPr lang="zh-TW" altLang="en-US" sz="1800" b="1" i="0" u="sng" kern="1200" dirty="0">
                          <a:solidFill>
                            <a:srgbClr val="FF0000"/>
                          </a:solidFill>
                          <a:effectLst>
                            <a:outerShdw blurRad="38100" dist="38100" dir="2700000" algn="tl">
                              <a:srgbClr val="000000">
                                <a:alpha val="43137"/>
                              </a:srgbClr>
                            </a:outerShdw>
                          </a:effectLst>
                          <a:latin typeface="+mn-lt"/>
                          <a:ea typeface="+mn-ea"/>
                          <a:cs typeface="+mn-cs"/>
                        </a:rPr>
                        <a:t>控制權</a:t>
                      </a:r>
                      <a:endParaRPr lang="zh-TW" altLang="en-US" b="1" u="sng"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26005691"/>
                  </a:ext>
                </a:extLst>
              </a:tr>
              <a:tr h="716196">
                <a:tc>
                  <a:txBody>
                    <a:bodyPr/>
                    <a:lstStyle/>
                    <a:p>
                      <a:r>
                        <a:rPr lang="zh-TW" altLang="en-US" sz="1800" b="0" i="0" kern="1200" dirty="0">
                          <a:solidFill>
                            <a:schemeClr val="dk1"/>
                          </a:solidFill>
                          <a:effectLst/>
                          <a:latin typeface="+mn-lt"/>
                          <a:ea typeface="+mn-ea"/>
                          <a:cs typeface="+mn-cs"/>
                        </a:rPr>
                        <a:t>安裝</a:t>
                      </a:r>
                      <a:endParaRPr lang="en-US" altLang="zh-TW" sz="1800" b="0" i="0" kern="1200" dirty="0">
                        <a:solidFill>
                          <a:schemeClr val="dk1"/>
                        </a:solidFill>
                        <a:effectLst/>
                        <a:latin typeface="+mn-lt"/>
                        <a:ea typeface="+mn-ea"/>
                        <a:cs typeface="+mn-cs"/>
                      </a:endParaRPr>
                    </a:p>
                    <a:p>
                      <a:r>
                        <a:rPr lang="en-US" altLang="zh-TW" sz="1800" b="0" i="0" kern="1200" dirty="0">
                          <a:solidFill>
                            <a:schemeClr val="dk1"/>
                          </a:solidFill>
                          <a:effectLst/>
                          <a:latin typeface="+mn-lt"/>
                          <a:ea typeface="+mn-ea"/>
                          <a:cs typeface="+mn-cs"/>
                        </a:rPr>
                        <a:t>Installation</a:t>
                      </a:r>
                      <a:endParaRPr lang="zh-TW" altLang="en-US" dirty="0"/>
                    </a:p>
                  </a:txBody>
                  <a:tcPr/>
                </a:tc>
                <a:tc>
                  <a:txBody>
                    <a:bodyPr/>
                    <a:lstStyle/>
                    <a:p>
                      <a:r>
                        <a:rPr lang="zh-TW" altLang="en-US" sz="1800" b="0" i="0" kern="1200" dirty="0">
                          <a:solidFill>
                            <a:schemeClr val="dk1"/>
                          </a:solidFill>
                          <a:effectLst/>
                          <a:latin typeface="+mn-lt"/>
                          <a:ea typeface="+mn-ea"/>
                          <a:cs typeface="+mn-cs"/>
                        </a:rPr>
                        <a:t>惡意軟體安裝在入侵者</a:t>
                      </a:r>
                      <a:r>
                        <a:rPr lang="zh-TW" altLang="en-US" sz="1800" b="1" i="0" kern="1200" dirty="0">
                          <a:solidFill>
                            <a:srgbClr val="FF0000"/>
                          </a:solidFill>
                          <a:effectLst/>
                          <a:latin typeface="+mn-lt"/>
                          <a:ea typeface="+mn-ea"/>
                          <a:cs typeface="+mn-cs"/>
                        </a:rPr>
                        <a:t>可以使用</a:t>
                      </a:r>
                      <a:r>
                        <a:rPr lang="zh-TW" altLang="en-US" sz="1800" b="0" i="0" kern="1200" dirty="0">
                          <a:solidFill>
                            <a:schemeClr val="dk1"/>
                          </a:solidFill>
                          <a:effectLst/>
                          <a:latin typeface="+mn-lt"/>
                          <a:ea typeface="+mn-ea"/>
                          <a:cs typeface="+mn-cs"/>
                        </a:rPr>
                        <a:t>的訪問點</a:t>
                      </a:r>
                      <a:endParaRPr lang="zh-TW" altLang="en-US" dirty="0"/>
                    </a:p>
                  </a:txBody>
                  <a:tcPr/>
                </a:tc>
                <a:extLst>
                  <a:ext uri="{0D108BD9-81ED-4DB2-BD59-A6C34878D82A}">
                    <a16:rowId xmlns:a16="http://schemas.microsoft.com/office/drawing/2014/main" val="2188400350"/>
                  </a:ext>
                </a:extLst>
              </a:tr>
              <a:tr h="414939">
                <a:tc>
                  <a:txBody>
                    <a:bodyPr/>
                    <a:lstStyle/>
                    <a:p>
                      <a:r>
                        <a:rPr lang="zh-TW" altLang="en-US" sz="1800" b="0" i="0" kern="1200" dirty="0">
                          <a:solidFill>
                            <a:schemeClr val="dk1"/>
                          </a:solidFill>
                          <a:effectLst/>
                          <a:latin typeface="+mn-lt"/>
                          <a:ea typeface="+mn-ea"/>
                          <a:cs typeface="+mn-cs"/>
                        </a:rPr>
                        <a:t>命令與控制</a:t>
                      </a:r>
                      <a:endParaRPr lang="en-US" altLang="zh-TW" sz="1800" b="0" i="0" kern="1200" dirty="0">
                        <a:solidFill>
                          <a:schemeClr val="dk1"/>
                        </a:solidFill>
                        <a:effectLst/>
                        <a:latin typeface="+mn-lt"/>
                        <a:ea typeface="+mn-ea"/>
                        <a:cs typeface="+mn-cs"/>
                      </a:endParaRPr>
                    </a:p>
                    <a:p>
                      <a:r>
                        <a:rPr lang="en-US" altLang="zh-TW" sz="1800" b="0" i="0" kern="1200" dirty="0">
                          <a:solidFill>
                            <a:schemeClr val="dk1"/>
                          </a:solidFill>
                          <a:effectLst/>
                          <a:latin typeface="+mn-lt"/>
                          <a:ea typeface="+mn-ea"/>
                          <a:cs typeface="+mn-cs"/>
                        </a:rPr>
                        <a:t>Command and Control</a:t>
                      </a:r>
                    </a:p>
                  </a:txBody>
                  <a:tcPr/>
                </a:tc>
                <a:tc>
                  <a:txBody>
                    <a:bodyPr/>
                    <a:lstStyle/>
                    <a:p>
                      <a:r>
                        <a:rPr lang="zh-TW" altLang="en-US" sz="1800" b="0" i="0" kern="1200" dirty="0">
                          <a:solidFill>
                            <a:schemeClr val="dk1"/>
                          </a:solidFill>
                          <a:effectLst/>
                          <a:latin typeface="+mn-lt"/>
                          <a:ea typeface="+mn-ea"/>
                          <a:cs typeface="+mn-cs"/>
                        </a:rPr>
                        <a:t>將</a:t>
                      </a:r>
                      <a:r>
                        <a:rPr lang="zh-TW" altLang="en-US" sz="1800" b="1" i="0" kern="1200" dirty="0">
                          <a:solidFill>
                            <a:srgbClr val="FF0000"/>
                          </a:solidFill>
                          <a:effectLst/>
                          <a:latin typeface="+mn-lt"/>
                          <a:ea typeface="+mn-ea"/>
                          <a:cs typeface="+mn-cs"/>
                        </a:rPr>
                        <a:t>命令</a:t>
                      </a:r>
                      <a:r>
                        <a:rPr lang="zh-TW" altLang="en-US" sz="1800" b="0" i="0" kern="1200" dirty="0">
                          <a:solidFill>
                            <a:schemeClr val="dk1"/>
                          </a:solidFill>
                          <a:effectLst/>
                          <a:latin typeface="+mn-lt"/>
                          <a:ea typeface="+mn-ea"/>
                          <a:cs typeface="+mn-cs"/>
                        </a:rPr>
                        <a:t>發送到被惡意軟件感染系統和</a:t>
                      </a:r>
                      <a:r>
                        <a:rPr lang="zh-TW" altLang="en-US" sz="1800" b="1" i="0" kern="1200" dirty="0">
                          <a:solidFill>
                            <a:srgbClr val="FF0000"/>
                          </a:solidFill>
                          <a:effectLst/>
                          <a:latin typeface="+mn-lt"/>
                          <a:ea typeface="+mn-ea"/>
                          <a:cs typeface="+mn-cs"/>
                        </a:rPr>
                        <a:t>接收</a:t>
                      </a:r>
                      <a:r>
                        <a:rPr lang="zh-TW" altLang="en-US" sz="1800" b="0" i="0" kern="1200" dirty="0">
                          <a:solidFill>
                            <a:schemeClr val="dk1"/>
                          </a:solidFill>
                          <a:effectLst/>
                          <a:latin typeface="+mn-lt"/>
                          <a:ea typeface="+mn-ea"/>
                          <a:cs typeface="+mn-cs"/>
                        </a:rPr>
                        <a:t>來自目標網絡竊取的數據或網絡犯罪。</a:t>
                      </a:r>
                      <a:endParaRPr lang="zh-TW" altLang="en-US" dirty="0"/>
                    </a:p>
                  </a:txBody>
                  <a:tcPr/>
                </a:tc>
                <a:extLst>
                  <a:ext uri="{0D108BD9-81ED-4DB2-BD59-A6C34878D82A}">
                    <a16:rowId xmlns:a16="http://schemas.microsoft.com/office/drawing/2014/main" val="3096432331"/>
                  </a:ext>
                </a:extLst>
              </a:tr>
              <a:tr h="716196">
                <a:tc>
                  <a:txBody>
                    <a:bodyPr/>
                    <a:lstStyle/>
                    <a:p>
                      <a:r>
                        <a:rPr lang="zh-TW" altLang="en-US" dirty="0"/>
                        <a:t>行動目標</a:t>
                      </a:r>
                      <a:endParaRPr lang="en-US" altLang="zh-TW" dirty="0"/>
                    </a:p>
                    <a:p>
                      <a:r>
                        <a:rPr lang="en-US" altLang="zh-TW" dirty="0"/>
                        <a:t>Actions on Objective</a:t>
                      </a:r>
                      <a:endParaRPr lang="zh-TW" altLang="en-US" dirty="0"/>
                    </a:p>
                  </a:txBody>
                  <a:tcPr/>
                </a:tc>
                <a:tc>
                  <a:txBody>
                    <a:bodyPr/>
                    <a:lstStyle/>
                    <a:p>
                      <a:r>
                        <a:rPr lang="zh-TW" altLang="en-US" sz="1800" b="0" i="0" kern="1200" dirty="0">
                          <a:solidFill>
                            <a:schemeClr val="dk1"/>
                          </a:solidFill>
                          <a:effectLst/>
                          <a:latin typeface="+mn-lt"/>
                          <a:ea typeface="+mn-ea"/>
                          <a:cs typeface="+mn-cs"/>
                        </a:rPr>
                        <a:t>入侵者會採取</a:t>
                      </a:r>
                      <a:r>
                        <a:rPr lang="zh-TW" altLang="en-US" sz="1800" b="1" i="0" kern="1200" dirty="0">
                          <a:solidFill>
                            <a:srgbClr val="FF0000"/>
                          </a:solidFill>
                          <a:effectLst/>
                          <a:latin typeface="+mn-lt"/>
                          <a:ea typeface="+mn-ea"/>
                          <a:cs typeface="+mn-cs"/>
                        </a:rPr>
                        <a:t>行動</a:t>
                      </a:r>
                      <a:r>
                        <a:rPr lang="zh-TW" altLang="en-US" sz="1800" b="0" i="0" kern="1200" dirty="0">
                          <a:solidFill>
                            <a:schemeClr val="dk1"/>
                          </a:solidFill>
                          <a:effectLst/>
                          <a:latin typeface="+mn-lt"/>
                          <a:ea typeface="+mn-ea"/>
                          <a:cs typeface="+mn-cs"/>
                        </a:rPr>
                        <a:t>來</a:t>
                      </a:r>
                      <a:r>
                        <a:rPr lang="zh-TW" altLang="en-US" sz="1800" b="1" i="0" u="sng" kern="1200" dirty="0">
                          <a:solidFill>
                            <a:srgbClr val="FF0000"/>
                          </a:solidFill>
                          <a:effectLst/>
                          <a:latin typeface="+mn-lt"/>
                          <a:ea typeface="+mn-ea"/>
                          <a:cs typeface="+mn-cs"/>
                        </a:rPr>
                        <a:t>實現其目標</a:t>
                      </a:r>
                      <a:r>
                        <a:rPr lang="zh-TW" altLang="en-US" sz="1800" b="0" i="0" kern="1200" dirty="0">
                          <a:solidFill>
                            <a:schemeClr val="dk1"/>
                          </a:solidFill>
                          <a:effectLst/>
                          <a:latin typeface="+mn-lt"/>
                          <a:ea typeface="+mn-ea"/>
                          <a:cs typeface="+mn-cs"/>
                        </a:rPr>
                        <a:t>。</a:t>
                      </a:r>
                      <a:endParaRPr lang="en-US" altLang="zh-TW" sz="1800" b="0" i="0" kern="1200" dirty="0">
                        <a:solidFill>
                          <a:schemeClr val="dk1"/>
                        </a:solidFill>
                        <a:effectLst/>
                        <a:latin typeface="+mn-lt"/>
                        <a:ea typeface="+mn-ea"/>
                        <a:cs typeface="+mn-cs"/>
                      </a:endParaRPr>
                    </a:p>
                    <a:p>
                      <a:r>
                        <a:rPr lang="zh-TW" altLang="en-US" sz="1800" b="0" i="0" kern="1200" dirty="0">
                          <a:solidFill>
                            <a:schemeClr val="dk1"/>
                          </a:solidFill>
                          <a:effectLst/>
                          <a:latin typeface="+mn-lt"/>
                          <a:ea typeface="+mn-ea"/>
                          <a:cs typeface="+mn-cs"/>
                        </a:rPr>
                        <a:t>例如數據洩露，數據破壞或贖金加密。</a:t>
                      </a:r>
                      <a:endParaRPr lang="zh-TW" altLang="en-US" dirty="0"/>
                    </a:p>
                  </a:txBody>
                  <a:tcPr/>
                </a:tc>
                <a:extLst>
                  <a:ext uri="{0D108BD9-81ED-4DB2-BD59-A6C34878D82A}">
                    <a16:rowId xmlns:a16="http://schemas.microsoft.com/office/drawing/2014/main" val="612688442"/>
                  </a:ext>
                </a:extLst>
              </a:tr>
            </a:tbl>
          </a:graphicData>
        </a:graphic>
      </p:graphicFrame>
      <p:sp>
        <p:nvSpPr>
          <p:cNvPr id="5" name="矩形 4">
            <a:extLst>
              <a:ext uri="{FF2B5EF4-FFF2-40B4-BE49-F238E27FC236}">
                <a16:creationId xmlns:a16="http://schemas.microsoft.com/office/drawing/2014/main" id="{55C7311E-10AB-49B3-8CA6-0F15CA62BAFF}"/>
              </a:ext>
            </a:extLst>
          </p:cNvPr>
          <p:cNvSpPr/>
          <p:nvPr/>
        </p:nvSpPr>
        <p:spPr>
          <a:xfrm>
            <a:off x="4497572" y="6430494"/>
            <a:ext cx="4178595" cy="369332"/>
          </a:xfrm>
          <a:prstGeom prst="rect">
            <a:avLst/>
          </a:prstGeom>
        </p:spPr>
        <p:txBody>
          <a:bodyPr wrap="square">
            <a:spAutoFit/>
          </a:bodyPr>
          <a:lstStyle/>
          <a:p>
            <a:r>
              <a:rPr lang="en-US" altLang="zh-TW" dirty="0"/>
              <a:t>https://en.wikipedia.org/wiki/Kill_chain</a:t>
            </a:r>
            <a:endParaRPr lang="zh-TW" altLang="en-US" dirty="0"/>
          </a:p>
        </p:txBody>
      </p:sp>
      <p:sp>
        <p:nvSpPr>
          <p:cNvPr id="9" name="文字方塊 8">
            <a:extLst>
              <a:ext uri="{FF2B5EF4-FFF2-40B4-BE49-F238E27FC236}">
                <a16:creationId xmlns:a16="http://schemas.microsoft.com/office/drawing/2014/main" id="{A074A6D4-AF7D-4D63-AA37-8E984BC83560}"/>
              </a:ext>
            </a:extLst>
          </p:cNvPr>
          <p:cNvSpPr txBox="1"/>
          <p:nvPr/>
        </p:nvSpPr>
        <p:spPr>
          <a:xfrm>
            <a:off x="786809" y="206775"/>
            <a:ext cx="7070651" cy="707886"/>
          </a:xfrm>
          <a:prstGeom prst="rect">
            <a:avLst/>
          </a:prstGeom>
          <a:noFill/>
        </p:spPr>
        <p:txBody>
          <a:bodyPr wrap="square" rtlCol="0">
            <a:spAutoFit/>
          </a:bodyPr>
          <a:lstStyle/>
          <a:p>
            <a:r>
              <a:rPr lang="zh-TW" altLang="en-US" sz="4000" dirty="0"/>
              <a:t>網路攻擊</a:t>
            </a:r>
            <a:r>
              <a:rPr lang="zh-TW" altLang="en-US" sz="4000" b="1" dirty="0">
                <a:solidFill>
                  <a:srgbClr val="FF0000"/>
                </a:solidFill>
                <a:effectLst>
                  <a:outerShdw blurRad="38100" dist="38100" dir="2700000" algn="tl">
                    <a:srgbClr val="000000">
                      <a:alpha val="43137"/>
                    </a:srgbClr>
                  </a:outerShdw>
                </a:effectLst>
              </a:rPr>
              <a:t>鏈</a:t>
            </a:r>
            <a:r>
              <a:rPr lang="en-US" altLang="zh-TW" sz="4000" dirty="0"/>
              <a:t>Cyber Kill </a:t>
            </a:r>
            <a:r>
              <a:rPr lang="en-US" altLang="zh-TW" sz="4000" b="1" dirty="0">
                <a:solidFill>
                  <a:srgbClr val="FF0000"/>
                </a:solidFill>
                <a:effectLst>
                  <a:outerShdw blurRad="38100" dist="38100" dir="2700000" algn="tl">
                    <a:srgbClr val="000000">
                      <a:alpha val="43137"/>
                    </a:srgbClr>
                  </a:outerShdw>
                </a:effectLst>
              </a:rPr>
              <a:t>Chain</a:t>
            </a:r>
            <a:endParaRPr lang="zh-TW" altLang="en-US" sz="4000" dirty="0"/>
          </a:p>
        </p:txBody>
      </p:sp>
    </p:spTree>
    <p:extLst>
      <p:ext uri="{BB962C8B-B14F-4D97-AF65-F5344CB8AC3E}">
        <p14:creationId xmlns:p14="http://schemas.microsoft.com/office/powerpoint/2010/main" val="1975058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FC8FFE-1166-4CC5-911E-921A67B39E9E}"/>
              </a:ext>
            </a:extLst>
          </p:cNvPr>
          <p:cNvSpPr>
            <a:spLocks noGrp="1"/>
          </p:cNvSpPr>
          <p:nvPr>
            <p:ph type="title"/>
          </p:nvPr>
        </p:nvSpPr>
        <p:spPr>
          <a:xfrm>
            <a:off x="628649" y="182432"/>
            <a:ext cx="7886700" cy="783190"/>
          </a:xfrm>
        </p:spPr>
        <p:txBody>
          <a:bodyPr/>
          <a:lstStyle/>
          <a:p>
            <a:r>
              <a:rPr lang="zh-TW" altLang="en-US" dirty="0"/>
              <a:t>網路攻擊</a:t>
            </a:r>
            <a:r>
              <a:rPr lang="zh-TW" altLang="en-US" b="1" dirty="0">
                <a:solidFill>
                  <a:srgbClr val="FF0000"/>
                </a:solidFill>
                <a:effectLst>
                  <a:outerShdw blurRad="38100" dist="38100" dir="2700000" algn="tl">
                    <a:srgbClr val="000000">
                      <a:alpha val="43137"/>
                    </a:srgbClr>
                  </a:outerShdw>
                </a:effectLst>
              </a:rPr>
              <a:t>鏈</a:t>
            </a:r>
            <a:r>
              <a:rPr lang="en-US" altLang="zh-TW" dirty="0"/>
              <a:t>Cyber Kill </a:t>
            </a:r>
            <a:r>
              <a:rPr lang="en-US" altLang="zh-TW" b="1" dirty="0">
                <a:solidFill>
                  <a:srgbClr val="FF0000"/>
                </a:solidFill>
                <a:effectLst>
                  <a:outerShdw blurRad="38100" dist="38100" dir="2700000" algn="tl">
                    <a:srgbClr val="000000">
                      <a:alpha val="43137"/>
                    </a:srgbClr>
                  </a:outerShdw>
                </a:effectLst>
              </a:rPr>
              <a:t>Chain</a:t>
            </a:r>
            <a:endParaRPr lang="en-US" altLang="zh-TW" b="1" dirty="0">
              <a:effectLst>
                <a:outerShdw blurRad="38100" dist="38100" dir="2700000" algn="tl">
                  <a:srgbClr val="000000">
                    <a:alpha val="43137"/>
                  </a:srgbClr>
                </a:outerShdw>
              </a:effectLst>
            </a:endParaRPr>
          </a:p>
        </p:txBody>
      </p:sp>
      <p:graphicFrame>
        <p:nvGraphicFramePr>
          <p:cNvPr id="4" name="內容版面配置區 3">
            <a:extLst>
              <a:ext uri="{FF2B5EF4-FFF2-40B4-BE49-F238E27FC236}">
                <a16:creationId xmlns:a16="http://schemas.microsoft.com/office/drawing/2014/main" id="{25E6FA29-E216-46B0-9C95-14A62789941C}"/>
              </a:ext>
            </a:extLst>
          </p:cNvPr>
          <p:cNvGraphicFramePr>
            <a:graphicFrameLocks noGrp="1"/>
          </p:cNvGraphicFramePr>
          <p:nvPr>
            <p:ph idx="1"/>
            <p:extLst>
              <p:ext uri="{D42A27DB-BD31-4B8C-83A1-F6EECF244321}">
                <p14:modId xmlns:p14="http://schemas.microsoft.com/office/powerpoint/2010/main" val="3581005701"/>
              </p:ext>
            </p:extLst>
          </p:nvPr>
        </p:nvGraphicFramePr>
        <p:xfrm>
          <a:off x="446567" y="1027125"/>
          <a:ext cx="8068782" cy="5400040"/>
        </p:xfrm>
        <a:graphic>
          <a:graphicData uri="http://schemas.openxmlformats.org/drawingml/2006/table">
            <a:tbl>
              <a:tblPr firstRow="1" bandRow="1">
                <a:tableStyleId>{5C22544A-7EE6-4342-B048-85BDC9FD1C3A}</a:tableStyleId>
              </a:tblPr>
              <a:tblGrid>
                <a:gridCol w="2190307">
                  <a:extLst>
                    <a:ext uri="{9D8B030D-6E8A-4147-A177-3AD203B41FA5}">
                      <a16:colId xmlns:a16="http://schemas.microsoft.com/office/drawing/2014/main" val="1311658903"/>
                    </a:ext>
                  </a:extLst>
                </a:gridCol>
                <a:gridCol w="5878475">
                  <a:extLst>
                    <a:ext uri="{9D8B030D-6E8A-4147-A177-3AD203B41FA5}">
                      <a16:colId xmlns:a16="http://schemas.microsoft.com/office/drawing/2014/main" val="4108070494"/>
                    </a:ext>
                  </a:extLst>
                </a:gridCol>
              </a:tblGrid>
              <a:tr h="370840">
                <a:tc>
                  <a:txBody>
                    <a:bodyPr/>
                    <a:lstStyle/>
                    <a:p>
                      <a:r>
                        <a:rPr lang="zh-TW" altLang="en-US" dirty="0"/>
                        <a:t>名稱</a:t>
                      </a:r>
                    </a:p>
                  </a:txBody>
                  <a:tcPr/>
                </a:tc>
                <a:tc>
                  <a:txBody>
                    <a:bodyPr/>
                    <a:lstStyle/>
                    <a:p>
                      <a:r>
                        <a:rPr lang="zh-TW" altLang="en-US" dirty="0"/>
                        <a:t>意義</a:t>
                      </a:r>
                    </a:p>
                  </a:txBody>
                  <a:tcPr/>
                </a:tc>
                <a:extLst>
                  <a:ext uri="{0D108BD9-81ED-4DB2-BD59-A6C34878D82A}">
                    <a16:rowId xmlns:a16="http://schemas.microsoft.com/office/drawing/2014/main" val="1462173788"/>
                  </a:ext>
                </a:extLst>
              </a:tr>
              <a:tr h="370840">
                <a:tc>
                  <a:txBody>
                    <a:bodyPr/>
                    <a:lstStyle/>
                    <a:p>
                      <a:r>
                        <a:rPr lang="zh-TW" altLang="en-US" dirty="0"/>
                        <a:t>偵查</a:t>
                      </a:r>
                      <a:endParaRPr lang="en-US" altLang="zh-TW" dirty="0"/>
                    </a:p>
                    <a:p>
                      <a:r>
                        <a:rPr lang="en-US" altLang="zh-TW" dirty="0"/>
                        <a:t>Reconnaissance</a:t>
                      </a:r>
                      <a:endParaRPr lang="zh-TW" altLang="en-US" dirty="0"/>
                    </a:p>
                  </a:txBody>
                  <a:tcPr/>
                </a:tc>
                <a:tc>
                  <a:txBody>
                    <a:bodyPr/>
                    <a:lstStyle/>
                    <a:p>
                      <a:r>
                        <a:rPr lang="zh-TW" altLang="en-US" dirty="0"/>
                        <a:t>研究、識別及</a:t>
                      </a:r>
                      <a:r>
                        <a:rPr lang="zh-TW" altLang="en-US" b="1" dirty="0">
                          <a:solidFill>
                            <a:srgbClr val="FF0000"/>
                          </a:solidFill>
                        </a:rPr>
                        <a:t>選擇目標</a:t>
                      </a:r>
                      <a:r>
                        <a:rPr lang="zh-TW" altLang="en-US" dirty="0"/>
                        <a:t>，可以在網際網路上搜尋相關資訊，或是利用工具掃描或探測目標環境。</a:t>
                      </a:r>
                    </a:p>
                  </a:txBody>
                  <a:tcPr/>
                </a:tc>
                <a:extLst>
                  <a:ext uri="{0D108BD9-81ED-4DB2-BD59-A6C34878D82A}">
                    <a16:rowId xmlns:a16="http://schemas.microsoft.com/office/drawing/2014/main" val="1988476932"/>
                  </a:ext>
                </a:extLst>
              </a:tr>
              <a:tr h="370840">
                <a:tc>
                  <a:txBody>
                    <a:bodyPr/>
                    <a:lstStyle/>
                    <a:p>
                      <a:r>
                        <a:rPr lang="zh-TW" altLang="en-US" dirty="0"/>
                        <a:t>武裝</a:t>
                      </a:r>
                      <a:endParaRPr lang="en-US" altLang="zh-TW" dirty="0"/>
                    </a:p>
                    <a:p>
                      <a:r>
                        <a:rPr lang="en-US" altLang="zh-TW" dirty="0"/>
                        <a:t>Weaponization</a:t>
                      </a:r>
                      <a:endParaRPr lang="zh-TW" altLang="en-US" dirty="0"/>
                    </a:p>
                  </a:txBody>
                  <a:tcPr/>
                </a:tc>
                <a:tc>
                  <a:txBody>
                    <a:bodyPr/>
                    <a:lstStyle/>
                    <a:p>
                      <a:r>
                        <a:rPr lang="zh-TW" altLang="en-US" b="1" dirty="0">
                          <a:solidFill>
                            <a:srgbClr val="FF0000"/>
                          </a:solidFill>
                        </a:rPr>
                        <a:t>針對</a:t>
                      </a:r>
                      <a:r>
                        <a:rPr lang="zh-TW" altLang="en-US" dirty="0"/>
                        <a:t>特定的</a:t>
                      </a:r>
                      <a:r>
                        <a:rPr lang="zh-TW" altLang="en-US" b="1" dirty="0">
                          <a:solidFill>
                            <a:srgbClr val="FF0000"/>
                          </a:solidFill>
                        </a:rPr>
                        <a:t>安全漏洞</a:t>
                      </a:r>
                      <a:r>
                        <a:rPr lang="zh-TW" altLang="en-US" dirty="0"/>
                        <a:t>，設計遠端存取木馬程式，包裹在可遞送的資料中，多數以自動化工具產生。</a:t>
                      </a:r>
                      <a:endParaRPr lang="en-US" altLang="zh-TW" dirty="0"/>
                    </a:p>
                    <a:p>
                      <a:r>
                        <a:rPr lang="zh-TW" altLang="en-US" dirty="0"/>
                        <a:t>且利用最常見的資料檔案進行偽裝，如 </a:t>
                      </a:r>
                      <a:r>
                        <a:rPr lang="en-US" altLang="zh-TW" dirty="0"/>
                        <a:t>PDF </a:t>
                      </a:r>
                      <a:r>
                        <a:rPr lang="zh-TW" altLang="en-US" dirty="0"/>
                        <a:t>檔或 </a:t>
                      </a:r>
                      <a:r>
                        <a:rPr lang="en-US" altLang="zh-TW" dirty="0"/>
                        <a:t>DOC </a:t>
                      </a:r>
                      <a:r>
                        <a:rPr lang="zh-TW" altLang="en-US" dirty="0"/>
                        <a:t>檔。</a:t>
                      </a:r>
                      <a:endParaRPr lang="en-US" altLang="zh-TW" dirty="0"/>
                    </a:p>
                  </a:txBody>
                  <a:tcPr/>
                </a:tc>
                <a:extLst>
                  <a:ext uri="{0D108BD9-81ED-4DB2-BD59-A6C34878D82A}">
                    <a16:rowId xmlns:a16="http://schemas.microsoft.com/office/drawing/2014/main" val="62564676"/>
                  </a:ext>
                </a:extLst>
              </a:tr>
              <a:tr h="370840">
                <a:tc>
                  <a:txBody>
                    <a:bodyPr/>
                    <a:lstStyle/>
                    <a:p>
                      <a:r>
                        <a:rPr lang="zh-TW" altLang="en-US" dirty="0"/>
                        <a:t>傳遞</a:t>
                      </a:r>
                      <a:endParaRPr lang="en-US" altLang="zh-TW" dirty="0"/>
                    </a:p>
                    <a:p>
                      <a:r>
                        <a:rPr lang="en-US" altLang="zh-TW" dirty="0"/>
                        <a:t>Delivery</a:t>
                      </a:r>
                      <a:endParaRPr lang="zh-TW" altLang="en-US" dirty="0"/>
                    </a:p>
                  </a:txBody>
                  <a:tcPr/>
                </a:tc>
                <a:tc>
                  <a:txBody>
                    <a:bodyPr/>
                    <a:lstStyle/>
                    <a:p>
                      <a:r>
                        <a:rPr lang="zh-TW" altLang="en-US" dirty="0"/>
                        <a:t>駭客將武器</a:t>
                      </a:r>
                      <a:r>
                        <a:rPr lang="zh-TW" altLang="en-US" b="1" dirty="0">
                          <a:solidFill>
                            <a:srgbClr val="FF0000"/>
                          </a:solidFill>
                        </a:rPr>
                        <a:t>傳輸到</a:t>
                      </a:r>
                      <a:r>
                        <a:rPr lang="zh-TW" altLang="en-US" dirty="0"/>
                        <a:t>攻擊</a:t>
                      </a:r>
                      <a:r>
                        <a:rPr lang="zh-TW" altLang="en-US" b="1" dirty="0">
                          <a:solidFill>
                            <a:srgbClr val="FF0000"/>
                          </a:solidFill>
                        </a:rPr>
                        <a:t>目標環境</a:t>
                      </a:r>
                      <a:r>
                        <a:rPr lang="zh-TW" altLang="en-US" dirty="0"/>
                        <a:t>。</a:t>
                      </a:r>
                      <a:endParaRPr lang="en-US" altLang="zh-TW" dirty="0"/>
                    </a:p>
                    <a:p>
                      <a:r>
                        <a:rPr lang="zh-TW" altLang="en-US" dirty="0"/>
                        <a:t>例如</a:t>
                      </a:r>
                      <a:r>
                        <a:rPr lang="en-US" altLang="zh-TW" dirty="0"/>
                        <a:t>:</a:t>
                      </a:r>
                      <a:r>
                        <a:rPr lang="zh-TW" altLang="en-US" dirty="0"/>
                        <a:t>電子郵件附件、網站及 </a:t>
                      </a:r>
                      <a:r>
                        <a:rPr lang="en-US" altLang="zh-TW" dirty="0"/>
                        <a:t>USB </a:t>
                      </a:r>
                      <a:r>
                        <a:rPr lang="zh-TW" altLang="en-US" dirty="0"/>
                        <a:t>儲存媒體。</a:t>
                      </a:r>
                    </a:p>
                  </a:txBody>
                  <a:tcPr/>
                </a:tc>
                <a:extLst>
                  <a:ext uri="{0D108BD9-81ED-4DB2-BD59-A6C34878D82A}">
                    <a16:rowId xmlns:a16="http://schemas.microsoft.com/office/drawing/2014/main" val="530479511"/>
                  </a:ext>
                </a:extLst>
              </a:tr>
              <a:tr h="370840">
                <a:tc>
                  <a:txBody>
                    <a:bodyPr/>
                    <a:lstStyle/>
                    <a:p>
                      <a:r>
                        <a:rPr lang="zh-TW" altLang="en-US" dirty="0"/>
                        <a:t>弱點攻擊</a:t>
                      </a:r>
                      <a:endParaRPr lang="en-US" altLang="zh-TW" dirty="0"/>
                    </a:p>
                    <a:p>
                      <a:r>
                        <a:rPr lang="en-US" altLang="zh-TW" dirty="0"/>
                        <a:t>Exploitation</a:t>
                      </a:r>
                      <a:endParaRPr lang="zh-TW" altLang="en-US" dirty="0"/>
                    </a:p>
                  </a:txBody>
                  <a:tcPr/>
                </a:tc>
                <a:tc>
                  <a:txBody>
                    <a:bodyPr/>
                    <a:lstStyle/>
                    <a:p>
                      <a:r>
                        <a:rPr lang="zh-TW" altLang="en-US" dirty="0"/>
                        <a:t>武器遞送到目標主機後，將</a:t>
                      </a:r>
                      <a:r>
                        <a:rPr lang="zh-TW" altLang="en-US" b="1" dirty="0">
                          <a:solidFill>
                            <a:srgbClr val="FF0000"/>
                          </a:solidFill>
                        </a:rPr>
                        <a:t>觸發</a:t>
                      </a:r>
                      <a:r>
                        <a:rPr lang="zh-TW" altLang="en-US" dirty="0"/>
                        <a:t>內部的程式碼，以</a:t>
                      </a:r>
                      <a:r>
                        <a:rPr lang="zh-TW" altLang="en-US" b="1" dirty="0">
                          <a:solidFill>
                            <a:srgbClr val="FF0000"/>
                          </a:solidFill>
                        </a:rPr>
                        <a:t>應用</a:t>
                      </a:r>
                      <a:r>
                        <a:rPr lang="zh-TW" altLang="en-US" dirty="0"/>
                        <a:t>程式或作業系統的</a:t>
                      </a:r>
                      <a:r>
                        <a:rPr lang="zh-TW" altLang="en-US" b="1" dirty="0">
                          <a:solidFill>
                            <a:srgbClr val="FF0000"/>
                          </a:solidFill>
                        </a:rPr>
                        <a:t>安全弱點</a:t>
                      </a:r>
                      <a:r>
                        <a:rPr lang="zh-TW" altLang="en-US" dirty="0"/>
                        <a:t>為目標，開始</a:t>
                      </a:r>
                      <a:r>
                        <a:rPr lang="zh-TW" altLang="en-US" b="1" dirty="0">
                          <a:solidFill>
                            <a:srgbClr val="FF0000"/>
                          </a:solidFill>
                        </a:rPr>
                        <a:t>進行攻擊</a:t>
                      </a:r>
                      <a:r>
                        <a:rPr lang="zh-TW" altLang="en-US" dirty="0"/>
                        <a:t>。</a:t>
                      </a:r>
                    </a:p>
                  </a:txBody>
                  <a:tcPr/>
                </a:tc>
                <a:extLst>
                  <a:ext uri="{0D108BD9-81ED-4DB2-BD59-A6C34878D82A}">
                    <a16:rowId xmlns:a16="http://schemas.microsoft.com/office/drawing/2014/main" val="600933033"/>
                  </a:ext>
                </a:extLst>
              </a:tr>
              <a:tr h="370840">
                <a:tc>
                  <a:txBody>
                    <a:bodyPr/>
                    <a:lstStyle/>
                    <a:p>
                      <a:r>
                        <a:rPr lang="zh-TW" altLang="en-US" dirty="0"/>
                        <a:t>安裝 </a:t>
                      </a:r>
                      <a:endParaRPr lang="en-US" altLang="zh-TW" dirty="0"/>
                    </a:p>
                    <a:p>
                      <a:r>
                        <a:rPr lang="en-US" altLang="zh-TW" dirty="0"/>
                        <a:t>Installation</a:t>
                      </a:r>
                      <a:endParaRPr lang="zh-TW" altLang="en-US" dirty="0"/>
                    </a:p>
                  </a:txBody>
                  <a:tcPr/>
                </a:tc>
                <a:tc>
                  <a:txBody>
                    <a:bodyPr/>
                    <a:lstStyle/>
                    <a:p>
                      <a:r>
                        <a:rPr lang="zh-TW" altLang="en-US" dirty="0"/>
                        <a:t>於受駭主機</a:t>
                      </a:r>
                      <a:r>
                        <a:rPr lang="zh-TW" altLang="en-US" b="1" dirty="0">
                          <a:solidFill>
                            <a:srgbClr val="FF0000"/>
                          </a:solidFill>
                        </a:rPr>
                        <a:t>安裝</a:t>
                      </a:r>
                      <a:r>
                        <a:rPr lang="zh-TW" altLang="en-US" dirty="0"/>
                        <a:t>遠端存取的</a:t>
                      </a:r>
                      <a:r>
                        <a:rPr lang="zh-TW" altLang="en-US" b="1" dirty="0">
                          <a:solidFill>
                            <a:srgbClr val="FF0000"/>
                          </a:solidFill>
                        </a:rPr>
                        <a:t>木馬</a:t>
                      </a:r>
                      <a:r>
                        <a:rPr lang="zh-TW" altLang="en-US" dirty="0"/>
                        <a:t>或</a:t>
                      </a:r>
                      <a:r>
                        <a:rPr lang="zh-TW" altLang="en-US" b="1" dirty="0">
                          <a:solidFill>
                            <a:srgbClr val="FF0000"/>
                          </a:solidFill>
                        </a:rPr>
                        <a:t>後門程式</a:t>
                      </a:r>
                      <a:r>
                        <a:rPr lang="zh-TW" altLang="en-US" dirty="0"/>
                        <a:t>，而</a:t>
                      </a:r>
                      <a:r>
                        <a:rPr lang="zh-TW" altLang="en-US" b="1" dirty="0">
                          <a:solidFill>
                            <a:srgbClr val="00B050"/>
                          </a:solidFill>
                        </a:rPr>
                        <a:t>攻擊者</a:t>
                      </a:r>
                      <a:r>
                        <a:rPr lang="zh-TW" altLang="en-US" dirty="0"/>
                        <a:t>可繼續</a:t>
                      </a:r>
                      <a:r>
                        <a:rPr lang="zh-TW" altLang="en-US" b="1" dirty="0">
                          <a:solidFill>
                            <a:srgbClr val="FF0000"/>
                          </a:solidFill>
                        </a:rPr>
                        <a:t>隱藏</a:t>
                      </a:r>
                      <a:r>
                        <a:rPr lang="zh-TW" altLang="en-US" dirty="0"/>
                        <a:t>於受駭環境中。</a:t>
                      </a:r>
                    </a:p>
                  </a:txBody>
                  <a:tcPr/>
                </a:tc>
                <a:extLst>
                  <a:ext uri="{0D108BD9-81ED-4DB2-BD59-A6C34878D82A}">
                    <a16:rowId xmlns:a16="http://schemas.microsoft.com/office/drawing/2014/main" val="984775243"/>
                  </a:ext>
                </a:extLst>
              </a:tr>
              <a:tr h="370840">
                <a:tc>
                  <a:txBody>
                    <a:bodyPr/>
                    <a:lstStyle/>
                    <a:p>
                      <a:r>
                        <a:rPr lang="zh-TW" altLang="en-US" sz="1800" b="0" i="0" kern="1200" dirty="0">
                          <a:solidFill>
                            <a:srgbClr val="00B050"/>
                          </a:solidFill>
                          <a:effectLst/>
                          <a:latin typeface="+mn-lt"/>
                          <a:ea typeface="+mn-ea"/>
                          <a:cs typeface="+mn-cs"/>
                        </a:rPr>
                        <a:t>命令</a:t>
                      </a:r>
                      <a:r>
                        <a:rPr lang="zh-TW" altLang="en-US" sz="1800" b="0" i="0" kern="1200" dirty="0">
                          <a:solidFill>
                            <a:schemeClr val="dk1"/>
                          </a:solidFill>
                          <a:effectLst/>
                          <a:latin typeface="+mn-lt"/>
                          <a:ea typeface="+mn-ea"/>
                          <a:cs typeface="+mn-cs"/>
                        </a:rPr>
                        <a:t>與</a:t>
                      </a:r>
                      <a:r>
                        <a:rPr lang="zh-TW" altLang="en-US" sz="1800" b="0" i="0" kern="1200" dirty="0">
                          <a:solidFill>
                            <a:srgbClr val="FF0000"/>
                          </a:solidFill>
                          <a:effectLst/>
                          <a:latin typeface="+mn-lt"/>
                          <a:ea typeface="+mn-ea"/>
                          <a:cs typeface="+mn-cs"/>
                        </a:rPr>
                        <a:t>控制</a:t>
                      </a:r>
                      <a:endParaRPr lang="en-US" altLang="zh-TW" sz="1800" b="0" i="0" kern="1200" dirty="0">
                        <a:solidFill>
                          <a:srgbClr val="FF0000"/>
                        </a:solidFill>
                        <a:effectLst/>
                        <a:latin typeface="+mn-lt"/>
                        <a:ea typeface="+mn-ea"/>
                        <a:cs typeface="+mn-cs"/>
                      </a:endParaRPr>
                    </a:p>
                    <a:p>
                      <a:r>
                        <a:rPr lang="en-US" altLang="zh-TW" sz="1800" b="0" i="0" kern="1200" dirty="0">
                          <a:solidFill>
                            <a:srgbClr val="00B050"/>
                          </a:solidFill>
                          <a:effectLst/>
                          <a:latin typeface="+mn-lt"/>
                          <a:ea typeface="+mn-ea"/>
                          <a:cs typeface="+mn-cs"/>
                        </a:rPr>
                        <a:t>Command</a:t>
                      </a:r>
                      <a:r>
                        <a:rPr lang="en-US" altLang="zh-TW" sz="1800" b="0" i="0" kern="1200" dirty="0">
                          <a:solidFill>
                            <a:schemeClr val="dk1"/>
                          </a:solidFill>
                          <a:effectLst/>
                          <a:latin typeface="+mn-lt"/>
                          <a:ea typeface="+mn-ea"/>
                          <a:cs typeface="+mn-cs"/>
                        </a:rPr>
                        <a:t> and </a:t>
                      </a:r>
                    </a:p>
                    <a:p>
                      <a:r>
                        <a:rPr lang="en-US" altLang="zh-TW" sz="1800" b="0" i="0" kern="1200" dirty="0">
                          <a:solidFill>
                            <a:srgbClr val="FF0000"/>
                          </a:solidFill>
                          <a:effectLst/>
                          <a:latin typeface="+mn-lt"/>
                          <a:ea typeface="+mn-ea"/>
                          <a:cs typeface="+mn-cs"/>
                        </a:rPr>
                        <a:t>Control</a:t>
                      </a:r>
                    </a:p>
                  </a:txBody>
                  <a:tcPr/>
                </a:tc>
                <a:tc>
                  <a:txBody>
                    <a:bodyPr/>
                    <a:lstStyle/>
                    <a:p>
                      <a:r>
                        <a:rPr lang="en-US" altLang="zh-TW" dirty="0"/>
                        <a:t>APT </a:t>
                      </a:r>
                      <a:r>
                        <a:rPr lang="zh-TW" altLang="en-US" dirty="0"/>
                        <a:t>攻擊</a:t>
                      </a:r>
                      <a:r>
                        <a:rPr lang="zh-TW" altLang="en-US" b="1" dirty="0">
                          <a:solidFill>
                            <a:srgbClr val="FF0000"/>
                          </a:solidFill>
                        </a:rPr>
                        <a:t>經常</a:t>
                      </a:r>
                      <a:r>
                        <a:rPr lang="zh-TW" altLang="en-US" dirty="0"/>
                        <a:t>需要</a:t>
                      </a:r>
                      <a:r>
                        <a:rPr lang="zh-TW" altLang="en-US" b="1" dirty="0">
                          <a:solidFill>
                            <a:srgbClr val="FF0000"/>
                          </a:solidFill>
                        </a:rPr>
                        <a:t>手動控制</a:t>
                      </a:r>
                      <a:r>
                        <a:rPr lang="zh-TW" altLang="en-US" dirty="0"/>
                        <a:t>，受駭主機須向外連結網際網路上的控制伺服器， 以建立 </a:t>
                      </a:r>
                      <a:r>
                        <a:rPr lang="en-US" altLang="zh-TW" sz="1700" dirty="0"/>
                        <a:t>C2 </a:t>
                      </a:r>
                      <a:r>
                        <a:rPr lang="zh-TW" altLang="en-US" sz="1700" dirty="0"/>
                        <a:t>通道</a:t>
                      </a:r>
                      <a:r>
                        <a:rPr lang="zh-TW" altLang="en-US" dirty="0"/>
                        <a:t>；</a:t>
                      </a:r>
                      <a:r>
                        <a:rPr lang="zh-TW" altLang="en-US" sz="1700" dirty="0"/>
                        <a:t>攻擊者便可</a:t>
                      </a:r>
                      <a:r>
                        <a:rPr lang="zh-TW" altLang="en-US" sz="1800" b="1" dirty="0">
                          <a:solidFill>
                            <a:srgbClr val="FF0000"/>
                          </a:solidFill>
                        </a:rPr>
                        <a:t>利</a:t>
                      </a:r>
                      <a:r>
                        <a:rPr lang="zh-TW" altLang="en-US" b="1" dirty="0">
                          <a:solidFill>
                            <a:srgbClr val="FF0000"/>
                          </a:solidFill>
                        </a:rPr>
                        <a:t>用</a:t>
                      </a:r>
                      <a:r>
                        <a:rPr lang="zh-TW" altLang="en-US" dirty="0"/>
                        <a:t>此通道操控受駭主機，彷彿親臨現場操作鍵盤。</a:t>
                      </a:r>
                    </a:p>
                  </a:txBody>
                  <a:tcPr/>
                </a:tc>
                <a:extLst>
                  <a:ext uri="{0D108BD9-81ED-4DB2-BD59-A6C34878D82A}">
                    <a16:rowId xmlns:a16="http://schemas.microsoft.com/office/drawing/2014/main" val="348895773"/>
                  </a:ext>
                </a:extLst>
              </a:tr>
              <a:tr h="370840">
                <a:tc>
                  <a:txBody>
                    <a:bodyPr/>
                    <a:lstStyle/>
                    <a:p>
                      <a:r>
                        <a:rPr lang="zh-TW" altLang="en-US" dirty="0"/>
                        <a:t>採取行動 </a:t>
                      </a:r>
                      <a:endParaRPr lang="en-US" altLang="zh-TW" dirty="0"/>
                    </a:p>
                    <a:p>
                      <a:r>
                        <a:rPr lang="en-US" altLang="zh-TW" dirty="0"/>
                        <a:t>Actions on Objectives</a:t>
                      </a:r>
                      <a:endParaRPr lang="zh-TW" altLang="en-US" dirty="0"/>
                    </a:p>
                  </a:txBody>
                  <a:tcPr/>
                </a:tc>
                <a:tc>
                  <a:txBody>
                    <a:bodyPr/>
                    <a:lstStyle/>
                    <a:p>
                      <a:r>
                        <a:rPr lang="zh-TW" altLang="en-US" dirty="0"/>
                        <a:t>經過前面 </a:t>
                      </a:r>
                      <a:r>
                        <a:rPr lang="en-US" altLang="zh-TW" dirty="0"/>
                        <a:t>6 </a:t>
                      </a:r>
                      <a:r>
                        <a:rPr lang="zh-TW" altLang="en-US" dirty="0"/>
                        <a:t>個階段的鋪陳，攻擊者才</a:t>
                      </a:r>
                      <a:r>
                        <a:rPr lang="zh-TW" altLang="en-US" b="1" dirty="0">
                          <a:solidFill>
                            <a:srgbClr val="FF0000"/>
                          </a:solidFill>
                        </a:rPr>
                        <a:t>真正</a:t>
                      </a:r>
                      <a:r>
                        <a:rPr lang="zh-TW" altLang="en-US" dirty="0"/>
                        <a:t>開始</a:t>
                      </a:r>
                      <a:r>
                        <a:rPr lang="zh-TW" altLang="en-US" b="1" dirty="0">
                          <a:solidFill>
                            <a:srgbClr val="FF0000"/>
                          </a:solidFill>
                        </a:rPr>
                        <a:t>採取行動</a:t>
                      </a:r>
                      <a:r>
                        <a:rPr lang="zh-TW" altLang="en-US" dirty="0"/>
                        <a:t>，如</a:t>
                      </a:r>
                      <a:r>
                        <a:rPr lang="zh-TW" altLang="en-US" dirty="0">
                          <a:solidFill>
                            <a:srgbClr val="FF0000"/>
                          </a:solidFill>
                        </a:rPr>
                        <a:t>竊取資料</a:t>
                      </a:r>
                      <a:r>
                        <a:rPr lang="zh-TW" altLang="en-US" dirty="0"/>
                        <a:t>、當成入侵其他系統的</a:t>
                      </a:r>
                      <a:r>
                        <a:rPr lang="zh-TW" altLang="en-US" b="1" dirty="0">
                          <a:solidFill>
                            <a:srgbClr val="FF0000"/>
                          </a:solidFill>
                        </a:rPr>
                        <a:t>跳板</a:t>
                      </a:r>
                      <a:r>
                        <a:rPr lang="zh-TW" altLang="en-US" dirty="0"/>
                        <a:t>。</a:t>
                      </a:r>
                    </a:p>
                  </a:txBody>
                  <a:tcPr/>
                </a:tc>
                <a:extLst>
                  <a:ext uri="{0D108BD9-81ED-4DB2-BD59-A6C34878D82A}">
                    <a16:rowId xmlns:a16="http://schemas.microsoft.com/office/drawing/2014/main" val="1673921538"/>
                  </a:ext>
                </a:extLst>
              </a:tr>
            </a:tbl>
          </a:graphicData>
        </a:graphic>
      </p:graphicFrame>
      <p:sp>
        <p:nvSpPr>
          <p:cNvPr id="5" name="矩形 4">
            <a:extLst>
              <a:ext uri="{FF2B5EF4-FFF2-40B4-BE49-F238E27FC236}">
                <a16:creationId xmlns:a16="http://schemas.microsoft.com/office/drawing/2014/main" id="{4113AF7F-2AE3-4705-997E-AF0491842526}"/>
              </a:ext>
            </a:extLst>
          </p:cNvPr>
          <p:cNvSpPr/>
          <p:nvPr/>
        </p:nvSpPr>
        <p:spPr>
          <a:xfrm>
            <a:off x="74427" y="6488668"/>
            <a:ext cx="9069573" cy="369332"/>
          </a:xfrm>
          <a:prstGeom prst="rect">
            <a:avLst/>
          </a:prstGeom>
        </p:spPr>
        <p:txBody>
          <a:bodyPr wrap="square">
            <a:spAutoFit/>
          </a:bodyPr>
          <a:lstStyle/>
          <a:p>
            <a:r>
              <a:rPr lang="en-US" altLang="zh-TW" dirty="0"/>
              <a:t>https://www.fisc.com.tw/Upload/2e644695-04a9-44cf-8841-80936503cc5a/TC/9402.pdf</a:t>
            </a:r>
            <a:endParaRPr lang="zh-TW" altLang="en-US" dirty="0"/>
          </a:p>
        </p:txBody>
      </p:sp>
    </p:spTree>
    <p:extLst>
      <p:ext uri="{BB962C8B-B14F-4D97-AF65-F5344CB8AC3E}">
        <p14:creationId xmlns:p14="http://schemas.microsoft.com/office/powerpoint/2010/main" val="2480428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D32E6C-DF03-430D-A40F-0920B7BE7E82}"/>
              </a:ext>
            </a:extLst>
          </p:cNvPr>
          <p:cNvSpPr/>
          <p:nvPr/>
        </p:nvSpPr>
        <p:spPr>
          <a:xfrm>
            <a:off x="1694124" y="112587"/>
            <a:ext cx="5428089" cy="646331"/>
          </a:xfrm>
          <a:prstGeom prst="rect">
            <a:avLst/>
          </a:prstGeom>
        </p:spPr>
        <p:txBody>
          <a:bodyPr wrap="none">
            <a:spAutoFit/>
          </a:bodyPr>
          <a:lstStyle/>
          <a:p>
            <a:r>
              <a:rPr lang="zh-TW" altLang="en-US" sz="3600" dirty="0"/>
              <a:t>網路攻擊</a:t>
            </a:r>
            <a:r>
              <a:rPr lang="zh-TW" altLang="en-US" sz="3600" b="1" dirty="0">
                <a:solidFill>
                  <a:srgbClr val="FF0000"/>
                </a:solidFill>
                <a:effectLst>
                  <a:outerShdw blurRad="38100" dist="38100" dir="2700000" algn="tl">
                    <a:srgbClr val="000000">
                      <a:alpha val="43137"/>
                    </a:srgbClr>
                  </a:outerShdw>
                </a:effectLst>
              </a:rPr>
              <a:t>鏈</a:t>
            </a:r>
            <a:r>
              <a:rPr lang="en-US" altLang="zh-TW" sz="3600" dirty="0"/>
              <a:t>Cyber Kill </a:t>
            </a:r>
            <a:r>
              <a:rPr lang="en-US" altLang="zh-TW" sz="3600" b="1" dirty="0">
                <a:solidFill>
                  <a:srgbClr val="FF0000"/>
                </a:solidFill>
                <a:effectLst>
                  <a:outerShdw blurRad="38100" dist="38100" dir="2700000" algn="tl">
                    <a:srgbClr val="000000">
                      <a:alpha val="43137"/>
                    </a:srgbClr>
                  </a:outerShdw>
                </a:effectLst>
              </a:rPr>
              <a:t>Chain</a:t>
            </a:r>
            <a:endParaRPr lang="zh-TW" altLang="en-US" sz="3600" dirty="0"/>
          </a:p>
        </p:txBody>
      </p:sp>
      <p:graphicFrame>
        <p:nvGraphicFramePr>
          <p:cNvPr id="3" name="表格 2">
            <a:extLst>
              <a:ext uri="{FF2B5EF4-FFF2-40B4-BE49-F238E27FC236}">
                <a16:creationId xmlns:a16="http://schemas.microsoft.com/office/drawing/2014/main" id="{3992F342-E1BD-4494-93F4-E6B9C788EB21}"/>
              </a:ext>
            </a:extLst>
          </p:cNvPr>
          <p:cNvGraphicFramePr>
            <a:graphicFrameLocks noGrp="1"/>
          </p:cNvGraphicFramePr>
          <p:nvPr>
            <p:extLst>
              <p:ext uri="{D42A27DB-BD31-4B8C-83A1-F6EECF244321}">
                <p14:modId xmlns:p14="http://schemas.microsoft.com/office/powerpoint/2010/main" val="2017629269"/>
              </p:ext>
            </p:extLst>
          </p:nvPr>
        </p:nvGraphicFramePr>
        <p:xfrm>
          <a:off x="619569" y="4162646"/>
          <a:ext cx="7570381" cy="2477066"/>
        </p:xfrm>
        <a:graphic>
          <a:graphicData uri="http://schemas.openxmlformats.org/drawingml/2006/table">
            <a:tbl>
              <a:tblPr firstRow="1" bandRow="1">
                <a:tableStyleId>{5C22544A-7EE6-4342-B048-85BDC9FD1C3A}</a:tableStyleId>
              </a:tblPr>
              <a:tblGrid>
                <a:gridCol w="730766">
                  <a:extLst>
                    <a:ext uri="{9D8B030D-6E8A-4147-A177-3AD203B41FA5}">
                      <a16:colId xmlns:a16="http://schemas.microsoft.com/office/drawing/2014/main" val="2209844731"/>
                    </a:ext>
                  </a:extLst>
                </a:gridCol>
                <a:gridCol w="1765005">
                  <a:extLst>
                    <a:ext uri="{9D8B030D-6E8A-4147-A177-3AD203B41FA5}">
                      <a16:colId xmlns:a16="http://schemas.microsoft.com/office/drawing/2014/main" val="3673117328"/>
                    </a:ext>
                  </a:extLst>
                </a:gridCol>
                <a:gridCol w="5074610">
                  <a:extLst>
                    <a:ext uri="{9D8B030D-6E8A-4147-A177-3AD203B41FA5}">
                      <a16:colId xmlns:a16="http://schemas.microsoft.com/office/drawing/2014/main" val="2840763264"/>
                    </a:ext>
                  </a:extLst>
                </a:gridCol>
              </a:tblGrid>
              <a:tr h="414939">
                <a:tc>
                  <a:txBody>
                    <a:bodyPr/>
                    <a:lstStyle/>
                    <a:p>
                      <a:r>
                        <a:rPr lang="zh-TW" altLang="en-US" dirty="0"/>
                        <a:t>步驟</a:t>
                      </a:r>
                    </a:p>
                  </a:txBody>
                  <a:tcPr/>
                </a:tc>
                <a:tc>
                  <a:txBody>
                    <a:bodyPr/>
                    <a:lstStyle/>
                    <a:p>
                      <a:r>
                        <a:rPr lang="zh-TW" altLang="en-US" dirty="0"/>
                        <a:t>名稱</a:t>
                      </a:r>
                    </a:p>
                  </a:txBody>
                  <a:tcPr/>
                </a:tc>
                <a:tc>
                  <a:txBody>
                    <a:bodyPr/>
                    <a:lstStyle/>
                    <a:p>
                      <a:r>
                        <a:rPr lang="zh-TW" altLang="en-US" dirty="0"/>
                        <a:t>意義</a:t>
                      </a:r>
                    </a:p>
                  </a:txBody>
                  <a:tcPr/>
                </a:tc>
                <a:extLst>
                  <a:ext uri="{0D108BD9-81ED-4DB2-BD59-A6C34878D82A}">
                    <a16:rowId xmlns:a16="http://schemas.microsoft.com/office/drawing/2014/main" val="1198117096"/>
                  </a:ext>
                </a:extLst>
              </a:tr>
              <a:tr h="705851">
                <a:tc>
                  <a:txBody>
                    <a:bodyPr/>
                    <a:lstStyle/>
                    <a:p>
                      <a:r>
                        <a:rPr lang="en-US" altLang="zh-TW" dirty="0"/>
                        <a:t>1</a:t>
                      </a:r>
                      <a:endParaRPr lang="zh-TW" altLang="en-US" dirty="0"/>
                    </a:p>
                  </a:txBody>
                  <a:tcPr/>
                </a:tc>
                <a:tc>
                  <a:txBody>
                    <a:bodyPr/>
                    <a:lstStyle/>
                    <a:p>
                      <a:r>
                        <a:rPr lang="zh-TW" altLang="en-US" dirty="0"/>
                        <a:t>偵查</a:t>
                      </a:r>
                      <a:endParaRPr lang="en-US" altLang="zh-TW" dirty="0"/>
                    </a:p>
                    <a:p>
                      <a:r>
                        <a:rPr lang="en-US" altLang="zh-TW" dirty="0"/>
                        <a:t>Reconnaissance</a:t>
                      </a:r>
                      <a:endParaRPr lang="zh-TW" altLang="en-US" dirty="0"/>
                    </a:p>
                  </a:txBody>
                  <a:tcPr/>
                </a:tc>
                <a:tc>
                  <a:txBody>
                    <a:bodyPr/>
                    <a:lstStyle/>
                    <a:p>
                      <a:r>
                        <a:rPr lang="zh-TW" altLang="en-US" sz="1800" b="1" i="0" u="sng" kern="1200" dirty="0">
                          <a:solidFill>
                            <a:srgbClr val="FF0000"/>
                          </a:solidFill>
                          <a:effectLst/>
                          <a:latin typeface="+mn-lt"/>
                          <a:ea typeface="+mn-ea"/>
                          <a:cs typeface="+mn-cs"/>
                        </a:rPr>
                        <a:t>選擇目標</a:t>
                      </a:r>
                      <a:r>
                        <a:rPr lang="zh-TW" altLang="en-US" sz="1800" b="0" i="0" kern="1200" dirty="0">
                          <a:solidFill>
                            <a:schemeClr val="dk1"/>
                          </a:solidFill>
                          <a:effectLst/>
                          <a:latin typeface="+mn-lt"/>
                          <a:ea typeface="+mn-ea"/>
                          <a:cs typeface="+mn-cs"/>
                        </a:rPr>
                        <a:t>，對其進行</a:t>
                      </a:r>
                      <a:r>
                        <a:rPr lang="zh-TW" altLang="en-US" sz="1800" b="1" i="0" kern="1200" dirty="0">
                          <a:solidFill>
                            <a:srgbClr val="FF0000"/>
                          </a:solidFill>
                          <a:effectLst/>
                          <a:latin typeface="+mn-lt"/>
                          <a:ea typeface="+mn-ea"/>
                          <a:cs typeface="+mn-cs"/>
                        </a:rPr>
                        <a:t>研究</a:t>
                      </a:r>
                      <a:r>
                        <a:rPr lang="zh-TW" altLang="en-US" sz="1800" b="0" i="0" kern="1200" dirty="0">
                          <a:solidFill>
                            <a:schemeClr val="dk1"/>
                          </a:solidFill>
                          <a:effectLst/>
                          <a:latin typeface="+mn-lt"/>
                          <a:ea typeface="+mn-ea"/>
                          <a:cs typeface="+mn-cs"/>
                        </a:rPr>
                        <a:t>，然後嘗試識別目標</a:t>
                      </a:r>
                      <a:endParaRPr lang="en-US" altLang="zh-TW" sz="1800" b="0" i="0" kern="1200" dirty="0">
                        <a:solidFill>
                          <a:schemeClr val="dk1"/>
                        </a:solidFill>
                        <a:effectLst/>
                        <a:latin typeface="+mn-lt"/>
                        <a:ea typeface="+mn-ea"/>
                        <a:cs typeface="+mn-cs"/>
                      </a:endParaRPr>
                    </a:p>
                    <a:p>
                      <a:r>
                        <a:rPr lang="zh-TW" altLang="en-US" sz="1800" b="0" i="0" kern="1200" dirty="0">
                          <a:solidFill>
                            <a:schemeClr val="dk1"/>
                          </a:solidFill>
                          <a:effectLst/>
                          <a:latin typeface="+mn-lt"/>
                          <a:ea typeface="+mn-ea"/>
                          <a:cs typeface="+mn-cs"/>
                        </a:rPr>
                        <a:t>網絡中的</a:t>
                      </a:r>
                      <a:r>
                        <a:rPr lang="zh-TW" altLang="en-US" sz="1800" b="1" i="0" kern="1200" dirty="0">
                          <a:solidFill>
                            <a:srgbClr val="FF0000"/>
                          </a:solidFill>
                          <a:effectLst/>
                          <a:latin typeface="+mn-lt"/>
                          <a:ea typeface="+mn-ea"/>
                          <a:cs typeface="+mn-cs"/>
                        </a:rPr>
                        <a:t>漏洞</a:t>
                      </a:r>
                      <a:r>
                        <a:rPr lang="zh-TW" altLang="en-US" sz="1800" b="0" i="0" kern="1200" dirty="0">
                          <a:solidFill>
                            <a:schemeClr val="dk1"/>
                          </a:solidFill>
                          <a:effectLst/>
                          <a:latin typeface="+mn-lt"/>
                          <a:ea typeface="+mn-ea"/>
                          <a:cs typeface="+mn-cs"/>
                        </a:rPr>
                        <a:t>。</a:t>
                      </a:r>
                      <a:endParaRPr lang="zh-TW" altLang="en-US" dirty="0"/>
                    </a:p>
                  </a:txBody>
                  <a:tcPr/>
                </a:tc>
                <a:extLst>
                  <a:ext uri="{0D108BD9-81ED-4DB2-BD59-A6C34878D82A}">
                    <a16:rowId xmlns:a16="http://schemas.microsoft.com/office/drawing/2014/main" val="3100525519"/>
                  </a:ext>
                </a:extLst>
              </a:tr>
              <a:tr h="414939">
                <a:tc>
                  <a:txBody>
                    <a:bodyPr/>
                    <a:lstStyle/>
                    <a:p>
                      <a:r>
                        <a:rPr lang="en-US" altLang="zh-TW" dirty="0"/>
                        <a:t>2</a:t>
                      </a:r>
                      <a:endParaRPr lang="zh-TW" altLang="en-US" dirty="0"/>
                    </a:p>
                  </a:txBody>
                  <a:tcPr/>
                </a:tc>
                <a:tc>
                  <a:txBody>
                    <a:bodyPr/>
                    <a:lstStyle/>
                    <a:p>
                      <a:r>
                        <a:rPr lang="zh-TW" altLang="en-US" dirty="0"/>
                        <a:t>武裝</a:t>
                      </a:r>
                      <a:endParaRPr lang="en-US" altLang="zh-TW" dirty="0"/>
                    </a:p>
                    <a:p>
                      <a:r>
                        <a:rPr lang="en-US" altLang="zh-TW" dirty="0"/>
                        <a:t>Weaponization</a:t>
                      </a:r>
                      <a:endParaRPr lang="zh-TW" altLang="en-US" dirty="0"/>
                    </a:p>
                  </a:txBody>
                  <a:tcPr/>
                </a:tc>
                <a:tc>
                  <a:txBody>
                    <a:bodyPr/>
                    <a:lstStyle/>
                    <a:p>
                      <a:r>
                        <a:rPr lang="zh-TW" altLang="en-US" sz="1800" b="0" i="0" kern="1200" dirty="0">
                          <a:solidFill>
                            <a:schemeClr val="dk1"/>
                          </a:solidFill>
                          <a:effectLst/>
                          <a:latin typeface="+mn-lt"/>
                          <a:ea typeface="+mn-ea"/>
                          <a:cs typeface="+mn-cs"/>
                        </a:rPr>
                        <a:t>創建針對一種或多種</a:t>
                      </a:r>
                      <a:r>
                        <a:rPr lang="zh-TW" altLang="en-US" sz="1800" b="1" i="0" u="sng" kern="1200" dirty="0">
                          <a:solidFill>
                            <a:srgbClr val="FF0000"/>
                          </a:solidFill>
                          <a:effectLst/>
                          <a:latin typeface="+mn-lt"/>
                          <a:ea typeface="+mn-ea"/>
                          <a:cs typeface="+mn-cs"/>
                        </a:rPr>
                        <a:t>漏洞</a:t>
                      </a:r>
                      <a:r>
                        <a:rPr lang="zh-TW" altLang="en-US" sz="1800" b="0" i="0" kern="1200" dirty="0">
                          <a:solidFill>
                            <a:schemeClr val="dk1"/>
                          </a:solidFill>
                          <a:effectLst/>
                          <a:latin typeface="+mn-lt"/>
                          <a:ea typeface="+mn-ea"/>
                          <a:cs typeface="+mn-cs"/>
                        </a:rPr>
                        <a:t>的遠程訪問惡意軟件，例如</a:t>
                      </a:r>
                      <a:r>
                        <a:rPr lang="en-US" altLang="zh-TW" sz="1800" b="0" i="0" kern="1200" dirty="0">
                          <a:solidFill>
                            <a:schemeClr val="dk1"/>
                          </a:solidFill>
                          <a:effectLst/>
                          <a:latin typeface="+mn-lt"/>
                          <a:ea typeface="+mn-ea"/>
                          <a:cs typeface="+mn-cs"/>
                        </a:rPr>
                        <a:t>:</a:t>
                      </a:r>
                      <a:r>
                        <a:rPr lang="zh-TW" altLang="en-US" sz="1800" b="0" i="0" kern="1200" dirty="0">
                          <a:solidFill>
                            <a:schemeClr val="dk1"/>
                          </a:solidFill>
                          <a:effectLst/>
                          <a:latin typeface="+mn-lt"/>
                          <a:ea typeface="+mn-ea"/>
                          <a:cs typeface="+mn-cs"/>
                        </a:rPr>
                        <a:t>病毒或蠕蟲。</a:t>
                      </a:r>
                      <a:endParaRPr lang="zh-TW" altLang="en-US" dirty="0"/>
                    </a:p>
                  </a:txBody>
                  <a:tcPr/>
                </a:tc>
                <a:extLst>
                  <a:ext uri="{0D108BD9-81ED-4DB2-BD59-A6C34878D82A}">
                    <a16:rowId xmlns:a16="http://schemas.microsoft.com/office/drawing/2014/main" val="1488545960"/>
                  </a:ext>
                </a:extLst>
              </a:tr>
              <a:tr h="716196">
                <a:tc>
                  <a:txBody>
                    <a:bodyPr/>
                    <a:lstStyle/>
                    <a:p>
                      <a:r>
                        <a:rPr lang="en-US" altLang="zh-TW" dirty="0"/>
                        <a:t>3</a:t>
                      </a:r>
                      <a:endParaRPr lang="zh-TW" altLang="en-US" dirty="0"/>
                    </a:p>
                  </a:txBody>
                  <a:tcPr/>
                </a:tc>
                <a:tc>
                  <a:txBody>
                    <a:bodyPr/>
                    <a:lstStyle/>
                    <a:p>
                      <a:r>
                        <a:rPr lang="zh-TW" altLang="en-US" sz="1800" b="0" i="0" kern="1200" dirty="0">
                          <a:solidFill>
                            <a:schemeClr val="dk1"/>
                          </a:solidFill>
                          <a:effectLst/>
                          <a:latin typeface="+mn-lt"/>
                          <a:ea typeface="+mn-ea"/>
                          <a:cs typeface="+mn-cs"/>
                        </a:rPr>
                        <a:t>交付</a:t>
                      </a:r>
                      <a:endParaRPr lang="en-US" altLang="zh-TW" dirty="0"/>
                    </a:p>
                    <a:p>
                      <a:r>
                        <a:rPr lang="en-US" altLang="zh-TW" dirty="0"/>
                        <a:t>Delivery</a:t>
                      </a:r>
                      <a:endParaRPr lang="zh-TW" altLang="en-US" dirty="0"/>
                    </a:p>
                  </a:txBody>
                  <a:tcPr/>
                </a:tc>
                <a:tc>
                  <a:txBody>
                    <a:bodyPr/>
                    <a:lstStyle/>
                    <a:p>
                      <a:r>
                        <a:rPr lang="zh-TW" altLang="en-US" sz="1800" b="0" i="0" kern="1200" dirty="0">
                          <a:solidFill>
                            <a:schemeClr val="dk1"/>
                          </a:solidFill>
                          <a:effectLst/>
                          <a:latin typeface="+mn-lt"/>
                          <a:ea typeface="+mn-ea"/>
                          <a:cs typeface="+mn-cs"/>
                        </a:rPr>
                        <a:t>將病毒</a:t>
                      </a:r>
                      <a:r>
                        <a:rPr lang="zh-TW" altLang="en-US" sz="1800" b="1" i="0" kern="1200" dirty="0">
                          <a:solidFill>
                            <a:srgbClr val="FF0000"/>
                          </a:solidFill>
                          <a:effectLst>
                            <a:outerShdw blurRad="38100" dist="38100" dir="2700000" algn="tl">
                              <a:srgbClr val="000000">
                                <a:alpha val="43137"/>
                              </a:srgbClr>
                            </a:outerShdw>
                          </a:effectLst>
                          <a:latin typeface="+mn-lt"/>
                          <a:ea typeface="+mn-ea"/>
                          <a:cs typeface="+mn-cs"/>
                        </a:rPr>
                        <a:t>傳輸</a:t>
                      </a:r>
                      <a:r>
                        <a:rPr lang="zh-TW" altLang="en-US" sz="1800" b="0" i="0" kern="1200" dirty="0">
                          <a:solidFill>
                            <a:schemeClr val="dk1"/>
                          </a:solidFill>
                          <a:effectLst/>
                          <a:latin typeface="+mn-lt"/>
                          <a:ea typeface="+mn-ea"/>
                          <a:cs typeface="+mn-cs"/>
                        </a:rPr>
                        <a:t>到目標</a:t>
                      </a:r>
                      <a:endParaRPr lang="en-US" altLang="zh-TW" sz="1800" b="0" i="0" kern="1200" dirty="0">
                        <a:solidFill>
                          <a:schemeClr val="dk1"/>
                        </a:solidFill>
                        <a:effectLst/>
                        <a:latin typeface="+mn-lt"/>
                        <a:ea typeface="+mn-ea"/>
                        <a:cs typeface="+mn-cs"/>
                      </a:endParaRPr>
                    </a:p>
                    <a:p>
                      <a:r>
                        <a:rPr lang="zh-TW" altLang="en-US" sz="1800" b="0" i="0" kern="1200" dirty="0">
                          <a:solidFill>
                            <a:schemeClr val="dk1"/>
                          </a:solidFill>
                          <a:effectLst/>
                          <a:latin typeface="+mn-lt"/>
                          <a:ea typeface="+mn-ea"/>
                          <a:cs typeface="+mn-cs"/>
                        </a:rPr>
                        <a:t>例如</a:t>
                      </a:r>
                      <a:r>
                        <a:rPr lang="en-US" altLang="zh-TW" sz="1800" b="0" i="0" kern="1200" dirty="0">
                          <a:solidFill>
                            <a:schemeClr val="dk1"/>
                          </a:solidFill>
                          <a:effectLst/>
                          <a:latin typeface="+mn-lt"/>
                          <a:ea typeface="+mn-ea"/>
                          <a:cs typeface="+mn-cs"/>
                        </a:rPr>
                        <a:t>:</a:t>
                      </a:r>
                      <a:r>
                        <a:rPr lang="zh-TW" altLang="en-US" sz="1800" b="0" i="0" kern="1200" dirty="0">
                          <a:solidFill>
                            <a:schemeClr val="dk1"/>
                          </a:solidFill>
                          <a:effectLst/>
                          <a:latin typeface="+mn-lt"/>
                          <a:ea typeface="+mn-ea"/>
                          <a:cs typeface="+mn-cs"/>
                        </a:rPr>
                        <a:t>通過電子郵件附件或網站</a:t>
                      </a:r>
                      <a:endParaRPr lang="zh-TW" altLang="en-US" dirty="0"/>
                    </a:p>
                  </a:txBody>
                  <a:tcPr/>
                </a:tc>
                <a:extLst>
                  <a:ext uri="{0D108BD9-81ED-4DB2-BD59-A6C34878D82A}">
                    <a16:rowId xmlns:a16="http://schemas.microsoft.com/office/drawing/2014/main" val="2247483168"/>
                  </a:ext>
                </a:extLst>
              </a:tr>
            </a:tbl>
          </a:graphicData>
        </a:graphic>
      </p:graphicFrame>
      <p:pic>
        <p:nvPicPr>
          <p:cNvPr id="1026" name="Picture 2" descr="Lockheed Martin Cyber Kill Chain (CKC) [22] seven steps. The part ...">
            <a:extLst>
              <a:ext uri="{FF2B5EF4-FFF2-40B4-BE49-F238E27FC236}">
                <a16:creationId xmlns:a16="http://schemas.microsoft.com/office/drawing/2014/main" id="{D817D9A2-161A-42C4-8291-6008B5680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69" y="1143886"/>
            <a:ext cx="809625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691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D32E6C-DF03-430D-A40F-0920B7BE7E82}"/>
              </a:ext>
            </a:extLst>
          </p:cNvPr>
          <p:cNvSpPr/>
          <p:nvPr/>
        </p:nvSpPr>
        <p:spPr>
          <a:xfrm>
            <a:off x="1694124" y="112587"/>
            <a:ext cx="5428089" cy="646331"/>
          </a:xfrm>
          <a:prstGeom prst="rect">
            <a:avLst/>
          </a:prstGeom>
        </p:spPr>
        <p:txBody>
          <a:bodyPr wrap="none">
            <a:spAutoFit/>
          </a:bodyPr>
          <a:lstStyle/>
          <a:p>
            <a:r>
              <a:rPr lang="zh-TW" altLang="en-US" sz="3600" dirty="0"/>
              <a:t>網路攻擊</a:t>
            </a:r>
            <a:r>
              <a:rPr lang="zh-TW" altLang="en-US" sz="3600" b="1" dirty="0">
                <a:solidFill>
                  <a:srgbClr val="FF0000"/>
                </a:solidFill>
                <a:effectLst>
                  <a:outerShdw blurRad="38100" dist="38100" dir="2700000" algn="tl">
                    <a:srgbClr val="000000">
                      <a:alpha val="43137"/>
                    </a:srgbClr>
                  </a:outerShdw>
                </a:effectLst>
              </a:rPr>
              <a:t>鏈</a:t>
            </a:r>
            <a:r>
              <a:rPr lang="en-US" altLang="zh-TW" sz="3600" dirty="0"/>
              <a:t>Cyber Kill </a:t>
            </a:r>
            <a:r>
              <a:rPr lang="en-US" altLang="zh-TW" sz="3600" b="1" dirty="0">
                <a:solidFill>
                  <a:srgbClr val="FF0000"/>
                </a:solidFill>
                <a:effectLst>
                  <a:outerShdw blurRad="38100" dist="38100" dir="2700000" algn="tl">
                    <a:srgbClr val="000000">
                      <a:alpha val="43137"/>
                    </a:srgbClr>
                  </a:outerShdw>
                </a:effectLst>
              </a:rPr>
              <a:t>Chain</a:t>
            </a:r>
            <a:endParaRPr lang="zh-TW" altLang="en-US" sz="3600" dirty="0"/>
          </a:p>
        </p:txBody>
      </p:sp>
      <p:pic>
        <p:nvPicPr>
          <p:cNvPr id="1026" name="Picture 2" descr="Lockheed Martin Cyber Kill Chain (CKC) [22] seven steps. The part ...">
            <a:extLst>
              <a:ext uri="{FF2B5EF4-FFF2-40B4-BE49-F238E27FC236}">
                <a16:creationId xmlns:a16="http://schemas.microsoft.com/office/drawing/2014/main" id="{D817D9A2-161A-42C4-8291-6008B5680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4" y="931235"/>
            <a:ext cx="8096250" cy="2933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a:extLst>
              <a:ext uri="{FF2B5EF4-FFF2-40B4-BE49-F238E27FC236}">
                <a16:creationId xmlns:a16="http://schemas.microsoft.com/office/drawing/2014/main" id="{1ED533B7-EABF-4E1D-A7F8-DB32DA6C9EF6}"/>
              </a:ext>
            </a:extLst>
          </p:cNvPr>
          <p:cNvGraphicFramePr>
            <a:graphicFrameLocks noGrp="1"/>
          </p:cNvGraphicFramePr>
          <p:nvPr>
            <p:extLst>
              <p:ext uri="{D42A27DB-BD31-4B8C-83A1-F6EECF244321}">
                <p14:modId xmlns:p14="http://schemas.microsoft.com/office/powerpoint/2010/main" val="279742684"/>
              </p:ext>
            </p:extLst>
          </p:nvPr>
        </p:nvGraphicFramePr>
        <p:xfrm>
          <a:off x="786808" y="3343602"/>
          <a:ext cx="7570381" cy="3401811"/>
        </p:xfrm>
        <a:graphic>
          <a:graphicData uri="http://schemas.openxmlformats.org/drawingml/2006/table">
            <a:tbl>
              <a:tblPr firstRow="1" bandRow="1">
                <a:tableStyleId>{5C22544A-7EE6-4342-B048-85BDC9FD1C3A}</a:tableStyleId>
              </a:tblPr>
              <a:tblGrid>
                <a:gridCol w="648586">
                  <a:extLst>
                    <a:ext uri="{9D8B030D-6E8A-4147-A177-3AD203B41FA5}">
                      <a16:colId xmlns:a16="http://schemas.microsoft.com/office/drawing/2014/main" val="2885668279"/>
                    </a:ext>
                  </a:extLst>
                </a:gridCol>
                <a:gridCol w="2211572">
                  <a:extLst>
                    <a:ext uri="{9D8B030D-6E8A-4147-A177-3AD203B41FA5}">
                      <a16:colId xmlns:a16="http://schemas.microsoft.com/office/drawing/2014/main" val="3228867998"/>
                    </a:ext>
                  </a:extLst>
                </a:gridCol>
                <a:gridCol w="4710223">
                  <a:extLst>
                    <a:ext uri="{9D8B030D-6E8A-4147-A177-3AD203B41FA5}">
                      <a16:colId xmlns:a16="http://schemas.microsoft.com/office/drawing/2014/main" val="4181091854"/>
                    </a:ext>
                  </a:extLst>
                </a:gridCol>
              </a:tblGrid>
              <a:tr h="414939">
                <a:tc>
                  <a:txBody>
                    <a:bodyPr/>
                    <a:lstStyle/>
                    <a:p>
                      <a:r>
                        <a:rPr lang="zh-TW" altLang="en-US" dirty="0"/>
                        <a:t>步驟</a:t>
                      </a:r>
                    </a:p>
                  </a:txBody>
                  <a:tcPr/>
                </a:tc>
                <a:tc>
                  <a:txBody>
                    <a:bodyPr/>
                    <a:lstStyle/>
                    <a:p>
                      <a:r>
                        <a:rPr lang="zh-TW" altLang="en-US" dirty="0"/>
                        <a:t>名稱</a:t>
                      </a:r>
                    </a:p>
                  </a:txBody>
                  <a:tcPr/>
                </a:tc>
                <a:tc>
                  <a:txBody>
                    <a:bodyPr/>
                    <a:lstStyle/>
                    <a:p>
                      <a:r>
                        <a:rPr lang="zh-TW" altLang="en-US" b="0" u="none" dirty="0">
                          <a:solidFill>
                            <a:schemeClr val="bg1"/>
                          </a:solidFill>
                          <a:effectLst/>
                        </a:rPr>
                        <a:t>意義</a:t>
                      </a:r>
                    </a:p>
                  </a:txBody>
                  <a:tcPr/>
                </a:tc>
                <a:extLst>
                  <a:ext uri="{0D108BD9-81ED-4DB2-BD59-A6C34878D82A}">
                    <a16:rowId xmlns:a16="http://schemas.microsoft.com/office/drawing/2014/main" val="1505800720"/>
                  </a:ext>
                </a:extLst>
              </a:tr>
              <a:tr h="414939">
                <a:tc>
                  <a:txBody>
                    <a:bodyPr/>
                    <a:lstStyle/>
                    <a:p>
                      <a:r>
                        <a:rPr lang="en-US" altLang="zh-TW" dirty="0"/>
                        <a:t>4</a:t>
                      </a:r>
                      <a:endParaRPr lang="zh-TW" altLang="en-US" dirty="0"/>
                    </a:p>
                  </a:txBody>
                  <a:tcPr/>
                </a:tc>
                <a:tc>
                  <a:txBody>
                    <a:bodyPr/>
                    <a:lstStyle/>
                    <a:p>
                      <a:r>
                        <a:rPr lang="zh-TW" altLang="en-US" sz="1800" b="0" i="0" kern="1200" dirty="0">
                          <a:solidFill>
                            <a:schemeClr val="dk1"/>
                          </a:solidFill>
                          <a:effectLst/>
                          <a:latin typeface="+mn-lt"/>
                          <a:ea typeface="+mn-ea"/>
                          <a:cs typeface="+mn-cs"/>
                        </a:rPr>
                        <a:t>漏洞利用</a:t>
                      </a:r>
                      <a:endParaRPr lang="en-US" altLang="zh-TW" sz="1800" b="0" i="0" kern="1200" dirty="0">
                        <a:solidFill>
                          <a:schemeClr val="dk1"/>
                        </a:solidFill>
                        <a:effectLst/>
                        <a:latin typeface="+mn-lt"/>
                        <a:ea typeface="+mn-ea"/>
                        <a:cs typeface="+mn-cs"/>
                      </a:endParaRPr>
                    </a:p>
                    <a:p>
                      <a:r>
                        <a:rPr lang="en-US" altLang="zh-TW" dirty="0"/>
                        <a:t>Exploitation</a:t>
                      </a:r>
                      <a:endParaRPr lang="zh-TW" altLang="en-US" dirty="0"/>
                    </a:p>
                  </a:txBody>
                  <a:tcPr/>
                </a:tc>
                <a:tc>
                  <a:txBody>
                    <a:bodyPr/>
                    <a:lstStyle/>
                    <a:p>
                      <a:r>
                        <a:rPr lang="zh-TW" altLang="en-US" sz="1800" b="0" i="0" kern="1200" dirty="0">
                          <a:solidFill>
                            <a:schemeClr val="dk1"/>
                          </a:solidFill>
                          <a:effectLst/>
                          <a:latin typeface="+mn-lt"/>
                          <a:ea typeface="+mn-ea"/>
                          <a:cs typeface="+mn-cs"/>
                        </a:rPr>
                        <a:t>是利用程序中的某些</a:t>
                      </a:r>
                      <a:r>
                        <a:rPr lang="zh-TW" altLang="en-US" sz="1800" b="1" i="0" u="none" strike="noStrike" kern="1200" dirty="0">
                          <a:solidFill>
                            <a:srgbClr val="FF0000"/>
                          </a:solidFill>
                          <a:effectLst/>
                          <a:latin typeface="+mn-lt"/>
                          <a:ea typeface="+mn-ea"/>
                          <a:cs typeface="+mn-cs"/>
                        </a:rPr>
                        <a:t>漏洞</a:t>
                      </a:r>
                      <a:r>
                        <a:rPr lang="zh-TW" altLang="en-US" sz="1800" b="0" i="0" kern="1200" dirty="0">
                          <a:solidFill>
                            <a:schemeClr val="dk1"/>
                          </a:solidFill>
                          <a:effectLst/>
                          <a:latin typeface="+mn-lt"/>
                          <a:ea typeface="+mn-ea"/>
                          <a:cs typeface="+mn-cs"/>
                        </a:rPr>
                        <a:t>，來得到</a:t>
                      </a:r>
                      <a:r>
                        <a:rPr lang="zh-TW" altLang="en-US" sz="1800" b="1" i="0" kern="1200" dirty="0">
                          <a:solidFill>
                            <a:srgbClr val="00B050"/>
                          </a:solidFill>
                          <a:effectLst/>
                          <a:latin typeface="+mn-lt"/>
                          <a:ea typeface="+mn-ea"/>
                          <a:cs typeface="+mn-cs"/>
                        </a:rPr>
                        <a:t>計算機</a:t>
                      </a:r>
                      <a:r>
                        <a:rPr lang="zh-TW" altLang="en-US" sz="1800" b="0" i="0" kern="1200" dirty="0">
                          <a:solidFill>
                            <a:schemeClr val="dk1"/>
                          </a:solidFill>
                          <a:effectLst/>
                          <a:latin typeface="+mn-lt"/>
                          <a:ea typeface="+mn-ea"/>
                          <a:cs typeface="+mn-cs"/>
                        </a:rPr>
                        <a:t>的</a:t>
                      </a:r>
                      <a:r>
                        <a:rPr lang="zh-TW" altLang="en-US" sz="1800" b="1" i="0" u="sng" kern="1200" dirty="0">
                          <a:solidFill>
                            <a:srgbClr val="FF0000"/>
                          </a:solidFill>
                          <a:effectLst>
                            <a:outerShdw blurRad="38100" dist="38100" dir="2700000" algn="tl">
                              <a:srgbClr val="000000">
                                <a:alpha val="43137"/>
                              </a:srgbClr>
                            </a:outerShdw>
                          </a:effectLst>
                          <a:latin typeface="+mn-lt"/>
                          <a:ea typeface="+mn-ea"/>
                          <a:cs typeface="+mn-cs"/>
                        </a:rPr>
                        <a:t>控制權</a:t>
                      </a:r>
                      <a:r>
                        <a:rPr lang="zh-TW" altLang="en-US" sz="1800" b="0" i="0" u="none" kern="1200" dirty="0">
                          <a:solidFill>
                            <a:srgbClr val="FF0000"/>
                          </a:solidFill>
                          <a:effectLst/>
                          <a:latin typeface="+mn-lt"/>
                          <a:ea typeface="+mn-ea"/>
                          <a:cs typeface="+mn-cs"/>
                        </a:rPr>
                        <a:t>。</a:t>
                      </a:r>
                      <a:endParaRPr lang="zh-TW" altLang="en-US" b="0" u="none" dirty="0">
                        <a:solidFill>
                          <a:srgbClr val="FF0000"/>
                        </a:solidFill>
                        <a:effectLst/>
                      </a:endParaRPr>
                    </a:p>
                  </a:txBody>
                  <a:tcPr/>
                </a:tc>
                <a:extLst>
                  <a:ext uri="{0D108BD9-81ED-4DB2-BD59-A6C34878D82A}">
                    <a16:rowId xmlns:a16="http://schemas.microsoft.com/office/drawing/2014/main" val="341608153"/>
                  </a:ext>
                </a:extLst>
              </a:tr>
              <a:tr h="716196">
                <a:tc>
                  <a:txBody>
                    <a:bodyPr/>
                    <a:lstStyle/>
                    <a:p>
                      <a:r>
                        <a:rPr lang="en-US" altLang="zh-TW" dirty="0"/>
                        <a:t>5</a:t>
                      </a:r>
                      <a:endParaRPr lang="zh-TW" altLang="en-US" dirty="0"/>
                    </a:p>
                  </a:txBody>
                  <a:tcPr/>
                </a:tc>
                <a:tc>
                  <a:txBody>
                    <a:bodyPr/>
                    <a:lstStyle/>
                    <a:p>
                      <a:r>
                        <a:rPr lang="zh-TW" altLang="en-US" sz="1800" b="0" i="0" kern="1200" dirty="0">
                          <a:solidFill>
                            <a:schemeClr val="dk1"/>
                          </a:solidFill>
                          <a:effectLst/>
                          <a:latin typeface="+mn-lt"/>
                          <a:ea typeface="+mn-ea"/>
                          <a:cs typeface="+mn-cs"/>
                        </a:rPr>
                        <a:t>安裝</a:t>
                      </a:r>
                      <a:endParaRPr lang="en-US" altLang="zh-TW" sz="1800" b="0" i="0" kern="1200" dirty="0">
                        <a:solidFill>
                          <a:schemeClr val="dk1"/>
                        </a:solidFill>
                        <a:effectLst/>
                        <a:latin typeface="+mn-lt"/>
                        <a:ea typeface="+mn-ea"/>
                        <a:cs typeface="+mn-cs"/>
                      </a:endParaRPr>
                    </a:p>
                    <a:p>
                      <a:r>
                        <a:rPr lang="en-US" altLang="zh-TW" sz="1800" b="0" i="0" kern="1200" dirty="0">
                          <a:solidFill>
                            <a:schemeClr val="dk1"/>
                          </a:solidFill>
                          <a:effectLst/>
                          <a:latin typeface="+mn-lt"/>
                          <a:ea typeface="+mn-ea"/>
                          <a:cs typeface="+mn-cs"/>
                        </a:rPr>
                        <a:t>Installation</a:t>
                      </a:r>
                      <a:endParaRPr lang="zh-TW" altLang="en-US" dirty="0"/>
                    </a:p>
                  </a:txBody>
                  <a:tcPr/>
                </a:tc>
                <a:tc>
                  <a:txBody>
                    <a:bodyPr/>
                    <a:lstStyle/>
                    <a:p>
                      <a:r>
                        <a:rPr lang="zh-TW" altLang="en-US" sz="1800" b="0" i="0" kern="1200" dirty="0">
                          <a:solidFill>
                            <a:schemeClr val="dk1"/>
                          </a:solidFill>
                          <a:effectLst/>
                          <a:latin typeface="+mn-lt"/>
                          <a:ea typeface="+mn-ea"/>
                          <a:cs typeface="+mn-cs"/>
                        </a:rPr>
                        <a:t>惡意軟體安裝在入侵者</a:t>
                      </a:r>
                      <a:r>
                        <a:rPr lang="zh-TW" altLang="en-US" sz="1800" b="1" i="0" kern="1200" dirty="0">
                          <a:solidFill>
                            <a:srgbClr val="FF0000"/>
                          </a:solidFill>
                          <a:effectLst/>
                          <a:latin typeface="+mn-lt"/>
                          <a:ea typeface="+mn-ea"/>
                          <a:cs typeface="+mn-cs"/>
                        </a:rPr>
                        <a:t>可以使用</a:t>
                      </a:r>
                      <a:r>
                        <a:rPr lang="zh-TW" altLang="en-US" sz="1800" b="0" i="0" kern="1200" dirty="0">
                          <a:solidFill>
                            <a:schemeClr val="dk1"/>
                          </a:solidFill>
                          <a:effectLst/>
                          <a:latin typeface="+mn-lt"/>
                          <a:ea typeface="+mn-ea"/>
                          <a:cs typeface="+mn-cs"/>
                        </a:rPr>
                        <a:t>的訪問點。</a:t>
                      </a:r>
                      <a:endParaRPr lang="zh-TW" altLang="en-US" dirty="0"/>
                    </a:p>
                  </a:txBody>
                  <a:tcPr/>
                </a:tc>
                <a:extLst>
                  <a:ext uri="{0D108BD9-81ED-4DB2-BD59-A6C34878D82A}">
                    <a16:rowId xmlns:a16="http://schemas.microsoft.com/office/drawing/2014/main" val="1913429096"/>
                  </a:ext>
                </a:extLst>
              </a:tr>
              <a:tr h="414939">
                <a:tc>
                  <a:txBody>
                    <a:bodyPr/>
                    <a:lstStyle/>
                    <a:p>
                      <a:r>
                        <a:rPr lang="en-US" altLang="zh-TW" sz="1800" b="0" i="0" kern="1200" dirty="0">
                          <a:solidFill>
                            <a:schemeClr val="dk1"/>
                          </a:solidFill>
                          <a:effectLst/>
                          <a:latin typeface="+mn-lt"/>
                          <a:ea typeface="+mn-ea"/>
                          <a:cs typeface="+mn-cs"/>
                        </a:rPr>
                        <a:t>6</a:t>
                      </a:r>
                    </a:p>
                  </a:txBody>
                  <a:tcPr/>
                </a:tc>
                <a:tc>
                  <a:txBody>
                    <a:bodyPr/>
                    <a:lstStyle/>
                    <a:p>
                      <a:r>
                        <a:rPr lang="zh-TW" altLang="en-US" sz="1800" b="0" i="0" kern="1200" dirty="0">
                          <a:solidFill>
                            <a:schemeClr val="dk1"/>
                          </a:solidFill>
                          <a:effectLst/>
                          <a:latin typeface="+mn-lt"/>
                          <a:ea typeface="+mn-ea"/>
                          <a:cs typeface="+mn-cs"/>
                        </a:rPr>
                        <a:t>命令與控制</a:t>
                      </a:r>
                      <a:endParaRPr lang="en-US" altLang="zh-TW" sz="1800" b="0" i="0" kern="1200" dirty="0">
                        <a:solidFill>
                          <a:schemeClr val="dk1"/>
                        </a:solidFill>
                        <a:effectLst/>
                        <a:latin typeface="+mn-lt"/>
                        <a:ea typeface="+mn-ea"/>
                        <a:cs typeface="+mn-cs"/>
                      </a:endParaRPr>
                    </a:p>
                    <a:p>
                      <a:r>
                        <a:rPr lang="en-US" altLang="zh-TW" sz="1800" b="0" i="0" kern="1200" dirty="0">
                          <a:solidFill>
                            <a:schemeClr val="dk1"/>
                          </a:solidFill>
                          <a:effectLst/>
                          <a:latin typeface="+mn-lt"/>
                          <a:ea typeface="+mn-ea"/>
                          <a:cs typeface="+mn-cs"/>
                        </a:rPr>
                        <a:t>Command and Control</a:t>
                      </a:r>
                    </a:p>
                  </a:txBody>
                  <a:tcPr/>
                </a:tc>
                <a:tc>
                  <a:txBody>
                    <a:bodyPr/>
                    <a:lstStyle/>
                    <a:p>
                      <a:r>
                        <a:rPr lang="zh-TW" altLang="en-US" sz="1800" b="0" i="0" kern="1200" dirty="0">
                          <a:solidFill>
                            <a:schemeClr val="dk1"/>
                          </a:solidFill>
                          <a:effectLst/>
                          <a:latin typeface="+mn-lt"/>
                          <a:ea typeface="+mn-ea"/>
                          <a:cs typeface="+mn-cs"/>
                        </a:rPr>
                        <a:t>將</a:t>
                      </a:r>
                      <a:r>
                        <a:rPr lang="zh-TW" altLang="en-US" sz="1800" b="1" i="0" kern="1200" dirty="0">
                          <a:solidFill>
                            <a:srgbClr val="FF0000"/>
                          </a:solidFill>
                          <a:effectLst/>
                          <a:latin typeface="+mn-lt"/>
                          <a:ea typeface="+mn-ea"/>
                          <a:cs typeface="+mn-cs"/>
                        </a:rPr>
                        <a:t>命令</a:t>
                      </a:r>
                      <a:r>
                        <a:rPr lang="zh-TW" altLang="en-US" sz="1800" b="0" i="0" kern="1200" dirty="0">
                          <a:solidFill>
                            <a:schemeClr val="dk1"/>
                          </a:solidFill>
                          <a:effectLst/>
                          <a:latin typeface="+mn-lt"/>
                          <a:ea typeface="+mn-ea"/>
                          <a:cs typeface="+mn-cs"/>
                        </a:rPr>
                        <a:t>發送到被惡意軟件感染系統和</a:t>
                      </a:r>
                      <a:r>
                        <a:rPr lang="zh-TW" altLang="en-US" sz="1800" b="1" i="0" kern="1200" dirty="0">
                          <a:solidFill>
                            <a:srgbClr val="FF0000"/>
                          </a:solidFill>
                          <a:effectLst/>
                          <a:latin typeface="+mn-lt"/>
                          <a:ea typeface="+mn-ea"/>
                          <a:cs typeface="+mn-cs"/>
                        </a:rPr>
                        <a:t>接收</a:t>
                      </a:r>
                      <a:r>
                        <a:rPr lang="zh-TW" altLang="en-US" sz="1800" b="0" i="0" kern="1200" dirty="0">
                          <a:solidFill>
                            <a:schemeClr val="dk1"/>
                          </a:solidFill>
                          <a:effectLst/>
                          <a:latin typeface="+mn-lt"/>
                          <a:ea typeface="+mn-ea"/>
                          <a:cs typeface="+mn-cs"/>
                        </a:rPr>
                        <a:t>來自目標網絡竊取的數據或網絡犯罪。</a:t>
                      </a:r>
                      <a:endParaRPr lang="zh-TW" altLang="en-US" dirty="0"/>
                    </a:p>
                  </a:txBody>
                  <a:tcPr/>
                </a:tc>
                <a:extLst>
                  <a:ext uri="{0D108BD9-81ED-4DB2-BD59-A6C34878D82A}">
                    <a16:rowId xmlns:a16="http://schemas.microsoft.com/office/drawing/2014/main" val="3638337460"/>
                  </a:ext>
                </a:extLst>
              </a:tr>
              <a:tr h="716196">
                <a:tc>
                  <a:txBody>
                    <a:bodyPr/>
                    <a:lstStyle/>
                    <a:p>
                      <a:r>
                        <a:rPr lang="en-US" altLang="zh-TW" dirty="0"/>
                        <a:t>7</a:t>
                      </a:r>
                      <a:endParaRPr lang="zh-TW" altLang="en-US" dirty="0"/>
                    </a:p>
                  </a:txBody>
                  <a:tcPr/>
                </a:tc>
                <a:tc>
                  <a:txBody>
                    <a:bodyPr/>
                    <a:lstStyle/>
                    <a:p>
                      <a:r>
                        <a:rPr lang="zh-TW" altLang="en-US" dirty="0"/>
                        <a:t>行動目標</a:t>
                      </a:r>
                      <a:endParaRPr lang="en-US" altLang="zh-TW" dirty="0"/>
                    </a:p>
                    <a:p>
                      <a:r>
                        <a:rPr lang="en-US" altLang="zh-TW" dirty="0"/>
                        <a:t>Actions on Objective</a:t>
                      </a:r>
                      <a:endParaRPr lang="zh-TW" altLang="en-US" dirty="0"/>
                    </a:p>
                  </a:txBody>
                  <a:tcPr/>
                </a:tc>
                <a:tc>
                  <a:txBody>
                    <a:bodyPr/>
                    <a:lstStyle/>
                    <a:p>
                      <a:r>
                        <a:rPr lang="zh-TW" altLang="en-US" sz="1800" b="0" i="0" kern="1200" dirty="0">
                          <a:solidFill>
                            <a:schemeClr val="dk1"/>
                          </a:solidFill>
                          <a:effectLst/>
                          <a:latin typeface="+mn-lt"/>
                          <a:ea typeface="+mn-ea"/>
                          <a:cs typeface="+mn-cs"/>
                        </a:rPr>
                        <a:t>入侵者會採取</a:t>
                      </a:r>
                      <a:r>
                        <a:rPr lang="zh-TW" altLang="en-US" sz="1800" b="1" i="0" kern="1200" dirty="0">
                          <a:solidFill>
                            <a:srgbClr val="FF0000"/>
                          </a:solidFill>
                          <a:effectLst/>
                          <a:latin typeface="+mn-lt"/>
                          <a:ea typeface="+mn-ea"/>
                          <a:cs typeface="+mn-cs"/>
                        </a:rPr>
                        <a:t>行動</a:t>
                      </a:r>
                      <a:r>
                        <a:rPr lang="zh-TW" altLang="en-US" sz="1800" b="0" i="0" kern="1200" dirty="0">
                          <a:solidFill>
                            <a:schemeClr val="dk1"/>
                          </a:solidFill>
                          <a:effectLst/>
                          <a:latin typeface="+mn-lt"/>
                          <a:ea typeface="+mn-ea"/>
                          <a:cs typeface="+mn-cs"/>
                        </a:rPr>
                        <a:t>來</a:t>
                      </a:r>
                      <a:r>
                        <a:rPr lang="zh-TW" altLang="en-US" sz="1800" b="1" i="0" u="sng" kern="1200" dirty="0">
                          <a:solidFill>
                            <a:srgbClr val="FF0000"/>
                          </a:solidFill>
                          <a:effectLst/>
                          <a:latin typeface="+mn-lt"/>
                          <a:ea typeface="+mn-ea"/>
                          <a:cs typeface="+mn-cs"/>
                        </a:rPr>
                        <a:t>實現其目標</a:t>
                      </a:r>
                      <a:r>
                        <a:rPr lang="zh-TW" altLang="en-US" sz="1800" b="0" i="0" kern="1200" dirty="0">
                          <a:solidFill>
                            <a:schemeClr val="dk1"/>
                          </a:solidFill>
                          <a:effectLst/>
                          <a:latin typeface="+mn-lt"/>
                          <a:ea typeface="+mn-ea"/>
                          <a:cs typeface="+mn-cs"/>
                        </a:rPr>
                        <a:t>。</a:t>
                      </a:r>
                      <a:endParaRPr lang="en-US" altLang="zh-TW" sz="1800" b="0" i="0" kern="1200" dirty="0">
                        <a:solidFill>
                          <a:schemeClr val="dk1"/>
                        </a:solidFill>
                        <a:effectLst/>
                        <a:latin typeface="+mn-lt"/>
                        <a:ea typeface="+mn-ea"/>
                        <a:cs typeface="+mn-cs"/>
                      </a:endParaRPr>
                    </a:p>
                    <a:p>
                      <a:r>
                        <a:rPr lang="zh-TW" altLang="en-US" sz="1800" b="0" i="0" kern="1200" dirty="0">
                          <a:solidFill>
                            <a:schemeClr val="dk1"/>
                          </a:solidFill>
                          <a:effectLst/>
                          <a:latin typeface="+mn-lt"/>
                          <a:ea typeface="+mn-ea"/>
                          <a:cs typeface="+mn-cs"/>
                        </a:rPr>
                        <a:t>例如數據洩露，數據破壞或贖金加密。</a:t>
                      </a:r>
                      <a:endParaRPr lang="zh-TW" altLang="en-US" dirty="0"/>
                    </a:p>
                  </a:txBody>
                  <a:tcPr/>
                </a:tc>
                <a:extLst>
                  <a:ext uri="{0D108BD9-81ED-4DB2-BD59-A6C34878D82A}">
                    <a16:rowId xmlns:a16="http://schemas.microsoft.com/office/drawing/2014/main" val="1495019498"/>
                  </a:ext>
                </a:extLst>
              </a:tr>
            </a:tbl>
          </a:graphicData>
        </a:graphic>
      </p:graphicFrame>
    </p:spTree>
    <p:extLst>
      <p:ext uri="{BB962C8B-B14F-4D97-AF65-F5344CB8AC3E}">
        <p14:creationId xmlns:p14="http://schemas.microsoft.com/office/powerpoint/2010/main" val="1057925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What is the cyber kill chain? Why it's not always the right ..."/>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936"/>
          <a:stretch/>
        </p:blipFill>
        <p:spPr bwMode="auto">
          <a:xfrm>
            <a:off x="2369437" y="754607"/>
            <a:ext cx="4077461" cy="611934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32D32E6C-DF03-430D-A40F-0920B7BE7E82}"/>
              </a:ext>
            </a:extLst>
          </p:cNvPr>
          <p:cNvSpPr/>
          <p:nvPr/>
        </p:nvSpPr>
        <p:spPr>
          <a:xfrm>
            <a:off x="1694124" y="112587"/>
            <a:ext cx="5428089" cy="646331"/>
          </a:xfrm>
          <a:prstGeom prst="rect">
            <a:avLst/>
          </a:prstGeom>
        </p:spPr>
        <p:txBody>
          <a:bodyPr wrap="none">
            <a:spAutoFit/>
          </a:bodyPr>
          <a:lstStyle/>
          <a:p>
            <a:r>
              <a:rPr lang="zh-TW" altLang="en-US" sz="3600" dirty="0"/>
              <a:t>網路攻擊</a:t>
            </a:r>
            <a:r>
              <a:rPr lang="zh-TW" altLang="en-US" sz="3600" b="1" dirty="0">
                <a:solidFill>
                  <a:srgbClr val="FF0000"/>
                </a:solidFill>
                <a:effectLst>
                  <a:outerShdw blurRad="38100" dist="38100" dir="2700000" algn="tl">
                    <a:srgbClr val="000000">
                      <a:alpha val="43137"/>
                    </a:srgbClr>
                  </a:outerShdw>
                </a:effectLst>
              </a:rPr>
              <a:t>鏈</a:t>
            </a:r>
            <a:r>
              <a:rPr lang="en-US" altLang="zh-TW" sz="3600" dirty="0"/>
              <a:t>Cyber Kill </a:t>
            </a:r>
            <a:r>
              <a:rPr lang="en-US" altLang="zh-TW" sz="3600" b="1" dirty="0">
                <a:solidFill>
                  <a:srgbClr val="FF0000"/>
                </a:solidFill>
                <a:effectLst>
                  <a:outerShdw blurRad="38100" dist="38100" dir="2700000" algn="tl">
                    <a:srgbClr val="000000">
                      <a:alpha val="43137"/>
                    </a:srgbClr>
                  </a:outerShdw>
                </a:effectLst>
              </a:rPr>
              <a:t>Chain</a:t>
            </a:r>
            <a:endParaRPr lang="zh-TW" altLang="en-US" sz="3600" dirty="0"/>
          </a:p>
        </p:txBody>
      </p:sp>
    </p:spTree>
    <p:extLst>
      <p:ext uri="{BB962C8B-B14F-4D97-AF65-F5344CB8AC3E}">
        <p14:creationId xmlns:p14="http://schemas.microsoft.com/office/powerpoint/2010/main" val="320325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4291" y="850827"/>
            <a:ext cx="7944406" cy="3539430"/>
          </a:xfrm>
          <a:prstGeom prst="rect">
            <a:avLst/>
          </a:prstGeom>
        </p:spPr>
        <p:txBody>
          <a:bodyPr wrap="square">
            <a:spAutoFit/>
          </a:bodyPr>
          <a:lstStyle/>
          <a:p>
            <a:r>
              <a:rPr lang="zh-TW" altLang="en-US" sz="3200" b="1" dirty="0">
                <a:effectLst>
                  <a:outerShdw blurRad="38100" dist="38100" dir="2700000" algn="tl">
                    <a:srgbClr val="000000">
                      <a:alpha val="43137"/>
                    </a:srgbClr>
                  </a:outerShdw>
                </a:effectLst>
              </a:rPr>
              <a:t>有關</a:t>
            </a:r>
            <a:r>
              <a:rPr lang="zh-TW" altLang="en-US" sz="3200" dirty="0"/>
              <a:t>網路攻擊</a:t>
            </a:r>
            <a:r>
              <a:rPr lang="zh-TW" altLang="en-US" sz="3200" b="1" dirty="0">
                <a:solidFill>
                  <a:srgbClr val="FF0000"/>
                </a:solidFill>
                <a:effectLst>
                  <a:outerShdw blurRad="38100" dist="38100" dir="2700000" algn="tl">
                    <a:srgbClr val="000000">
                      <a:alpha val="43137"/>
                    </a:srgbClr>
                  </a:outerShdw>
                </a:effectLst>
              </a:rPr>
              <a:t>鏈</a:t>
            </a:r>
            <a:r>
              <a:rPr lang="en-US" altLang="zh-TW" sz="3200" dirty="0"/>
              <a:t>Cyber Kill </a:t>
            </a:r>
            <a:r>
              <a:rPr lang="en-US" altLang="zh-TW" sz="3200" b="1" dirty="0">
                <a:solidFill>
                  <a:srgbClr val="FF0000"/>
                </a:solidFill>
                <a:effectLst>
                  <a:outerShdw blurRad="38100" dist="38100" dir="2700000" algn="tl">
                    <a:srgbClr val="000000">
                      <a:alpha val="43137"/>
                    </a:srgbClr>
                  </a:outerShdw>
                </a:effectLst>
              </a:rPr>
              <a:t>Chain</a:t>
            </a:r>
            <a:r>
              <a:rPr lang="en-US" altLang="zh-TW" sz="3200" b="1" dirty="0">
                <a:effectLst>
                  <a:outerShdw blurRad="38100" dist="38100" dir="2700000" algn="tl">
                    <a:srgbClr val="000000">
                      <a:alpha val="43137"/>
                    </a:srgbClr>
                  </a:outerShdw>
                </a:effectLst>
              </a:rPr>
              <a:t>,</a:t>
            </a:r>
          </a:p>
          <a:p>
            <a:r>
              <a:rPr lang="zh-TW" altLang="en-US" sz="3200" b="1" dirty="0">
                <a:effectLst>
                  <a:outerShdw blurRad="38100" dist="38100" dir="2700000" algn="tl">
                    <a:srgbClr val="000000">
                      <a:alpha val="43137"/>
                    </a:srgbClr>
                  </a:outerShdw>
                </a:effectLst>
              </a:rPr>
              <a:t>下列敘述何者為非</a:t>
            </a:r>
            <a:r>
              <a:rPr lang="en-US" altLang="zh-TW" sz="3200" b="1" dirty="0">
                <a:effectLst>
                  <a:outerShdw blurRad="38100" dist="38100" dir="2700000" algn="tl">
                    <a:srgbClr val="000000">
                      <a:alpha val="43137"/>
                    </a:srgbClr>
                  </a:outerShdw>
                </a:effectLst>
              </a:rPr>
              <a:t>?</a:t>
            </a:r>
          </a:p>
          <a:p>
            <a:endParaRPr lang="en-US" altLang="zh-TW" sz="3200" b="1" dirty="0">
              <a:effectLst>
                <a:outerShdw blurRad="38100" dist="38100" dir="2700000" algn="tl">
                  <a:srgbClr val="000000">
                    <a:alpha val="43137"/>
                  </a:srgbClr>
                </a:outerShdw>
              </a:effectLst>
            </a:endParaRPr>
          </a:p>
          <a:p>
            <a:r>
              <a:rPr lang="en-US" altLang="zh-TW" sz="3200" dirty="0"/>
              <a:t>A.</a:t>
            </a:r>
          </a:p>
          <a:p>
            <a:r>
              <a:rPr lang="en-US" altLang="zh-TW" sz="3200" dirty="0"/>
              <a:t>B.</a:t>
            </a:r>
          </a:p>
          <a:p>
            <a:r>
              <a:rPr lang="en-US" altLang="zh-TW" sz="3200" dirty="0"/>
              <a:t>C.</a:t>
            </a:r>
          </a:p>
          <a:p>
            <a:r>
              <a:rPr lang="en-US" altLang="zh-TW" sz="3200" dirty="0"/>
              <a:t>D.</a:t>
            </a:r>
            <a:endParaRPr lang="zh-TW" altLang="en-US" sz="3200" dirty="0"/>
          </a:p>
        </p:txBody>
      </p:sp>
    </p:spTree>
    <p:extLst>
      <p:ext uri="{BB962C8B-B14F-4D97-AF65-F5344CB8AC3E}">
        <p14:creationId xmlns:p14="http://schemas.microsoft.com/office/powerpoint/2010/main" val="3142743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TTPs (Tactics, Techniques and Procedures) </a:t>
            </a:r>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0" y="2208440"/>
            <a:ext cx="714375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400628" y="5084990"/>
            <a:ext cx="4572000" cy="923330"/>
          </a:xfrm>
          <a:prstGeom prst="rect">
            <a:avLst/>
          </a:prstGeom>
        </p:spPr>
        <p:txBody>
          <a:bodyPr>
            <a:spAutoFit/>
          </a:bodyPr>
          <a:lstStyle/>
          <a:p>
            <a:r>
              <a:rPr lang="en-US" altLang="zh-TW" dirty="0"/>
              <a:t>Tactics: the adversary’s technical goals.</a:t>
            </a:r>
          </a:p>
          <a:p>
            <a:r>
              <a:rPr lang="en-US" altLang="zh-TW" dirty="0"/>
              <a:t>Techniques: how the goals are achieved.</a:t>
            </a:r>
          </a:p>
          <a:p>
            <a:r>
              <a:rPr lang="en-US" altLang="zh-TW" dirty="0"/>
              <a:t>Procedures: specific technique implementation.</a:t>
            </a:r>
            <a:endParaRPr lang="zh-TW" altLang="en-US" dirty="0"/>
          </a:p>
        </p:txBody>
      </p:sp>
    </p:spTree>
    <p:extLst>
      <p:ext uri="{BB962C8B-B14F-4D97-AF65-F5344CB8AC3E}">
        <p14:creationId xmlns:p14="http://schemas.microsoft.com/office/powerpoint/2010/main" val="2255361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63E25A-42C9-4ED3-A471-5E91FF6388AC}"/>
              </a:ext>
            </a:extLst>
          </p:cNvPr>
          <p:cNvSpPr>
            <a:spLocks noGrp="1"/>
          </p:cNvSpPr>
          <p:nvPr>
            <p:ph type="title"/>
          </p:nvPr>
        </p:nvSpPr>
        <p:spPr/>
        <p:txBody>
          <a:bodyPr/>
          <a:lstStyle/>
          <a:p>
            <a:r>
              <a:rPr lang="en-US" altLang="zh-TW" b="1" dirty="0">
                <a:effectLst>
                  <a:outerShdw blurRad="38100" dist="38100" dir="2700000" algn="tl">
                    <a:srgbClr val="000000">
                      <a:alpha val="43137"/>
                    </a:srgbClr>
                  </a:outerShdw>
                </a:effectLst>
              </a:rPr>
              <a:t>MITRE ATT&amp;CK</a:t>
            </a:r>
            <a:r>
              <a:rPr lang="zh-TW" altLang="en-US" b="1" dirty="0">
                <a:effectLst>
                  <a:outerShdw blurRad="38100" dist="38100" dir="2700000" algn="tl">
                    <a:srgbClr val="000000">
                      <a:alpha val="43137"/>
                    </a:srgbClr>
                  </a:outerShdw>
                </a:effectLst>
              </a:rPr>
              <a:t>框架</a:t>
            </a:r>
            <a:endParaRPr lang="zh-TW" altLang="en-US" dirty="0"/>
          </a:p>
        </p:txBody>
      </p:sp>
      <p:pic>
        <p:nvPicPr>
          <p:cNvPr id="4" name="內容版面配置區 3">
            <a:extLst>
              <a:ext uri="{FF2B5EF4-FFF2-40B4-BE49-F238E27FC236}">
                <a16:creationId xmlns:a16="http://schemas.microsoft.com/office/drawing/2014/main" id="{1A461677-A23C-4719-852A-69B92F6F3297}"/>
              </a:ext>
            </a:extLst>
          </p:cNvPr>
          <p:cNvPicPr>
            <a:picLocks noGrp="1" noChangeAspect="1"/>
          </p:cNvPicPr>
          <p:nvPr>
            <p:ph idx="1"/>
          </p:nvPr>
        </p:nvPicPr>
        <p:blipFill>
          <a:blip r:embed="rId2"/>
          <a:stretch>
            <a:fillRect/>
          </a:stretch>
        </p:blipFill>
        <p:spPr>
          <a:xfrm>
            <a:off x="628650" y="2072885"/>
            <a:ext cx="7886700" cy="3856818"/>
          </a:xfrm>
          <a:prstGeom prst="rect">
            <a:avLst/>
          </a:prstGeom>
        </p:spPr>
      </p:pic>
    </p:spTree>
    <p:extLst>
      <p:ext uri="{BB962C8B-B14F-4D97-AF65-F5344CB8AC3E}">
        <p14:creationId xmlns:p14="http://schemas.microsoft.com/office/powerpoint/2010/main" val="3848234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4172" y="1204685"/>
            <a:ext cx="8689522" cy="979489"/>
          </a:xfrm>
        </p:spPr>
        <p:txBody>
          <a:bodyPr>
            <a:normAutofit/>
          </a:bodyPr>
          <a:lstStyle/>
          <a:p>
            <a:r>
              <a:rPr lang="en-US" altLang="zh-TW" sz="3600" b="1" dirty="0">
                <a:effectLst>
                  <a:outerShdw blurRad="38100" dist="38100" dir="2700000" algn="tl">
                    <a:srgbClr val="000000">
                      <a:alpha val="43137"/>
                    </a:srgbClr>
                  </a:outerShdw>
                </a:effectLst>
              </a:rPr>
              <a:t>https://www.ithome.com.tw/article/131277</a:t>
            </a:r>
            <a:endParaRPr lang="zh-TW" altLang="en-US" sz="3600" b="1" dirty="0">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2" y="2354036"/>
            <a:ext cx="8621486"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55403" y="428563"/>
            <a:ext cx="3983783" cy="646331"/>
          </a:xfrm>
          <a:prstGeom prst="rect">
            <a:avLst/>
          </a:prstGeom>
        </p:spPr>
        <p:txBody>
          <a:bodyPr wrap="none">
            <a:spAutoFit/>
          </a:bodyPr>
          <a:lstStyle/>
          <a:p>
            <a:r>
              <a:rPr lang="en-US" altLang="zh-TW" sz="3600" b="1" dirty="0">
                <a:effectLst>
                  <a:outerShdw blurRad="38100" dist="38100" dir="2700000" algn="tl">
                    <a:srgbClr val="000000">
                      <a:alpha val="43137"/>
                    </a:srgbClr>
                  </a:outerShdw>
                </a:effectLst>
              </a:rPr>
              <a:t>MITRE ATT&amp;CK</a:t>
            </a:r>
            <a:r>
              <a:rPr lang="zh-TW" altLang="en-US" sz="3600" b="1" dirty="0">
                <a:effectLst>
                  <a:outerShdw blurRad="38100" dist="38100" dir="2700000" algn="tl">
                    <a:srgbClr val="000000">
                      <a:alpha val="43137"/>
                    </a:srgbClr>
                  </a:outerShdw>
                </a:effectLst>
              </a:rPr>
              <a:t>框架</a:t>
            </a:r>
          </a:p>
        </p:txBody>
      </p:sp>
    </p:spTree>
    <p:extLst>
      <p:ext uri="{BB962C8B-B14F-4D97-AF65-F5344CB8AC3E}">
        <p14:creationId xmlns:p14="http://schemas.microsoft.com/office/powerpoint/2010/main" val="2018691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38224"/>
            <a:ext cx="6147944" cy="921320"/>
          </a:xfrm>
        </p:spPr>
        <p:txBody>
          <a:bodyPr>
            <a:normAutofit fontScale="90000"/>
          </a:bodyPr>
          <a:lstStyle/>
          <a:p>
            <a:pPr lvl="1"/>
            <a:r>
              <a:rPr lang="en-US" altLang="zh-TW" sz="5400" b="1" dirty="0">
                <a:effectLst>
                  <a:outerShdw blurRad="38100" dist="38100" dir="2700000" algn="tl">
                    <a:srgbClr val="000000">
                      <a:alpha val="43137"/>
                    </a:srgbClr>
                  </a:outerShdw>
                </a:effectLst>
              </a:rPr>
              <a:t>MITRE</a:t>
            </a:r>
            <a:r>
              <a:rPr lang="en-US" altLang="zh-TW" sz="5400" dirty="0"/>
              <a:t> ATT&amp;CK</a:t>
            </a:r>
            <a:r>
              <a:rPr lang="zh-TW" altLang="en-US" sz="5400" dirty="0"/>
              <a:t>框架</a:t>
            </a:r>
          </a:p>
        </p:txBody>
      </p:sp>
      <p:sp>
        <p:nvSpPr>
          <p:cNvPr id="3" name="內容版面配置區 2"/>
          <p:cNvSpPr>
            <a:spLocks noGrp="1"/>
          </p:cNvSpPr>
          <p:nvPr>
            <p:ph idx="1"/>
          </p:nvPr>
        </p:nvSpPr>
        <p:spPr>
          <a:xfrm>
            <a:off x="1604480" y="5969934"/>
            <a:ext cx="7336320" cy="767946"/>
          </a:xfrm>
        </p:spPr>
        <p:txBody>
          <a:bodyPr/>
          <a:lstStyle/>
          <a:p>
            <a:pPr marL="0" indent="0">
              <a:buNone/>
            </a:pPr>
            <a:r>
              <a:rPr lang="zh-TW" altLang="en-US" sz="2000" dirty="0"/>
              <a:t>用</a:t>
            </a:r>
            <a:r>
              <a:rPr lang="en-US" altLang="zh-TW" sz="2000" dirty="0"/>
              <a:t>MITRE ATT&amp;CK</a:t>
            </a:r>
            <a:r>
              <a:rPr lang="zh-TW" altLang="en-US" sz="2000" dirty="0"/>
              <a:t>框架識別攻擊鏈，讓入侵手法描述有一致標準</a:t>
            </a:r>
            <a:r>
              <a:rPr lang="en-US" altLang="zh-TW" dirty="0"/>
              <a:t>https://www.ithome.com.tw/news/129054</a:t>
            </a:r>
            <a:endParaRPr lang="zh-TW" altLang="en-US" dirty="0"/>
          </a:p>
        </p:txBody>
      </p:sp>
      <p:sp>
        <p:nvSpPr>
          <p:cNvPr id="4" name="矩形 3"/>
          <p:cNvSpPr/>
          <p:nvPr/>
        </p:nvSpPr>
        <p:spPr>
          <a:xfrm>
            <a:off x="333828" y="5938624"/>
            <a:ext cx="1313180" cy="769441"/>
          </a:xfrm>
          <a:prstGeom prst="rect">
            <a:avLst/>
          </a:prstGeom>
        </p:spPr>
        <p:txBody>
          <a:bodyPr wrap="none">
            <a:spAutoFit/>
          </a:bodyPr>
          <a:lstStyle/>
          <a:p>
            <a:r>
              <a:rPr lang="zh-TW" altLang="en-US" sz="4400" dirty="0"/>
              <a:t>用途</a:t>
            </a:r>
          </a:p>
        </p:txBody>
      </p:sp>
      <p:sp>
        <p:nvSpPr>
          <p:cNvPr id="5" name="矩形 4"/>
          <p:cNvSpPr/>
          <p:nvPr/>
        </p:nvSpPr>
        <p:spPr>
          <a:xfrm>
            <a:off x="116113" y="5515081"/>
            <a:ext cx="8810172" cy="369332"/>
          </a:xfrm>
          <a:prstGeom prst="rect">
            <a:avLst/>
          </a:prstGeom>
        </p:spPr>
        <p:txBody>
          <a:bodyPr wrap="square">
            <a:spAutoFit/>
          </a:bodyPr>
          <a:lstStyle/>
          <a:p>
            <a:r>
              <a:rPr lang="en-US" altLang="zh-TW" dirty="0"/>
              <a:t>https://www.sans.org/cyber-security-summit/archives/file/summit-archive-1548090281.pdf</a:t>
            </a:r>
            <a:endParaRPr lang="zh-TW" altLang="en-US" dirty="0"/>
          </a:p>
        </p:txBody>
      </p:sp>
      <p:pic>
        <p:nvPicPr>
          <p:cNvPr id="6" name="圖片 5">
            <a:extLst>
              <a:ext uri="{FF2B5EF4-FFF2-40B4-BE49-F238E27FC236}">
                <a16:creationId xmlns:a16="http://schemas.microsoft.com/office/drawing/2014/main" id="{888F2697-526C-4D5B-AC8B-563E1B2363C1}"/>
              </a:ext>
            </a:extLst>
          </p:cNvPr>
          <p:cNvPicPr>
            <a:picLocks noChangeAspect="1"/>
          </p:cNvPicPr>
          <p:nvPr/>
        </p:nvPicPr>
        <p:blipFill>
          <a:blip r:embed="rId2"/>
          <a:stretch>
            <a:fillRect/>
          </a:stretch>
        </p:blipFill>
        <p:spPr>
          <a:xfrm>
            <a:off x="13651" y="1056759"/>
            <a:ext cx="9116697" cy="4458322"/>
          </a:xfrm>
          <a:prstGeom prst="rect">
            <a:avLst/>
          </a:prstGeom>
        </p:spPr>
      </p:pic>
    </p:spTree>
    <p:extLst>
      <p:ext uri="{BB962C8B-B14F-4D97-AF65-F5344CB8AC3E}">
        <p14:creationId xmlns:p14="http://schemas.microsoft.com/office/powerpoint/2010/main" val="267261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a:t>網路攻擊模式分析</a:t>
            </a:r>
          </a:p>
        </p:txBody>
      </p:sp>
    </p:spTree>
    <p:extLst>
      <p:ext uri="{BB962C8B-B14F-4D97-AF65-F5344CB8AC3E}">
        <p14:creationId xmlns:p14="http://schemas.microsoft.com/office/powerpoint/2010/main" val="2681628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3200" y="830053"/>
            <a:ext cx="8396515" cy="5262979"/>
          </a:xfrm>
          <a:prstGeom prst="rect">
            <a:avLst/>
          </a:prstGeom>
        </p:spPr>
        <p:txBody>
          <a:bodyPr wrap="square">
            <a:spAutoFit/>
          </a:bodyPr>
          <a:lstStyle/>
          <a:p>
            <a:r>
              <a:rPr lang="zh-TW" altLang="en-US" sz="2800" dirty="0"/>
              <a:t>駭客在入侵駭客使用的</a:t>
            </a:r>
            <a:r>
              <a:rPr lang="zh-TW" altLang="en-US" sz="2800" b="1" dirty="0">
                <a:solidFill>
                  <a:srgbClr val="FF0000"/>
                </a:solidFill>
                <a:effectLst>
                  <a:outerShdw blurRad="38100" dist="38100" dir="2700000" algn="tl">
                    <a:srgbClr val="000000">
                      <a:alpha val="43137"/>
                    </a:srgbClr>
                  </a:outerShdw>
                </a:effectLst>
              </a:rPr>
              <a:t>戰略</a:t>
            </a:r>
            <a:r>
              <a:rPr lang="en-US" altLang="zh-TW" sz="2800" b="1" dirty="0">
                <a:solidFill>
                  <a:srgbClr val="FF0000"/>
                </a:solidFill>
                <a:effectLst>
                  <a:outerShdw blurRad="38100" dist="38100" dir="2700000" algn="tl">
                    <a:srgbClr val="000000">
                      <a:alpha val="43137"/>
                    </a:srgbClr>
                  </a:outerShdw>
                </a:effectLst>
              </a:rPr>
              <a:t>Tactics </a:t>
            </a:r>
            <a:r>
              <a:rPr lang="zh-TW" altLang="en-US" sz="2800" dirty="0"/>
              <a:t>，畫分成</a:t>
            </a:r>
            <a:r>
              <a:rPr lang="en-US" altLang="zh-TW" sz="2800" b="1" dirty="0">
                <a:solidFill>
                  <a:srgbClr val="FF0000"/>
                </a:solidFill>
                <a:effectLst>
                  <a:outerShdw blurRad="38100" dist="38100" dir="2700000" algn="tl">
                    <a:srgbClr val="000000">
                      <a:alpha val="43137"/>
                    </a:srgbClr>
                  </a:outerShdw>
                </a:effectLst>
              </a:rPr>
              <a:t>12</a:t>
            </a:r>
            <a:r>
              <a:rPr lang="zh-TW" altLang="en-US" sz="2800" dirty="0"/>
              <a:t>個階段：包括</a:t>
            </a:r>
            <a:endParaRPr lang="en-US" altLang="zh-TW" sz="2800" dirty="0"/>
          </a:p>
          <a:p>
            <a:r>
              <a:rPr lang="zh-TW" altLang="en-US" sz="2800" dirty="0"/>
              <a:t>入侵初期（</a:t>
            </a:r>
            <a:r>
              <a:rPr lang="en-US" altLang="zh-TW" sz="2800" dirty="0"/>
              <a:t>Initial Access</a:t>
            </a:r>
            <a:r>
              <a:rPr lang="zh-TW" altLang="en-US" sz="2800" dirty="0"/>
              <a:t>）、</a:t>
            </a:r>
            <a:endParaRPr lang="en-US" altLang="zh-TW" sz="2800" dirty="0"/>
          </a:p>
          <a:p>
            <a:r>
              <a:rPr lang="zh-TW" altLang="en-US" sz="2800" dirty="0"/>
              <a:t>執行（</a:t>
            </a:r>
            <a:r>
              <a:rPr lang="en-US" altLang="zh-TW" sz="2800" dirty="0"/>
              <a:t>Execution</a:t>
            </a:r>
            <a:r>
              <a:rPr lang="zh-TW" altLang="en-US" sz="2800" dirty="0"/>
              <a:t>）、</a:t>
            </a:r>
            <a:endParaRPr lang="en-US" altLang="zh-TW" sz="2800" dirty="0"/>
          </a:p>
          <a:p>
            <a:r>
              <a:rPr lang="zh-TW" altLang="en-US" sz="2800" dirty="0"/>
              <a:t>持續潛伏（</a:t>
            </a:r>
            <a:r>
              <a:rPr lang="en-US" altLang="zh-TW" sz="2800" dirty="0"/>
              <a:t>Persistence</a:t>
            </a:r>
            <a:r>
              <a:rPr lang="zh-TW" altLang="en-US" sz="2800" dirty="0"/>
              <a:t>）、</a:t>
            </a:r>
            <a:endParaRPr lang="en-US" altLang="zh-TW" sz="2800" dirty="0"/>
          </a:p>
          <a:p>
            <a:r>
              <a:rPr lang="zh-TW" altLang="en-US" sz="2800" dirty="0"/>
              <a:t>權限提升（</a:t>
            </a:r>
            <a:r>
              <a:rPr lang="en-US" altLang="zh-TW" sz="2800" dirty="0"/>
              <a:t>Privilege Escalation</a:t>
            </a:r>
            <a:r>
              <a:rPr lang="zh-TW" altLang="en-US" sz="2800" dirty="0"/>
              <a:t>）、</a:t>
            </a:r>
            <a:endParaRPr lang="en-US" altLang="zh-TW" sz="2800" dirty="0"/>
          </a:p>
          <a:p>
            <a:r>
              <a:rPr lang="zh-TW" altLang="en-US" sz="2800" dirty="0"/>
              <a:t>防禦逃脫（</a:t>
            </a:r>
            <a:r>
              <a:rPr lang="en-US" altLang="zh-TW" sz="2800" dirty="0"/>
              <a:t>Defense Evasion</a:t>
            </a:r>
            <a:r>
              <a:rPr lang="zh-TW" altLang="en-US" sz="2800" dirty="0"/>
              <a:t>）、</a:t>
            </a:r>
            <a:endParaRPr lang="en-US" altLang="zh-TW" sz="2800" dirty="0"/>
          </a:p>
          <a:p>
            <a:r>
              <a:rPr lang="zh-TW" altLang="en-US" sz="2800" dirty="0"/>
              <a:t>憑證存取（</a:t>
            </a:r>
            <a:r>
              <a:rPr lang="en-US" altLang="zh-TW" sz="2800" dirty="0"/>
              <a:t>Credential Access</a:t>
            </a:r>
            <a:r>
              <a:rPr lang="zh-TW" altLang="en-US" sz="2800" dirty="0"/>
              <a:t>）、發現（</a:t>
            </a:r>
            <a:r>
              <a:rPr lang="en-US" altLang="zh-TW" sz="2800" dirty="0"/>
              <a:t>Discovery</a:t>
            </a:r>
            <a:r>
              <a:rPr lang="zh-TW" altLang="en-US" sz="2800" dirty="0"/>
              <a:t>）、橫向移動（</a:t>
            </a:r>
            <a:r>
              <a:rPr lang="en-US" altLang="zh-TW" sz="2800" dirty="0"/>
              <a:t>Lateral Movement</a:t>
            </a:r>
            <a:r>
              <a:rPr lang="zh-TW" altLang="en-US" sz="2800" dirty="0"/>
              <a:t>）、收集（</a:t>
            </a:r>
            <a:r>
              <a:rPr lang="en-US" altLang="zh-TW" sz="2800" dirty="0"/>
              <a:t>Collection</a:t>
            </a:r>
            <a:r>
              <a:rPr lang="zh-TW" altLang="en-US" sz="2800" dirty="0"/>
              <a:t>）、</a:t>
            </a:r>
            <a:r>
              <a:rPr lang="zh-TW" altLang="en-US" sz="2800" b="1" dirty="0">
                <a:solidFill>
                  <a:srgbClr val="FF0000"/>
                </a:solidFill>
                <a:effectLst>
                  <a:outerShdw blurRad="38100" dist="38100" dir="2700000" algn="tl">
                    <a:srgbClr val="000000">
                      <a:alpha val="43137"/>
                    </a:srgbClr>
                  </a:outerShdw>
                </a:effectLst>
              </a:rPr>
              <a:t>命令與控制</a:t>
            </a:r>
            <a:r>
              <a:rPr lang="en-US" altLang="zh-TW" sz="2800" b="1" dirty="0">
                <a:solidFill>
                  <a:srgbClr val="FF0000"/>
                </a:solidFill>
                <a:effectLst>
                  <a:outerShdw blurRad="38100" dist="38100" dir="2700000" algn="tl">
                    <a:srgbClr val="000000">
                      <a:alpha val="43137"/>
                    </a:srgbClr>
                  </a:outerShdw>
                </a:effectLst>
              </a:rPr>
              <a:t>Command and Control</a:t>
            </a:r>
            <a:r>
              <a:rPr lang="zh-TW" altLang="en-US" sz="2800" b="1" dirty="0">
                <a:solidFill>
                  <a:srgbClr val="FF0000"/>
                </a:solidFill>
                <a:effectLst>
                  <a:outerShdw blurRad="38100" dist="38100" dir="2700000" algn="tl">
                    <a:srgbClr val="000000">
                      <a:alpha val="43137"/>
                    </a:srgbClr>
                  </a:outerShdw>
                </a:effectLst>
              </a:rPr>
              <a:t>、</a:t>
            </a:r>
            <a:endParaRPr lang="en-US" altLang="zh-TW" sz="2800" b="1" dirty="0">
              <a:solidFill>
                <a:srgbClr val="FF0000"/>
              </a:solidFill>
              <a:effectLst>
                <a:outerShdw blurRad="38100" dist="38100" dir="2700000" algn="tl">
                  <a:srgbClr val="000000">
                    <a:alpha val="43137"/>
                  </a:srgbClr>
                </a:outerShdw>
              </a:effectLst>
            </a:endParaRPr>
          </a:p>
          <a:p>
            <a:r>
              <a:rPr lang="zh-TW" altLang="en-US" sz="2800" dirty="0"/>
              <a:t>滲出（</a:t>
            </a:r>
            <a:r>
              <a:rPr lang="en-US" altLang="zh-TW" sz="2800" dirty="0"/>
              <a:t>Exfiltration</a:t>
            </a:r>
            <a:r>
              <a:rPr lang="zh-TW" altLang="en-US" sz="2800" dirty="0"/>
              <a:t>）與</a:t>
            </a:r>
            <a:endParaRPr lang="en-US" altLang="zh-TW" sz="2800" dirty="0"/>
          </a:p>
          <a:p>
            <a:r>
              <a:rPr lang="zh-TW" altLang="en-US" sz="2800" b="1" dirty="0">
                <a:solidFill>
                  <a:srgbClr val="FF0000"/>
                </a:solidFill>
                <a:effectLst>
                  <a:outerShdw blurRad="38100" dist="38100" dir="2700000" algn="tl">
                    <a:srgbClr val="000000">
                      <a:alpha val="43137"/>
                    </a:srgbClr>
                  </a:outerShdw>
                </a:effectLst>
              </a:rPr>
              <a:t>衝擊</a:t>
            </a:r>
            <a:r>
              <a:rPr lang="en-US" altLang="zh-TW" sz="2800" b="1" dirty="0">
                <a:solidFill>
                  <a:srgbClr val="FF0000"/>
                </a:solidFill>
                <a:effectLst>
                  <a:outerShdw blurRad="38100" dist="38100" dir="2700000" algn="tl">
                    <a:srgbClr val="000000">
                      <a:alpha val="43137"/>
                    </a:srgbClr>
                  </a:outerShdw>
                </a:effectLst>
              </a:rPr>
              <a:t>Impact</a:t>
            </a:r>
            <a:endParaRPr lang="zh-TW" altLang="en-US" sz="2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53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216" y="226516"/>
            <a:ext cx="1809069" cy="651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43666" y="602734"/>
            <a:ext cx="1815049" cy="954107"/>
          </a:xfrm>
          <a:prstGeom prst="rect">
            <a:avLst/>
          </a:prstGeom>
        </p:spPr>
        <p:txBody>
          <a:bodyPr wrap="none">
            <a:spAutoFit/>
          </a:bodyPr>
          <a:lstStyle/>
          <a:p>
            <a:r>
              <a:rPr lang="zh-TW" altLang="en-US" sz="2800" dirty="0"/>
              <a:t>技術</a:t>
            </a:r>
            <a:endParaRPr lang="en-US" altLang="zh-TW" sz="2800" dirty="0"/>
          </a:p>
          <a:p>
            <a:r>
              <a:rPr lang="en-US" altLang="zh-TW" sz="2800" dirty="0"/>
              <a:t>Techniques</a:t>
            </a:r>
            <a:endParaRPr lang="zh-TW" altLang="en-US" sz="2800" dirty="0"/>
          </a:p>
        </p:txBody>
      </p:sp>
      <p:sp>
        <p:nvSpPr>
          <p:cNvPr id="3" name="矩形 2"/>
          <p:cNvSpPr/>
          <p:nvPr/>
        </p:nvSpPr>
        <p:spPr>
          <a:xfrm>
            <a:off x="5130800" y="2546420"/>
            <a:ext cx="3425371" cy="3108543"/>
          </a:xfrm>
          <a:prstGeom prst="rect">
            <a:avLst/>
          </a:prstGeom>
          <a:solidFill>
            <a:schemeClr val="accent6">
              <a:lumMod val="20000"/>
              <a:lumOff val="80000"/>
            </a:schemeClr>
          </a:solidFill>
        </p:spPr>
        <p:txBody>
          <a:bodyPr wrap="square">
            <a:spAutoFit/>
          </a:bodyPr>
          <a:lstStyle/>
          <a:p>
            <a:r>
              <a:rPr lang="en-US" altLang="zh-TW" sz="2800" dirty="0"/>
              <a:t>Drive by download</a:t>
            </a:r>
          </a:p>
          <a:p>
            <a:endParaRPr lang="en-US" altLang="zh-TW" sz="2400" dirty="0"/>
          </a:p>
          <a:p>
            <a:r>
              <a:rPr lang="zh-TW" altLang="en-US" sz="2400" dirty="0"/>
              <a:t>路過式下載</a:t>
            </a:r>
            <a:endParaRPr lang="en-US" altLang="zh-TW" sz="2400" dirty="0"/>
          </a:p>
          <a:p>
            <a:r>
              <a:rPr lang="zh-TW" altLang="en-US" sz="2400" dirty="0"/>
              <a:t>（或稱為</a:t>
            </a:r>
            <a:endParaRPr lang="en-US" altLang="zh-TW" sz="2400" dirty="0"/>
          </a:p>
          <a:p>
            <a:r>
              <a:rPr lang="zh-TW" altLang="en-US" sz="2400" dirty="0"/>
              <a:t>隱藏式下載、</a:t>
            </a:r>
            <a:endParaRPr lang="en-US" altLang="zh-TW" sz="2400" dirty="0"/>
          </a:p>
          <a:p>
            <a:r>
              <a:rPr lang="zh-TW" altLang="en-US" sz="2400" dirty="0"/>
              <a:t>偷渡式下載、</a:t>
            </a:r>
            <a:endParaRPr lang="en-US" altLang="zh-TW" sz="2400" dirty="0"/>
          </a:p>
          <a:p>
            <a:r>
              <a:rPr lang="zh-TW" altLang="en-US" sz="2400" dirty="0"/>
              <a:t>強迫下載，</a:t>
            </a:r>
            <a:br>
              <a:rPr lang="en-US" altLang="zh-TW" sz="2400" dirty="0"/>
            </a:br>
            <a:r>
              <a:rPr lang="zh-TW" altLang="en-US" sz="2400" dirty="0"/>
              <a:t>網頁掛馬）</a:t>
            </a:r>
          </a:p>
        </p:txBody>
      </p:sp>
      <p:sp>
        <p:nvSpPr>
          <p:cNvPr id="4" name="矩形 3"/>
          <p:cNvSpPr/>
          <p:nvPr/>
        </p:nvSpPr>
        <p:spPr>
          <a:xfrm>
            <a:off x="5130800" y="479622"/>
            <a:ext cx="3142341" cy="1754326"/>
          </a:xfrm>
          <a:prstGeom prst="rect">
            <a:avLst/>
          </a:prstGeom>
        </p:spPr>
        <p:txBody>
          <a:bodyPr wrap="square">
            <a:spAutoFit/>
          </a:bodyPr>
          <a:lstStyle/>
          <a:p>
            <a:r>
              <a:rPr lang="zh-TW" altLang="en-US" dirty="0"/>
              <a:t>「</a:t>
            </a:r>
            <a:r>
              <a:rPr lang="en-US" altLang="zh-TW" dirty="0"/>
              <a:t>Drive by download</a:t>
            </a:r>
            <a:r>
              <a:rPr lang="zh-TW" altLang="en-US" dirty="0"/>
              <a:t>」路過式下載是利用系統、應用程式和瀏覽器的漏洞植入惡意程式的一種攻擊手段。網友即使只是瀏覽網站</a:t>
            </a:r>
            <a:r>
              <a:rPr lang="en-US" altLang="zh-TW" dirty="0"/>
              <a:t>,</a:t>
            </a:r>
            <a:r>
              <a:rPr lang="zh-TW" altLang="en-US" dirty="0"/>
              <a:t>也會在不知不覺中被迫下載惡意程式</a:t>
            </a:r>
          </a:p>
        </p:txBody>
      </p:sp>
      <p:sp>
        <p:nvSpPr>
          <p:cNvPr id="5" name="矩形 4"/>
          <p:cNvSpPr/>
          <p:nvPr/>
        </p:nvSpPr>
        <p:spPr>
          <a:xfrm>
            <a:off x="319401" y="6118162"/>
            <a:ext cx="6479274" cy="523220"/>
          </a:xfrm>
          <a:prstGeom prst="rect">
            <a:avLst/>
          </a:prstGeom>
          <a:solidFill>
            <a:schemeClr val="accent6">
              <a:lumMod val="20000"/>
              <a:lumOff val="80000"/>
            </a:schemeClr>
          </a:solidFill>
        </p:spPr>
        <p:txBody>
          <a:bodyPr wrap="none">
            <a:spAutoFit/>
          </a:bodyPr>
          <a:lstStyle/>
          <a:p>
            <a:r>
              <a:rPr lang="en-US" altLang="zh-TW" sz="2800" dirty="0"/>
              <a:t>https://blog.trendmicro.com.tw/?cat=2713</a:t>
            </a:r>
            <a:endParaRPr lang="zh-TW" altLang="en-US" sz="2800" dirty="0"/>
          </a:p>
        </p:txBody>
      </p:sp>
      <p:sp>
        <p:nvSpPr>
          <p:cNvPr id="6" name="矩形 5"/>
          <p:cNvSpPr/>
          <p:nvPr/>
        </p:nvSpPr>
        <p:spPr>
          <a:xfrm>
            <a:off x="2545216" y="602734"/>
            <a:ext cx="1910670" cy="47705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05374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97542" y="132898"/>
            <a:ext cx="7886700" cy="796017"/>
          </a:xfrm>
        </p:spPr>
        <p:txBody>
          <a:bodyPr/>
          <a:lstStyle/>
          <a:p>
            <a:r>
              <a:rPr lang="en-US" altLang="zh-TW" dirty="0"/>
              <a:t>Watering hole attack</a:t>
            </a:r>
            <a:endParaRPr lang="zh-TW" altLang="en-US" dirty="0"/>
          </a:p>
        </p:txBody>
      </p:sp>
      <p:sp>
        <p:nvSpPr>
          <p:cNvPr id="3" name="矩形 2"/>
          <p:cNvSpPr/>
          <p:nvPr/>
        </p:nvSpPr>
        <p:spPr>
          <a:xfrm>
            <a:off x="297542" y="1592804"/>
            <a:ext cx="8454572" cy="4031873"/>
          </a:xfrm>
          <a:prstGeom prst="rect">
            <a:avLst/>
          </a:prstGeom>
        </p:spPr>
        <p:txBody>
          <a:bodyPr wrap="square">
            <a:spAutoFit/>
          </a:bodyPr>
          <a:lstStyle/>
          <a:p>
            <a:r>
              <a:rPr lang="zh-TW" altLang="en-US" sz="3200" dirty="0"/>
              <a:t>水坑是一種計算機攻擊策略，在這種策略中，受害者是</a:t>
            </a:r>
            <a:r>
              <a:rPr lang="zh-TW" altLang="en-US" sz="3200" b="1" dirty="0">
                <a:solidFill>
                  <a:srgbClr val="FF0000"/>
                </a:solidFill>
                <a:effectLst>
                  <a:outerShdw blurRad="38100" dist="38100" dir="2700000" algn="tl">
                    <a:srgbClr val="000000">
                      <a:alpha val="43137"/>
                    </a:srgbClr>
                  </a:outerShdw>
                </a:effectLst>
              </a:rPr>
              <a:t>特定的群體</a:t>
            </a:r>
            <a:r>
              <a:rPr lang="zh-TW" altLang="en-US" sz="3200" dirty="0"/>
              <a:t>。</a:t>
            </a:r>
            <a:endParaRPr lang="en-US" altLang="zh-TW" sz="3200" dirty="0"/>
          </a:p>
          <a:p>
            <a:r>
              <a:rPr lang="zh-TW" altLang="en-US" sz="3200" dirty="0"/>
              <a:t>在這種攻擊中，攻擊者猜測或觀察該組織經常使用哪些網站，並用惡意軟件感染其中一個或多個網站。</a:t>
            </a:r>
            <a:endParaRPr lang="en-US" altLang="zh-TW" sz="3200" dirty="0"/>
          </a:p>
          <a:p>
            <a:r>
              <a:rPr lang="zh-TW" altLang="en-US" sz="3200" dirty="0"/>
              <a:t>最終，目標群體的某些成員被感染。尋找特定信息的黑客可能只會攻擊來自特定</a:t>
            </a:r>
            <a:r>
              <a:rPr lang="en-US" altLang="zh-TW" sz="3200" dirty="0"/>
              <a:t>IP</a:t>
            </a:r>
            <a:r>
              <a:rPr lang="zh-TW" altLang="en-US" sz="3200" dirty="0"/>
              <a:t>地址的用戶。這也使黑客更難檢測和研究。 </a:t>
            </a:r>
          </a:p>
        </p:txBody>
      </p:sp>
      <p:sp>
        <p:nvSpPr>
          <p:cNvPr id="4" name="矩形 3"/>
          <p:cNvSpPr/>
          <p:nvPr/>
        </p:nvSpPr>
        <p:spPr>
          <a:xfrm>
            <a:off x="496119" y="5624677"/>
            <a:ext cx="6507935" cy="830997"/>
          </a:xfrm>
          <a:prstGeom prst="rect">
            <a:avLst/>
          </a:prstGeom>
        </p:spPr>
        <p:txBody>
          <a:bodyPr wrap="none">
            <a:spAutoFit/>
          </a:bodyPr>
          <a:lstStyle/>
          <a:p>
            <a:r>
              <a:rPr lang="en-US" altLang="zh-TW" sz="2400" dirty="0"/>
              <a:t>Watering Hole Attack</a:t>
            </a:r>
          </a:p>
          <a:p>
            <a:r>
              <a:rPr lang="en-US" altLang="zh-TW" sz="2400" dirty="0"/>
              <a:t>https://www.youtube.com/watch?v=cqvaD2Do7UI</a:t>
            </a:r>
            <a:endParaRPr lang="zh-TW" altLang="en-US" sz="2400" dirty="0"/>
          </a:p>
        </p:txBody>
      </p:sp>
      <p:sp>
        <p:nvSpPr>
          <p:cNvPr id="5" name="矩形 4"/>
          <p:cNvSpPr/>
          <p:nvPr/>
        </p:nvSpPr>
        <p:spPr>
          <a:xfrm>
            <a:off x="814571" y="932066"/>
            <a:ext cx="5871029" cy="369332"/>
          </a:xfrm>
          <a:prstGeom prst="rect">
            <a:avLst/>
          </a:prstGeom>
        </p:spPr>
        <p:txBody>
          <a:bodyPr wrap="square">
            <a:spAutoFit/>
          </a:bodyPr>
          <a:lstStyle/>
          <a:p>
            <a:r>
              <a:rPr lang="en-US" altLang="zh-TW" dirty="0"/>
              <a:t>https://en.wikipedia.org/wiki/Watering_hole_attack</a:t>
            </a:r>
            <a:endParaRPr lang="zh-TW" altLang="en-US" dirty="0"/>
          </a:p>
        </p:txBody>
      </p:sp>
      <p:sp>
        <p:nvSpPr>
          <p:cNvPr id="6" name="矩形 5"/>
          <p:cNvSpPr/>
          <p:nvPr/>
        </p:nvSpPr>
        <p:spPr>
          <a:xfrm>
            <a:off x="4524828" y="1223472"/>
            <a:ext cx="4069319" cy="369332"/>
          </a:xfrm>
          <a:prstGeom prst="rect">
            <a:avLst/>
          </a:prstGeom>
        </p:spPr>
        <p:txBody>
          <a:bodyPr wrap="none">
            <a:spAutoFit/>
          </a:bodyPr>
          <a:lstStyle/>
          <a:p>
            <a:r>
              <a:rPr lang="en-US" altLang="zh-TW" dirty="0"/>
              <a:t>https://blog.trendmicro.com.tw/?p=3328</a:t>
            </a:r>
            <a:endParaRPr lang="zh-TW" altLang="en-US" dirty="0"/>
          </a:p>
        </p:txBody>
      </p:sp>
    </p:spTree>
    <p:extLst>
      <p:ext uri="{BB962C8B-B14F-4D97-AF65-F5344CB8AC3E}">
        <p14:creationId xmlns:p14="http://schemas.microsoft.com/office/powerpoint/2010/main" val="2764996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700" dirty="0"/>
              <a:t>網路資安防禦技術</a:t>
            </a:r>
          </a:p>
        </p:txBody>
      </p:sp>
    </p:spTree>
    <p:extLst>
      <p:ext uri="{BB962C8B-B14F-4D97-AF65-F5344CB8AC3E}">
        <p14:creationId xmlns:p14="http://schemas.microsoft.com/office/powerpoint/2010/main" val="2265248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網路資安防禦技術</a:t>
            </a:r>
            <a:br>
              <a:rPr lang="zh-TW" altLang="en-US" dirty="0"/>
            </a:br>
            <a:endParaRPr lang="zh-TW" altLang="en-US" dirty="0"/>
          </a:p>
        </p:txBody>
      </p:sp>
      <p:sp>
        <p:nvSpPr>
          <p:cNvPr id="3" name="內容版面配置區 2"/>
          <p:cNvSpPr>
            <a:spLocks noGrp="1"/>
          </p:cNvSpPr>
          <p:nvPr>
            <p:ph idx="1"/>
          </p:nvPr>
        </p:nvSpPr>
        <p:spPr>
          <a:xfrm>
            <a:off x="628650" y="1535388"/>
            <a:ext cx="7886700" cy="5078063"/>
          </a:xfrm>
        </p:spPr>
        <p:txBody>
          <a:bodyPr>
            <a:noAutofit/>
          </a:bodyPr>
          <a:lstStyle/>
          <a:p>
            <a:pPr>
              <a:buFont typeface="Wingdings" panose="05000000000000000000" pitchFamily="2" charset="2"/>
              <a:buChar char="Ø"/>
            </a:pPr>
            <a:r>
              <a:rPr lang="zh-TW" altLang="en-US" sz="2000" dirty="0"/>
              <a:t>本學習單元旨在提供學生認知基本的網路資安防禦技術觀念</a:t>
            </a:r>
            <a:endParaRPr lang="en-US" altLang="zh-TW" sz="2000" dirty="0"/>
          </a:p>
          <a:p>
            <a:pPr>
              <a:buFont typeface="Wingdings" panose="05000000000000000000" pitchFamily="2" charset="2"/>
              <a:buChar char="Ø"/>
            </a:pPr>
            <a:r>
              <a:rPr lang="zh-TW" altLang="en-US" sz="2000" dirty="0"/>
              <a:t>部分基礎實作測試</a:t>
            </a:r>
            <a:r>
              <a:rPr lang="en-US" altLang="zh-TW" sz="2000" dirty="0"/>
              <a:t>,</a:t>
            </a:r>
            <a:r>
              <a:rPr lang="zh-TW" altLang="en-US" sz="2000" dirty="0"/>
              <a:t>詳見模組單元</a:t>
            </a:r>
            <a:r>
              <a:rPr lang="en-US" altLang="zh-TW" sz="2000" dirty="0"/>
              <a:t>4-5</a:t>
            </a:r>
            <a:r>
              <a:rPr lang="zh-TW" altLang="en-US" sz="2000" dirty="0"/>
              <a:t>與模組單元</a:t>
            </a:r>
            <a:r>
              <a:rPr lang="en-US" altLang="zh-TW" sz="2000" dirty="0"/>
              <a:t>4-6</a:t>
            </a:r>
          </a:p>
          <a:p>
            <a:pPr>
              <a:buFont typeface="Wingdings" panose="05000000000000000000" pitchFamily="2" charset="2"/>
              <a:buChar char="Ø"/>
            </a:pPr>
            <a:r>
              <a:rPr lang="zh-TW" altLang="en-US" sz="2400" dirty="0"/>
              <a:t>本學習單元包含底下內容</a:t>
            </a:r>
            <a:r>
              <a:rPr lang="en-US" altLang="zh-TW" sz="2000" dirty="0"/>
              <a:t>:</a:t>
            </a:r>
          </a:p>
          <a:p>
            <a:pPr lvl="1">
              <a:buFont typeface="Wingdings" panose="05000000000000000000" pitchFamily="2" charset="2"/>
              <a:buChar char="Ø"/>
            </a:pPr>
            <a:r>
              <a:rPr lang="en-US" altLang="zh-TW" sz="2000" dirty="0"/>
              <a:t>ACL(Access control list)</a:t>
            </a:r>
            <a:r>
              <a:rPr lang="zh-TW" altLang="en-US" sz="2000" dirty="0"/>
              <a:t> 存取控制清單</a:t>
            </a:r>
            <a:endParaRPr lang="en-US" altLang="zh-TW" sz="2000" dirty="0"/>
          </a:p>
          <a:p>
            <a:pPr lvl="1">
              <a:buFont typeface="Wingdings" panose="05000000000000000000" pitchFamily="2" charset="2"/>
              <a:buChar char="Ø"/>
            </a:pPr>
            <a:r>
              <a:rPr lang="zh-TW" altLang="en-US" sz="2000" dirty="0"/>
              <a:t>網路防火牆</a:t>
            </a:r>
            <a:endParaRPr lang="en-US" altLang="zh-TW" sz="2000" dirty="0"/>
          </a:p>
          <a:p>
            <a:pPr lvl="1">
              <a:buFont typeface="Wingdings" panose="05000000000000000000" pitchFamily="2" charset="2"/>
              <a:buChar char="Ø"/>
            </a:pPr>
            <a:r>
              <a:rPr lang="zh-TW" altLang="en-US" sz="2000" dirty="0"/>
              <a:t>網站應用程式防火牆</a:t>
            </a:r>
            <a:endParaRPr lang="en-US" altLang="zh-TW" sz="2000" dirty="0"/>
          </a:p>
          <a:p>
            <a:pPr lvl="1">
              <a:buFont typeface="Wingdings" panose="05000000000000000000" pitchFamily="2" charset="2"/>
              <a:buChar char="Ø"/>
            </a:pPr>
            <a:r>
              <a:rPr lang="zh-TW" altLang="en-US" sz="2000" dirty="0"/>
              <a:t>入侵偵測系統</a:t>
            </a:r>
            <a:endParaRPr lang="en-US" altLang="zh-TW" sz="2000" dirty="0"/>
          </a:p>
          <a:p>
            <a:pPr lvl="1">
              <a:buFont typeface="Wingdings" panose="05000000000000000000" pitchFamily="2" charset="2"/>
              <a:buChar char="Ø"/>
            </a:pPr>
            <a:r>
              <a:rPr lang="zh-TW" altLang="en-US" sz="2000" dirty="0"/>
              <a:t> </a:t>
            </a:r>
            <a:r>
              <a:rPr lang="en-US" altLang="zh-TW" sz="2000" dirty="0"/>
              <a:t>Honeypot</a:t>
            </a:r>
            <a:r>
              <a:rPr lang="zh-TW" altLang="en-US" sz="2000" dirty="0"/>
              <a:t>與</a:t>
            </a:r>
            <a:r>
              <a:rPr lang="en-US" altLang="zh-TW" sz="2000" dirty="0" err="1"/>
              <a:t>Honeywall</a:t>
            </a:r>
            <a:endParaRPr lang="en-US" altLang="zh-TW" sz="2000" dirty="0"/>
          </a:p>
          <a:p>
            <a:pPr lvl="1">
              <a:buFont typeface="Wingdings" panose="05000000000000000000" pitchFamily="2" charset="2"/>
              <a:buChar char="Ø"/>
            </a:pPr>
            <a:r>
              <a:rPr lang="zh-TW" altLang="en-US" sz="2000" dirty="0"/>
              <a:t>原始碼檢測</a:t>
            </a:r>
            <a:endParaRPr lang="en-US" altLang="zh-TW" sz="2000" dirty="0"/>
          </a:p>
          <a:p>
            <a:pPr lvl="1">
              <a:buFont typeface="Wingdings" panose="05000000000000000000" pitchFamily="2" charset="2"/>
              <a:buChar char="Ø"/>
            </a:pPr>
            <a:r>
              <a:rPr lang="zh-TW" altLang="en-US" sz="2000" dirty="0"/>
              <a:t>漏洞掃描</a:t>
            </a:r>
            <a:endParaRPr lang="en-US" altLang="zh-TW" sz="2000" dirty="0"/>
          </a:p>
          <a:p>
            <a:pPr lvl="1">
              <a:buFont typeface="Wingdings" panose="05000000000000000000" pitchFamily="2" charset="2"/>
              <a:buChar char="Ø"/>
            </a:pPr>
            <a:r>
              <a:rPr lang="zh-TW" altLang="en-US" sz="2000" dirty="0"/>
              <a:t>資安健檢</a:t>
            </a:r>
            <a:endParaRPr lang="en-US" altLang="zh-TW" sz="2000" dirty="0"/>
          </a:p>
          <a:p>
            <a:pPr lvl="1">
              <a:buFont typeface="Wingdings" panose="05000000000000000000" pitchFamily="2" charset="2"/>
              <a:buChar char="Ø"/>
            </a:pPr>
            <a:r>
              <a:rPr lang="zh-TW" altLang="en-US" sz="2000" dirty="0"/>
              <a:t>滲透測試</a:t>
            </a:r>
            <a:endParaRPr lang="en-US" altLang="zh-TW" sz="2000" dirty="0"/>
          </a:p>
          <a:p>
            <a:pPr lvl="1">
              <a:buFont typeface="Wingdings" panose="05000000000000000000" pitchFamily="2" charset="2"/>
              <a:buChar char="Ø"/>
            </a:pPr>
            <a:r>
              <a:rPr lang="zh-TW" altLang="en-US" sz="2000" dirty="0"/>
              <a:t>紅隊演練</a:t>
            </a:r>
            <a:endParaRPr lang="en-US" altLang="zh-TW" sz="2000" dirty="0"/>
          </a:p>
          <a:p>
            <a:pPr lvl="1">
              <a:buFont typeface="Wingdings" panose="05000000000000000000" pitchFamily="2" charset="2"/>
              <a:buChar char="Ø"/>
            </a:pPr>
            <a:r>
              <a:rPr lang="en-US" altLang="zh-TW" sz="2000" dirty="0"/>
              <a:t>SOC</a:t>
            </a:r>
            <a:r>
              <a:rPr lang="zh-TW" altLang="en-US" sz="2000" dirty="0"/>
              <a:t>資安監控中心</a:t>
            </a:r>
            <a:br>
              <a:rPr lang="zh-TW" altLang="en-US" sz="2000" dirty="0"/>
            </a:br>
            <a:endParaRPr lang="zh-TW" altLang="en-US" sz="2000" dirty="0"/>
          </a:p>
        </p:txBody>
      </p:sp>
    </p:spTree>
    <p:extLst>
      <p:ext uri="{BB962C8B-B14F-4D97-AF65-F5344CB8AC3E}">
        <p14:creationId xmlns:p14="http://schemas.microsoft.com/office/powerpoint/2010/main" val="3802262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16BABC-2076-4192-8703-C03F2C26B963}"/>
              </a:ext>
            </a:extLst>
          </p:cNvPr>
          <p:cNvSpPr>
            <a:spLocks noGrp="1"/>
          </p:cNvSpPr>
          <p:nvPr>
            <p:ph type="title"/>
          </p:nvPr>
        </p:nvSpPr>
        <p:spPr/>
        <p:txBody>
          <a:bodyPr>
            <a:normAutofit/>
          </a:bodyPr>
          <a:lstStyle/>
          <a:p>
            <a:r>
              <a:rPr lang="en-US" altLang="zh-TW" sz="3600" dirty="0"/>
              <a:t>ACL(Access control list)</a:t>
            </a:r>
            <a:r>
              <a:rPr lang="zh-TW" altLang="en-US" sz="3600" dirty="0"/>
              <a:t> 存取控制清單</a:t>
            </a:r>
          </a:p>
        </p:txBody>
      </p:sp>
      <p:sp>
        <p:nvSpPr>
          <p:cNvPr id="3" name="內容版面配置區 2">
            <a:extLst>
              <a:ext uri="{FF2B5EF4-FFF2-40B4-BE49-F238E27FC236}">
                <a16:creationId xmlns:a16="http://schemas.microsoft.com/office/drawing/2014/main" id="{474DA044-2A8A-43F1-B517-FF7AED1EF046}"/>
              </a:ext>
            </a:extLst>
          </p:cNvPr>
          <p:cNvSpPr>
            <a:spLocks noGrp="1"/>
          </p:cNvSpPr>
          <p:nvPr>
            <p:ph idx="1"/>
          </p:nvPr>
        </p:nvSpPr>
        <p:spPr/>
        <p:txBody>
          <a:bodyPr/>
          <a:lstStyle/>
          <a:p>
            <a:pPr>
              <a:buFont typeface="Wingdings" panose="05000000000000000000" pitchFamily="2" charset="2"/>
              <a:buChar char="Ø"/>
            </a:pPr>
            <a:r>
              <a:rPr lang="zh-TW" altLang="en-US" dirty="0"/>
              <a:t>訪問控制表，是使用以</a:t>
            </a:r>
            <a:r>
              <a:rPr lang="zh-TW" altLang="en-US" b="1" u="sng" dirty="0">
                <a:solidFill>
                  <a:srgbClr val="FF0000"/>
                </a:solidFill>
              </a:rPr>
              <a:t>存取控制</a:t>
            </a:r>
            <a:r>
              <a:rPr lang="zh-TW" altLang="en-US" dirty="0"/>
              <a:t>矩陣為基礎的</a:t>
            </a:r>
            <a:r>
              <a:rPr lang="zh-TW" altLang="en-US" b="1" u="sng" dirty="0">
                <a:solidFill>
                  <a:srgbClr val="FF0000"/>
                </a:solidFill>
              </a:rPr>
              <a:t>存取控制表</a:t>
            </a:r>
            <a:r>
              <a:rPr lang="zh-TW" altLang="en-US" dirty="0"/>
              <a:t>，每一個（檔案系統內的）物件對應一個串列主體。</a:t>
            </a:r>
            <a:endParaRPr lang="en-US" altLang="zh-TW" dirty="0"/>
          </a:p>
          <a:p>
            <a:pPr>
              <a:buFont typeface="Wingdings" panose="05000000000000000000" pitchFamily="2" charset="2"/>
              <a:buChar char="Ø"/>
            </a:pPr>
            <a:r>
              <a:rPr lang="zh-TW" altLang="en-US" dirty="0"/>
              <a:t>存取控制串列由存取控制條目</a:t>
            </a:r>
            <a:endParaRPr lang="en-US" altLang="zh-TW" dirty="0"/>
          </a:p>
          <a:p>
            <a:pPr marL="0" indent="0">
              <a:buNone/>
            </a:pPr>
            <a:r>
              <a:rPr lang="en-US" altLang="zh-TW" dirty="0"/>
              <a:t>access control entries</a:t>
            </a:r>
            <a:r>
              <a:rPr lang="zh-TW" altLang="en-US" dirty="0"/>
              <a:t>，</a:t>
            </a:r>
            <a:r>
              <a:rPr lang="en-US" altLang="zh-TW" dirty="0"/>
              <a:t>ACE</a:t>
            </a:r>
            <a:r>
              <a:rPr lang="zh-TW" altLang="en-US" dirty="0"/>
              <a:t>組成。</a:t>
            </a:r>
            <a:endParaRPr lang="en-US" altLang="zh-TW" dirty="0"/>
          </a:p>
          <a:p>
            <a:pPr>
              <a:buFont typeface="Wingdings" panose="05000000000000000000" pitchFamily="2" charset="2"/>
              <a:buChar char="Ø"/>
            </a:pPr>
            <a:r>
              <a:rPr lang="zh-TW" altLang="en-US" dirty="0"/>
              <a:t>存取控制串列描述用戶或系統行程對每個物件的存取控制權限。</a:t>
            </a:r>
          </a:p>
        </p:txBody>
      </p:sp>
      <p:sp>
        <p:nvSpPr>
          <p:cNvPr id="4" name="矩形 3">
            <a:extLst>
              <a:ext uri="{FF2B5EF4-FFF2-40B4-BE49-F238E27FC236}">
                <a16:creationId xmlns:a16="http://schemas.microsoft.com/office/drawing/2014/main" id="{06FF1637-181E-4040-A959-A4C68834A86E}"/>
              </a:ext>
            </a:extLst>
          </p:cNvPr>
          <p:cNvSpPr/>
          <p:nvPr/>
        </p:nvSpPr>
        <p:spPr>
          <a:xfrm>
            <a:off x="628650" y="6169708"/>
            <a:ext cx="8100680" cy="646331"/>
          </a:xfrm>
          <a:prstGeom prst="rect">
            <a:avLst/>
          </a:prstGeom>
        </p:spPr>
        <p:txBody>
          <a:bodyPr wrap="square">
            <a:spAutoFit/>
          </a:bodyPr>
          <a:lstStyle/>
          <a:p>
            <a:r>
              <a:rPr lang="en-US" altLang="zh-TW" dirty="0"/>
              <a:t>https://zh.wikipedia.org/wiki/%E5%AD%98%E5%8F%96%E6%8E%A7%E5%88%B6%E4%B8%B2%E5%88%97</a:t>
            </a:r>
          </a:p>
        </p:txBody>
      </p:sp>
    </p:spTree>
    <p:extLst>
      <p:ext uri="{BB962C8B-B14F-4D97-AF65-F5344CB8AC3E}">
        <p14:creationId xmlns:p14="http://schemas.microsoft.com/office/powerpoint/2010/main" val="1788438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899B80-9D7D-46E6-8B70-5707B7C531C6}"/>
              </a:ext>
            </a:extLst>
          </p:cNvPr>
          <p:cNvSpPr>
            <a:spLocks noGrp="1"/>
          </p:cNvSpPr>
          <p:nvPr>
            <p:ph type="title"/>
          </p:nvPr>
        </p:nvSpPr>
        <p:spPr/>
        <p:txBody>
          <a:bodyPr>
            <a:normAutofit/>
          </a:bodyPr>
          <a:lstStyle/>
          <a:p>
            <a:r>
              <a:rPr lang="en-US" altLang="zh-TW" sz="3600" dirty="0"/>
              <a:t>ACL(Access control list)</a:t>
            </a:r>
            <a:r>
              <a:rPr lang="zh-TW" altLang="en-US" sz="3600" dirty="0"/>
              <a:t> 存取控制清單</a:t>
            </a:r>
          </a:p>
        </p:txBody>
      </p:sp>
      <p:pic>
        <p:nvPicPr>
          <p:cNvPr id="1026" name="Picture 2" descr="VITO の學習筆記: 存取控制清單">
            <a:extLst>
              <a:ext uri="{FF2B5EF4-FFF2-40B4-BE49-F238E27FC236}">
                <a16:creationId xmlns:a16="http://schemas.microsoft.com/office/drawing/2014/main" id="{07935615-1EEF-42D2-9334-3F8086AF1B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161" y="1865090"/>
            <a:ext cx="768947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9A62911-1C48-4E93-838A-2A2FAA8833BB}"/>
              </a:ext>
            </a:extLst>
          </p:cNvPr>
          <p:cNvSpPr/>
          <p:nvPr/>
        </p:nvSpPr>
        <p:spPr>
          <a:xfrm>
            <a:off x="628650" y="3955312"/>
            <a:ext cx="2922624" cy="16374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6B4A9F93-3808-4009-A0E7-0AD184A5771D}"/>
              </a:ext>
            </a:extLst>
          </p:cNvPr>
          <p:cNvSpPr/>
          <p:nvPr/>
        </p:nvSpPr>
        <p:spPr>
          <a:xfrm>
            <a:off x="628650" y="2658139"/>
            <a:ext cx="2922624" cy="988827"/>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A416A379-5FCB-4135-B854-9ACD12711ECC}"/>
              </a:ext>
            </a:extLst>
          </p:cNvPr>
          <p:cNvSpPr/>
          <p:nvPr/>
        </p:nvSpPr>
        <p:spPr>
          <a:xfrm>
            <a:off x="3885757" y="4061637"/>
            <a:ext cx="1494317" cy="15310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05875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id="{05153CEF-67E9-4E93-9607-D80BEF1639AC}"/>
              </a:ext>
            </a:extLst>
          </p:cNvPr>
          <p:cNvPicPr>
            <a:picLocks noGrp="1" noChangeAspect="1"/>
          </p:cNvPicPr>
          <p:nvPr>
            <p:ph idx="1"/>
          </p:nvPr>
        </p:nvPicPr>
        <p:blipFill>
          <a:blip r:embed="rId2"/>
          <a:stretch>
            <a:fillRect/>
          </a:stretch>
        </p:blipFill>
        <p:spPr>
          <a:xfrm>
            <a:off x="628650" y="1984964"/>
            <a:ext cx="7886700" cy="4032659"/>
          </a:xfrm>
          <a:prstGeom prst="rect">
            <a:avLst/>
          </a:prstGeom>
        </p:spPr>
      </p:pic>
      <p:sp>
        <p:nvSpPr>
          <p:cNvPr id="2" name="標題 1">
            <a:extLst>
              <a:ext uri="{FF2B5EF4-FFF2-40B4-BE49-F238E27FC236}">
                <a16:creationId xmlns:a16="http://schemas.microsoft.com/office/drawing/2014/main" id="{BE899B80-9D7D-46E6-8B70-5707B7C531C6}"/>
              </a:ext>
            </a:extLst>
          </p:cNvPr>
          <p:cNvSpPr>
            <a:spLocks noGrp="1"/>
          </p:cNvSpPr>
          <p:nvPr>
            <p:ph type="title"/>
          </p:nvPr>
        </p:nvSpPr>
        <p:spPr/>
        <p:txBody>
          <a:bodyPr>
            <a:normAutofit/>
          </a:bodyPr>
          <a:lstStyle/>
          <a:p>
            <a:r>
              <a:rPr lang="en-US" altLang="zh-TW" sz="3600" dirty="0"/>
              <a:t>ACL(Access control list)</a:t>
            </a:r>
            <a:r>
              <a:rPr lang="zh-TW" altLang="en-US" sz="3600" dirty="0"/>
              <a:t> 存取控制清單</a:t>
            </a:r>
          </a:p>
        </p:txBody>
      </p:sp>
      <p:sp>
        <p:nvSpPr>
          <p:cNvPr id="4" name="矩形 3">
            <a:extLst>
              <a:ext uri="{FF2B5EF4-FFF2-40B4-BE49-F238E27FC236}">
                <a16:creationId xmlns:a16="http://schemas.microsoft.com/office/drawing/2014/main" id="{E9A62911-1C48-4E93-838A-2A2FAA8833BB}"/>
              </a:ext>
            </a:extLst>
          </p:cNvPr>
          <p:cNvSpPr/>
          <p:nvPr/>
        </p:nvSpPr>
        <p:spPr>
          <a:xfrm>
            <a:off x="628650" y="3955312"/>
            <a:ext cx="2922624" cy="16374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6B4A9F93-3808-4009-A0E7-0AD184A5771D}"/>
              </a:ext>
            </a:extLst>
          </p:cNvPr>
          <p:cNvSpPr/>
          <p:nvPr/>
        </p:nvSpPr>
        <p:spPr>
          <a:xfrm>
            <a:off x="628650" y="2658139"/>
            <a:ext cx="2922624" cy="988827"/>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A416A379-5FCB-4135-B854-9ACD12711ECC}"/>
              </a:ext>
            </a:extLst>
          </p:cNvPr>
          <p:cNvSpPr/>
          <p:nvPr/>
        </p:nvSpPr>
        <p:spPr>
          <a:xfrm>
            <a:off x="3657601" y="3317357"/>
            <a:ext cx="4688958" cy="7230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20733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16BABC-2076-4192-8703-C03F2C26B963}"/>
              </a:ext>
            </a:extLst>
          </p:cNvPr>
          <p:cNvSpPr>
            <a:spLocks noGrp="1"/>
          </p:cNvSpPr>
          <p:nvPr>
            <p:ph type="title"/>
          </p:nvPr>
        </p:nvSpPr>
        <p:spPr/>
        <p:txBody>
          <a:bodyPr>
            <a:normAutofit/>
          </a:bodyPr>
          <a:lstStyle/>
          <a:p>
            <a:pPr lvl="1"/>
            <a:r>
              <a:rPr lang="zh-TW" altLang="en-US" sz="5400" dirty="0"/>
              <a:t>網路防火牆 </a:t>
            </a:r>
            <a:r>
              <a:rPr lang="en-US" altLang="zh-TW" sz="5400" b="1" dirty="0"/>
              <a:t>Firewall</a:t>
            </a:r>
            <a:endParaRPr lang="en-US" altLang="zh-TW" sz="5400" dirty="0"/>
          </a:p>
        </p:txBody>
      </p:sp>
      <p:sp>
        <p:nvSpPr>
          <p:cNvPr id="3" name="內容版面配置區 2">
            <a:extLst>
              <a:ext uri="{FF2B5EF4-FFF2-40B4-BE49-F238E27FC236}">
                <a16:creationId xmlns:a16="http://schemas.microsoft.com/office/drawing/2014/main" id="{474DA044-2A8A-43F1-B517-FF7AED1EF046}"/>
              </a:ext>
            </a:extLst>
          </p:cNvPr>
          <p:cNvSpPr>
            <a:spLocks noGrp="1"/>
          </p:cNvSpPr>
          <p:nvPr>
            <p:ph idx="1"/>
          </p:nvPr>
        </p:nvSpPr>
        <p:spPr>
          <a:xfrm>
            <a:off x="628650" y="1825624"/>
            <a:ext cx="7886700" cy="4860401"/>
          </a:xfrm>
        </p:spPr>
        <p:txBody>
          <a:bodyPr>
            <a:normAutofit/>
          </a:bodyPr>
          <a:lstStyle/>
          <a:p>
            <a:pPr>
              <a:buFont typeface="Wingdings" panose="05000000000000000000" pitchFamily="2" charset="2"/>
              <a:buChar char="Ø"/>
            </a:pPr>
            <a:r>
              <a:rPr lang="zh-TW" altLang="en-US" dirty="0"/>
              <a:t>管理者會先根據企業</a:t>
            </a:r>
            <a:r>
              <a:rPr lang="en-US" altLang="zh-TW" dirty="0"/>
              <a:t>/</a:t>
            </a:r>
            <a:r>
              <a:rPr lang="zh-TW" altLang="en-US" dirty="0"/>
              <a:t>組織的策略預先設定好封包通過的規則或採用內建規則，只允許符合規則的封包通過。</a:t>
            </a:r>
            <a:endParaRPr lang="en-US" altLang="zh-TW" dirty="0"/>
          </a:p>
          <a:p>
            <a:pPr>
              <a:buFont typeface="Wingdings" panose="05000000000000000000" pitchFamily="2" charset="2"/>
              <a:buChar char="Ø"/>
            </a:pPr>
            <a:r>
              <a:rPr lang="zh-TW" altLang="en-US" dirty="0"/>
              <a:t>狀態感知</a:t>
            </a:r>
            <a:r>
              <a:rPr lang="en-US" altLang="zh-TW" dirty="0"/>
              <a:t>(stateful):</a:t>
            </a:r>
            <a:r>
              <a:rPr lang="zh-TW" altLang="en-US" dirty="0"/>
              <a:t>狀態感知防火牆會針對活動中的連線維護</a:t>
            </a:r>
            <a:r>
              <a:rPr lang="zh-TW" altLang="en-US" b="1" dirty="0">
                <a:solidFill>
                  <a:srgbClr val="FF0000"/>
                </a:solidFill>
              </a:rPr>
              <a:t>前後傳輸的脈絡</a:t>
            </a:r>
            <a:r>
              <a:rPr lang="zh-TW" altLang="en-US" dirty="0"/>
              <a:t>，並使用這些狀態資訊來</a:t>
            </a:r>
            <a:r>
              <a:rPr lang="zh-TW" altLang="en-US" b="1" dirty="0">
                <a:solidFill>
                  <a:srgbClr val="FF0000"/>
                </a:solidFill>
              </a:rPr>
              <a:t>加速</a:t>
            </a:r>
            <a:r>
              <a:rPr lang="zh-TW" altLang="en-US" dirty="0"/>
              <a:t>封包過濾處理。</a:t>
            </a:r>
            <a:endParaRPr lang="en-US" altLang="zh-TW" dirty="0"/>
          </a:p>
          <a:p>
            <a:pPr>
              <a:buFont typeface="Wingdings" panose="05000000000000000000" pitchFamily="2" charset="2"/>
              <a:buChar char="Ø"/>
            </a:pPr>
            <a:r>
              <a:rPr lang="zh-TW" altLang="en-US" dirty="0"/>
              <a:t>無狀態感知</a:t>
            </a:r>
            <a:r>
              <a:rPr lang="en-US" altLang="zh-TW" dirty="0"/>
              <a:t>(stateless):</a:t>
            </a:r>
            <a:r>
              <a:rPr lang="zh-TW" altLang="en-US" dirty="0"/>
              <a:t>無狀態感知防火牆所需</a:t>
            </a:r>
            <a:r>
              <a:rPr lang="zh-TW" altLang="en-US" b="1" dirty="0">
                <a:solidFill>
                  <a:srgbClr val="FF0000"/>
                </a:solidFill>
              </a:rPr>
              <a:t>較少</a:t>
            </a:r>
            <a:r>
              <a:rPr lang="zh-TW" altLang="en-US" dirty="0"/>
              <a:t>的記憶體，針對於通過的封包，作比較</a:t>
            </a:r>
            <a:r>
              <a:rPr lang="zh-TW" altLang="en-US" b="1" dirty="0">
                <a:solidFill>
                  <a:srgbClr val="FF0000"/>
                </a:solidFill>
              </a:rPr>
              <a:t>簡易</a:t>
            </a:r>
            <a:r>
              <a:rPr lang="zh-TW" altLang="en-US" dirty="0"/>
              <a:t>與</a:t>
            </a:r>
            <a:r>
              <a:rPr lang="zh-TW" altLang="en-US" b="1" dirty="0">
                <a:solidFill>
                  <a:srgbClr val="FF0000"/>
                </a:solidFill>
              </a:rPr>
              <a:t>快速</a:t>
            </a:r>
            <a:r>
              <a:rPr lang="zh-TW" altLang="en-US" dirty="0"/>
              <a:t>的過濾。</a:t>
            </a:r>
            <a:endParaRPr lang="en-US" altLang="zh-TW" dirty="0"/>
          </a:p>
          <a:p>
            <a:pPr>
              <a:buFont typeface="Wingdings" panose="05000000000000000000" pitchFamily="2" charset="2"/>
              <a:buChar char="Ø"/>
            </a:pPr>
            <a:r>
              <a:rPr lang="zh-TW" altLang="en-US" dirty="0"/>
              <a:t>如此，相較於查詢對話工作期間</a:t>
            </a:r>
            <a:r>
              <a:rPr lang="en-US" altLang="zh-TW" dirty="0"/>
              <a:t>(session)</a:t>
            </a:r>
            <a:r>
              <a:rPr lang="zh-TW" altLang="en-US" dirty="0"/>
              <a:t>，無狀態感知防火牆所耗的時間也較少。</a:t>
            </a:r>
          </a:p>
        </p:txBody>
      </p:sp>
      <p:sp>
        <p:nvSpPr>
          <p:cNvPr id="4" name="矩形 3">
            <a:extLst>
              <a:ext uri="{FF2B5EF4-FFF2-40B4-BE49-F238E27FC236}">
                <a16:creationId xmlns:a16="http://schemas.microsoft.com/office/drawing/2014/main" id="{47C42758-E9DD-4864-80FD-D5F14A40F168}"/>
              </a:ext>
            </a:extLst>
          </p:cNvPr>
          <p:cNvSpPr/>
          <p:nvPr/>
        </p:nvSpPr>
        <p:spPr>
          <a:xfrm>
            <a:off x="946298" y="6501359"/>
            <a:ext cx="6879264" cy="369332"/>
          </a:xfrm>
          <a:prstGeom prst="rect">
            <a:avLst/>
          </a:prstGeom>
        </p:spPr>
        <p:txBody>
          <a:bodyPr wrap="square">
            <a:spAutoFit/>
          </a:bodyPr>
          <a:lstStyle/>
          <a:p>
            <a:r>
              <a:rPr lang="en-US" altLang="zh-TW" dirty="0"/>
              <a:t>https://zh.wikipedia.org/wiki/%E9%98%B2%E7%81%AB%E5%A2%99</a:t>
            </a:r>
          </a:p>
        </p:txBody>
      </p:sp>
    </p:spTree>
    <p:extLst>
      <p:ext uri="{BB962C8B-B14F-4D97-AF65-F5344CB8AC3E}">
        <p14:creationId xmlns:p14="http://schemas.microsoft.com/office/powerpoint/2010/main" val="474472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2FBC62-91D6-403B-90C7-6BF70B596B71}"/>
              </a:ext>
            </a:extLst>
          </p:cNvPr>
          <p:cNvSpPr>
            <a:spLocks noGrp="1"/>
          </p:cNvSpPr>
          <p:nvPr>
            <p:ph type="title"/>
          </p:nvPr>
        </p:nvSpPr>
        <p:spPr/>
        <p:txBody>
          <a:bodyPr/>
          <a:lstStyle/>
          <a:p>
            <a:r>
              <a:rPr lang="zh-TW" altLang="en-US" dirty="0"/>
              <a:t>網路防火牆 </a:t>
            </a:r>
            <a:r>
              <a:rPr lang="en-US" altLang="zh-TW" b="1" dirty="0"/>
              <a:t>Firewall</a:t>
            </a:r>
            <a:endParaRPr lang="zh-TW" altLang="en-US" dirty="0"/>
          </a:p>
        </p:txBody>
      </p:sp>
      <p:pic>
        <p:nvPicPr>
          <p:cNvPr id="5" name="內容版面配置區 4">
            <a:extLst>
              <a:ext uri="{FF2B5EF4-FFF2-40B4-BE49-F238E27FC236}">
                <a16:creationId xmlns:a16="http://schemas.microsoft.com/office/drawing/2014/main" id="{54CECF24-CD6A-4BC4-BC89-9F77DBD8C2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326" y="2753415"/>
            <a:ext cx="5399347" cy="2486972"/>
          </a:xfrm>
        </p:spPr>
      </p:pic>
    </p:spTree>
    <p:extLst>
      <p:ext uri="{BB962C8B-B14F-4D97-AF65-F5344CB8AC3E}">
        <p14:creationId xmlns:p14="http://schemas.microsoft.com/office/powerpoint/2010/main" val="112187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131094"/>
            <a:ext cx="7886700" cy="625460"/>
          </a:xfrm>
        </p:spPr>
        <p:txBody>
          <a:bodyPr>
            <a:normAutofit fontScale="90000"/>
          </a:bodyPr>
          <a:lstStyle/>
          <a:p>
            <a:pPr algn="ctr"/>
            <a:r>
              <a:rPr lang="zh-TW" altLang="en-US" dirty="0"/>
              <a:t>網路攻擊模式分析</a:t>
            </a:r>
          </a:p>
        </p:txBody>
      </p:sp>
      <p:sp>
        <p:nvSpPr>
          <p:cNvPr id="3" name="內容版面配置區 2"/>
          <p:cNvSpPr>
            <a:spLocks noGrp="1"/>
          </p:cNvSpPr>
          <p:nvPr>
            <p:ph idx="1"/>
          </p:nvPr>
        </p:nvSpPr>
        <p:spPr>
          <a:xfrm>
            <a:off x="628650" y="1941796"/>
            <a:ext cx="7886700" cy="3787223"/>
          </a:xfrm>
        </p:spPr>
        <p:txBody>
          <a:bodyPr>
            <a:normAutofit fontScale="85000" lnSpcReduction="20000"/>
          </a:bodyPr>
          <a:lstStyle/>
          <a:p>
            <a:pPr>
              <a:buFont typeface="Wingdings" panose="05000000000000000000" pitchFamily="2" charset="2"/>
              <a:buChar char="Ø"/>
            </a:pPr>
            <a:r>
              <a:rPr lang="zh-TW" altLang="en-US" dirty="0"/>
              <a:t>本學習單元旨在提供學生認知基本的網路攻擊模式分析觀念</a:t>
            </a:r>
            <a:endParaRPr lang="en-US" altLang="zh-TW" dirty="0"/>
          </a:p>
          <a:p>
            <a:pPr>
              <a:buFont typeface="Wingdings" panose="05000000000000000000" pitchFamily="2" charset="2"/>
              <a:buChar char="Ø"/>
            </a:pPr>
            <a:r>
              <a:rPr lang="zh-TW" altLang="en-US" dirty="0"/>
              <a:t>本學習單元包含底下內容</a:t>
            </a:r>
            <a:r>
              <a:rPr lang="en-US" altLang="zh-TW" dirty="0"/>
              <a:t>:</a:t>
            </a:r>
          </a:p>
          <a:p>
            <a:pPr lvl="1">
              <a:buFont typeface="Wingdings" panose="05000000000000000000" pitchFamily="2" charset="2"/>
              <a:buChar char="Ø"/>
            </a:pPr>
            <a:r>
              <a:rPr lang="en-US" altLang="zh-TW" dirty="0"/>
              <a:t>APT</a:t>
            </a:r>
          </a:p>
          <a:p>
            <a:pPr lvl="1">
              <a:buFont typeface="Wingdings" panose="05000000000000000000" pitchFamily="2" charset="2"/>
              <a:buChar char="Ø"/>
            </a:pPr>
            <a:r>
              <a:rPr lang="en-US" altLang="zh-TW" dirty="0"/>
              <a:t>DOS/DDOS</a:t>
            </a:r>
          </a:p>
          <a:p>
            <a:pPr lvl="1">
              <a:buFont typeface="Wingdings" panose="05000000000000000000" pitchFamily="2" charset="2"/>
              <a:buChar char="Ø"/>
            </a:pPr>
            <a:r>
              <a:rPr lang="zh-TW" altLang="en-US" dirty="0"/>
              <a:t>社交工程</a:t>
            </a:r>
            <a:r>
              <a:rPr lang="en-US" altLang="zh-TW" dirty="0"/>
              <a:t>(Social engineering)</a:t>
            </a:r>
          </a:p>
          <a:p>
            <a:pPr lvl="1">
              <a:buFont typeface="Wingdings" panose="05000000000000000000" pitchFamily="2" charset="2"/>
              <a:buChar char="Ø"/>
            </a:pPr>
            <a:r>
              <a:rPr lang="en-US" altLang="zh-TW" dirty="0"/>
              <a:t>Spoofing: IP spoofing | </a:t>
            </a:r>
            <a:r>
              <a:rPr lang="en-US" altLang="zh-TW" dirty="0" err="1"/>
              <a:t>arp</a:t>
            </a:r>
            <a:r>
              <a:rPr lang="en-US" altLang="zh-TW" dirty="0"/>
              <a:t> spoofing </a:t>
            </a:r>
          </a:p>
          <a:p>
            <a:pPr lvl="1">
              <a:buFont typeface="Wingdings" panose="05000000000000000000" pitchFamily="2" charset="2"/>
              <a:buChar char="Ø"/>
            </a:pPr>
            <a:r>
              <a:rPr lang="zh-TW" altLang="en-US" dirty="0"/>
              <a:t>提權</a:t>
            </a:r>
            <a:endParaRPr lang="en-US" altLang="zh-TW" dirty="0"/>
          </a:p>
          <a:p>
            <a:pPr lvl="1">
              <a:buFont typeface="Wingdings" panose="05000000000000000000" pitchFamily="2" charset="2"/>
              <a:buChar char="Ø"/>
            </a:pPr>
            <a:r>
              <a:rPr lang="zh-TW" altLang="en-US" dirty="0"/>
              <a:t>勒索軟體</a:t>
            </a:r>
            <a:r>
              <a:rPr lang="en-US" altLang="zh-TW" dirty="0"/>
              <a:t>(</a:t>
            </a:r>
            <a:r>
              <a:rPr lang="en-US" altLang="zh-TW" dirty="0" err="1"/>
              <a:t>ransomeware</a:t>
            </a:r>
            <a:r>
              <a:rPr lang="en-US" altLang="zh-TW" dirty="0"/>
              <a:t>)</a:t>
            </a:r>
            <a:r>
              <a:rPr lang="zh-TW" altLang="en-US" dirty="0"/>
              <a:t>威脅</a:t>
            </a:r>
            <a:endParaRPr lang="en-US" altLang="zh-TW" dirty="0"/>
          </a:p>
          <a:p>
            <a:pPr lvl="1">
              <a:buFont typeface="Wingdings" panose="05000000000000000000" pitchFamily="2" charset="2"/>
              <a:buChar char="Ø"/>
            </a:pPr>
            <a:r>
              <a:rPr lang="zh-TW" altLang="en-US" dirty="0"/>
              <a:t>破解密碼</a:t>
            </a:r>
            <a:endParaRPr lang="en-US" altLang="zh-TW" dirty="0"/>
          </a:p>
          <a:p>
            <a:pPr lvl="1">
              <a:buFont typeface="Wingdings" panose="05000000000000000000" pitchFamily="2" charset="2"/>
              <a:buChar char="Ø"/>
            </a:pPr>
            <a:r>
              <a:rPr lang="zh-TW" altLang="en-US" dirty="0"/>
              <a:t>破解網路身分認證攻擊</a:t>
            </a:r>
            <a:endParaRPr lang="en-US" altLang="zh-TW" dirty="0"/>
          </a:p>
          <a:p>
            <a:pPr lvl="1">
              <a:buFont typeface="Wingdings" panose="05000000000000000000" pitchFamily="2" charset="2"/>
              <a:buChar char="Ø"/>
            </a:pPr>
            <a:r>
              <a:rPr lang="zh-TW" altLang="en-US" dirty="0"/>
              <a:t>另外還特別介紹最新的</a:t>
            </a:r>
            <a:r>
              <a:rPr lang="en-US" altLang="zh-TW" dirty="0"/>
              <a:t>MITRE ATT&amp;CK</a:t>
            </a:r>
            <a:r>
              <a:rPr lang="zh-TW" altLang="en-US" dirty="0"/>
              <a:t>框架</a:t>
            </a:r>
            <a:br>
              <a:rPr lang="zh-TW" altLang="en-US" dirty="0"/>
            </a:br>
            <a:endParaRPr lang="zh-TW" altLang="en-US" dirty="0"/>
          </a:p>
        </p:txBody>
      </p:sp>
    </p:spTree>
    <p:extLst>
      <p:ext uri="{BB962C8B-B14F-4D97-AF65-F5344CB8AC3E}">
        <p14:creationId xmlns:p14="http://schemas.microsoft.com/office/powerpoint/2010/main" val="1435840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16BABC-2076-4192-8703-C03F2C26B963}"/>
              </a:ext>
            </a:extLst>
          </p:cNvPr>
          <p:cNvSpPr>
            <a:spLocks noGrp="1"/>
          </p:cNvSpPr>
          <p:nvPr>
            <p:ph type="title"/>
          </p:nvPr>
        </p:nvSpPr>
        <p:spPr/>
        <p:txBody>
          <a:bodyPr>
            <a:normAutofit/>
          </a:bodyPr>
          <a:lstStyle/>
          <a:p>
            <a:pPr lvl="1"/>
            <a:r>
              <a:rPr lang="zh-TW" altLang="en-US" sz="5400" dirty="0"/>
              <a:t>網站應用程式防火牆</a:t>
            </a:r>
            <a:endParaRPr lang="en-US" altLang="zh-TW" sz="5400" dirty="0"/>
          </a:p>
        </p:txBody>
      </p:sp>
      <p:sp>
        <p:nvSpPr>
          <p:cNvPr id="3" name="內容版面配置區 2">
            <a:extLst>
              <a:ext uri="{FF2B5EF4-FFF2-40B4-BE49-F238E27FC236}">
                <a16:creationId xmlns:a16="http://schemas.microsoft.com/office/drawing/2014/main" id="{474DA044-2A8A-43F1-B517-FF7AED1EF046}"/>
              </a:ext>
            </a:extLst>
          </p:cNvPr>
          <p:cNvSpPr>
            <a:spLocks noGrp="1"/>
          </p:cNvSpPr>
          <p:nvPr>
            <p:ph idx="1"/>
          </p:nvPr>
        </p:nvSpPr>
        <p:spPr/>
        <p:txBody>
          <a:bodyPr/>
          <a:lstStyle/>
          <a:p>
            <a:pPr>
              <a:buFont typeface="Wingdings" panose="05000000000000000000" pitchFamily="2" charset="2"/>
              <a:buChar char="Ø"/>
            </a:pPr>
            <a:r>
              <a:rPr lang="zh-TW" altLang="en-US" dirty="0"/>
              <a:t>應用層防火牆是在</a:t>
            </a:r>
            <a:r>
              <a:rPr lang="en-US" altLang="zh-TW" dirty="0"/>
              <a:t>TCP/IP</a:t>
            </a:r>
            <a:r>
              <a:rPr lang="zh-TW" altLang="en-US" dirty="0"/>
              <a:t>堆疊的「應用層」上運作，使用瀏覽器時所產生的資料流或是使用 </a:t>
            </a:r>
            <a:r>
              <a:rPr lang="en-US" altLang="zh-TW" dirty="0"/>
              <a:t>FTP </a:t>
            </a:r>
            <a:r>
              <a:rPr lang="zh-TW" altLang="en-US" dirty="0"/>
              <a:t>時的資料流都是屬於這一層。</a:t>
            </a:r>
            <a:endParaRPr lang="en-US" altLang="zh-TW" dirty="0"/>
          </a:p>
          <a:p>
            <a:pPr>
              <a:buFont typeface="Wingdings" panose="05000000000000000000" pitchFamily="2" charset="2"/>
              <a:buChar char="Ø"/>
            </a:pPr>
            <a:r>
              <a:rPr lang="zh-TW" altLang="en-US" dirty="0"/>
              <a:t>應用層防火牆可以攔截進出某應用程式的所有封包，並且封鎖其他的封包</a:t>
            </a:r>
            <a:r>
              <a:rPr lang="en-US" altLang="zh-TW" dirty="0"/>
              <a:t>(</a:t>
            </a:r>
            <a:r>
              <a:rPr lang="zh-TW" altLang="en-US" dirty="0"/>
              <a:t>通常是直接將封包丟棄</a:t>
            </a:r>
            <a:r>
              <a:rPr lang="en-US" altLang="zh-TW" dirty="0"/>
              <a:t>)</a:t>
            </a:r>
            <a:r>
              <a:rPr lang="zh-TW" altLang="en-US" dirty="0"/>
              <a:t>。</a:t>
            </a:r>
            <a:endParaRPr lang="en-US" altLang="zh-TW" dirty="0"/>
          </a:p>
          <a:p>
            <a:pPr>
              <a:buFont typeface="Wingdings" panose="05000000000000000000" pitchFamily="2" charset="2"/>
              <a:buChar char="Ø"/>
            </a:pPr>
            <a:r>
              <a:rPr lang="zh-TW" altLang="en-US" dirty="0"/>
              <a:t>理論上，這一類的防火牆可以完全阻絕外部的資料流進受保護的機器裡。</a:t>
            </a:r>
          </a:p>
        </p:txBody>
      </p:sp>
    </p:spTree>
    <p:extLst>
      <p:ext uri="{BB962C8B-B14F-4D97-AF65-F5344CB8AC3E}">
        <p14:creationId xmlns:p14="http://schemas.microsoft.com/office/powerpoint/2010/main" val="1190823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1EB1F3-8A16-44B2-BDA1-68C1482CEBD5}"/>
              </a:ext>
            </a:extLst>
          </p:cNvPr>
          <p:cNvSpPr>
            <a:spLocks noGrp="1"/>
          </p:cNvSpPr>
          <p:nvPr>
            <p:ph type="title"/>
          </p:nvPr>
        </p:nvSpPr>
        <p:spPr/>
        <p:txBody>
          <a:bodyPr/>
          <a:lstStyle/>
          <a:p>
            <a:r>
              <a:rPr lang="zh-TW" altLang="en-US" dirty="0"/>
              <a:t>網站應用程式防火牆</a:t>
            </a:r>
          </a:p>
        </p:txBody>
      </p:sp>
      <p:pic>
        <p:nvPicPr>
          <p:cNvPr id="2050" name="Picture 2" descr="imperva-waf-fig-2">
            <a:extLst>
              <a:ext uri="{FF2B5EF4-FFF2-40B4-BE49-F238E27FC236}">
                <a16:creationId xmlns:a16="http://schemas.microsoft.com/office/drawing/2014/main" id="{4D6193A1-F4AA-481E-84FA-812C65317D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160" y="2174819"/>
            <a:ext cx="4762500" cy="30575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FBD1E8CF-29A5-43DE-8B09-20BBFA3C14B2}"/>
              </a:ext>
            </a:extLst>
          </p:cNvPr>
          <p:cNvSpPr/>
          <p:nvPr/>
        </p:nvSpPr>
        <p:spPr>
          <a:xfrm>
            <a:off x="435934" y="6079906"/>
            <a:ext cx="8272131" cy="646331"/>
          </a:xfrm>
          <a:prstGeom prst="rect">
            <a:avLst/>
          </a:prstGeom>
        </p:spPr>
        <p:txBody>
          <a:bodyPr wrap="square">
            <a:spAutoFit/>
          </a:bodyPr>
          <a:lstStyle/>
          <a:p>
            <a:r>
              <a:rPr lang="en-US" altLang="zh-TW" dirty="0"/>
              <a:t>http://www.amxecure.com/index.php/products-solutions/tactics-policy-services/app-security/167-imperva-securesphere-waf</a:t>
            </a:r>
            <a:endParaRPr lang="zh-TW" altLang="en-US" dirty="0"/>
          </a:p>
        </p:txBody>
      </p:sp>
    </p:spTree>
    <p:extLst>
      <p:ext uri="{BB962C8B-B14F-4D97-AF65-F5344CB8AC3E}">
        <p14:creationId xmlns:p14="http://schemas.microsoft.com/office/powerpoint/2010/main" val="841563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16BABC-2076-4192-8703-C03F2C26B963}"/>
              </a:ext>
            </a:extLst>
          </p:cNvPr>
          <p:cNvSpPr>
            <a:spLocks noGrp="1"/>
          </p:cNvSpPr>
          <p:nvPr>
            <p:ph type="title"/>
          </p:nvPr>
        </p:nvSpPr>
        <p:spPr/>
        <p:txBody>
          <a:bodyPr>
            <a:normAutofit/>
          </a:bodyPr>
          <a:lstStyle/>
          <a:p>
            <a:pPr lvl="1"/>
            <a:r>
              <a:rPr lang="zh-TW" altLang="en-US" sz="5400" dirty="0"/>
              <a:t>入侵偵測系統</a:t>
            </a:r>
            <a:endParaRPr lang="en-US" altLang="zh-TW" sz="5400" dirty="0"/>
          </a:p>
        </p:txBody>
      </p:sp>
      <p:sp>
        <p:nvSpPr>
          <p:cNvPr id="3" name="內容版面配置區 2">
            <a:extLst>
              <a:ext uri="{FF2B5EF4-FFF2-40B4-BE49-F238E27FC236}">
                <a16:creationId xmlns:a16="http://schemas.microsoft.com/office/drawing/2014/main" id="{474DA044-2A8A-43F1-B517-FF7AED1EF046}"/>
              </a:ext>
            </a:extLst>
          </p:cNvPr>
          <p:cNvSpPr>
            <a:spLocks noGrp="1"/>
          </p:cNvSpPr>
          <p:nvPr>
            <p:ph idx="1"/>
          </p:nvPr>
        </p:nvSpPr>
        <p:spPr>
          <a:xfrm>
            <a:off x="628650" y="1825625"/>
            <a:ext cx="8112678" cy="4351338"/>
          </a:xfrm>
        </p:spPr>
        <p:txBody>
          <a:bodyPr>
            <a:normAutofit/>
          </a:bodyPr>
          <a:lstStyle/>
          <a:p>
            <a:pPr>
              <a:buFont typeface="Wingdings" panose="05000000000000000000" pitchFamily="2" charset="2"/>
              <a:buChar char="Ø"/>
            </a:pPr>
            <a:r>
              <a:rPr lang="zh-TW" altLang="en-US" sz="3600" dirty="0"/>
              <a:t>是一種監測</a:t>
            </a:r>
            <a:r>
              <a:rPr lang="zh-TW" altLang="en-US" sz="3600" b="1" dirty="0">
                <a:solidFill>
                  <a:srgbClr val="FF0000"/>
                </a:solidFill>
              </a:rPr>
              <a:t>封包進出</a:t>
            </a:r>
            <a:r>
              <a:rPr lang="zh-TW" altLang="en-US" sz="3600" dirty="0"/>
              <a:t>、</a:t>
            </a:r>
            <a:r>
              <a:rPr lang="zh-TW" altLang="en-US" sz="3600" b="1" dirty="0">
                <a:solidFill>
                  <a:srgbClr val="FF0000"/>
                </a:solidFill>
              </a:rPr>
              <a:t>比對入侵型態</a:t>
            </a:r>
            <a:r>
              <a:rPr lang="zh-TW" altLang="en-US" sz="3600" dirty="0"/>
              <a:t>，並能適時</a:t>
            </a:r>
            <a:r>
              <a:rPr lang="zh-TW" altLang="en-US" sz="3600" b="1" u="sng" dirty="0">
                <a:solidFill>
                  <a:srgbClr val="FF0000"/>
                </a:solidFill>
              </a:rPr>
              <a:t>提出警告</a:t>
            </a:r>
            <a:r>
              <a:rPr lang="zh-TW" altLang="en-US" sz="3600" dirty="0"/>
              <a:t>的偵測系統。</a:t>
            </a:r>
          </a:p>
        </p:txBody>
      </p:sp>
    </p:spTree>
    <p:extLst>
      <p:ext uri="{BB962C8B-B14F-4D97-AF65-F5344CB8AC3E}">
        <p14:creationId xmlns:p14="http://schemas.microsoft.com/office/powerpoint/2010/main" val="3070927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6FE28-6F97-43AC-8242-B9605DE14FB8}"/>
              </a:ext>
            </a:extLst>
          </p:cNvPr>
          <p:cNvSpPr>
            <a:spLocks noGrp="1"/>
          </p:cNvSpPr>
          <p:nvPr>
            <p:ph type="title"/>
          </p:nvPr>
        </p:nvSpPr>
        <p:spPr>
          <a:xfrm>
            <a:off x="628650" y="365126"/>
            <a:ext cx="3698801" cy="1325563"/>
          </a:xfrm>
        </p:spPr>
        <p:txBody>
          <a:bodyPr/>
          <a:lstStyle/>
          <a:p>
            <a:r>
              <a:rPr lang="zh-TW" altLang="en-US" dirty="0"/>
              <a:t>入侵偵測系統</a:t>
            </a:r>
          </a:p>
        </p:txBody>
      </p:sp>
      <p:pic>
        <p:nvPicPr>
          <p:cNvPr id="3074" name="Picture 2" descr="https://pic.pimg.tw/kewang/normal_1172737832.png">
            <a:extLst>
              <a:ext uri="{FF2B5EF4-FFF2-40B4-BE49-F238E27FC236}">
                <a16:creationId xmlns:a16="http://schemas.microsoft.com/office/drawing/2014/main" id="{32E3F183-50A4-472C-8F21-95BFE4817C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5930" y="1825625"/>
            <a:ext cx="723214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3EA0E7A-9F37-48D7-B8F1-D3E4BB376297}"/>
              </a:ext>
            </a:extLst>
          </p:cNvPr>
          <p:cNvSpPr/>
          <p:nvPr/>
        </p:nvSpPr>
        <p:spPr>
          <a:xfrm>
            <a:off x="724393" y="6311899"/>
            <a:ext cx="4547976" cy="369332"/>
          </a:xfrm>
          <a:prstGeom prst="rect">
            <a:avLst/>
          </a:prstGeom>
        </p:spPr>
        <p:txBody>
          <a:bodyPr wrap="none">
            <a:spAutoFit/>
          </a:bodyPr>
          <a:lstStyle/>
          <a:p>
            <a:r>
              <a:rPr lang="en-US" altLang="zh-TW" dirty="0"/>
              <a:t>https://kewang.pixnet.net/blog/post/3021603</a:t>
            </a:r>
            <a:endParaRPr lang="zh-TW" altLang="en-US" dirty="0"/>
          </a:p>
        </p:txBody>
      </p:sp>
    </p:spTree>
    <p:extLst>
      <p:ext uri="{BB962C8B-B14F-4D97-AF65-F5344CB8AC3E}">
        <p14:creationId xmlns:p14="http://schemas.microsoft.com/office/powerpoint/2010/main" val="3734407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16BABC-2076-4192-8703-C03F2C26B963}"/>
              </a:ext>
            </a:extLst>
          </p:cNvPr>
          <p:cNvSpPr>
            <a:spLocks noGrp="1"/>
          </p:cNvSpPr>
          <p:nvPr>
            <p:ph type="title"/>
          </p:nvPr>
        </p:nvSpPr>
        <p:spPr/>
        <p:txBody>
          <a:bodyPr>
            <a:normAutofit fontScale="90000"/>
          </a:bodyPr>
          <a:lstStyle/>
          <a:p>
            <a:pPr lvl="1"/>
            <a:r>
              <a:rPr lang="zh-TW" altLang="en-US" sz="5400" dirty="0"/>
              <a:t>蜜罐</a:t>
            </a:r>
            <a:r>
              <a:rPr lang="en-US" altLang="zh-TW" sz="5400" dirty="0"/>
              <a:t>Honeypot</a:t>
            </a:r>
            <a:r>
              <a:rPr lang="zh-TW" altLang="en-US" sz="5400" dirty="0"/>
              <a:t>與</a:t>
            </a:r>
            <a:br>
              <a:rPr lang="en-US" altLang="zh-TW" sz="5400" dirty="0"/>
            </a:br>
            <a:r>
              <a:rPr lang="en-US" altLang="zh-TW" sz="5400" dirty="0" err="1"/>
              <a:t>Honeywall</a:t>
            </a:r>
            <a:endParaRPr lang="en-US" altLang="zh-TW" sz="5400" dirty="0"/>
          </a:p>
        </p:txBody>
      </p:sp>
      <p:sp>
        <p:nvSpPr>
          <p:cNvPr id="3" name="內容版面配置區 2">
            <a:extLst>
              <a:ext uri="{FF2B5EF4-FFF2-40B4-BE49-F238E27FC236}">
                <a16:creationId xmlns:a16="http://schemas.microsoft.com/office/drawing/2014/main" id="{474DA044-2A8A-43F1-B517-FF7AED1EF046}"/>
              </a:ext>
            </a:extLst>
          </p:cNvPr>
          <p:cNvSpPr>
            <a:spLocks noGrp="1"/>
          </p:cNvSpPr>
          <p:nvPr>
            <p:ph idx="1"/>
          </p:nvPr>
        </p:nvSpPr>
        <p:spPr/>
        <p:txBody>
          <a:bodyPr>
            <a:normAutofit/>
          </a:bodyPr>
          <a:lstStyle/>
          <a:p>
            <a:pPr>
              <a:buFont typeface="Wingdings" panose="05000000000000000000" pitchFamily="2" charset="2"/>
              <a:buChar char="Ø"/>
            </a:pPr>
            <a:r>
              <a:rPr lang="zh-TW" altLang="en-US" sz="3200" dirty="0"/>
              <a:t>用來偵測或抵禦未經授權操作或者是駭客攻擊的陷阱，因原理類似誘捕昆蟲的蜜罐因而得名。</a:t>
            </a:r>
          </a:p>
        </p:txBody>
      </p:sp>
    </p:spTree>
    <p:extLst>
      <p:ext uri="{BB962C8B-B14F-4D97-AF65-F5344CB8AC3E}">
        <p14:creationId xmlns:p14="http://schemas.microsoft.com/office/powerpoint/2010/main" val="1572691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16BABC-2076-4192-8703-C03F2C26B963}"/>
              </a:ext>
            </a:extLst>
          </p:cNvPr>
          <p:cNvSpPr>
            <a:spLocks noGrp="1"/>
          </p:cNvSpPr>
          <p:nvPr>
            <p:ph type="title"/>
          </p:nvPr>
        </p:nvSpPr>
        <p:spPr/>
        <p:txBody>
          <a:bodyPr>
            <a:normAutofit/>
          </a:bodyPr>
          <a:lstStyle/>
          <a:p>
            <a:pPr lvl="1"/>
            <a:r>
              <a:rPr lang="zh-TW" altLang="en-US" sz="5400" dirty="0"/>
              <a:t>原始碼檢測</a:t>
            </a:r>
            <a:endParaRPr lang="en-US" altLang="zh-TW" sz="5400" dirty="0"/>
          </a:p>
        </p:txBody>
      </p:sp>
      <p:sp>
        <p:nvSpPr>
          <p:cNvPr id="3" name="內容版面配置區 2">
            <a:extLst>
              <a:ext uri="{FF2B5EF4-FFF2-40B4-BE49-F238E27FC236}">
                <a16:creationId xmlns:a16="http://schemas.microsoft.com/office/drawing/2014/main" id="{474DA044-2A8A-43F1-B517-FF7AED1EF046}"/>
              </a:ext>
            </a:extLst>
          </p:cNvPr>
          <p:cNvSpPr>
            <a:spLocks noGrp="1"/>
          </p:cNvSpPr>
          <p:nvPr>
            <p:ph idx="1"/>
          </p:nvPr>
        </p:nvSpPr>
        <p:spPr/>
        <p:txBody>
          <a:bodyPr/>
          <a:lstStyle/>
          <a:p>
            <a:pPr>
              <a:buFont typeface="Wingdings" panose="05000000000000000000" pitchFamily="2" charset="2"/>
              <a:buChar char="Ø"/>
            </a:pPr>
            <a:r>
              <a:rPr lang="zh-TW" altLang="en-US" sz="2600" dirty="0"/>
              <a:t>是一種以發現</a:t>
            </a:r>
            <a:r>
              <a:rPr lang="zh-TW" altLang="en-US" sz="2600" u="sng" dirty="0">
                <a:solidFill>
                  <a:srgbClr val="FF0000"/>
                </a:solidFill>
              </a:rPr>
              <a:t>程式錯誤</a:t>
            </a:r>
            <a:r>
              <a:rPr lang="zh-TW" altLang="en-US" sz="2600" dirty="0"/>
              <a:t>，</a:t>
            </a:r>
            <a:r>
              <a:rPr lang="zh-TW" altLang="en-US" sz="2600" u="sng" dirty="0">
                <a:solidFill>
                  <a:srgbClr val="FF0000"/>
                </a:solidFill>
              </a:rPr>
              <a:t>安全漏洞</a:t>
            </a:r>
            <a:r>
              <a:rPr lang="zh-TW" altLang="en-US" sz="2600" dirty="0"/>
              <a:t>和</a:t>
            </a:r>
            <a:r>
              <a:rPr lang="zh-TW" altLang="en-US" sz="2600" u="sng" dirty="0">
                <a:solidFill>
                  <a:srgbClr val="FF0000"/>
                </a:solidFill>
              </a:rPr>
              <a:t>違反程式規範</a:t>
            </a:r>
            <a:r>
              <a:rPr lang="zh-TW" altLang="en-US" sz="2600" dirty="0"/>
              <a:t>為</a:t>
            </a:r>
            <a:r>
              <a:rPr lang="zh-TW" altLang="en-US" sz="2600" dirty="0">
                <a:solidFill>
                  <a:srgbClr val="FF0000"/>
                </a:solidFill>
              </a:rPr>
              <a:t>目標</a:t>
            </a:r>
            <a:r>
              <a:rPr lang="zh-TW" altLang="en-US" sz="2600" dirty="0"/>
              <a:t>的原始碼分析。</a:t>
            </a:r>
            <a:endParaRPr lang="en-US" altLang="zh-TW" sz="2600" dirty="0"/>
          </a:p>
          <a:p>
            <a:pPr>
              <a:buFont typeface="Wingdings" panose="05000000000000000000" pitchFamily="2" charset="2"/>
              <a:buChar char="Ø"/>
            </a:pPr>
            <a:r>
              <a:rPr lang="zh-TW" altLang="en-US" dirty="0"/>
              <a:t>該行動的</a:t>
            </a:r>
            <a:r>
              <a:rPr lang="zh-TW" altLang="en-US" b="1" dirty="0">
                <a:solidFill>
                  <a:srgbClr val="FF0000"/>
                </a:solidFill>
              </a:rPr>
              <a:t>目標</a:t>
            </a:r>
            <a:r>
              <a:rPr lang="zh-TW" altLang="en-US" dirty="0"/>
              <a:t>是在程式</a:t>
            </a:r>
            <a:r>
              <a:rPr lang="zh-TW" altLang="en-US" b="1" dirty="0">
                <a:solidFill>
                  <a:srgbClr val="FF0000"/>
                </a:solidFill>
              </a:rPr>
              <a:t>發布前減少錯誤</a:t>
            </a:r>
            <a:r>
              <a:rPr lang="zh-TW" altLang="en-US" dirty="0"/>
              <a:t>。</a:t>
            </a:r>
          </a:p>
        </p:txBody>
      </p:sp>
    </p:spTree>
    <p:extLst>
      <p:ext uri="{BB962C8B-B14F-4D97-AF65-F5344CB8AC3E}">
        <p14:creationId xmlns:p14="http://schemas.microsoft.com/office/powerpoint/2010/main" val="2031999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16BABC-2076-4192-8703-C03F2C26B963}"/>
              </a:ext>
            </a:extLst>
          </p:cNvPr>
          <p:cNvSpPr>
            <a:spLocks noGrp="1"/>
          </p:cNvSpPr>
          <p:nvPr>
            <p:ph type="title"/>
          </p:nvPr>
        </p:nvSpPr>
        <p:spPr/>
        <p:txBody>
          <a:bodyPr>
            <a:normAutofit/>
          </a:bodyPr>
          <a:lstStyle/>
          <a:p>
            <a:pPr lvl="1"/>
            <a:r>
              <a:rPr lang="zh-TW" altLang="en-US" sz="5400" dirty="0"/>
              <a:t>漏洞掃描</a:t>
            </a:r>
            <a:endParaRPr lang="en-US" altLang="zh-TW" sz="5400" dirty="0"/>
          </a:p>
        </p:txBody>
      </p:sp>
      <p:sp>
        <p:nvSpPr>
          <p:cNvPr id="3" name="內容版面配置區 2">
            <a:extLst>
              <a:ext uri="{FF2B5EF4-FFF2-40B4-BE49-F238E27FC236}">
                <a16:creationId xmlns:a16="http://schemas.microsoft.com/office/drawing/2014/main" id="{474DA044-2A8A-43F1-B517-FF7AED1EF046}"/>
              </a:ext>
            </a:extLst>
          </p:cNvPr>
          <p:cNvSpPr>
            <a:spLocks noGrp="1"/>
          </p:cNvSpPr>
          <p:nvPr>
            <p:ph idx="1"/>
          </p:nvPr>
        </p:nvSpPr>
        <p:spPr/>
        <p:txBody>
          <a:bodyPr/>
          <a:lstStyle/>
          <a:p>
            <a:pPr>
              <a:buFont typeface="Wingdings" panose="05000000000000000000" pitchFamily="2" charset="2"/>
              <a:buChar char="Ø"/>
            </a:pPr>
            <a:r>
              <a:rPr lang="zh-CN" altLang="en-US" dirty="0">
                <a:latin typeface="新細明體" panose="02020500000000000000" pitchFamily="18" charset="-120"/>
                <a:ea typeface="新細明體" panose="02020500000000000000" pitchFamily="18" charset="-120"/>
              </a:rPr>
              <a:t>通過掃描等手段對指定的遠端或者本地電腦系統的安全脆弱性進行檢測</a:t>
            </a:r>
            <a:r>
              <a:rPr lang="zh-TW" altLang="en-US" dirty="0">
                <a:latin typeface="新細明體" panose="02020500000000000000" pitchFamily="18" charset="-120"/>
                <a:ea typeface="新細明體" panose="02020500000000000000" pitchFamily="18" charset="-120"/>
              </a:rPr>
              <a:t>，</a:t>
            </a:r>
            <a:r>
              <a:rPr lang="zh-CN" altLang="en-US" dirty="0">
                <a:latin typeface="新細明體" panose="02020500000000000000" pitchFamily="18" charset="-120"/>
                <a:ea typeface="新細明體" panose="02020500000000000000" pitchFamily="18" charset="-120"/>
              </a:rPr>
              <a:t>發現可利用漏洞的一種安全檢測（滲透攻擊）行為。</a:t>
            </a:r>
            <a:endParaRPr lang="zh-TW" altLang="en-US" dirty="0">
              <a:latin typeface="新細明體" panose="02020500000000000000" pitchFamily="18" charset="-120"/>
              <a:ea typeface="新細明體" panose="02020500000000000000" pitchFamily="18" charset="-120"/>
            </a:endParaRPr>
          </a:p>
        </p:txBody>
      </p:sp>
    </p:spTree>
    <p:extLst>
      <p:ext uri="{BB962C8B-B14F-4D97-AF65-F5344CB8AC3E}">
        <p14:creationId xmlns:p14="http://schemas.microsoft.com/office/powerpoint/2010/main" val="631736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16BABC-2076-4192-8703-C03F2C26B963}"/>
              </a:ext>
            </a:extLst>
          </p:cNvPr>
          <p:cNvSpPr>
            <a:spLocks noGrp="1"/>
          </p:cNvSpPr>
          <p:nvPr>
            <p:ph type="title"/>
          </p:nvPr>
        </p:nvSpPr>
        <p:spPr/>
        <p:txBody>
          <a:bodyPr>
            <a:normAutofit/>
          </a:bodyPr>
          <a:lstStyle/>
          <a:p>
            <a:pPr lvl="1"/>
            <a:r>
              <a:rPr lang="zh-TW" altLang="en-US" sz="5400" dirty="0"/>
              <a:t>資安健檢</a:t>
            </a:r>
            <a:endParaRPr lang="en-US" altLang="zh-TW" sz="5400" dirty="0"/>
          </a:p>
        </p:txBody>
      </p:sp>
      <p:graphicFrame>
        <p:nvGraphicFramePr>
          <p:cNvPr id="4" name="表格 4">
            <a:extLst>
              <a:ext uri="{FF2B5EF4-FFF2-40B4-BE49-F238E27FC236}">
                <a16:creationId xmlns:a16="http://schemas.microsoft.com/office/drawing/2014/main" id="{38D0B36D-B7D8-44EF-96B5-2D5149DD4A48}"/>
              </a:ext>
            </a:extLst>
          </p:cNvPr>
          <p:cNvGraphicFramePr>
            <a:graphicFrameLocks noGrp="1"/>
          </p:cNvGraphicFramePr>
          <p:nvPr>
            <p:ph idx="1"/>
            <p:extLst>
              <p:ext uri="{D42A27DB-BD31-4B8C-83A1-F6EECF244321}">
                <p14:modId xmlns:p14="http://schemas.microsoft.com/office/powerpoint/2010/main" val="255600355"/>
              </p:ext>
            </p:extLst>
          </p:nvPr>
        </p:nvGraphicFramePr>
        <p:xfrm>
          <a:off x="628650" y="1909515"/>
          <a:ext cx="7886700" cy="4312920"/>
        </p:xfrm>
        <a:graphic>
          <a:graphicData uri="http://schemas.openxmlformats.org/drawingml/2006/table">
            <a:tbl>
              <a:tblPr firstRow="1" bandRow="1">
                <a:tableStyleId>{5C22544A-7EE6-4342-B048-85BDC9FD1C3A}</a:tableStyleId>
              </a:tblPr>
              <a:tblGrid>
                <a:gridCol w="2534000">
                  <a:extLst>
                    <a:ext uri="{9D8B030D-6E8A-4147-A177-3AD203B41FA5}">
                      <a16:colId xmlns:a16="http://schemas.microsoft.com/office/drawing/2014/main" val="4043064421"/>
                    </a:ext>
                  </a:extLst>
                </a:gridCol>
                <a:gridCol w="5352700">
                  <a:extLst>
                    <a:ext uri="{9D8B030D-6E8A-4147-A177-3AD203B41FA5}">
                      <a16:colId xmlns:a16="http://schemas.microsoft.com/office/drawing/2014/main" val="1962239819"/>
                    </a:ext>
                  </a:extLst>
                </a:gridCol>
              </a:tblGrid>
              <a:tr h="370840">
                <a:tc>
                  <a:txBody>
                    <a:bodyPr/>
                    <a:lstStyle/>
                    <a:p>
                      <a:r>
                        <a:rPr lang="zh-TW" altLang="en-US" sz="2000" b="0" i="0" kern="1200" dirty="0">
                          <a:solidFill>
                            <a:schemeClr val="lt1"/>
                          </a:solidFill>
                          <a:effectLst/>
                          <a:latin typeface="+mn-lt"/>
                          <a:ea typeface="+mn-ea"/>
                          <a:cs typeface="+mn-cs"/>
                        </a:rPr>
                        <a:t>檢測項目</a:t>
                      </a:r>
                      <a:endParaRPr lang="zh-TW" altLang="en-US" sz="2000" dirty="0"/>
                    </a:p>
                  </a:txBody>
                  <a:tcPr/>
                </a:tc>
                <a:tc>
                  <a:txBody>
                    <a:bodyPr/>
                    <a:lstStyle/>
                    <a:p>
                      <a:r>
                        <a:rPr lang="zh-TW" altLang="en-US" sz="2000" b="0" i="0" kern="1200" dirty="0">
                          <a:solidFill>
                            <a:schemeClr val="lt1"/>
                          </a:solidFill>
                          <a:effectLst/>
                          <a:latin typeface="+mn-lt"/>
                          <a:ea typeface="+mn-ea"/>
                          <a:cs typeface="+mn-cs"/>
                        </a:rPr>
                        <a:t>檢測說明</a:t>
                      </a:r>
                      <a:endParaRPr lang="zh-TW" altLang="en-US" sz="2000" dirty="0"/>
                    </a:p>
                  </a:txBody>
                  <a:tcPr/>
                </a:tc>
                <a:extLst>
                  <a:ext uri="{0D108BD9-81ED-4DB2-BD59-A6C34878D82A}">
                    <a16:rowId xmlns:a16="http://schemas.microsoft.com/office/drawing/2014/main" val="423632747"/>
                  </a:ext>
                </a:extLst>
              </a:tr>
              <a:tr h="370840">
                <a:tc>
                  <a:txBody>
                    <a:bodyPr/>
                    <a:lstStyle/>
                    <a:p>
                      <a:pPr algn="l"/>
                      <a:r>
                        <a:rPr lang="zh-TW" altLang="en-US" sz="2000" dirty="0">
                          <a:effectLst/>
                        </a:rPr>
                        <a:t>網路架構檢視</a:t>
                      </a:r>
                    </a:p>
                  </a:txBody>
                  <a:tcPr marL="28575" marR="28575" marT="28575" marB="28575" anchor="ctr"/>
                </a:tc>
                <a:tc>
                  <a:txBody>
                    <a:bodyPr/>
                    <a:lstStyle/>
                    <a:p>
                      <a:r>
                        <a:rPr lang="zh-TW" altLang="en-US" sz="2000" b="0" i="0" kern="1200" dirty="0">
                          <a:solidFill>
                            <a:schemeClr val="dk1"/>
                          </a:solidFill>
                          <a:effectLst/>
                          <a:latin typeface="+mn-lt"/>
                          <a:ea typeface="+mn-ea"/>
                          <a:cs typeface="+mn-cs"/>
                        </a:rPr>
                        <a:t>針對架構、設備佈署、備援方式、防火牆規則與主機佈署進行討論。產出架構脆弱點、</a:t>
                      </a:r>
                      <a:endParaRPr lang="en-US" altLang="zh-TW" sz="2000" b="0" i="0" kern="1200" dirty="0">
                        <a:solidFill>
                          <a:schemeClr val="dk1"/>
                        </a:solidFill>
                        <a:effectLst/>
                        <a:latin typeface="+mn-lt"/>
                        <a:ea typeface="+mn-ea"/>
                        <a:cs typeface="+mn-cs"/>
                      </a:endParaRPr>
                    </a:p>
                    <a:p>
                      <a:r>
                        <a:rPr lang="zh-TW" altLang="en-US" sz="1900" b="0" i="0" kern="1200" dirty="0">
                          <a:solidFill>
                            <a:schemeClr val="dk1"/>
                          </a:solidFill>
                          <a:effectLst/>
                          <a:latin typeface="+mn-lt"/>
                          <a:ea typeface="+mn-ea"/>
                          <a:cs typeface="+mn-cs"/>
                        </a:rPr>
                        <a:t>防火牆規則與主機佈署不當之處，提供強化建議。</a:t>
                      </a:r>
                      <a:endParaRPr lang="zh-TW" altLang="en-US" sz="1900" dirty="0"/>
                    </a:p>
                  </a:txBody>
                  <a:tcPr/>
                </a:tc>
                <a:extLst>
                  <a:ext uri="{0D108BD9-81ED-4DB2-BD59-A6C34878D82A}">
                    <a16:rowId xmlns:a16="http://schemas.microsoft.com/office/drawing/2014/main" val="2681431514"/>
                  </a:ext>
                </a:extLst>
              </a:tr>
              <a:tr h="370840">
                <a:tc>
                  <a:txBody>
                    <a:bodyPr/>
                    <a:lstStyle/>
                    <a:p>
                      <a:r>
                        <a:rPr lang="zh-TW" altLang="en-US" sz="2000" b="0" i="0" kern="1200" dirty="0">
                          <a:solidFill>
                            <a:schemeClr val="dk1"/>
                          </a:solidFill>
                          <a:effectLst/>
                          <a:latin typeface="+mn-lt"/>
                          <a:ea typeface="+mn-ea"/>
                          <a:cs typeface="+mn-cs"/>
                        </a:rPr>
                        <a:t>封包監聽與分析</a:t>
                      </a:r>
                      <a:endParaRPr lang="zh-TW" altLang="en-US" sz="2000" dirty="0"/>
                    </a:p>
                  </a:txBody>
                  <a:tcPr/>
                </a:tc>
                <a:tc>
                  <a:txBody>
                    <a:bodyPr/>
                    <a:lstStyle/>
                    <a:p>
                      <a:r>
                        <a:rPr lang="zh-TW" altLang="en-US" sz="2000" b="0" i="0" kern="1200" dirty="0">
                          <a:solidFill>
                            <a:schemeClr val="dk1"/>
                          </a:solidFill>
                          <a:effectLst/>
                          <a:latin typeface="+mn-lt"/>
                          <a:ea typeface="+mn-ea"/>
                          <a:cs typeface="+mn-cs"/>
                        </a:rPr>
                        <a:t>由</a:t>
                      </a:r>
                      <a:r>
                        <a:rPr lang="en-US" altLang="zh-TW" sz="2000" b="0" i="0" kern="1200" dirty="0">
                          <a:solidFill>
                            <a:schemeClr val="dk1"/>
                          </a:solidFill>
                          <a:effectLst/>
                          <a:latin typeface="+mn-lt"/>
                          <a:ea typeface="+mn-ea"/>
                          <a:cs typeface="+mn-cs"/>
                        </a:rPr>
                        <a:t>Switch</a:t>
                      </a:r>
                      <a:r>
                        <a:rPr lang="zh-TW" altLang="en-US" sz="2000" b="0" i="0" kern="1200" dirty="0">
                          <a:solidFill>
                            <a:schemeClr val="dk1"/>
                          </a:solidFill>
                          <a:effectLst/>
                          <a:latin typeface="+mn-lt"/>
                          <a:ea typeface="+mn-ea"/>
                          <a:cs typeface="+mn-cs"/>
                        </a:rPr>
                        <a:t>複製流量到封包側錄系統取回封包側錄紀錄進行連線分析，產出</a:t>
                      </a:r>
                      <a:r>
                        <a:rPr lang="zh-TW" altLang="en-US" sz="2000" b="1" i="0" kern="1200" dirty="0">
                          <a:solidFill>
                            <a:srgbClr val="FF0000"/>
                          </a:solidFill>
                          <a:effectLst/>
                          <a:latin typeface="+mn-lt"/>
                          <a:ea typeface="+mn-ea"/>
                          <a:cs typeface="+mn-cs"/>
                        </a:rPr>
                        <a:t>網路設備異常</a:t>
                      </a:r>
                      <a:r>
                        <a:rPr lang="zh-TW" altLang="en-US" sz="2000" b="0" i="0" kern="1200" dirty="0">
                          <a:solidFill>
                            <a:schemeClr val="dk1"/>
                          </a:solidFill>
                          <a:effectLst/>
                          <a:latin typeface="+mn-lt"/>
                          <a:ea typeface="+mn-ea"/>
                          <a:cs typeface="+mn-cs"/>
                        </a:rPr>
                        <a:t>事件</a:t>
                      </a:r>
                      <a:r>
                        <a:rPr lang="en-US" altLang="zh-TW" sz="2000" b="0" i="0" kern="1200" dirty="0">
                          <a:solidFill>
                            <a:schemeClr val="dk1"/>
                          </a:solidFill>
                          <a:effectLst/>
                          <a:latin typeface="+mn-lt"/>
                          <a:ea typeface="+mn-ea"/>
                          <a:cs typeface="+mn-cs"/>
                        </a:rPr>
                        <a:t>(</a:t>
                      </a:r>
                      <a:r>
                        <a:rPr lang="zh-TW" altLang="en-US" sz="2000" b="0" i="0" kern="1200" dirty="0">
                          <a:solidFill>
                            <a:schemeClr val="dk1"/>
                          </a:solidFill>
                          <a:effectLst/>
                          <a:latin typeface="+mn-lt"/>
                          <a:ea typeface="+mn-ea"/>
                          <a:cs typeface="+mn-cs"/>
                        </a:rPr>
                        <a:t>如中繼站等異常連線</a:t>
                      </a:r>
                      <a:r>
                        <a:rPr lang="en-US" altLang="zh-TW" sz="2000" b="0" i="0" kern="1200" dirty="0">
                          <a:solidFill>
                            <a:schemeClr val="dk1"/>
                          </a:solidFill>
                          <a:effectLst/>
                          <a:latin typeface="+mn-lt"/>
                          <a:ea typeface="+mn-ea"/>
                          <a:cs typeface="+mn-cs"/>
                        </a:rPr>
                        <a:t>)</a:t>
                      </a:r>
                      <a:endParaRPr lang="zh-TW" altLang="en-US" sz="2000" dirty="0"/>
                    </a:p>
                  </a:txBody>
                  <a:tcPr/>
                </a:tc>
                <a:extLst>
                  <a:ext uri="{0D108BD9-81ED-4DB2-BD59-A6C34878D82A}">
                    <a16:rowId xmlns:a16="http://schemas.microsoft.com/office/drawing/2014/main" val="2839288429"/>
                  </a:ext>
                </a:extLst>
              </a:tr>
              <a:tr h="370840">
                <a:tc>
                  <a:txBody>
                    <a:bodyPr/>
                    <a:lstStyle/>
                    <a:p>
                      <a:r>
                        <a:rPr lang="zh-TW" altLang="en-US" sz="2000" b="0" i="0" kern="1200" dirty="0">
                          <a:solidFill>
                            <a:schemeClr val="dk1"/>
                          </a:solidFill>
                          <a:effectLst/>
                          <a:latin typeface="+mn-lt"/>
                          <a:ea typeface="+mn-ea"/>
                          <a:cs typeface="+mn-cs"/>
                        </a:rPr>
                        <a:t>網路設備紀錄檔分析</a:t>
                      </a:r>
                      <a:endParaRPr lang="zh-TW" altLang="en-US" sz="2000" dirty="0"/>
                    </a:p>
                  </a:txBody>
                  <a:tcPr/>
                </a:tc>
                <a:tc>
                  <a:txBody>
                    <a:bodyPr/>
                    <a:lstStyle/>
                    <a:p>
                      <a:r>
                        <a:rPr lang="zh-TW" altLang="en-US" sz="2000" b="0" i="0" kern="1200" dirty="0">
                          <a:solidFill>
                            <a:schemeClr val="dk1"/>
                          </a:solidFill>
                          <a:effectLst/>
                          <a:latin typeface="+mn-lt"/>
                          <a:ea typeface="+mn-ea"/>
                          <a:cs typeface="+mn-cs"/>
                        </a:rPr>
                        <a:t>使用工具</a:t>
                      </a:r>
                      <a:r>
                        <a:rPr lang="zh-TW" altLang="en-US" sz="2000" b="1" i="0" kern="1200" dirty="0">
                          <a:solidFill>
                            <a:srgbClr val="FF0000"/>
                          </a:solidFill>
                          <a:effectLst/>
                          <a:latin typeface="+mn-lt"/>
                          <a:ea typeface="+mn-ea"/>
                          <a:cs typeface="+mn-cs"/>
                        </a:rPr>
                        <a:t>收集</a:t>
                      </a:r>
                      <a:r>
                        <a:rPr lang="zh-TW" altLang="en-US" sz="2000" b="0" i="0" kern="1200" dirty="0">
                          <a:solidFill>
                            <a:schemeClr val="dk1"/>
                          </a:solidFill>
                          <a:effectLst/>
                          <a:latin typeface="+mn-lt"/>
                          <a:ea typeface="+mn-ea"/>
                          <a:cs typeface="+mn-cs"/>
                        </a:rPr>
                        <a:t>網路設備</a:t>
                      </a:r>
                      <a:r>
                        <a:rPr lang="en-US" altLang="zh-TW" sz="2000" b="0" i="0" kern="1200" dirty="0">
                          <a:solidFill>
                            <a:srgbClr val="FF0000"/>
                          </a:solidFill>
                          <a:effectLst/>
                          <a:latin typeface="+mn-lt"/>
                          <a:ea typeface="+mn-ea"/>
                          <a:cs typeface="+mn-cs"/>
                        </a:rPr>
                        <a:t>Log</a:t>
                      </a:r>
                      <a:r>
                        <a:rPr lang="zh-TW" altLang="en-US" sz="2000" b="0" i="0" kern="1200" dirty="0">
                          <a:solidFill>
                            <a:schemeClr val="dk1"/>
                          </a:solidFill>
                          <a:effectLst/>
                          <a:latin typeface="+mn-lt"/>
                          <a:ea typeface="+mn-ea"/>
                          <a:cs typeface="+mn-cs"/>
                        </a:rPr>
                        <a:t>，針對發現之</a:t>
                      </a:r>
                      <a:r>
                        <a:rPr lang="zh-TW" altLang="en-US" sz="2000" b="1" i="0" kern="1200" dirty="0">
                          <a:solidFill>
                            <a:srgbClr val="FF0000"/>
                          </a:solidFill>
                          <a:effectLst/>
                          <a:latin typeface="+mn-lt"/>
                          <a:ea typeface="+mn-ea"/>
                          <a:cs typeface="+mn-cs"/>
                        </a:rPr>
                        <a:t>可疑程式</a:t>
                      </a:r>
                      <a:r>
                        <a:rPr lang="zh-TW" altLang="en-US" sz="2000" b="0" i="0" kern="1200" dirty="0">
                          <a:solidFill>
                            <a:schemeClr val="dk1"/>
                          </a:solidFill>
                          <a:effectLst/>
                          <a:latin typeface="+mn-lt"/>
                          <a:ea typeface="+mn-ea"/>
                          <a:cs typeface="+mn-cs"/>
                        </a:rPr>
                        <a:t>與相關紀錄進行分析。</a:t>
                      </a:r>
                      <a:br>
                        <a:rPr lang="zh-TW" altLang="en-US" sz="2000" dirty="0"/>
                      </a:br>
                      <a:r>
                        <a:rPr lang="zh-TW" altLang="en-US" sz="2000" b="0" i="0" kern="1200" dirty="0">
                          <a:solidFill>
                            <a:schemeClr val="dk1"/>
                          </a:solidFill>
                          <a:effectLst/>
                          <a:latin typeface="+mn-lt"/>
                          <a:ea typeface="+mn-ea"/>
                          <a:cs typeface="+mn-cs"/>
                        </a:rPr>
                        <a:t>分析過濾內部電腦或設備是否有對外之異常連線紀錄。</a:t>
                      </a:r>
                      <a:br>
                        <a:rPr lang="zh-TW" altLang="en-US" sz="2000" dirty="0"/>
                      </a:br>
                      <a:r>
                        <a:rPr lang="zh-TW" altLang="en-US" sz="2000" b="0" i="0" kern="1200" dirty="0">
                          <a:solidFill>
                            <a:schemeClr val="dk1"/>
                          </a:solidFill>
                          <a:effectLst/>
                          <a:latin typeface="+mn-lt"/>
                          <a:ea typeface="+mn-ea"/>
                          <a:cs typeface="+mn-cs"/>
                        </a:rPr>
                        <a:t>發現異常連線之電腦或設備需確認使用狀況與用途。</a:t>
                      </a:r>
                      <a:endParaRPr lang="zh-TW" altLang="en-US" sz="2000" dirty="0"/>
                    </a:p>
                  </a:txBody>
                  <a:tcPr/>
                </a:tc>
                <a:extLst>
                  <a:ext uri="{0D108BD9-81ED-4DB2-BD59-A6C34878D82A}">
                    <a16:rowId xmlns:a16="http://schemas.microsoft.com/office/drawing/2014/main" val="819484275"/>
                  </a:ext>
                </a:extLst>
              </a:tr>
            </a:tbl>
          </a:graphicData>
        </a:graphic>
      </p:graphicFrame>
    </p:spTree>
    <p:extLst>
      <p:ext uri="{BB962C8B-B14F-4D97-AF65-F5344CB8AC3E}">
        <p14:creationId xmlns:p14="http://schemas.microsoft.com/office/powerpoint/2010/main" val="2476716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16BABC-2076-4192-8703-C03F2C26B963}"/>
              </a:ext>
            </a:extLst>
          </p:cNvPr>
          <p:cNvSpPr>
            <a:spLocks noGrp="1"/>
          </p:cNvSpPr>
          <p:nvPr>
            <p:ph type="title"/>
          </p:nvPr>
        </p:nvSpPr>
        <p:spPr/>
        <p:txBody>
          <a:bodyPr>
            <a:normAutofit/>
          </a:bodyPr>
          <a:lstStyle/>
          <a:p>
            <a:pPr lvl="1"/>
            <a:r>
              <a:rPr lang="zh-TW" altLang="en-US" sz="5400" dirty="0"/>
              <a:t>資安健檢</a:t>
            </a:r>
            <a:endParaRPr lang="en-US" altLang="zh-TW" sz="5400" dirty="0"/>
          </a:p>
        </p:txBody>
      </p:sp>
      <p:graphicFrame>
        <p:nvGraphicFramePr>
          <p:cNvPr id="3" name="表格 2">
            <a:extLst>
              <a:ext uri="{FF2B5EF4-FFF2-40B4-BE49-F238E27FC236}">
                <a16:creationId xmlns:a16="http://schemas.microsoft.com/office/drawing/2014/main" id="{CFC6CAC5-2174-4201-AAD8-D78D0450876A}"/>
              </a:ext>
            </a:extLst>
          </p:cNvPr>
          <p:cNvGraphicFramePr>
            <a:graphicFrameLocks noGrp="1"/>
          </p:cNvGraphicFramePr>
          <p:nvPr>
            <p:extLst>
              <p:ext uri="{D42A27DB-BD31-4B8C-83A1-F6EECF244321}">
                <p14:modId xmlns:p14="http://schemas.microsoft.com/office/powerpoint/2010/main" val="3731696463"/>
              </p:ext>
            </p:extLst>
          </p:nvPr>
        </p:nvGraphicFramePr>
        <p:xfrm>
          <a:off x="628650" y="1883130"/>
          <a:ext cx="7886700" cy="4542790"/>
        </p:xfrm>
        <a:graphic>
          <a:graphicData uri="http://schemas.openxmlformats.org/drawingml/2006/table">
            <a:tbl>
              <a:tblPr firstRow="1" bandRow="1">
                <a:tableStyleId>{5C22544A-7EE6-4342-B048-85BDC9FD1C3A}</a:tableStyleId>
              </a:tblPr>
              <a:tblGrid>
                <a:gridCol w="2559167">
                  <a:extLst>
                    <a:ext uri="{9D8B030D-6E8A-4147-A177-3AD203B41FA5}">
                      <a16:colId xmlns:a16="http://schemas.microsoft.com/office/drawing/2014/main" val="24527906"/>
                    </a:ext>
                  </a:extLst>
                </a:gridCol>
                <a:gridCol w="5327533">
                  <a:extLst>
                    <a:ext uri="{9D8B030D-6E8A-4147-A177-3AD203B41FA5}">
                      <a16:colId xmlns:a16="http://schemas.microsoft.com/office/drawing/2014/main" val="73662324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0" i="0" kern="1200" dirty="0">
                          <a:solidFill>
                            <a:schemeClr val="lt1"/>
                          </a:solidFill>
                          <a:effectLst/>
                          <a:latin typeface="+mn-lt"/>
                          <a:ea typeface="+mn-ea"/>
                          <a:cs typeface="+mn-cs"/>
                        </a:rPr>
                        <a:t>檢測項目</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0" i="0" kern="1200" dirty="0">
                          <a:solidFill>
                            <a:schemeClr val="lt1"/>
                          </a:solidFill>
                          <a:effectLst/>
                          <a:latin typeface="+mn-lt"/>
                          <a:ea typeface="+mn-ea"/>
                          <a:cs typeface="+mn-cs"/>
                        </a:rPr>
                        <a:t>檢測說明</a:t>
                      </a:r>
                      <a:endParaRPr lang="zh-TW" altLang="en-US" dirty="0"/>
                    </a:p>
                  </a:txBody>
                  <a:tcPr marL="28575" marR="28575" marT="28575" marB="28575" anchor="ctr"/>
                </a:tc>
                <a:extLst>
                  <a:ext uri="{0D108BD9-81ED-4DB2-BD59-A6C34878D82A}">
                    <a16:rowId xmlns:a16="http://schemas.microsoft.com/office/drawing/2014/main" val="1612436556"/>
                  </a:ext>
                </a:extLst>
              </a:tr>
              <a:tr h="370840">
                <a:tc>
                  <a:txBody>
                    <a:bodyPr/>
                    <a:lstStyle/>
                    <a:p>
                      <a:r>
                        <a:rPr lang="zh-TW" altLang="en-US" sz="1800" b="0" i="0" kern="1200" dirty="0">
                          <a:solidFill>
                            <a:schemeClr val="dk1"/>
                          </a:solidFill>
                          <a:effectLst/>
                          <a:latin typeface="+mn-lt"/>
                          <a:ea typeface="+mn-ea"/>
                          <a:cs typeface="+mn-cs"/>
                        </a:rPr>
                        <a:t>使用者端電腦檢視</a:t>
                      </a:r>
                      <a:endParaRPr lang="zh-TW" altLang="en-US" dirty="0"/>
                    </a:p>
                  </a:txBody>
                  <a:tcPr/>
                </a:tc>
                <a:tc>
                  <a:txBody>
                    <a:bodyPr/>
                    <a:lstStyle/>
                    <a:p>
                      <a:pPr algn="l"/>
                      <a:r>
                        <a:rPr lang="zh-TW" altLang="en-US" dirty="0">
                          <a:effectLst/>
                        </a:rPr>
                        <a:t>檢查使用者電腦惡意程式和更新檢視。</a:t>
                      </a:r>
                      <a:br>
                        <a:rPr lang="zh-TW" altLang="en-US" dirty="0">
                          <a:effectLst/>
                        </a:rPr>
                      </a:br>
                      <a:r>
                        <a:rPr lang="zh-TW" altLang="en-US" dirty="0">
                          <a:effectLst/>
                        </a:rPr>
                        <a:t>由</a:t>
                      </a:r>
                      <a:r>
                        <a:rPr lang="en-US" altLang="zh-TW" dirty="0">
                          <a:effectLst/>
                        </a:rPr>
                        <a:t>AD</a:t>
                      </a:r>
                      <a:r>
                        <a:rPr lang="zh-TW" altLang="en-US" dirty="0">
                          <a:effectLst/>
                        </a:rPr>
                        <a:t>派送工具到檢測主機上進行檢查，並回收</a:t>
                      </a:r>
                      <a:r>
                        <a:rPr lang="en-US" altLang="zh-TW" dirty="0">
                          <a:effectLst/>
                        </a:rPr>
                        <a:t>Log</a:t>
                      </a:r>
                      <a:br>
                        <a:rPr lang="en-US" altLang="zh-TW" dirty="0">
                          <a:effectLst/>
                        </a:rPr>
                      </a:br>
                      <a:r>
                        <a:rPr lang="zh-TW" altLang="en-US" dirty="0">
                          <a:effectLst/>
                        </a:rPr>
                        <a:t>若無</a:t>
                      </a:r>
                      <a:r>
                        <a:rPr lang="en-US" altLang="zh-TW" dirty="0">
                          <a:effectLst/>
                        </a:rPr>
                        <a:t>AD</a:t>
                      </a:r>
                      <a:r>
                        <a:rPr lang="zh-TW" altLang="en-US" dirty="0">
                          <a:effectLst/>
                        </a:rPr>
                        <a:t>派送則逐一使用工具檢測 ，列出高風險電腦清單，並提供改善建議</a:t>
                      </a:r>
                    </a:p>
                  </a:txBody>
                  <a:tcPr marL="28575" marR="28575" marT="28575" marB="28575" anchor="ctr"/>
                </a:tc>
                <a:extLst>
                  <a:ext uri="{0D108BD9-81ED-4DB2-BD59-A6C34878D82A}">
                    <a16:rowId xmlns:a16="http://schemas.microsoft.com/office/drawing/2014/main" val="4159275748"/>
                  </a:ext>
                </a:extLst>
              </a:tr>
              <a:tr h="370840">
                <a:tc>
                  <a:txBody>
                    <a:bodyPr/>
                    <a:lstStyle/>
                    <a:p>
                      <a:r>
                        <a:rPr lang="zh-TW" altLang="en-US" sz="1800" b="0" i="0" kern="1200" dirty="0">
                          <a:solidFill>
                            <a:schemeClr val="dk1"/>
                          </a:solidFill>
                          <a:effectLst/>
                          <a:latin typeface="+mn-lt"/>
                          <a:ea typeface="+mn-ea"/>
                          <a:cs typeface="+mn-cs"/>
                        </a:rPr>
                        <a:t>伺服器主機檢視</a:t>
                      </a:r>
                      <a:endParaRPr lang="zh-TW" altLang="en-US" dirty="0"/>
                    </a:p>
                  </a:txBody>
                  <a:tcPr/>
                </a:tc>
                <a:tc>
                  <a:txBody>
                    <a:bodyPr/>
                    <a:lstStyle/>
                    <a:p>
                      <a:r>
                        <a:rPr lang="zh-TW" altLang="en-US" sz="1800" b="0" i="0" kern="1200" dirty="0">
                          <a:solidFill>
                            <a:schemeClr val="dk1"/>
                          </a:solidFill>
                          <a:effectLst/>
                          <a:latin typeface="+mn-lt"/>
                          <a:ea typeface="+mn-ea"/>
                          <a:cs typeface="+mn-cs"/>
                        </a:rPr>
                        <a:t>檢查伺服器主機惡意程式和更新檢視</a:t>
                      </a:r>
                      <a:br>
                        <a:rPr lang="zh-TW" altLang="en-US" dirty="0"/>
                      </a:br>
                      <a:r>
                        <a:rPr lang="zh-TW" altLang="en-US" sz="1800" b="0" i="0" kern="1200" dirty="0">
                          <a:solidFill>
                            <a:schemeClr val="dk1"/>
                          </a:solidFill>
                          <a:effectLst/>
                          <a:latin typeface="+mn-lt"/>
                          <a:ea typeface="+mn-ea"/>
                          <a:cs typeface="+mn-cs"/>
                        </a:rPr>
                        <a:t>由</a:t>
                      </a:r>
                      <a:r>
                        <a:rPr lang="en-US" altLang="zh-TW" sz="1800" b="0" i="0" kern="1200" dirty="0">
                          <a:solidFill>
                            <a:schemeClr val="dk1"/>
                          </a:solidFill>
                          <a:effectLst/>
                          <a:latin typeface="+mn-lt"/>
                          <a:ea typeface="+mn-ea"/>
                          <a:cs typeface="+mn-cs"/>
                        </a:rPr>
                        <a:t>AD</a:t>
                      </a:r>
                      <a:r>
                        <a:rPr lang="zh-TW" altLang="en-US" sz="1800" b="0" i="0" kern="1200" dirty="0">
                          <a:solidFill>
                            <a:schemeClr val="dk1"/>
                          </a:solidFill>
                          <a:effectLst/>
                          <a:latin typeface="+mn-lt"/>
                          <a:ea typeface="+mn-ea"/>
                          <a:cs typeface="+mn-cs"/>
                        </a:rPr>
                        <a:t>派送工具到檢測主機上進行檢查，並回收</a:t>
                      </a:r>
                      <a:r>
                        <a:rPr lang="en-US" altLang="zh-TW" sz="1800" b="0" i="0" kern="1200" dirty="0">
                          <a:solidFill>
                            <a:schemeClr val="dk1"/>
                          </a:solidFill>
                          <a:effectLst/>
                          <a:latin typeface="+mn-lt"/>
                          <a:ea typeface="+mn-ea"/>
                          <a:cs typeface="+mn-cs"/>
                        </a:rPr>
                        <a:t>Log</a:t>
                      </a:r>
                      <a:br>
                        <a:rPr lang="zh-TW" altLang="en-US" dirty="0"/>
                      </a:br>
                      <a:r>
                        <a:rPr lang="zh-TW" altLang="en-US" sz="1800" b="0" i="0" kern="1200" dirty="0">
                          <a:solidFill>
                            <a:schemeClr val="dk1"/>
                          </a:solidFill>
                          <a:effectLst/>
                          <a:latin typeface="+mn-lt"/>
                          <a:ea typeface="+mn-ea"/>
                          <a:cs typeface="+mn-cs"/>
                        </a:rPr>
                        <a:t>若無</a:t>
                      </a:r>
                      <a:r>
                        <a:rPr lang="en-US" altLang="zh-TW" sz="1800" b="0" i="0" kern="1200" dirty="0">
                          <a:solidFill>
                            <a:schemeClr val="dk1"/>
                          </a:solidFill>
                          <a:effectLst/>
                          <a:latin typeface="+mn-lt"/>
                          <a:ea typeface="+mn-ea"/>
                          <a:cs typeface="+mn-cs"/>
                        </a:rPr>
                        <a:t>AD</a:t>
                      </a:r>
                      <a:r>
                        <a:rPr lang="zh-TW" altLang="en-US" sz="1800" b="0" i="0" kern="1200" dirty="0">
                          <a:solidFill>
                            <a:schemeClr val="dk1"/>
                          </a:solidFill>
                          <a:effectLst/>
                          <a:latin typeface="+mn-lt"/>
                          <a:ea typeface="+mn-ea"/>
                          <a:cs typeface="+mn-cs"/>
                        </a:rPr>
                        <a:t>派送則逐一使用工具檢測，列出高風險主機清單，並提供改善建議</a:t>
                      </a:r>
                      <a:endParaRPr lang="zh-TW" altLang="en-US" dirty="0"/>
                    </a:p>
                  </a:txBody>
                  <a:tcPr/>
                </a:tc>
                <a:extLst>
                  <a:ext uri="{0D108BD9-81ED-4DB2-BD59-A6C34878D82A}">
                    <a16:rowId xmlns:a16="http://schemas.microsoft.com/office/drawing/2014/main" val="210482588"/>
                  </a:ext>
                </a:extLst>
              </a:tr>
              <a:tr h="370840">
                <a:tc>
                  <a:txBody>
                    <a:bodyPr/>
                    <a:lstStyle/>
                    <a:p>
                      <a:r>
                        <a:rPr lang="en-US" altLang="zh-TW" sz="1800" b="0" i="0" kern="1200" dirty="0">
                          <a:solidFill>
                            <a:schemeClr val="dk1"/>
                          </a:solidFill>
                          <a:effectLst/>
                          <a:latin typeface="+mn-lt"/>
                          <a:ea typeface="+mn-ea"/>
                          <a:cs typeface="+mn-cs"/>
                        </a:rPr>
                        <a:t>AD</a:t>
                      </a:r>
                      <a:r>
                        <a:rPr lang="zh-TW" altLang="en-US" sz="1800" b="0" i="0" kern="1200" dirty="0">
                          <a:solidFill>
                            <a:schemeClr val="dk1"/>
                          </a:solidFill>
                          <a:effectLst/>
                          <a:latin typeface="+mn-lt"/>
                          <a:ea typeface="+mn-ea"/>
                          <a:cs typeface="+mn-cs"/>
                        </a:rPr>
                        <a:t>伺服器群組原則設定</a:t>
                      </a:r>
                      <a:endParaRPr lang="zh-TW" altLang="en-US" dirty="0"/>
                    </a:p>
                  </a:txBody>
                  <a:tcPr/>
                </a:tc>
                <a:tc>
                  <a:txBody>
                    <a:bodyPr/>
                    <a:lstStyle/>
                    <a:p>
                      <a:r>
                        <a:rPr lang="zh-TW" altLang="en-US" sz="1800" b="0" i="0" kern="1200" dirty="0">
                          <a:solidFill>
                            <a:schemeClr val="dk1"/>
                          </a:solidFill>
                          <a:effectLst/>
                          <a:latin typeface="+mn-lt"/>
                          <a:ea typeface="+mn-ea"/>
                          <a:cs typeface="+mn-cs"/>
                        </a:rPr>
                        <a:t>檢視目錄伺服器中群組的密碼設定與帳號鎖定原則，例如</a:t>
                      </a:r>
                      <a:r>
                        <a:rPr lang="en-US" altLang="zh-TW" sz="1800" b="0" i="0" kern="1200" dirty="0">
                          <a:solidFill>
                            <a:schemeClr val="dk1"/>
                          </a:solidFill>
                          <a:effectLst/>
                          <a:latin typeface="+mn-lt"/>
                          <a:ea typeface="+mn-ea"/>
                          <a:cs typeface="+mn-cs"/>
                        </a:rPr>
                        <a:t>AD</a:t>
                      </a:r>
                      <a:r>
                        <a:rPr lang="zh-TW" altLang="en-US" sz="1800" b="0" i="0" kern="1200" dirty="0">
                          <a:solidFill>
                            <a:schemeClr val="dk1"/>
                          </a:solidFill>
                          <a:effectLst/>
                          <a:latin typeface="+mn-lt"/>
                          <a:ea typeface="+mn-ea"/>
                          <a:cs typeface="+mn-cs"/>
                        </a:rPr>
                        <a:t>伺服器有關群組原則</a:t>
                      </a:r>
                      <a:r>
                        <a:rPr lang="en-US" altLang="zh-TW" sz="1800" b="0" i="0" kern="1200" dirty="0">
                          <a:solidFill>
                            <a:schemeClr val="dk1"/>
                          </a:solidFill>
                          <a:effectLst/>
                          <a:latin typeface="+mn-lt"/>
                          <a:ea typeface="+mn-ea"/>
                          <a:cs typeface="+mn-cs"/>
                        </a:rPr>
                        <a:t>(Group Policy)</a:t>
                      </a:r>
                      <a:r>
                        <a:rPr lang="zh-TW" altLang="en-US" sz="1800" b="0" i="0" kern="1200" dirty="0">
                          <a:solidFill>
                            <a:schemeClr val="dk1"/>
                          </a:solidFill>
                          <a:effectLst/>
                          <a:latin typeface="+mn-lt"/>
                          <a:ea typeface="+mn-ea"/>
                          <a:cs typeface="+mn-cs"/>
                        </a:rPr>
                        <a:t>中之「密碼設定原則」與「帳號鎖定原則」設定</a:t>
                      </a:r>
                      <a:endParaRPr lang="zh-TW" altLang="en-US" dirty="0"/>
                    </a:p>
                  </a:txBody>
                  <a:tcPr/>
                </a:tc>
                <a:extLst>
                  <a:ext uri="{0D108BD9-81ED-4DB2-BD59-A6C34878D82A}">
                    <a16:rowId xmlns:a16="http://schemas.microsoft.com/office/drawing/2014/main" val="550531775"/>
                  </a:ext>
                </a:extLst>
              </a:tr>
              <a:tr h="370840">
                <a:tc>
                  <a:txBody>
                    <a:bodyPr/>
                    <a:lstStyle/>
                    <a:p>
                      <a:r>
                        <a:rPr lang="zh-TW" altLang="en-US" sz="1800" b="0" i="0" kern="1200" dirty="0">
                          <a:solidFill>
                            <a:schemeClr val="dk1"/>
                          </a:solidFill>
                          <a:effectLst/>
                          <a:latin typeface="+mn-lt"/>
                          <a:ea typeface="+mn-ea"/>
                          <a:cs typeface="+mn-cs"/>
                        </a:rPr>
                        <a:t>防火牆連線設定</a:t>
                      </a:r>
                      <a:endParaRPr lang="zh-TW" altLang="en-US" dirty="0"/>
                    </a:p>
                  </a:txBody>
                  <a:tcPr/>
                </a:tc>
                <a:tc>
                  <a:txBody>
                    <a:bodyPr/>
                    <a:lstStyle/>
                    <a:p>
                      <a:r>
                        <a:rPr lang="zh-TW" altLang="en-US" sz="1800" b="0" i="0" kern="1200" dirty="0">
                          <a:solidFill>
                            <a:schemeClr val="dk1"/>
                          </a:solidFill>
                          <a:effectLst/>
                          <a:latin typeface="+mn-lt"/>
                          <a:ea typeface="+mn-ea"/>
                          <a:cs typeface="+mn-cs"/>
                        </a:rPr>
                        <a:t>檢視防火牆的連線設定規則</a:t>
                      </a:r>
                      <a:r>
                        <a:rPr lang="en-US" altLang="zh-TW" sz="1800" b="0" i="0" kern="1200" dirty="0">
                          <a:solidFill>
                            <a:schemeClr val="dk1"/>
                          </a:solidFill>
                          <a:effectLst/>
                          <a:latin typeface="+mn-lt"/>
                          <a:ea typeface="+mn-ea"/>
                          <a:cs typeface="+mn-cs"/>
                        </a:rPr>
                        <a:t>(</a:t>
                      </a:r>
                      <a:r>
                        <a:rPr lang="zh-TW" altLang="en-US" sz="1800" b="0" i="0" kern="1200" dirty="0">
                          <a:solidFill>
                            <a:schemeClr val="dk1"/>
                          </a:solidFill>
                          <a:effectLst/>
                          <a:latin typeface="+mn-lt"/>
                          <a:ea typeface="+mn-ea"/>
                          <a:cs typeface="+mn-cs"/>
                        </a:rPr>
                        <a:t>如外網對內網、內網對外網、內網對內網</a:t>
                      </a:r>
                      <a:r>
                        <a:rPr lang="en-US" altLang="zh-TW" sz="1800" b="0" i="0" kern="1200" dirty="0">
                          <a:solidFill>
                            <a:schemeClr val="dk1"/>
                          </a:solidFill>
                          <a:effectLst/>
                          <a:latin typeface="+mn-lt"/>
                          <a:ea typeface="+mn-ea"/>
                          <a:cs typeface="+mn-cs"/>
                        </a:rPr>
                        <a:t>)</a:t>
                      </a:r>
                      <a:r>
                        <a:rPr lang="zh-TW" altLang="en-US" sz="1800" b="0" i="0" kern="1200" dirty="0">
                          <a:solidFill>
                            <a:schemeClr val="dk1"/>
                          </a:solidFill>
                          <a:effectLst/>
                          <a:latin typeface="+mn-lt"/>
                          <a:ea typeface="+mn-ea"/>
                          <a:cs typeface="+mn-cs"/>
                        </a:rPr>
                        <a:t>是否有安全性弱點，確認來源與目的 </a:t>
                      </a:r>
                      <a:r>
                        <a:rPr lang="en-US" altLang="zh-TW" sz="1800" b="0" i="0" kern="1200" dirty="0">
                          <a:solidFill>
                            <a:schemeClr val="dk1"/>
                          </a:solidFill>
                          <a:effectLst/>
                          <a:latin typeface="+mn-lt"/>
                          <a:ea typeface="+mn-ea"/>
                          <a:cs typeface="+mn-cs"/>
                        </a:rPr>
                        <a:t>IP </a:t>
                      </a:r>
                      <a:r>
                        <a:rPr lang="zh-TW" altLang="en-US" sz="1800" b="0" i="0" kern="1200" dirty="0">
                          <a:solidFill>
                            <a:schemeClr val="dk1"/>
                          </a:solidFill>
                          <a:effectLst/>
                          <a:latin typeface="+mn-lt"/>
                          <a:ea typeface="+mn-ea"/>
                          <a:cs typeface="+mn-cs"/>
                        </a:rPr>
                        <a:t>與通訊埠連通的適當性</a:t>
                      </a:r>
                      <a:endParaRPr lang="zh-TW" altLang="en-US" dirty="0"/>
                    </a:p>
                  </a:txBody>
                  <a:tcPr/>
                </a:tc>
                <a:extLst>
                  <a:ext uri="{0D108BD9-81ED-4DB2-BD59-A6C34878D82A}">
                    <a16:rowId xmlns:a16="http://schemas.microsoft.com/office/drawing/2014/main" val="3733832793"/>
                  </a:ext>
                </a:extLst>
              </a:tr>
            </a:tbl>
          </a:graphicData>
        </a:graphic>
      </p:graphicFrame>
    </p:spTree>
    <p:extLst>
      <p:ext uri="{BB962C8B-B14F-4D97-AF65-F5344CB8AC3E}">
        <p14:creationId xmlns:p14="http://schemas.microsoft.com/office/powerpoint/2010/main" val="6069358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16BABC-2076-4192-8703-C03F2C26B963}"/>
              </a:ext>
            </a:extLst>
          </p:cNvPr>
          <p:cNvSpPr>
            <a:spLocks noGrp="1"/>
          </p:cNvSpPr>
          <p:nvPr>
            <p:ph type="title"/>
          </p:nvPr>
        </p:nvSpPr>
        <p:spPr/>
        <p:txBody>
          <a:bodyPr>
            <a:normAutofit/>
          </a:bodyPr>
          <a:lstStyle/>
          <a:p>
            <a:pPr lvl="1"/>
            <a:r>
              <a:rPr lang="zh-TW" altLang="en-US" sz="5400" dirty="0"/>
              <a:t>滲透測試</a:t>
            </a:r>
            <a:endParaRPr lang="en-US" altLang="zh-TW" sz="5400" dirty="0"/>
          </a:p>
        </p:txBody>
      </p:sp>
      <p:sp>
        <p:nvSpPr>
          <p:cNvPr id="3" name="內容版面配置區 2">
            <a:extLst>
              <a:ext uri="{FF2B5EF4-FFF2-40B4-BE49-F238E27FC236}">
                <a16:creationId xmlns:a16="http://schemas.microsoft.com/office/drawing/2014/main" id="{474DA044-2A8A-43F1-B517-FF7AED1EF046}"/>
              </a:ext>
            </a:extLst>
          </p:cNvPr>
          <p:cNvSpPr>
            <a:spLocks noGrp="1"/>
          </p:cNvSpPr>
          <p:nvPr>
            <p:ph idx="1"/>
          </p:nvPr>
        </p:nvSpPr>
        <p:spPr/>
        <p:txBody>
          <a:bodyPr/>
          <a:lstStyle/>
          <a:p>
            <a:pPr>
              <a:buFont typeface="Wingdings" panose="05000000000000000000" pitchFamily="2" charset="2"/>
              <a:buChar char="Ø"/>
            </a:pPr>
            <a:r>
              <a:rPr lang="zh-TW" altLang="en-US" sz="2700" dirty="0"/>
              <a:t>一個具備資安知識與經驗、技術人員受僱主所託</a:t>
            </a:r>
            <a:r>
              <a:rPr lang="zh-TW" altLang="en-US" dirty="0"/>
              <a:t>，為僱主的網路裝置、主機，類比駭客的手法對網路或主機進行</a:t>
            </a:r>
            <a:r>
              <a:rPr lang="zh-TW" altLang="en-US" b="1" u="sng" dirty="0">
                <a:solidFill>
                  <a:srgbClr val="FF0000"/>
                </a:solidFill>
                <a:effectLst>
                  <a:outerShdw blurRad="38100" dist="38100" dir="2700000" algn="tl">
                    <a:srgbClr val="000000">
                      <a:alpha val="43137"/>
                    </a:srgbClr>
                  </a:outerShdw>
                </a:effectLst>
              </a:rPr>
              <a:t>攻擊測試</a:t>
            </a:r>
            <a:r>
              <a:rPr lang="zh-TW" altLang="en-US" dirty="0"/>
              <a:t>，為的是發掘系統漏洞、並提出改善方法。</a:t>
            </a:r>
          </a:p>
        </p:txBody>
      </p:sp>
    </p:spTree>
    <p:extLst>
      <p:ext uri="{BB962C8B-B14F-4D97-AF65-F5344CB8AC3E}">
        <p14:creationId xmlns:p14="http://schemas.microsoft.com/office/powerpoint/2010/main" val="2819545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69999"/>
            <a:ext cx="8047517" cy="1185505"/>
          </a:xfrm>
        </p:spPr>
        <p:txBody>
          <a:bodyPr>
            <a:noAutofit/>
          </a:bodyPr>
          <a:lstStyle/>
          <a:p>
            <a:pPr lvl="1" algn="l" rtl="0">
              <a:lnSpc>
                <a:spcPct val="90000"/>
              </a:lnSpc>
              <a:spcBef>
                <a:spcPct val="0"/>
              </a:spcBef>
            </a:pPr>
            <a:r>
              <a:rPr lang="zh-TW" altLang="en-US" sz="4000" dirty="0"/>
              <a:t>進階持續性滲透攻擊</a:t>
            </a:r>
            <a:r>
              <a:rPr lang="en-US" altLang="zh-TW" sz="4000" dirty="0"/>
              <a:t>APT</a:t>
            </a:r>
            <a:br>
              <a:rPr lang="en-US" altLang="zh-TW" sz="4000" dirty="0"/>
            </a:br>
            <a:r>
              <a:rPr lang="en-US" altLang="zh-TW" sz="4000" dirty="0"/>
              <a:t>Advanced Persistent Threat</a:t>
            </a:r>
            <a:endParaRPr lang="zh-TW" altLang="en-US" sz="4000"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Ø"/>
            </a:pPr>
            <a:r>
              <a:rPr lang="zh-TW" altLang="en-US" dirty="0"/>
              <a:t>是指</a:t>
            </a:r>
            <a:r>
              <a:rPr lang="zh-TW" altLang="en-US" b="1" dirty="0">
                <a:solidFill>
                  <a:srgbClr val="FF0000"/>
                </a:solidFill>
              </a:rPr>
              <a:t>隱匿而持久</a:t>
            </a:r>
            <a:r>
              <a:rPr lang="zh-TW" altLang="en-US" dirty="0"/>
              <a:t>的電腦入侵過程，通常由某些</a:t>
            </a:r>
            <a:r>
              <a:rPr lang="zh-TW" altLang="en-US" b="1" u="sng" dirty="0">
                <a:solidFill>
                  <a:srgbClr val="0070C0"/>
                </a:solidFill>
              </a:rPr>
              <a:t>人員</a:t>
            </a:r>
            <a:r>
              <a:rPr lang="zh-TW" altLang="en-US" b="1" dirty="0">
                <a:solidFill>
                  <a:srgbClr val="FF0000"/>
                </a:solidFill>
              </a:rPr>
              <a:t>精心策劃</a:t>
            </a:r>
            <a:r>
              <a:rPr lang="zh-TW" altLang="en-US" dirty="0"/>
              <a:t>，針對</a:t>
            </a:r>
            <a:r>
              <a:rPr lang="zh-TW" altLang="en-US" b="1" dirty="0">
                <a:solidFill>
                  <a:srgbClr val="FF0000"/>
                </a:solidFill>
              </a:rPr>
              <a:t>特定的目標</a:t>
            </a:r>
            <a:endParaRPr lang="en-US" altLang="zh-TW" b="1" dirty="0">
              <a:solidFill>
                <a:srgbClr val="FF0000"/>
              </a:solidFill>
            </a:endParaRPr>
          </a:p>
          <a:p>
            <a:pPr>
              <a:buFont typeface="Wingdings" panose="05000000000000000000" pitchFamily="2" charset="2"/>
              <a:buChar char="Ø"/>
            </a:pPr>
            <a:r>
              <a:rPr lang="zh-TW" altLang="en-US" sz="2600" dirty="0"/>
              <a:t>高級長期威脅包含三個要素</a:t>
            </a:r>
            <a:r>
              <a:rPr lang="zh-TW" altLang="en-US" dirty="0"/>
              <a:t>：</a:t>
            </a:r>
            <a:r>
              <a:rPr lang="zh-TW" altLang="en-US" b="1" dirty="0">
                <a:solidFill>
                  <a:srgbClr val="FF0000"/>
                </a:solidFill>
              </a:rPr>
              <a:t>高級</a:t>
            </a:r>
            <a:r>
              <a:rPr lang="zh-TW" altLang="en-US" dirty="0"/>
              <a:t>、</a:t>
            </a:r>
            <a:r>
              <a:rPr lang="zh-TW" altLang="en-US" b="1" dirty="0">
                <a:solidFill>
                  <a:srgbClr val="FF0000"/>
                </a:solidFill>
              </a:rPr>
              <a:t>長期</a:t>
            </a:r>
            <a:r>
              <a:rPr lang="zh-TW" altLang="en-US" dirty="0"/>
              <a:t>、</a:t>
            </a:r>
            <a:r>
              <a:rPr lang="zh-TW" altLang="en-US" b="1" dirty="0">
                <a:solidFill>
                  <a:srgbClr val="FF0000"/>
                </a:solidFill>
              </a:rPr>
              <a:t>威脅</a:t>
            </a:r>
            <a:r>
              <a:rPr lang="zh-TW" altLang="en-US" dirty="0"/>
              <a:t>。</a:t>
            </a:r>
            <a:endParaRPr lang="en-US" altLang="zh-TW" dirty="0"/>
          </a:p>
          <a:p>
            <a:pPr>
              <a:buFont typeface="Wingdings" panose="05000000000000000000" pitchFamily="2" charset="2"/>
              <a:buChar char="Ø"/>
            </a:pPr>
            <a:r>
              <a:rPr lang="zh-TW" altLang="en-US" dirty="0"/>
              <a:t>高級</a:t>
            </a:r>
            <a:r>
              <a:rPr lang="en-US" altLang="zh-TW" dirty="0"/>
              <a:t>:</a:t>
            </a:r>
            <a:r>
              <a:rPr lang="zh-TW" altLang="en-US" dirty="0"/>
              <a:t>強調的是使用</a:t>
            </a:r>
            <a:r>
              <a:rPr lang="zh-TW" altLang="en-US" b="1" u="sng" dirty="0">
                <a:solidFill>
                  <a:srgbClr val="FF0000"/>
                </a:solidFill>
              </a:rPr>
              <a:t>複雜精密</a:t>
            </a:r>
            <a:r>
              <a:rPr lang="zh-TW" altLang="en-US" dirty="0"/>
              <a:t>的惡意軟體及技術以</a:t>
            </a:r>
            <a:r>
              <a:rPr lang="zh-TW" altLang="en-US" b="1" dirty="0">
                <a:solidFill>
                  <a:srgbClr val="FF0000"/>
                </a:solidFill>
              </a:rPr>
              <a:t>利用</a:t>
            </a:r>
            <a:r>
              <a:rPr lang="zh-TW" altLang="en-US" dirty="0"/>
              <a:t>系統中的</a:t>
            </a:r>
            <a:r>
              <a:rPr lang="zh-TW" altLang="en-US" b="1" u="sng" dirty="0">
                <a:solidFill>
                  <a:srgbClr val="FF0000"/>
                </a:solidFill>
              </a:rPr>
              <a:t>漏洞</a:t>
            </a:r>
            <a:r>
              <a:rPr lang="zh-TW" altLang="en-US" dirty="0"/>
              <a:t>。</a:t>
            </a:r>
            <a:endParaRPr lang="en-US" altLang="zh-TW" dirty="0"/>
          </a:p>
          <a:p>
            <a:pPr>
              <a:buFont typeface="Wingdings" panose="05000000000000000000" pitchFamily="2" charset="2"/>
              <a:buChar char="Ø"/>
            </a:pPr>
            <a:r>
              <a:rPr lang="zh-TW" altLang="en-US" dirty="0"/>
              <a:t>長期</a:t>
            </a:r>
            <a:r>
              <a:rPr lang="en-US" altLang="zh-TW" dirty="0"/>
              <a:t>:</a:t>
            </a:r>
            <a:r>
              <a:rPr lang="zh-TW" altLang="en-US" dirty="0"/>
              <a:t>暗指某個外部力量會</a:t>
            </a:r>
            <a:r>
              <a:rPr lang="zh-TW" altLang="en-US" b="1" dirty="0">
                <a:solidFill>
                  <a:srgbClr val="FF0000"/>
                </a:solidFill>
              </a:rPr>
              <a:t>持續</a:t>
            </a:r>
            <a:r>
              <a:rPr lang="zh-TW" altLang="en-US" dirty="0"/>
              <a:t>監控</a:t>
            </a:r>
            <a:r>
              <a:rPr lang="zh-TW" altLang="en-US" b="1" u="sng" dirty="0">
                <a:solidFill>
                  <a:srgbClr val="FF0000"/>
                </a:solidFill>
              </a:rPr>
              <a:t>特定目標</a:t>
            </a:r>
            <a:r>
              <a:rPr lang="zh-TW" altLang="en-US" dirty="0"/>
              <a:t>，並從其</a:t>
            </a:r>
            <a:r>
              <a:rPr lang="zh-TW" altLang="en-US" b="1" dirty="0">
                <a:solidFill>
                  <a:srgbClr val="FF0000"/>
                </a:solidFill>
              </a:rPr>
              <a:t>獲取數據</a:t>
            </a:r>
            <a:r>
              <a:rPr lang="zh-TW" altLang="en-US" dirty="0"/>
              <a:t>。</a:t>
            </a:r>
            <a:endParaRPr lang="en-US" altLang="zh-TW" dirty="0"/>
          </a:p>
          <a:p>
            <a:pPr>
              <a:buFont typeface="Wingdings" panose="05000000000000000000" pitchFamily="2" charset="2"/>
              <a:buChar char="Ø"/>
            </a:pPr>
            <a:r>
              <a:rPr lang="zh-TW" altLang="en-US" dirty="0"/>
              <a:t>威脅</a:t>
            </a:r>
            <a:r>
              <a:rPr lang="en-US" altLang="zh-TW" dirty="0"/>
              <a:t>:</a:t>
            </a:r>
            <a:r>
              <a:rPr lang="zh-TW" altLang="en-US" dirty="0"/>
              <a:t>則指</a:t>
            </a:r>
            <a:r>
              <a:rPr lang="zh-TW" altLang="en-US" b="1" dirty="0">
                <a:solidFill>
                  <a:srgbClr val="FF0000"/>
                </a:solidFill>
              </a:rPr>
              <a:t>人為</a:t>
            </a:r>
            <a:r>
              <a:rPr lang="zh-TW" altLang="en-US" dirty="0"/>
              <a:t>參與策劃的攻擊。</a:t>
            </a:r>
          </a:p>
        </p:txBody>
      </p:sp>
      <p:sp>
        <p:nvSpPr>
          <p:cNvPr id="4" name="矩形 3">
            <a:extLst>
              <a:ext uri="{FF2B5EF4-FFF2-40B4-BE49-F238E27FC236}">
                <a16:creationId xmlns:a16="http://schemas.microsoft.com/office/drawing/2014/main" id="{6F1A20B2-3FC6-4848-B794-9422E5EFEE95}"/>
              </a:ext>
            </a:extLst>
          </p:cNvPr>
          <p:cNvSpPr/>
          <p:nvPr/>
        </p:nvSpPr>
        <p:spPr>
          <a:xfrm>
            <a:off x="548241" y="6064835"/>
            <a:ext cx="8047517" cy="646331"/>
          </a:xfrm>
          <a:prstGeom prst="rect">
            <a:avLst/>
          </a:prstGeom>
        </p:spPr>
        <p:txBody>
          <a:bodyPr wrap="square">
            <a:spAutoFit/>
          </a:bodyPr>
          <a:lstStyle/>
          <a:p>
            <a:r>
              <a:rPr lang="en-US" altLang="zh-TW" dirty="0"/>
              <a:t>https://zh.wikipedia.org/wiki/%E9%AB%98%E7%BA%A7%E9%95%BF%E6%9C%9F%E5%A8%81%E8%83%81</a:t>
            </a:r>
          </a:p>
        </p:txBody>
      </p:sp>
    </p:spTree>
    <p:extLst>
      <p:ext uri="{BB962C8B-B14F-4D97-AF65-F5344CB8AC3E}">
        <p14:creationId xmlns:p14="http://schemas.microsoft.com/office/powerpoint/2010/main" val="10469353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16BABC-2076-4192-8703-C03F2C26B963}"/>
              </a:ext>
            </a:extLst>
          </p:cNvPr>
          <p:cNvSpPr>
            <a:spLocks noGrp="1"/>
          </p:cNvSpPr>
          <p:nvPr>
            <p:ph type="title"/>
          </p:nvPr>
        </p:nvSpPr>
        <p:spPr/>
        <p:txBody>
          <a:bodyPr>
            <a:normAutofit/>
          </a:bodyPr>
          <a:lstStyle/>
          <a:p>
            <a:pPr lvl="1"/>
            <a:r>
              <a:rPr lang="zh-TW" altLang="en-US" sz="5400" dirty="0"/>
              <a:t>紅隊演練</a:t>
            </a:r>
            <a:endParaRPr lang="en-US" altLang="zh-TW" sz="5400" dirty="0"/>
          </a:p>
        </p:txBody>
      </p:sp>
      <p:sp>
        <p:nvSpPr>
          <p:cNvPr id="3" name="內容版面配置區 2">
            <a:extLst>
              <a:ext uri="{FF2B5EF4-FFF2-40B4-BE49-F238E27FC236}">
                <a16:creationId xmlns:a16="http://schemas.microsoft.com/office/drawing/2014/main" id="{474DA044-2A8A-43F1-B517-FF7AED1EF046}"/>
              </a:ext>
            </a:extLst>
          </p:cNvPr>
          <p:cNvSpPr>
            <a:spLocks noGrp="1"/>
          </p:cNvSpPr>
          <p:nvPr>
            <p:ph idx="1"/>
          </p:nvPr>
        </p:nvSpPr>
        <p:spPr/>
        <p:txBody>
          <a:bodyPr/>
          <a:lstStyle/>
          <a:p>
            <a:pPr marL="0" indent="0">
              <a:buNone/>
            </a:pPr>
            <a:r>
              <a:rPr lang="zh-TW" altLang="en-US" dirty="0"/>
              <a:t>用以補足傳統滲透測試容易忽略之邊界防禦，以及基於人為疏失之</a:t>
            </a:r>
            <a:r>
              <a:rPr lang="zh-TW" altLang="en-US" b="1" dirty="0">
                <a:solidFill>
                  <a:srgbClr val="FF0000"/>
                </a:solidFill>
              </a:rPr>
              <a:t>佈署盲點</a:t>
            </a:r>
            <a:r>
              <a:rPr lang="zh-TW" altLang="en-US" dirty="0"/>
              <a:t>，</a:t>
            </a:r>
            <a:r>
              <a:rPr lang="zh-TW" altLang="en-US" b="1" dirty="0">
                <a:solidFill>
                  <a:srgbClr val="FF0000"/>
                </a:solidFill>
              </a:rPr>
              <a:t>利用公開資訊</a:t>
            </a:r>
            <a:r>
              <a:rPr lang="zh-TW" altLang="en-US" dirty="0"/>
              <a:t>、</a:t>
            </a:r>
            <a:r>
              <a:rPr lang="en-US" altLang="zh-TW" dirty="0"/>
              <a:t>	</a:t>
            </a:r>
            <a:r>
              <a:rPr lang="zh-TW" altLang="en-US" dirty="0"/>
              <a:t> </a:t>
            </a:r>
            <a:r>
              <a:rPr lang="zh-TW" altLang="en-US" b="1" dirty="0">
                <a:solidFill>
                  <a:srgbClr val="FF0000"/>
                </a:solidFill>
              </a:rPr>
              <a:t>社交網路</a:t>
            </a:r>
            <a:r>
              <a:rPr lang="zh-TW" altLang="en-US" dirty="0"/>
              <a:t>、</a:t>
            </a:r>
            <a:r>
              <a:rPr lang="zh-TW" altLang="en-US" b="1" dirty="0">
                <a:solidFill>
                  <a:srgbClr val="FF0000"/>
                </a:solidFill>
              </a:rPr>
              <a:t>暗網</a:t>
            </a:r>
            <a:r>
              <a:rPr lang="zh-TW" altLang="en-US" dirty="0"/>
              <a:t>等</a:t>
            </a:r>
            <a:r>
              <a:rPr lang="zh-TW" altLang="en-US" b="1" dirty="0">
                <a:solidFill>
                  <a:srgbClr val="FF0000"/>
                </a:solidFill>
              </a:rPr>
              <a:t>搜集目標情資</a:t>
            </a:r>
            <a:r>
              <a:rPr lang="zh-TW" altLang="en-US" dirty="0"/>
              <a:t>、結合資訊安全專家之專業知識、攻防技術及駭客工具資料庫，對於雙方所約定之攻擊目標與組織，採取無所不用其極的方法進行入侵演練，同時可驗證防守方</a:t>
            </a:r>
            <a:r>
              <a:rPr lang="en-US" altLang="zh-TW" dirty="0"/>
              <a:t>(</a:t>
            </a:r>
            <a:r>
              <a:rPr lang="zh-TW" altLang="en-US" dirty="0"/>
              <a:t>藍隊</a:t>
            </a:r>
            <a:r>
              <a:rPr lang="en-US" altLang="zh-TW" dirty="0"/>
              <a:t>)</a:t>
            </a:r>
            <a:r>
              <a:rPr lang="zh-TW" altLang="en-US" dirty="0"/>
              <a:t>的偵測與回應能力。</a:t>
            </a:r>
          </a:p>
        </p:txBody>
      </p:sp>
    </p:spTree>
    <p:extLst>
      <p:ext uri="{BB962C8B-B14F-4D97-AF65-F5344CB8AC3E}">
        <p14:creationId xmlns:p14="http://schemas.microsoft.com/office/powerpoint/2010/main" val="3644809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16BABC-2076-4192-8703-C03F2C26B963}"/>
              </a:ext>
            </a:extLst>
          </p:cNvPr>
          <p:cNvSpPr>
            <a:spLocks noGrp="1"/>
          </p:cNvSpPr>
          <p:nvPr>
            <p:ph type="title"/>
          </p:nvPr>
        </p:nvSpPr>
        <p:spPr/>
        <p:txBody>
          <a:bodyPr>
            <a:normAutofit/>
          </a:bodyPr>
          <a:lstStyle/>
          <a:p>
            <a:pPr lvl="1"/>
            <a:r>
              <a:rPr lang="en-US" altLang="zh-TW" sz="5400" dirty="0"/>
              <a:t>SOC</a:t>
            </a:r>
            <a:r>
              <a:rPr lang="zh-TW" altLang="en-US" sz="5400" dirty="0"/>
              <a:t>資安監控中心</a:t>
            </a:r>
            <a:endParaRPr lang="en-US" altLang="zh-TW" sz="5400" dirty="0"/>
          </a:p>
        </p:txBody>
      </p:sp>
      <p:sp>
        <p:nvSpPr>
          <p:cNvPr id="3" name="內容版面配置區 2">
            <a:extLst>
              <a:ext uri="{FF2B5EF4-FFF2-40B4-BE49-F238E27FC236}">
                <a16:creationId xmlns:a16="http://schemas.microsoft.com/office/drawing/2014/main" id="{474DA044-2A8A-43F1-B517-FF7AED1EF046}"/>
              </a:ext>
            </a:extLst>
          </p:cNvPr>
          <p:cNvSpPr>
            <a:spLocks noGrp="1"/>
          </p:cNvSpPr>
          <p:nvPr>
            <p:ph idx="1"/>
          </p:nvPr>
        </p:nvSpPr>
        <p:spPr/>
        <p:txBody>
          <a:bodyPr/>
          <a:lstStyle/>
          <a:p>
            <a:pPr>
              <a:buFont typeface="Wingdings" panose="05000000000000000000" pitchFamily="2" charset="2"/>
              <a:buChar char="Ø"/>
            </a:pPr>
            <a:r>
              <a:rPr lang="zh-TW" altLang="en-US" dirty="0"/>
              <a:t>由人員</a:t>
            </a:r>
            <a:r>
              <a:rPr lang="en-US" altLang="zh-TW" dirty="0"/>
              <a:t>(People)</a:t>
            </a:r>
            <a:r>
              <a:rPr lang="zh-TW" altLang="en-US" dirty="0"/>
              <a:t>、產品</a:t>
            </a:r>
            <a:r>
              <a:rPr lang="en-US" altLang="zh-TW" dirty="0"/>
              <a:t>(Product)</a:t>
            </a:r>
            <a:r>
              <a:rPr lang="zh-TW" altLang="en-US" dirty="0"/>
              <a:t>及流程</a:t>
            </a:r>
            <a:r>
              <a:rPr lang="en-US" altLang="zh-TW" dirty="0"/>
              <a:t>(Process)</a:t>
            </a:r>
          </a:p>
          <a:p>
            <a:pPr marL="0" indent="0">
              <a:buNone/>
            </a:pPr>
            <a:r>
              <a:rPr lang="zh-TW" altLang="en-US" dirty="0"/>
              <a:t>三大元素之整合作業，能有效管理組織資安產品、網路設備、使用者設備，以及系統中可能違反資訊安全</a:t>
            </a:r>
            <a:r>
              <a:rPr lang="en-US" altLang="zh-TW" dirty="0"/>
              <a:t>CIA </a:t>
            </a:r>
            <a:r>
              <a:rPr lang="zh-TW" altLang="en-US" dirty="0"/>
              <a:t>的內容，透過</a:t>
            </a:r>
            <a:r>
              <a:rPr lang="en-US" altLang="zh-TW" dirty="0"/>
              <a:t>7x24 </a:t>
            </a:r>
            <a:r>
              <a:rPr lang="zh-TW" altLang="en-US" dirty="0"/>
              <a:t>全時維運提供即時監看，偵測與發現資安事件。</a:t>
            </a:r>
          </a:p>
          <a:p>
            <a:pPr>
              <a:buFont typeface="Wingdings" panose="05000000000000000000" pitchFamily="2" charset="2"/>
              <a:buChar char="Ø"/>
            </a:pPr>
            <a:r>
              <a:rPr lang="zh-TW" altLang="en-US" dirty="0"/>
              <a:t>透過納管防火牆、入侵防禦系統、</a:t>
            </a:r>
            <a:r>
              <a:rPr lang="en-US" altLang="zh-TW" dirty="0"/>
              <a:t>WAF</a:t>
            </a:r>
            <a:r>
              <a:rPr lang="zh-TW" altLang="en-US" dirty="0"/>
              <a:t>、防毒系統、</a:t>
            </a:r>
            <a:r>
              <a:rPr lang="en-US" altLang="zh-TW" dirty="0"/>
              <a:t>EDR</a:t>
            </a:r>
            <a:r>
              <a:rPr lang="zh-TW" altLang="en-US" dirty="0"/>
              <a:t>、</a:t>
            </a:r>
            <a:r>
              <a:rPr lang="en-US" altLang="zh-TW" dirty="0"/>
              <a:t>Network Detection &amp; Response(NDR)</a:t>
            </a:r>
            <a:r>
              <a:rPr lang="zh-TW" altLang="en-US" dirty="0"/>
              <a:t>、</a:t>
            </a:r>
            <a:r>
              <a:rPr lang="en-US" altLang="zh-TW" dirty="0"/>
              <a:t>DLP</a:t>
            </a:r>
            <a:r>
              <a:rPr lang="zh-TW" altLang="en-US" dirty="0"/>
              <a:t>等資安設備及作業系統日誌，送回</a:t>
            </a:r>
            <a:r>
              <a:rPr lang="en-US" altLang="zh-TW" dirty="0"/>
              <a:t>SOC</a:t>
            </a:r>
            <a:r>
              <a:rPr lang="zh-TW" altLang="en-US" dirty="0"/>
              <a:t>中心進行多維度關聯分析，判斷資安事件、預警或異常連線等行為。</a:t>
            </a:r>
          </a:p>
          <a:p>
            <a:pPr>
              <a:buFont typeface="Wingdings" panose="05000000000000000000" pitchFamily="2" charset="2"/>
              <a:buChar char="Ø"/>
            </a:pPr>
            <a:endParaRPr lang="zh-TW" altLang="en-US" dirty="0"/>
          </a:p>
        </p:txBody>
      </p:sp>
    </p:spTree>
    <p:extLst>
      <p:ext uri="{BB962C8B-B14F-4D97-AF65-F5344CB8AC3E}">
        <p14:creationId xmlns:p14="http://schemas.microsoft.com/office/powerpoint/2010/main" val="35812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A50B0C6F-B29B-4C50-A1E4-E8BDC31937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476" y="2266841"/>
            <a:ext cx="7874135" cy="4136997"/>
          </a:xfrm>
        </p:spPr>
      </p:pic>
      <p:sp>
        <p:nvSpPr>
          <p:cNvPr id="2" name="文字方塊 1">
            <a:extLst>
              <a:ext uri="{FF2B5EF4-FFF2-40B4-BE49-F238E27FC236}">
                <a16:creationId xmlns:a16="http://schemas.microsoft.com/office/drawing/2014/main" id="{755F9AD9-DF6A-4D80-8EC7-4E9AE05B503C}"/>
              </a:ext>
            </a:extLst>
          </p:cNvPr>
          <p:cNvSpPr txBox="1"/>
          <p:nvPr/>
        </p:nvSpPr>
        <p:spPr>
          <a:xfrm>
            <a:off x="839972" y="220245"/>
            <a:ext cx="7230140" cy="1446550"/>
          </a:xfrm>
          <a:prstGeom prst="rect">
            <a:avLst/>
          </a:prstGeom>
          <a:noFill/>
        </p:spPr>
        <p:txBody>
          <a:bodyPr wrap="square" rtlCol="0">
            <a:spAutoFit/>
          </a:bodyPr>
          <a:lstStyle/>
          <a:p>
            <a:r>
              <a:rPr lang="en-US" altLang="zh-TW" sz="4400" dirty="0"/>
              <a:t>APT</a:t>
            </a:r>
            <a:r>
              <a:rPr lang="zh-TW" altLang="en-US" sz="4400" dirty="0"/>
              <a:t>進階持續性滲透攻擊</a:t>
            </a:r>
            <a:br>
              <a:rPr lang="en-US" altLang="zh-TW" sz="4400" dirty="0"/>
            </a:br>
            <a:r>
              <a:rPr lang="en-US" altLang="zh-TW" sz="4400" dirty="0"/>
              <a:t>Advanced Persistent Threat</a:t>
            </a:r>
            <a:endParaRPr lang="zh-TW" altLang="en-US" sz="4400" dirty="0"/>
          </a:p>
        </p:txBody>
      </p:sp>
    </p:spTree>
    <p:extLst>
      <p:ext uri="{BB962C8B-B14F-4D97-AF65-F5344CB8AC3E}">
        <p14:creationId xmlns:p14="http://schemas.microsoft.com/office/powerpoint/2010/main" val="2683298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49" y="1003505"/>
            <a:ext cx="7675379" cy="735447"/>
          </a:xfrm>
        </p:spPr>
        <p:txBody>
          <a:bodyPr>
            <a:normAutofit fontScale="90000"/>
          </a:bodyPr>
          <a:lstStyle/>
          <a:p>
            <a:pPr lvl="1"/>
            <a:r>
              <a:rPr lang="zh-TW" altLang="en-US" sz="5400" b="1" dirty="0"/>
              <a:t>阻斷服務攻擊 </a:t>
            </a:r>
            <a:r>
              <a:rPr lang="en-US" altLang="zh-TW" sz="5400" dirty="0"/>
              <a:t>DOS/DDOS</a:t>
            </a:r>
          </a:p>
        </p:txBody>
      </p:sp>
      <p:sp>
        <p:nvSpPr>
          <p:cNvPr id="3" name="內容版面配置區 2"/>
          <p:cNvSpPr>
            <a:spLocks noGrp="1"/>
          </p:cNvSpPr>
          <p:nvPr>
            <p:ph idx="1"/>
          </p:nvPr>
        </p:nvSpPr>
        <p:spPr>
          <a:xfrm>
            <a:off x="522988" y="2123337"/>
            <a:ext cx="7886700" cy="4160505"/>
          </a:xfrm>
        </p:spPr>
        <p:txBody>
          <a:bodyPr>
            <a:normAutofit/>
          </a:bodyPr>
          <a:lstStyle/>
          <a:p>
            <a:pPr>
              <a:buFont typeface="Wingdings" panose="05000000000000000000" pitchFamily="2" charset="2"/>
              <a:buChar char="Ø"/>
            </a:pPr>
            <a:r>
              <a:rPr lang="zh-TW" altLang="en-US" dirty="0"/>
              <a:t>亦稱</a:t>
            </a:r>
            <a:r>
              <a:rPr lang="zh-TW" altLang="en-US" b="1" dirty="0"/>
              <a:t>洪水攻擊</a:t>
            </a:r>
            <a:r>
              <a:rPr lang="zh-TW" altLang="en-US" dirty="0"/>
              <a:t>，是一種網路攻擊手法，其目的在於使目標電腦的</a:t>
            </a:r>
            <a:r>
              <a:rPr lang="zh-TW" altLang="en-US" b="1" dirty="0">
                <a:solidFill>
                  <a:srgbClr val="FF0000"/>
                </a:solidFill>
              </a:rPr>
              <a:t>網路</a:t>
            </a:r>
            <a:r>
              <a:rPr lang="zh-TW" altLang="en-US" dirty="0"/>
              <a:t>或</a:t>
            </a:r>
            <a:r>
              <a:rPr lang="zh-TW" altLang="en-US" b="1" dirty="0">
                <a:solidFill>
                  <a:srgbClr val="FF0000"/>
                </a:solidFill>
              </a:rPr>
              <a:t>系統資源耗盡</a:t>
            </a:r>
            <a:r>
              <a:rPr lang="zh-TW" altLang="en-US" dirty="0"/>
              <a:t>，使服務暫時中斷或停止，導致其正常用戶無法存取。</a:t>
            </a:r>
            <a:endParaRPr lang="en-US" altLang="zh-TW" dirty="0"/>
          </a:p>
          <a:p>
            <a:pPr>
              <a:buFont typeface="Wingdings" panose="05000000000000000000" pitchFamily="2" charset="2"/>
              <a:buChar char="Ø"/>
            </a:pPr>
            <a:r>
              <a:rPr lang="zh-TW" altLang="en-US" dirty="0"/>
              <a:t>當</a:t>
            </a:r>
            <a:r>
              <a:rPr lang="zh-TW" altLang="en-US" dirty="0">
                <a:hlinkClick r:id="rId2" tooltip="駭客"/>
              </a:rPr>
              <a:t>駭客</a:t>
            </a:r>
            <a:r>
              <a:rPr lang="zh-TW" altLang="en-US" dirty="0"/>
              <a:t>使用網路上兩個或以上被攻陷的電腦作為「</a:t>
            </a:r>
            <a:r>
              <a:rPr lang="zh-TW" altLang="en-US" dirty="0">
                <a:hlinkClick r:id="rId3" tooltip="殭屍電腦"/>
              </a:rPr>
              <a:t>殭屍</a:t>
            </a:r>
            <a:r>
              <a:rPr lang="zh-TW" altLang="en-US" dirty="0"/>
              <a:t>」向特定的目標發動「阻斷服務」式攻擊時，稱為</a:t>
            </a:r>
            <a:r>
              <a:rPr lang="zh-TW" altLang="en-US" b="1" dirty="0"/>
              <a:t>分散式阻斷服務攻擊</a:t>
            </a:r>
            <a:endParaRPr lang="en-US" altLang="zh-TW" b="1" dirty="0"/>
          </a:p>
          <a:p>
            <a:pPr marL="0" indent="0">
              <a:buNone/>
            </a:pPr>
            <a:r>
              <a:rPr lang="en-US" altLang="zh-TW" dirty="0"/>
              <a:t>(distributed denial-of-service attack)</a:t>
            </a:r>
          </a:p>
        </p:txBody>
      </p:sp>
      <p:sp>
        <p:nvSpPr>
          <p:cNvPr id="4" name="矩形 3">
            <a:extLst>
              <a:ext uri="{FF2B5EF4-FFF2-40B4-BE49-F238E27FC236}">
                <a16:creationId xmlns:a16="http://schemas.microsoft.com/office/drawing/2014/main" id="{68B123D7-49F2-4A5A-9CB1-24ABF872469A}"/>
              </a:ext>
            </a:extLst>
          </p:cNvPr>
          <p:cNvSpPr/>
          <p:nvPr/>
        </p:nvSpPr>
        <p:spPr>
          <a:xfrm>
            <a:off x="522988" y="5854495"/>
            <a:ext cx="7886700" cy="646331"/>
          </a:xfrm>
          <a:prstGeom prst="rect">
            <a:avLst/>
          </a:prstGeom>
        </p:spPr>
        <p:txBody>
          <a:bodyPr wrap="square">
            <a:spAutoFit/>
          </a:bodyPr>
          <a:lstStyle/>
          <a:p>
            <a:r>
              <a:rPr lang="en-US" altLang="zh-TW" dirty="0"/>
              <a:t>https://zh.wikipedia.org/wiki/%E9%98%BB%E6%96%B7%E6%9C%8D%E5%8B%99%E6%94%BB%E6%93%8A</a:t>
            </a:r>
            <a:endParaRPr lang="zh-TW" altLang="en-US" dirty="0"/>
          </a:p>
        </p:txBody>
      </p:sp>
    </p:spTree>
    <p:extLst>
      <p:ext uri="{BB962C8B-B14F-4D97-AF65-F5344CB8AC3E}">
        <p14:creationId xmlns:p14="http://schemas.microsoft.com/office/powerpoint/2010/main" val="112809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A0A6BA3D-D6AF-4F6D-9E39-6162B1E78D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936" y="1370731"/>
            <a:ext cx="6461521" cy="4290853"/>
          </a:xfrm>
        </p:spPr>
      </p:pic>
      <p:sp>
        <p:nvSpPr>
          <p:cNvPr id="2" name="矩形 1">
            <a:extLst>
              <a:ext uri="{FF2B5EF4-FFF2-40B4-BE49-F238E27FC236}">
                <a16:creationId xmlns:a16="http://schemas.microsoft.com/office/drawing/2014/main" id="{77BF6DE3-711A-4559-8C60-7625C6EF2EBB}"/>
              </a:ext>
            </a:extLst>
          </p:cNvPr>
          <p:cNvSpPr/>
          <p:nvPr/>
        </p:nvSpPr>
        <p:spPr>
          <a:xfrm>
            <a:off x="1213160" y="302310"/>
            <a:ext cx="5674951" cy="707886"/>
          </a:xfrm>
          <a:prstGeom prst="rect">
            <a:avLst/>
          </a:prstGeom>
        </p:spPr>
        <p:txBody>
          <a:bodyPr wrap="none">
            <a:spAutoFit/>
          </a:bodyPr>
          <a:lstStyle/>
          <a:p>
            <a:r>
              <a:rPr lang="zh-TW" altLang="en-US" sz="4000" b="1" dirty="0"/>
              <a:t>阻斷服務攻擊 </a:t>
            </a:r>
            <a:r>
              <a:rPr lang="en-US" altLang="zh-TW" sz="4000" dirty="0"/>
              <a:t>DOS/DDOS</a:t>
            </a:r>
            <a:endParaRPr lang="zh-TW" altLang="en-US" sz="4000" dirty="0"/>
          </a:p>
        </p:txBody>
      </p:sp>
      <p:sp>
        <p:nvSpPr>
          <p:cNvPr id="3" name="矩形 2">
            <a:extLst>
              <a:ext uri="{FF2B5EF4-FFF2-40B4-BE49-F238E27FC236}">
                <a16:creationId xmlns:a16="http://schemas.microsoft.com/office/drawing/2014/main" id="{451AAFBD-8B3B-4D44-A347-FB94A145BC23}"/>
              </a:ext>
            </a:extLst>
          </p:cNvPr>
          <p:cNvSpPr/>
          <p:nvPr/>
        </p:nvSpPr>
        <p:spPr>
          <a:xfrm>
            <a:off x="116956" y="5934670"/>
            <a:ext cx="6602819" cy="923330"/>
          </a:xfrm>
          <a:prstGeom prst="rect">
            <a:avLst/>
          </a:prstGeom>
        </p:spPr>
        <p:txBody>
          <a:bodyPr wrap="square">
            <a:spAutoFit/>
          </a:bodyPr>
          <a:lstStyle/>
          <a:p>
            <a:r>
              <a:rPr lang="zh-TW" altLang="en-US" dirty="0"/>
              <a:t>美國發生大規模</a:t>
            </a:r>
            <a:r>
              <a:rPr lang="en-US" altLang="zh-TW" dirty="0"/>
              <a:t>DDoS</a:t>
            </a:r>
            <a:r>
              <a:rPr lang="zh-TW" altLang="en-US" dirty="0"/>
              <a:t>攻擊！紐約時報、</a:t>
            </a:r>
            <a:r>
              <a:rPr lang="en-US" altLang="zh-TW" dirty="0"/>
              <a:t>Netflix</a:t>
            </a:r>
            <a:r>
              <a:rPr lang="zh-TW" altLang="en-US" dirty="0"/>
              <a:t>、</a:t>
            </a:r>
            <a:r>
              <a:rPr lang="en-US" altLang="zh-TW" dirty="0"/>
              <a:t>Twitter</a:t>
            </a:r>
            <a:r>
              <a:rPr lang="zh-TW" altLang="en-US" dirty="0"/>
              <a:t>全癱瘓</a:t>
            </a:r>
          </a:p>
          <a:p>
            <a:r>
              <a:rPr lang="en-US" altLang="zh-TW" dirty="0"/>
              <a:t>2016.10.22</a:t>
            </a:r>
          </a:p>
          <a:p>
            <a:r>
              <a:rPr lang="en-US" altLang="zh-TW" dirty="0"/>
              <a:t>https://www.bnext.com.tw/article/41465/ddos-attack-october-21</a:t>
            </a:r>
          </a:p>
        </p:txBody>
      </p:sp>
    </p:spTree>
    <p:extLst>
      <p:ext uri="{BB962C8B-B14F-4D97-AF65-F5344CB8AC3E}">
        <p14:creationId xmlns:p14="http://schemas.microsoft.com/office/powerpoint/2010/main" val="3346144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940634"/>
            <a:ext cx="8515349" cy="735447"/>
          </a:xfrm>
        </p:spPr>
        <p:txBody>
          <a:bodyPr>
            <a:normAutofit fontScale="90000"/>
          </a:bodyPr>
          <a:lstStyle/>
          <a:p>
            <a:pPr lvl="1"/>
            <a:r>
              <a:rPr lang="zh-TW" altLang="en-US" sz="5400" dirty="0"/>
              <a:t>社交工程 </a:t>
            </a:r>
            <a:r>
              <a:rPr lang="en-US" altLang="zh-TW" sz="5400" dirty="0"/>
              <a:t>Social engineering</a:t>
            </a:r>
          </a:p>
        </p:txBody>
      </p:sp>
      <p:sp>
        <p:nvSpPr>
          <p:cNvPr id="3" name="內容版面配置區 2"/>
          <p:cNvSpPr>
            <a:spLocks noGrp="1"/>
          </p:cNvSpPr>
          <p:nvPr>
            <p:ph idx="1"/>
          </p:nvPr>
        </p:nvSpPr>
        <p:spPr/>
        <p:txBody>
          <a:bodyPr>
            <a:normAutofit/>
          </a:bodyPr>
          <a:lstStyle/>
          <a:p>
            <a:pPr>
              <a:buFont typeface="Wingdings" panose="05000000000000000000" pitchFamily="2" charset="2"/>
              <a:buChar char="Ø"/>
            </a:pPr>
            <a:r>
              <a:rPr lang="zh-TW" altLang="en-US" sz="3600" dirty="0"/>
              <a:t>通過與他人的</a:t>
            </a:r>
            <a:r>
              <a:rPr lang="zh-TW" altLang="en-US" sz="3600" b="1" dirty="0">
                <a:solidFill>
                  <a:srgbClr val="FF0000"/>
                </a:solidFill>
              </a:rPr>
              <a:t>合法交流</a:t>
            </a:r>
            <a:r>
              <a:rPr lang="zh-TW" altLang="en-US" sz="3600" dirty="0"/>
              <a:t>，來使其心理受到影響，做出某些動作或者是</a:t>
            </a:r>
            <a:r>
              <a:rPr lang="zh-TW" altLang="en-US" sz="3600" b="1" u="sng" dirty="0">
                <a:solidFill>
                  <a:srgbClr val="FF0000"/>
                </a:solidFill>
                <a:effectLst>
                  <a:outerShdw blurRad="38100" dist="38100" dir="2700000" algn="tl">
                    <a:srgbClr val="000000">
                      <a:alpha val="43137"/>
                    </a:srgbClr>
                  </a:outerShdw>
                </a:effectLst>
              </a:rPr>
              <a:t>透露</a:t>
            </a:r>
            <a:r>
              <a:rPr lang="zh-TW" altLang="en-US" sz="3600" dirty="0"/>
              <a:t>一些</a:t>
            </a:r>
            <a:r>
              <a:rPr lang="zh-TW" altLang="en-US" sz="3600" b="1" dirty="0">
                <a:solidFill>
                  <a:srgbClr val="FF0000"/>
                </a:solidFill>
                <a:effectLst>
                  <a:outerShdw blurRad="38100" dist="38100" dir="2700000" algn="tl">
                    <a:srgbClr val="000000">
                      <a:alpha val="43137"/>
                    </a:srgbClr>
                  </a:outerShdw>
                </a:effectLst>
              </a:rPr>
              <a:t>機密資訊</a:t>
            </a:r>
            <a:r>
              <a:rPr lang="zh-TW" altLang="en-US" sz="3600" dirty="0"/>
              <a:t>的方式</a:t>
            </a:r>
          </a:p>
        </p:txBody>
      </p:sp>
      <p:sp>
        <p:nvSpPr>
          <p:cNvPr id="4" name="矩形 3">
            <a:extLst>
              <a:ext uri="{FF2B5EF4-FFF2-40B4-BE49-F238E27FC236}">
                <a16:creationId xmlns:a16="http://schemas.microsoft.com/office/drawing/2014/main" id="{9661057A-EE66-4150-B131-DCBAA24F31F0}"/>
              </a:ext>
            </a:extLst>
          </p:cNvPr>
          <p:cNvSpPr/>
          <p:nvPr/>
        </p:nvSpPr>
        <p:spPr>
          <a:xfrm>
            <a:off x="86388" y="6326507"/>
            <a:ext cx="9057611" cy="369332"/>
          </a:xfrm>
          <a:prstGeom prst="rect">
            <a:avLst/>
          </a:prstGeom>
        </p:spPr>
        <p:txBody>
          <a:bodyPr wrap="square">
            <a:spAutoFit/>
          </a:bodyPr>
          <a:lstStyle/>
          <a:p>
            <a:r>
              <a:rPr lang="en-US" altLang="zh-TW" dirty="0"/>
              <a:t>https://zh.wikipedia.org/wiki/%E7%A4%BE%E4%BC%9A%E5%B7%A5%E7%A8%8B%E5%AD%A6</a:t>
            </a:r>
            <a:endParaRPr lang="zh-TW" altLang="en-US" dirty="0"/>
          </a:p>
        </p:txBody>
      </p:sp>
    </p:spTree>
    <p:extLst>
      <p:ext uri="{BB962C8B-B14F-4D97-AF65-F5344CB8AC3E}">
        <p14:creationId xmlns:p14="http://schemas.microsoft.com/office/powerpoint/2010/main" val="838313081"/>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2820</TotalTime>
  <Words>3236</Words>
  <Application>Microsoft Office PowerPoint</Application>
  <PresentationFormat>如螢幕大小 (4:3)</PresentationFormat>
  <Paragraphs>288</Paragraphs>
  <Slides>51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51</vt:i4>
      </vt:variant>
    </vt:vector>
  </HeadingPairs>
  <TitlesOfParts>
    <vt:vector size="57" baseType="lpstr">
      <vt:lpstr>新細明體</vt:lpstr>
      <vt:lpstr>Arial</vt:lpstr>
      <vt:lpstr>Calibri</vt:lpstr>
      <vt:lpstr>Calibri Light</vt:lpstr>
      <vt:lpstr>Wingdings</vt:lpstr>
      <vt:lpstr>Office 佈景主題</vt:lpstr>
      <vt:lpstr>網路攻擊模式分析與防禦</vt:lpstr>
      <vt:lpstr>Agenda</vt:lpstr>
      <vt:lpstr>PowerPoint 簡報</vt:lpstr>
      <vt:lpstr>網路攻擊模式分析</vt:lpstr>
      <vt:lpstr>進階持續性滲透攻擊APT Advanced Persistent Threat</vt:lpstr>
      <vt:lpstr>PowerPoint 簡報</vt:lpstr>
      <vt:lpstr>阻斷服務攻擊 DOS/DDOS</vt:lpstr>
      <vt:lpstr>PowerPoint 簡報</vt:lpstr>
      <vt:lpstr>社交工程 Social engineering</vt:lpstr>
      <vt:lpstr>PowerPoint 簡報</vt:lpstr>
      <vt:lpstr>Spoofing: IP spoofing | arp spoofing </vt:lpstr>
      <vt:lpstr>PowerPoint 簡報</vt:lpstr>
      <vt:lpstr>提權</vt:lpstr>
      <vt:lpstr>勒索軟體(ransomware)威脅</vt:lpstr>
      <vt:lpstr>勒索軟體(ransomware)威脅</vt:lpstr>
      <vt:lpstr>破解密碼</vt:lpstr>
      <vt:lpstr>破解密碼</vt:lpstr>
      <vt:lpstr>破解網路身分認證攻擊</vt:lpstr>
      <vt:lpstr>MITRE ATT&amp;CK</vt:lpstr>
      <vt:lpstr>PowerPoint 簡報</vt:lpstr>
      <vt:lpstr>網路攻擊鏈Cyber Kill Chain</vt:lpstr>
      <vt:lpstr>PowerPoint 簡報</vt:lpstr>
      <vt:lpstr>PowerPoint 簡報</vt:lpstr>
      <vt:lpstr>PowerPoint 簡報</vt:lpstr>
      <vt:lpstr>PowerPoint 簡報</vt:lpstr>
      <vt:lpstr> TTPs (Tactics, Techniques and Procedures) </vt:lpstr>
      <vt:lpstr>MITRE ATT&amp;CK框架</vt:lpstr>
      <vt:lpstr>https://www.ithome.com.tw/article/131277</vt:lpstr>
      <vt:lpstr>MITRE ATT&amp;CK框架</vt:lpstr>
      <vt:lpstr>PowerPoint 簡報</vt:lpstr>
      <vt:lpstr>PowerPoint 簡報</vt:lpstr>
      <vt:lpstr>Watering hole attack</vt:lpstr>
      <vt:lpstr>PowerPoint 簡報</vt:lpstr>
      <vt:lpstr>網路資安防禦技術 </vt:lpstr>
      <vt:lpstr>ACL(Access control list) 存取控制清單</vt:lpstr>
      <vt:lpstr>ACL(Access control list) 存取控制清單</vt:lpstr>
      <vt:lpstr>ACL(Access control list) 存取控制清單</vt:lpstr>
      <vt:lpstr>網路防火牆 Firewall</vt:lpstr>
      <vt:lpstr>網路防火牆 Firewall</vt:lpstr>
      <vt:lpstr>網站應用程式防火牆</vt:lpstr>
      <vt:lpstr>網站應用程式防火牆</vt:lpstr>
      <vt:lpstr>入侵偵測系統</vt:lpstr>
      <vt:lpstr>入侵偵測系統</vt:lpstr>
      <vt:lpstr>蜜罐Honeypot與 Honeywall</vt:lpstr>
      <vt:lpstr>原始碼檢測</vt:lpstr>
      <vt:lpstr>漏洞掃描</vt:lpstr>
      <vt:lpstr>資安健檢</vt:lpstr>
      <vt:lpstr>資安健檢</vt:lpstr>
      <vt:lpstr>滲透測試</vt:lpstr>
      <vt:lpstr>紅隊演練</vt:lpstr>
      <vt:lpstr>SOC資安監控中心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網路攻擊模式分析與防禦</dc:title>
  <dc:creator>ksu</dc:creator>
  <cp:lastModifiedBy>Ksu</cp:lastModifiedBy>
  <cp:revision>63</cp:revision>
  <dcterms:created xsi:type="dcterms:W3CDTF">2020-05-20T13:39:02Z</dcterms:created>
  <dcterms:modified xsi:type="dcterms:W3CDTF">2020-06-09T06:48:05Z</dcterms:modified>
</cp:coreProperties>
</file>