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6" r:id="rId5"/>
    <p:sldId id="265" r:id="rId6"/>
    <p:sldId id="264" r:id="rId7"/>
    <p:sldId id="267" r:id="rId8"/>
    <p:sldId id="268" r:id="rId9"/>
    <p:sldId id="259" r:id="rId10"/>
    <p:sldId id="269" r:id="rId11"/>
    <p:sldId id="270" r:id="rId12"/>
    <p:sldId id="258" r:id="rId13"/>
    <p:sldId id="262" r:id="rId14"/>
    <p:sldId id="273" r:id="rId15"/>
    <p:sldId id="274" r:id="rId16"/>
    <p:sldId id="272" r:id="rId17"/>
    <p:sldId id="271" r:id="rId18"/>
    <p:sldId id="260" r:id="rId19"/>
    <p:sldId id="261" r:id="rId2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327562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46856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03823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757118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09546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3699830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327378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69241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1784242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108264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D66A19E-4422-4C41-BE71-05981F3BD28C}" type="datetimeFigureOut">
              <a:rPr lang="zh-TW" altLang="en-US" smtClean="0"/>
              <a:t>2020/7/14</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3783849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6A19E-4422-4C41-BE71-05981F3BD28C}" type="datetimeFigureOut">
              <a:rPr lang="zh-TW" altLang="en-US" smtClean="0"/>
              <a:t>2020/7/14</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2B8EB9-7EA6-4B33-8542-93A458AF2480}" type="slidenum">
              <a:rPr lang="zh-TW" altLang="en-US" smtClean="0"/>
              <a:t>‹#›</a:t>
            </a:fld>
            <a:endParaRPr lang="zh-TW" altLang="en-US"/>
          </a:p>
        </p:txBody>
      </p:sp>
    </p:spTree>
    <p:extLst>
      <p:ext uri="{BB962C8B-B14F-4D97-AF65-F5344CB8AC3E}">
        <p14:creationId xmlns:p14="http://schemas.microsoft.com/office/powerpoint/2010/main" val="286309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6600" b="1" dirty="0" smtClean="0">
                <a:effectLst>
                  <a:outerShdw blurRad="38100" dist="38100" dir="2700000" algn="tl">
                    <a:srgbClr val="000000">
                      <a:alpha val="43137"/>
                    </a:srgbClr>
                  </a:outerShdw>
                </a:effectLst>
              </a:rPr>
              <a:t>NIST</a:t>
            </a:r>
            <a:r>
              <a:rPr lang="zh-TW" altLang="en-US" sz="6600" b="1" dirty="0" smtClean="0">
                <a:effectLst>
                  <a:outerShdw blurRad="38100" dist="38100" dir="2700000" algn="tl">
                    <a:srgbClr val="000000">
                      <a:alpha val="43137"/>
                    </a:srgbClr>
                  </a:outerShdw>
                </a:effectLst>
              </a:rPr>
              <a:t> </a:t>
            </a:r>
            <a:r>
              <a:rPr lang="en-US" altLang="zh-TW" sz="6600" b="1" dirty="0" smtClean="0">
                <a:effectLst>
                  <a:outerShdw blurRad="38100" dist="38100" dir="2700000" algn="tl">
                    <a:srgbClr val="000000">
                      <a:alpha val="43137"/>
                    </a:srgbClr>
                  </a:outerShdw>
                </a:effectLst>
              </a:rPr>
              <a:t>CSF</a:t>
            </a:r>
            <a:endParaRPr lang="zh-TW" altLang="en-US" sz="6600" b="1" dirty="0">
              <a:effectLst>
                <a:outerShdw blurRad="38100" dist="38100" dir="2700000" algn="tl">
                  <a:srgbClr val="000000">
                    <a:alpha val="43137"/>
                  </a:srgbClr>
                </a:outerShdw>
              </a:effectLst>
            </a:endParaRPr>
          </a:p>
        </p:txBody>
      </p:sp>
      <p:sp>
        <p:nvSpPr>
          <p:cNvPr id="3" name="副標題 2"/>
          <p:cNvSpPr>
            <a:spLocks noGrp="1"/>
          </p:cNvSpPr>
          <p:nvPr>
            <p:ph type="subTitle" idx="1"/>
          </p:nvPr>
        </p:nvSpPr>
        <p:spPr/>
        <p:txBody>
          <a:bodyPr/>
          <a:lstStyle/>
          <a:p>
            <a:r>
              <a:rPr lang="zh-TW" altLang="en-US" b="1" dirty="0" smtClean="0">
                <a:solidFill>
                  <a:schemeClr val="tx1"/>
                </a:solidFill>
                <a:effectLst>
                  <a:outerShdw blurRad="38100" dist="38100" dir="2700000" algn="tl">
                    <a:srgbClr val="000000">
                      <a:alpha val="43137"/>
                    </a:srgbClr>
                  </a:outerShdw>
                </a:effectLst>
              </a:rPr>
              <a:t>為什麼</a:t>
            </a:r>
            <a:r>
              <a:rPr lang="en-US" altLang="zh-TW" b="1" dirty="0" smtClean="0">
                <a:solidFill>
                  <a:schemeClr val="tx1"/>
                </a:solidFill>
                <a:effectLst>
                  <a:outerShdw blurRad="38100" dist="38100" dir="2700000" algn="tl">
                    <a:srgbClr val="000000">
                      <a:alpha val="43137"/>
                    </a:srgbClr>
                  </a:outerShdw>
                </a:effectLst>
              </a:rPr>
              <a:t>?</a:t>
            </a:r>
            <a:r>
              <a:rPr lang="zh-TW" altLang="en-US" b="1" dirty="0" smtClean="0">
                <a:solidFill>
                  <a:schemeClr val="tx1"/>
                </a:solidFill>
                <a:effectLst>
                  <a:outerShdw blurRad="38100" dist="38100" dir="2700000" algn="tl">
                    <a:srgbClr val="000000">
                      <a:alpha val="43137"/>
                    </a:srgbClr>
                  </a:outerShdw>
                </a:effectLst>
              </a:rPr>
              <a:t> 重要性</a:t>
            </a:r>
            <a:r>
              <a:rPr lang="en-US" altLang="zh-TW" b="1" dirty="0" smtClean="0">
                <a:solidFill>
                  <a:schemeClr val="tx1"/>
                </a:solidFill>
                <a:effectLst>
                  <a:outerShdw blurRad="38100" dist="38100" dir="2700000" algn="tl">
                    <a:srgbClr val="000000">
                      <a:alpha val="43137"/>
                    </a:srgbClr>
                  </a:outerShdw>
                </a:effectLst>
              </a:rPr>
              <a:t>?</a:t>
            </a:r>
            <a:endParaRPr lang="zh-TW" alt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65644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8285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5064"/>
            <a:ext cx="9144000"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Framework Core</a:t>
            </a:r>
          </a:p>
        </p:txBody>
      </p:sp>
    </p:spTree>
    <p:extLst>
      <p:ext uri="{BB962C8B-B14F-4D97-AF65-F5344CB8AC3E}">
        <p14:creationId xmlns:p14="http://schemas.microsoft.com/office/powerpoint/2010/main" val="3721878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the Framework Core</a:t>
            </a:r>
            <a:endParaRPr lang="zh-TW" altLang="en-US" dirty="0"/>
          </a:p>
        </p:txBody>
      </p:sp>
      <p:sp>
        <p:nvSpPr>
          <p:cNvPr id="3" name="內容版面配置區 2"/>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899878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332656"/>
            <a:ext cx="7416824" cy="800219"/>
          </a:xfrm>
          <a:prstGeom prst="rect">
            <a:avLst/>
          </a:prstGeom>
        </p:spPr>
        <p:txBody>
          <a:bodyPr wrap="square">
            <a:spAutoFit/>
          </a:bodyPr>
          <a:lstStyle/>
          <a:p>
            <a:r>
              <a:rPr lang="en-US" altLang="zh-TW" dirty="0" smtClean="0"/>
              <a:t>The Framework Core consists of five concurrent and continuous Functions—</a:t>
            </a:r>
            <a:r>
              <a:rPr lang="en-US" altLang="zh-TW" sz="2800" b="1" dirty="0" smtClean="0">
                <a:effectLst>
                  <a:outerShdw blurRad="38100" dist="38100" dir="2700000" algn="tl">
                    <a:srgbClr val="000000">
                      <a:alpha val="43137"/>
                    </a:srgbClr>
                  </a:outerShdw>
                </a:effectLst>
              </a:rPr>
              <a:t>Identify, Protect, Detect, </a:t>
            </a:r>
            <a:r>
              <a:rPr lang="en-US" altLang="zh-TW" sz="2800" b="1" dirty="0" err="1" smtClean="0">
                <a:effectLst>
                  <a:outerShdw blurRad="38100" dist="38100" dir="2700000" algn="tl">
                    <a:srgbClr val="000000">
                      <a:alpha val="43137"/>
                    </a:srgbClr>
                  </a:outerShdw>
                </a:effectLst>
              </a:rPr>
              <a:t>Respond,Recover</a:t>
            </a:r>
            <a:r>
              <a:rPr lang="en-US" altLang="zh-TW" sz="2800" b="1" dirty="0" smtClean="0">
                <a:effectLst>
                  <a:outerShdw blurRad="38100" dist="38100" dir="2700000" algn="tl">
                    <a:srgbClr val="000000">
                      <a:alpha val="43137"/>
                    </a:srgbClr>
                  </a:outerShdw>
                </a:effectLst>
              </a:rPr>
              <a:t> </a:t>
            </a:r>
            <a:endParaRPr lang="en-US" altLang="zh-TW" sz="2800" b="1" dirty="0">
              <a:effectLst>
                <a:outerShdw blurRad="38100" dist="38100" dir="2700000" algn="tl">
                  <a:srgbClr val="000000">
                    <a:alpha val="43137"/>
                  </a:srgbClr>
                </a:outerShdw>
              </a:effectLst>
            </a:endParaRPr>
          </a:p>
        </p:txBody>
      </p:sp>
      <p:pic>
        <p:nvPicPr>
          <p:cNvPr id="1028" name="Picture 4" descr="Cybersecurity Framework Functions Whe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484784"/>
            <a:ext cx="2829624" cy="28296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3402133189"/>
              </p:ext>
            </p:extLst>
          </p:nvPr>
        </p:nvGraphicFramePr>
        <p:xfrm>
          <a:off x="3707904" y="1787077"/>
          <a:ext cx="4320480" cy="2225040"/>
        </p:xfrm>
        <a:graphic>
          <a:graphicData uri="http://schemas.openxmlformats.org/drawingml/2006/table">
            <a:tbl>
              <a:tblPr firstRow="1" bandRow="1">
                <a:tableStyleId>{5C22544A-7EE6-4342-B048-85BDC9FD1C3A}</a:tableStyleId>
              </a:tblPr>
              <a:tblGrid>
                <a:gridCol w="425051"/>
                <a:gridCol w="1172200"/>
                <a:gridCol w="2723229"/>
              </a:tblGrid>
              <a:tr h="370840">
                <a:tc>
                  <a:txBody>
                    <a:bodyPr/>
                    <a:lstStyle/>
                    <a:p>
                      <a:endParaRPr lang="zh-TW" altLang="en-US" dirty="0"/>
                    </a:p>
                  </a:txBody>
                  <a:tcPr/>
                </a:tc>
                <a:tc>
                  <a:txBody>
                    <a:bodyPr/>
                    <a:lstStyle/>
                    <a:p>
                      <a:endParaRPr lang="zh-TW" altLang="en-US" dirty="0"/>
                    </a:p>
                  </a:txBody>
                  <a:tcPr/>
                </a:tc>
                <a:tc>
                  <a:txBody>
                    <a:bodyPr/>
                    <a:lstStyle/>
                    <a:p>
                      <a:endParaRPr lang="zh-TW" altLang="en-US" dirty="0"/>
                    </a:p>
                  </a:txBody>
                  <a:tcPr/>
                </a:tc>
              </a:tr>
              <a:tr h="370840">
                <a:tc>
                  <a:txBody>
                    <a:bodyPr/>
                    <a:lstStyle/>
                    <a:p>
                      <a:r>
                        <a:rPr lang="en-US" altLang="zh-TW" dirty="0" smtClean="0"/>
                        <a:t>1</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Identify</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r h="370840">
                <a:tc>
                  <a:txBody>
                    <a:bodyPr/>
                    <a:lstStyle/>
                    <a:p>
                      <a:r>
                        <a:rPr lang="en-US" altLang="zh-TW" dirty="0" smtClean="0"/>
                        <a:t>2</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Protect</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r h="370840">
                <a:tc>
                  <a:txBody>
                    <a:bodyPr/>
                    <a:lstStyle/>
                    <a:p>
                      <a:r>
                        <a:rPr lang="en-US" altLang="zh-TW" dirty="0" smtClean="0"/>
                        <a:t>3</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Detect</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r h="370840">
                <a:tc>
                  <a:txBody>
                    <a:bodyPr/>
                    <a:lstStyle/>
                    <a:p>
                      <a:r>
                        <a:rPr lang="en-US" altLang="zh-TW" dirty="0" smtClean="0"/>
                        <a:t>4</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Respond</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r h="370840">
                <a:tc>
                  <a:txBody>
                    <a:bodyPr/>
                    <a:lstStyle/>
                    <a:p>
                      <a:r>
                        <a:rPr lang="en-US" altLang="zh-TW" dirty="0" smtClean="0"/>
                        <a:t>5</a:t>
                      </a:r>
                      <a:endParaRPr lang="zh-TW" altLang="en-US" dirty="0"/>
                    </a:p>
                  </a:txBody>
                  <a:tcPr/>
                </a:tc>
                <a:tc>
                  <a:txBody>
                    <a:bodyPr/>
                    <a:lstStyle/>
                    <a:p>
                      <a:r>
                        <a:rPr lang="en-US" altLang="zh-TW" b="1" dirty="0" smtClean="0">
                          <a:effectLst>
                            <a:outerShdw blurRad="38100" dist="38100" dir="2700000" algn="tl">
                              <a:srgbClr val="000000">
                                <a:alpha val="43137"/>
                              </a:srgbClr>
                            </a:outerShdw>
                          </a:effectLst>
                        </a:rPr>
                        <a:t>Recover</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bl>
          </a:graphicData>
        </a:graphic>
      </p:graphicFrame>
      <p:sp>
        <p:nvSpPr>
          <p:cNvPr id="6" name="矩形 5"/>
          <p:cNvSpPr/>
          <p:nvPr/>
        </p:nvSpPr>
        <p:spPr>
          <a:xfrm>
            <a:off x="517800" y="4581128"/>
            <a:ext cx="8064896" cy="2031325"/>
          </a:xfrm>
          <a:prstGeom prst="rect">
            <a:avLst/>
          </a:prstGeom>
        </p:spPr>
        <p:txBody>
          <a:bodyPr wrap="square">
            <a:spAutoFit/>
          </a:bodyPr>
          <a:lstStyle/>
          <a:p>
            <a:r>
              <a:rPr lang="en-US" altLang="zh-TW" dirty="0" smtClean="0"/>
              <a:t>When considered together, these Functions provide a high-level, strategic view of the lifecycle of an organization’s management of cybersecurity risk. </a:t>
            </a:r>
          </a:p>
          <a:p>
            <a:endParaRPr lang="en-US" altLang="zh-TW" dirty="0"/>
          </a:p>
          <a:p>
            <a:r>
              <a:rPr lang="en-US" altLang="zh-TW" dirty="0" smtClean="0"/>
              <a:t>The Framework Core then identifies underlying key Categories and Subcategories – which are discrete outcomes – for each Function, and matches them with example Informative References such as existing standards, guidelines, and practices for each Subcategory.</a:t>
            </a:r>
            <a:endParaRPr lang="zh-TW" altLang="en-US" dirty="0"/>
          </a:p>
        </p:txBody>
      </p:sp>
    </p:spTree>
    <p:extLst>
      <p:ext uri="{BB962C8B-B14F-4D97-AF65-F5344CB8AC3E}">
        <p14:creationId xmlns:p14="http://schemas.microsoft.com/office/powerpoint/2010/main" val="4212106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3313936185"/>
              </p:ext>
            </p:extLst>
          </p:nvPr>
        </p:nvGraphicFramePr>
        <p:xfrm>
          <a:off x="539552" y="980728"/>
          <a:ext cx="8280920" cy="3688080"/>
        </p:xfrm>
        <a:graphic>
          <a:graphicData uri="http://schemas.openxmlformats.org/drawingml/2006/table">
            <a:tbl>
              <a:tblPr firstRow="1" bandRow="1">
                <a:tableStyleId>{5C22544A-7EE6-4342-B048-85BDC9FD1C3A}</a:tableStyleId>
              </a:tblPr>
              <a:tblGrid>
                <a:gridCol w="923919"/>
                <a:gridCol w="7357001"/>
              </a:tblGrid>
              <a:tr h="370840">
                <a:tc>
                  <a:txBody>
                    <a:bodyPr/>
                    <a:lstStyle/>
                    <a:p>
                      <a:endParaRPr lang="zh-TW" altLang="en-US" dirty="0"/>
                    </a:p>
                  </a:txBody>
                  <a:tcPr/>
                </a:tc>
                <a:tc>
                  <a:txBody>
                    <a:bodyPr/>
                    <a:lstStyle/>
                    <a:p>
                      <a:endParaRPr lang="zh-TW" altLang="en-US" dirty="0"/>
                    </a:p>
                  </a:txBody>
                  <a:tcPr/>
                </a:tc>
              </a:tr>
              <a:tr h="370840">
                <a:tc>
                  <a:txBody>
                    <a:bodyPr/>
                    <a:lstStyle/>
                    <a:p>
                      <a:r>
                        <a:rPr lang="en-US" altLang="zh-TW" dirty="0" smtClean="0"/>
                        <a:t>ID.AM</a:t>
                      </a:r>
                      <a:endParaRPr lang="zh-TW" altLang="en-US" dirty="0"/>
                    </a:p>
                  </a:txBody>
                  <a:tcPr/>
                </a:tc>
                <a:tc>
                  <a:txBody>
                    <a:bodyPr/>
                    <a:lstStyle/>
                    <a:p>
                      <a:r>
                        <a:rPr lang="en-US" altLang="zh-TW" dirty="0" smtClean="0"/>
                        <a:t>Asset Management (ID.AM): </a:t>
                      </a:r>
                    </a:p>
                    <a:p>
                      <a:r>
                        <a:rPr lang="en-US" altLang="zh-TW" dirty="0" smtClean="0"/>
                        <a:t>The </a:t>
                      </a:r>
                      <a:r>
                        <a:rPr lang="en-US" altLang="zh-TW" b="1" dirty="0" smtClean="0">
                          <a:solidFill>
                            <a:srgbClr val="FF0000"/>
                          </a:solidFill>
                          <a:effectLst>
                            <a:outerShdw blurRad="38100" dist="38100" dir="2700000" algn="tl">
                              <a:srgbClr val="000000">
                                <a:alpha val="43137"/>
                              </a:srgbClr>
                            </a:outerShdw>
                          </a:effectLst>
                        </a:rPr>
                        <a:t>data, personnel, devices, systems</a:t>
                      </a:r>
                      <a:r>
                        <a:rPr lang="en-US" altLang="zh-TW" dirty="0" smtClean="0"/>
                        <a:t>, and </a:t>
                      </a:r>
                      <a:r>
                        <a:rPr lang="en-US" altLang="zh-TW" b="1" dirty="0" smtClean="0">
                          <a:solidFill>
                            <a:srgbClr val="FF0000"/>
                          </a:solidFill>
                          <a:effectLst>
                            <a:outerShdw blurRad="38100" dist="38100" dir="2700000" algn="tl">
                              <a:srgbClr val="000000">
                                <a:alpha val="43137"/>
                              </a:srgbClr>
                            </a:outerShdw>
                          </a:effectLst>
                        </a:rPr>
                        <a:t>facilities</a:t>
                      </a:r>
                      <a:r>
                        <a:rPr lang="en-US" altLang="zh-TW" dirty="0" smtClean="0"/>
                        <a:t> that enable the organization to achieve business purposes are identified and managed </a:t>
                      </a:r>
                      <a:r>
                        <a:rPr lang="en-US" altLang="zh-TW" b="1" dirty="0" smtClean="0">
                          <a:solidFill>
                            <a:srgbClr val="00B050"/>
                          </a:solidFill>
                          <a:effectLst>
                            <a:outerShdw blurRad="38100" dist="38100" dir="2700000" algn="tl">
                              <a:srgbClr val="000000">
                                <a:alpha val="43137"/>
                              </a:srgbClr>
                            </a:outerShdw>
                          </a:effectLst>
                        </a:rPr>
                        <a:t>consistent with their relative importance to organizational objectives and the organization’s risk strategy</a:t>
                      </a:r>
                      <a:r>
                        <a:rPr lang="en-US" altLang="zh-TW" dirty="0" smtClean="0"/>
                        <a:t>.</a:t>
                      </a:r>
                      <a:endParaRPr lang="zh-TW" altLang="en-US" dirty="0"/>
                    </a:p>
                  </a:txBody>
                  <a:tcPr/>
                </a:tc>
              </a:tr>
              <a:tr h="370840">
                <a:tc>
                  <a:txBody>
                    <a:bodyPr/>
                    <a:lstStyle/>
                    <a:p>
                      <a:endParaRPr lang="zh-TW" altLang="en-US" dirty="0"/>
                    </a:p>
                  </a:txBody>
                  <a:tcPr/>
                </a:tc>
                <a:tc>
                  <a:txBody>
                    <a:bodyPr/>
                    <a:lstStyle/>
                    <a:p>
                      <a:endParaRPr lang="zh-TW" altLang="en-US" dirty="0"/>
                    </a:p>
                  </a:txBody>
                  <a:tcPr/>
                </a:tc>
              </a:tr>
              <a:tr h="370840">
                <a:tc>
                  <a:txBody>
                    <a:bodyPr/>
                    <a:lstStyle/>
                    <a:p>
                      <a:endParaRPr lang="zh-TW" altLang="en-US" dirty="0"/>
                    </a:p>
                  </a:txBody>
                  <a:tcPr/>
                </a:tc>
                <a:tc>
                  <a:txBody>
                    <a:bodyPr/>
                    <a:lstStyle/>
                    <a:p>
                      <a:endParaRPr lang="zh-TW" altLang="en-US" dirty="0"/>
                    </a:p>
                  </a:txBody>
                  <a:tcPr/>
                </a:tc>
              </a:tr>
              <a:tr h="370840">
                <a:tc>
                  <a:txBody>
                    <a:bodyPr/>
                    <a:lstStyle/>
                    <a:p>
                      <a:endParaRPr lang="zh-TW" altLang="en-US" dirty="0"/>
                    </a:p>
                  </a:txBody>
                  <a:tcPr/>
                </a:tc>
                <a:tc>
                  <a:txBody>
                    <a:bodyPr/>
                    <a:lstStyle/>
                    <a:p>
                      <a:endParaRPr lang="zh-TW" altLang="en-US" dirty="0"/>
                    </a:p>
                  </a:txBody>
                  <a:tcPr/>
                </a:tc>
              </a:tr>
              <a:tr h="370840">
                <a:tc>
                  <a:txBody>
                    <a:bodyPr/>
                    <a:lstStyle/>
                    <a:p>
                      <a:endParaRPr lang="zh-TW" altLang="en-US" dirty="0"/>
                    </a:p>
                  </a:txBody>
                  <a:tcPr/>
                </a:tc>
                <a:tc>
                  <a:txBody>
                    <a:bodyPr/>
                    <a:lstStyle/>
                    <a:p>
                      <a:endParaRPr lang="zh-TW" altLang="en-US" dirty="0"/>
                    </a:p>
                  </a:txBody>
                  <a:tcPr/>
                </a:tc>
              </a:tr>
              <a:tr h="370840">
                <a:tc>
                  <a:txBody>
                    <a:bodyPr/>
                    <a:lstStyle/>
                    <a:p>
                      <a:endParaRPr lang="zh-TW" altLang="en-US" dirty="0"/>
                    </a:p>
                  </a:txBody>
                  <a:tcPr/>
                </a:tc>
                <a:tc>
                  <a:txBody>
                    <a:bodyPr/>
                    <a:lstStyle/>
                    <a:p>
                      <a:endParaRPr lang="zh-TW" altLang="en-US" dirty="0"/>
                    </a:p>
                  </a:txBody>
                  <a:tcPr/>
                </a:tc>
              </a:tr>
            </a:tbl>
          </a:graphicData>
        </a:graphic>
      </p:graphicFrame>
      <p:sp>
        <p:nvSpPr>
          <p:cNvPr id="3" name="矩形 2"/>
          <p:cNvSpPr/>
          <p:nvPr/>
        </p:nvSpPr>
        <p:spPr>
          <a:xfrm>
            <a:off x="683568" y="116632"/>
            <a:ext cx="2286000" cy="707886"/>
          </a:xfrm>
          <a:prstGeom prst="rect">
            <a:avLst/>
          </a:prstGeom>
        </p:spPr>
        <p:txBody>
          <a:bodyPr>
            <a:spAutoFit/>
          </a:bodyPr>
          <a:lstStyle/>
          <a:p>
            <a:pPr lvl="0">
              <a:defRPr/>
            </a:pPr>
            <a:r>
              <a:rPr lang="en-US" altLang="zh-TW" sz="4000" dirty="0" smtClean="0">
                <a:solidFill>
                  <a:prstClr val="black"/>
                </a:solidFill>
              </a:rPr>
              <a:t>1 </a:t>
            </a:r>
            <a:r>
              <a:rPr lang="en-US" altLang="zh-TW" sz="4000" b="1" dirty="0" smtClean="0">
                <a:solidFill>
                  <a:prstClr val="black"/>
                </a:solidFill>
                <a:effectLst>
                  <a:outerShdw blurRad="38100" dist="38100" dir="2700000" algn="tl">
                    <a:srgbClr val="000000">
                      <a:alpha val="43137"/>
                    </a:srgbClr>
                  </a:outerShdw>
                </a:effectLst>
              </a:rPr>
              <a:t>Identify</a:t>
            </a:r>
            <a:endParaRPr lang="zh-TW" altLang="en-US" sz="4000" b="1" dirty="0">
              <a:solidFill>
                <a:prstClr val="black"/>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661510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Asset Management (</a:t>
            </a:r>
            <a:r>
              <a:rPr lang="en-US" altLang="zh-TW" dirty="0" smtClean="0"/>
              <a:t>ID.AM)</a:t>
            </a:r>
            <a:endParaRPr lang="zh-TW" altLang="en-US" dirty="0"/>
          </a:p>
        </p:txBody>
      </p:sp>
      <p:graphicFrame>
        <p:nvGraphicFramePr>
          <p:cNvPr id="3" name="表格 2"/>
          <p:cNvGraphicFramePr>
            <a:graphicFrameLocks noGrp="1"/>
          </p:cNvGraphicFramePr>
          <p:nvPr>
            <p:extLst>
              <p:ext uri="{D42A27DB-BD31-4B8C-83A1-F6EECF244321}">
                <p14:modId xmlns:p14="http://schemas.microsoft.com/office/powerpoint/2010/main" val="643549995"/>
              </p:ext>
            </p:extLst>
          </p:nvPr>
        </p:nvGraphicFramePr>
        <p:xfrm>
          <a:off x="467544" y="1700808"/>
          <a:ext cx="8064896" cy="2225040"/>
        </p:xfrm>
        <a:graphic>
          <a:graphicData uri="http://schemas.openxmlformats.org/drawingml/2006/table">
            <a:tbl>
              <a:tblPr firstRow="1" bandRow="1">
                <a:tableStyleId>{5C22544A-7EE6-4342-B048-85BDC9FD1C3A}</a:tableStyleId>
              </a:tblPr>
              <a:tblGrid>
                <a:gridCol w="1152128"/>
                <a:gridCol w="6912768"/>
              </a:tblGrid>
              <a:tr h="370840">
                <a:tc>
                  <a:txBody>
                    <a:bodyPr/>
                    <a:lstStyle/>
                    <a:p>
                      <a:endParaRPr lang="zh-TW" altLang="en-US" dirty="0"/>
                    </a:p>
                  </a:txBody>
                  <a:tcPr/>
                </a:tc>
                <a:tc>
                  <a:txBody>
                    <a:bodyPr/>
                    <a:lstStyle/>
                    <a:p>
                      <a:endParaRPr lang="zh-TW" altLang="en-US"/>
                    </a:p>
                  </a:txBody>
                  <a:tcPr/>
                </a:tc>
              </a:tr>
              <a:tr h="370840">
                <a:tc>
                  <a:txBody>
                    <a:bodyPr/>
                    <a:lstStyle/>
                    <a:p>
                      <a:r>
                        <a:rPr lang="en-US" altLang="zh-TW" dirty="0" smtClean="0"/>
                        <a:t>ID.AM-1</a:t>
                      </a:r>
                      <a:endParaRPr lang="zh-TW"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b="1" dirty="0" smtClean="0">
                          <a:solidFill>
                            <a:srgbClr val="FF0000"/>
                          </a:solidFill>
                          <a:effectLst>
                            <a:outerShdw blurRad="38100" dist="38100" dir="2700000" algn="tl">
                              <a:srgbClr val="000000">
                                <a:alpha val="43137"/>
                              </a:srgbClr>
                            </a:outerShdw>
                          </a:effectLst>
                        </a:rPr>
                        <a:t>Physical devices and systems </a:t>
                      </a:r>
                      <a:r>
                        <a:rPr lang="en-US" altLang="zh-TW" dirty="0" smtClean="0"/>
                        <a:t>within the organization are inventoried</a:t>
                      </a:r>
                      <a:endParaRPr lang="zh-TW" altLang="en-US" dirty="0" smtClean="0"/>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a:p>
                  </a:txBody>
                  <a:tcPr/>
                </a:tc>
              </a:tr>
              <a:tr h="370840">
                <a:tc>
                  <a:txBody>
                    <a:bodyPr/>
                    <a:lstStyle/>
                    <a:p>
                      <a:endParaRPr lang="zh-TW" altLang="en-US"/>
                    </a:p>
                  </a:txBody>
                  <a:tcPr/>
                </a:tc>
                <a:tc>
                  <a:txBody>
                    <a:bodyPr/>
                    <a:lstStyle/>
                    <a:p>
                      <a:endParaRPr lang="zh-TW" altLang="en-US" dirty="0"/>
                    </a:p>
                  </a:txBody>
                  <a:tcPr/>
                </a:tc>
              </a:tr>
            </a:tbl>
          </a:graphicData>
        </a:graphic>
      </p:graphicFrame>
    </p:spTree>
    <p:extLst>
      <p:ext uri="{BB962C8B-B14F-4D97-AF65-F5344CB8AC3E}">
        <p14:creationId xmlns:p14="http://schemas.microsoft.com/office/powerpoint/2010/main" val="2715401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6000" y="2413338"/>
            <a:ext cx="4572000" cy="2031325"/>
          </a:xfrm>
          <a:prstGeom prst="rect">
            <a:avLst/>
          </a:prstGeom>
        </p:spPr>
        <p:txBody>
          <a:bodyPr>
            <a:spAutoFit/>
          </a:bodyPr>
          <a:lstStyle/>
          <a:p>
            <a:r>
              <a:rPr lang="en-US" altLang="zh-TW" dirty="0"/>
              <a:t>Asset Management (ID.AM): The data, personnel, devices, systems, and facilities that enable the organization to achieve business purposes are identified and managed consistent with their relative importance to organizational objectives and the organization’s risk strategy.</a:t>
            </a:r>
            <a:endParaRPr lang="zh-TW" altLang="en-US" dirty="0"/>
          </a:p>
        </p:txBody>
      </p:sp>
    </p:spTree>
    <p:extLst>
      <p:ext uri="{BB962C8B-B14F-4D97-AF65-F5344CB8AC3E}">
        <p14:creationId xmlns:p14="http://schemas.microsoft.com/office/powerpoint/2010/main" val="2474742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4005064"/>
            <a:ext cx="9144000" cy="158417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Framework Implementation Tiers</a:t>
            </a:r>
          </a:p>
        </p:txBody>
      </p:sp>
    </p:spTree>
    <p:extLst>
      <p:ext uri="{BB962C8B-B14F-4D97-AF65-F5344CB8AC3E}">
        <p14:creationId xmlns:p14="http://schemas.microsoft.com/office/powerpoint/2010/main" val="675869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Framework Implementation Tiers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313886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Framework Profiles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008551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a:xfrm>
            <a:off x="1043608" y="1556792"/>
            <a:ext cx="6840760" cy="4525963"/>
          </a:xfrm>
        </p:spPr>
        <p:txBody>
          <a:bodyPr/>
          <a:lstStyle/>
          <a:p>
            <a:r>
              <a:rPr lang="en-US" altLang="zh-TW" b="1" dirty="0" smtClean="0">
                <a:effectLst>
                  <a:outerShdw blurRad="38100" dist="38100" dir="2700000" algn="tl">
                    <a:srgbClr val="000000">
                      <a:alpha val="43137"/>
                    </a:srgbClr>
                  </a:outerShdw>
                </a:effectLst>
              </a:rPr>
              <a:t>Cybersecurity threats</a:t>
            </a:r>
          </a:p>
          <a:p>
            <a:r>
              <a:rPr lang="en-US" altLang="zh-TW" b="1" dirty="0" smtClean="0">
                <a:effectLst>
                  <a:outerShdw blurRad="38100" dist="38100" dir="2700000" algn="tl">
                    <a:srgbClr val="000000">
                      <a:alpha val="43137"/>
                    </a:srgbClr>
                  </a:outerShdw>
                </a:effectLst>
              </a:rPr>
              <a:t>NIST</a:t>
            </a:r>
          </a:p>
          <a:p>
            <a:r>
              <a:rPr lang="en-US" altLang="zh-TW" b="1" dirty="0" smtClean="0">
                <a:effectLst>
                  <a:outerShdw blurRad="38100" dist="38100" dir="2700000" algn="tl">
                    <a:srgbClr val="000000">
                      <a:alpha val="43137"/>
                    </a:srgbClr>
                  </a:outerShdw>
                </a:effectLst>
              </a:rPr>
              <a:t>CSF</a:t>
            </a:r>
          </a:p>
          <a:p>
            <a:r>
              <a:rPr lang="en-US" altLang="zh-TW" b="1" dirty="0" smtClean="0">
                <a:effectLst>
                  <a:outerShdw blurRad="38100" dist="38100" dir="2700000" algn="tl">
                    <a:srgbClr val="000000">
                      <a:alpha val="43137"/>
                    </a:srgbClr>
                  </a:outerShdw>
                </a:effectLst>
              </a:rPr>
              <a:t>Framework</a:t>
            </a:r>
          </a:p>
          <a:p>
            <a:r>
              <a:rPr lang="en-US" altLang="zh-TW" b="1" dirty="0" smtClean="0">
                <a:effectLst>
                  <a:outerShdw blurRad="38100" dist="38100" dir="2700000" algn="tl">
                    <a:srgbClr val="000000">
                      <a:alpha val="43137"/>
                    </a:srgbClr>
                  </a:outerShdw>
                </a:effectLst>
              </a:rPr>
              <a:t>Benefits </a:t>
            </a:r>
            <a:r>
              <a:rPr lang="zh-TW" altLang="en-US" b="1" dirty="0" smtClean="0">
                <a:effectLst>
                  <a:outerShdw blurRad="38100" dist="38100" dir="2700000" algn="tl">
                    <a:srgbClr val="000000">
                      <a:alpha val="43137"/>
                    </a:srgbClr>
                  </a:outerShdw>
                </a:effectLst>
              </a:rPr>
              <a:t>用處</a:t>
            </a:r>
            <a:endParaRPr lang="en-US" altLang="zh-TW" b="1" dirty="0" smtClean="0">
              <a:effectLst>
                <a:outerShdw blurRad="38100" dist="38100" dir="2700000" algn="tl">
                  <a:srgbClr val="000000">
                    <a:alpha val="43137"/>
                  </a:srgbClr>
                </a:outerShdw>
              </a:effectLst>
            </a:endParaRPr>
          </a:p>
          <a:p>
            <a:endParaRPr lang="zh-TW" altLang="en-US" dirty="0"/>
          </a:p>
        </p:txBody>
      </p:sp>
    </p:spTree>
    <p:extLst>
      <p:ext uri="{BB962C8B-B14F-4D97-AF65-F5344CB8AC3E}">
        <p14:creationId xmlns:p14="http://schemas.microsoft.com/office/powerpoint/2010/main" val="3302427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136"/>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dirty="0"/>
              <a:t>Cybersecurity threats</a:t>
            </a:r>
          </a:p>
        </p:txBody>
      </p:sp>
    </p:spTree>
    <p:extLst>
      <p:ext uri="{BB962C8B-B14F-4D97-AF65-F5344CB8AC3E}">
        <p14:creationId xmlns:p14="http://schemas.microsoft.com/office/powerpoint/2010/main" val="110774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1700808"/>
            <a:ext cx="8394075" cy="3672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6141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smtClean="0"/>
              <a:t>Ransomeware</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27418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IOT</a:t>
            </a:r>
            <a:r>
              <a:rPr lang="zh-TW" altLang="en-US" dirty="0" smtClean="0"/>
              <a:t> </a:t>
            </a:r>
            <a:r>
              <a:rPr lang="en-US" altLang="zh-TW" dirty="0" smtClean="0"/>
              <a:t>security</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4258643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136"/>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NIST</a:t>
            </a:r>
          </a:p>
        </p:txBody>
      </p:sp>
    </p:spTree>
    <p:extLst>
      <p:ext uri="{BB962C8B-B14F-4D97-AF65-F5344CB8AC3E}">
        <p14:creationId xmlns:p14="http://schemas.microsoft.com/office/powerpoint/2010/main" val="364933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9136"/>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4000" b="1" dirty="0">
                <a:effectLst>
                  <a:outerShdw blurRad="38100" dist="38100" dir="2700000" algn="tl">
                    <a:srgbClr val="000000">
                      <a:alpha val="43137"/>
                    </a:srgbClr>
                  </a:outerShdw>
                </a:effectLst>
              </a:rPr>
              <a:t>NIST CSF</a:t>
            </a:r>
          </a:p>
          <a:p>
            <a:pPr algn="ctr"/>
            <a:endParaRPr lang="en-US" altLang="zh-TW" sz="4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426915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83568" y="1340768"/>
            <a:ext cx="7416824" cy="2677656"/>
          </a:xfrm>
          <a:prstGeom prst="rect">
            <a:avLst/>
          </a:prstGeom>
        </p:spPr>
        <p:txBody>
          <a:bodyPr wrap="square">
            <a:spAutoFit/>
          </a:bodyPr>
          <a:lstStyle/>
          <a:p>
            <a:r>
              <a:rPr lang="en-US" altLang="zh-TW" sz="2800" dirty="0" smtClean="0"/>
              <a:t>The Framework is a </a:t>
            </a:r>
            <a:r>
              <a:rPr lang="en-US" altLang="zh-TW" sz="2800" b="1" dirty="0" smtClean="0">
                <a:solidFill>
                  <a:srgbClr val="FF0000"/>
                </a:solidFill>
                <a:effectLst>
                  <a:outerShdw blurRad="38100" dist="38100" dir="2700000" algn="tl">
                    <a:srgbClr val="000000">
                      <a:alpha val="43137"/>
                    </a:srgbClr>
                  </a:outerShdw>
                </a:effectLst>
              </a:rPr>
              <a:t>risk-based </a:t>
            </a:r>
            <a:r>
              <a:rPr lang="en-US" altLang="zh-TW" sz="2800" dirty="0" smtClean="0"/>
              <a:t>approach to managing cybersecurity risk, and is composed of </a:t>
            </a:r>
            <a:r>
              <a:rPr lang="en-US" altLang="zh-TW" sz="2800" b="1" dirty="0" smtClean="0">
                <a:solidFill>
                  <a:srgbClr val="FF0000"/>
                </a:solidFill>
                <a:effectLst>
                  <a:outerShdw blurRad="38100" dist="38100" dir="2700000" algn="tl">
                    <a:srgbClr val="000000">
                      <a:alpha val="43137"/>
                    </a:srgbClr>
                  </a:outerShdw>
                </a:effectLst>
              </a:rPr>
              <a:t>three</a:t>
            </a:r>
            <a:r>
              <a:rPr lang="en-US" altLang="zh-TW" sz="2800" dirty="0" smtClean="0"/>
              <a:t> parts: </a:t>
            </a:r>
          </a:p>
          <a:p>
            <a:pPr marL="514350" indent="-514350">
              <a:buFont typeface="+mj-lt"/>
              <a:buAutoNum type="arabicPeriod"/>
            </a:pPr>
            <a:r>
              <a:rPr lang="en-US" altLang="zh-TW" sz="2800" dirty="0" smtClean="0"/>
              <a:t>the Framework Core, </a:t>
            </a:r>
          </a:p>
          <a:p>
            <a:pPr marL="514350" indent="-514350">
              <a:buFont typeface="+mj-lt"/>
              <a:buAutoNum type="arabicPeriod"/>
            </a:pPr>
            <a:r>
              <a:rPr lang="en-US" altLang="zh-TW" sz="2800" dirty="0" smtClean="0"/>
              <a:t>the Framework Implementation Tiers, and </a:t>
            </a:r>
          </a:p>
          <a:p>
            <a:pPr marL="514350" indent="-514350">
              <a:buFont typeface="+mj-lt"/>
              <a:buAutoNum type="arabicPeriod"/>
            </a:pPr>
            <a:r>
              <a:rPr lang="en-US" altLang="zh-TW" sz="2800" dirty="0" smtClean="0"/>
              <a:t>the Framework Profiles.</a:t>
            </a:r>
            <a:endParaRPr lang="zh-TW" altLang="en-US" sz="2800" dirty="0"/>
          </a:p>
        </p:txBody>
      </p:sp>
      <p:graphicFrame>
        <p:nvGraphicFramePr>
          <p:cNvPr id="4" name="表格 3"/>
          <p:cNvGraphicFramePr>
            <a:graphicFrameLocks noGrp="1"/>
          </p:cNvGraphicFramePr>
          <p:nvPr>
            <p:extLst>
              <p:ext uri="{D42A27DB-BD31-4B8C-83A1-F6EECF244321}">
                <p14:modId xmlns:p14="http://schemas.microsoft.com/office/powerpoint/2010/main" val="851829890"/>
              </p:ext>
            </p:extLst>
          </p:nvPr>
        </p:nvGraphicFramePr>
        <p:xfrm>
          <a:off x="1343980" y="4221088"/>
          <a:ext cx="6096000" cy="1483360"/>
        </p:xfrm>
        <a:graphic>
          <a:graphicData uri="http://schemas.openxmlformats.org/drawingml/2006/table">
            <a:tbl>
              <a:tblPr firstRow="1" bandRow="1">
                <a:tableStyleId>{5C22544A-7EE6-4342-B048-85BDC9FD1C3A}</a:tableStyleId>
              </a:tblPr>
              <a:tblGrid>
                <a:gridCol w="491716"/>
                <a:gridCol w="4248472"/>
                <a:gridCol w="1355812"/>
              </a:tblGrid>
              <a:tr h="370840">
                <a:tc>
                  <a:txBody>
                    <a:bodyPr/>
                    <a:lstStyle/>
                    <a:p>
                      <a:endParaRPr lang="zh-TW" altLang="en-US" dirty="0"/>
                    </a:p>
                  </a:txBody>
                  <a:tcPr/>
                </a:tc>
                <a:tc>
                  <a:txBody>
                    <a:bodyPr/>
                    <a:lstStyle/>
                    <a:p>
                      <a:endParaRPr lang="zh-TW" altLang="en-US"/>
                    </a:p>
                  </a:txBody>
                  <a:tcPr/>
                </a:tc>
                <a:tc>
                  <a:txBody>
                    <a:bodyPr/>
                    <a:lstStyle/>
                    <a:p>
                      <a:endParaRPr lang="zh-TW" altLang="en-US"/>
                    </a:p>
                  </a:txBody>
                  <a:tcPr/>
                </a:tc>
              </a:tr>
              <a:tr h="370840">
                <a:tc>
                  <a:txBody>
                    <a:bodyPr/>
                    <a:lstStyle/>
                    <a:p>
                      <a:r>
                        <a:rPr lang="en-US" altLang="zh-TW" b="1" dirty="0" smtClean="0">
                          <a:effectLst>
                            <a:outerShdw blurRad="38100" dist="38100" dir="2700000" algn="tl">
                              <a:srgbClr val="000000">
                                <a:alpha val="43137"/>
                              </a:srgbClr>
                            </a:outerShdw>
                          </a:effectLst>
                        </a:rPr>
                        <a:t>1</a:t>
                      </a:r>
                      <a:endParaRPr lang="zh-TW" altLang="en-US" b="1" dirty="0">
                        <a:effectLst>
                          <a:outerShdw blurRad="38100" dist="38100" dir="2700000" algn="tl">
                            <a:srgbClr val="000000">
                              <a:alpha val="43137"/>
                            </a:srgbClr>
                          </a:outerShdw>
                        </a:effectLst>
                      </a:endParaRPr>
                    </a:p>
                  </a:txBody>
                  <a:tcPr/>
                </a:tc>
                <a:tc>
                  <a:txBody>
                    <a:bodyPr/>
                    <a:lstStyle/>
                    <a:p>
                      <a:r>
                        <a:rPr lang="en-US" altLang="zh-TW" sz="1800" b="1" dirty="0" smtClean="0">
                          <a:effectLst>
                            <a:outerShdw blurRad="38100" dist="38100" dir="2700000" algn="tl">
                              <a:srgbClr val="000000">
                                <a:alpha val="43137"/>
                              </a:srgbClr>
                            </a:outerShdw>
                          </a:effectLst>
                        </a:rPr>
                        <a:t>the Framework Core</a:t>
                      </a:r>
                      <a:endParaRPr lang="zh-TW" altLang="en-US" b="1" dirty="0">
                        <a:effectLst>
                          <a:outerShdw blurRad="38100" dist="38100" dir="2700000" algn="tl">
                            <a:srgbClr val="000000">
                              <a:alpha val="43137"/>
                            </a:srgbClr>
                          </a:outerShdw>
                        </a:effectLst>
                      </a:endParaRPr>
                    </a:p>
                  </a:txBody>
                  <a:tcPr/>
                </a:tc>
                <a:tc>
                  <a:txBody>
                    <a:bodyPr/>
                    <a:lstStyle/>
                    <a:p>
                      <a:endParaRPr lang="zh-TW" altLang="en-US"/>
                    </a:p>
                  </a:txBody>
                  <a:tcPr/>
                </a:tc>
              </a:tr>
              <a:tr h="370840">
                <a:tc>
                  <a:txBody>
                    <a:bodyPr/>
                    <a:lstStyle/>
                    <a:p>
                      <a:r>
                        <a:rPr lang="en-US" altLang="zh-TW" b="1" dirty="0" smtClean="0">
                          <a:effectLst>
                            <a:outerShdw blurRad="38100" dist="38100" dir="2700000" algn="tl">
                              <a:srgbClr val="000000">
                                <a:alpha val="43137"/>
                              </a:srgbClr>
                            </a:outerShdw>
                          </a:effectLst>
                        </a:rPr>
                        <a:t>2</a:t>
                      </a:r>
                      <a:endParaRPr lang="zh-TW" altLang="en-US" b="1" dirty="0">
                        <a:effectLst>
                          <a:outerShdw blurRad="38100" dist="38100" dir="2700000" algn="tl">
                            <a:srgbClr val="000000">
                              <a:alpha val="43137"/>
                            </a:srgbClr>
                          </a:outerShdw>
                        </a:effectLst>
                      </a:endParaRPr>
                    </a:p>
                  </a:txBody>
                  <a:tcPr/>
                </a:tc>
                <a:tc>
                  <a:txBody>
                    <a:bodyPr/>
                    <a:lstStyle/>
                    <a:p>
                      <a:r>
                        <a:rPr lang="en-US" altLang="zh-TW" sz="1800" b="1" dirty="0" smtClean="0">
                          <a:effectLst>
                            <a:outerShdw blurRad="38100" dist="38100" dir="2700000" algn="tl">
                              <a:srgbClr val="000000">
                                <a:alpha val="43137"/>
                              </a:srgbClr>
                            </a:outerShdw>
                          </a:effectLst>
                        </a:rPr>
                        <a:t>the Framework Implementation Tiers</a:t>
                      </a:r>
                      <a:endParaRPr lang="zh-TW" altLang="en-US" b="1" dirty="0">
                        <a:effectLst>
                          <a:outerShdw blurRad="38100" dist="38100" dir="2700000" algn="tl">
                            <a:srgbClr val="000000">
                              <a:alpha val="43137"/>
                            </a:srgbClr>
                          </a:outerShdw>
                        </a:effectLst>
                      </a:endParaRPr>
                    </a:p>
                  </a:txBody>
                  <a:tcPr/>
                </a:tc>
                <a:tc>
                  <a:txBody>
                    <a:bodyPr/>
                    <a:lstStyle/>
                    <a:p>
                      <a:endParaRPr lang="zh-TW" altLang="en-US"/>
                    </a:p>
                  </a:txBody>
                  <a:tcPr/>
                </a:tc>
              </a:tr>
              <a:tr h="370840">
                <a:tc>
                  <a:txBody>
                    <a:bodyPr/>
                    <a:lstStyle/>
                    <a:p>
                      <a:r>
                        <a:rPr lang="en-US" altLang="zh-TW" b="1" dirty="0" smtClean="0">
                          <a:effectLst>
                            <a:outerShdw blurRad="38100" dist="38100" dir="2700000" algn="tl">
                              <a:srgbClr val="000000">
                                <a:alpha val="43137"/>
                              </a:srgbClr>
                            </a:outerShdw>
                          </a:effectLst>
                        </a:rPr>
                        <a:t>3</a:t>
                      </a:r>
                      <a:endParaRPr lang="zh-TW" altLang="en-US" b="1" dirty="0">
                        <a:effectLst>
                          <a:outerShdw blurRad="38100" dist="38100" dir="2700000" algn="tl">
                            <a:srgbClr val="000000">
                              <a:alpha val="43137"/>
                            </a:srgbClr>
                          </a:outerShdw>
                        </a:effectLst>
                      </a:endParaRPr>
                    </a:p>
                  </a:txBody>
                  <a:tcPr/>
                </a:tc>
                <a:tc>
                  <a:txBody>
                    <a:bodyPr/>
                    <a:lstStyle/>
                    <a:p>
                      <a:r>
                        <a:rPr lang="en-US" altLang="zh-TW" sz="1800" b="1" dirty="0" smtClean="0">
                          <a:effectLst>
                            <a:outerShdw blurRad="38100" dist="38100" dir="2700000" algn="tl">
                              <a:srgbClr val="000000">
                                <a:alpha val="43137"/>
                              </a:srgbClr>
                            </a:outerShdw>
                          </a:effectLst>
                        </a:rPr>
                        <a:t>the Framework Profiles</a:t>
                      </a:r>
                      <a:endParaRPr lang="zh-TW" altLang="en-US" b="1" dirty="0">
                        <a:effectLst>
                          <a:outerShdw blurRad="38100" dist="38100" dir="2700000" algn="tl">
                            <a:srgbClr val="000000">
                              <a:alpha val="43137"/>
                            </a:srgbClr>
                          </a:outerShdw>
                        </a:effectLst>
                      </a:endParaRPr>
                    </a:p>
                  </a:txBody>
                  <a:tcPr/>
                </a:tc>
                <a:tc>
                  <a:txBody>
                    <a:bodyPr/>
                    <a:lstStyle/>
                    <a:p>
                      <a:endParaRPr lang="zh-TW" altLang="en-US" dirty="0"/>
                    </a:p>
                  </a:txBody>
                  <a:tcPr/>
                </a:tc>
              </a:tr>
            </a:tbl>
          </a:graphicData>
        </a:graphic>
      </p:graphicFrame>
    </p:spTree>
    <p:extLst>
      <p:ext uri="{BB962C8B-B14F-4D97-AF65-F5344CB8AC3E}">
        <p14:creationId xmlns:p14="http://schemas.microsoft.com/office/powerpoint/2010/main" val="320075022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271</Words>
  <Application>Microsoft Office PowerPoint</Application>
  <PresentationFormat>如螢幕大小 (4:3)</PresentationFormat>
  <Paragraphs>50</Paragraphs>
  <Slides>19</Slides>
  <Notes>0</Notes>
  <HiddenSlides>0</HiddenSlides>
  <MMClips>0</MMClips>
  <ScaleCrop>false</ScaleCrop>
  <HeadingPairs>
    <vt:vector size="4" baseType="variant">
      <vt:variant>
        <vt:lpstr>佈景主題</vt:lpstr>
      </vt:variant>
      <vt:variant>
        <vt:i4>1</vt:i4>
      </vt:variant>
      <vt:variant>
        <vt:lpstr>投影片標題</vt:lpstr>
      </vt:variant>
      <vt:variant>
        <vt:i4>19</vt:i4>
      </vt:variant>
    </vt:vector>
  </HeadingPairs>
  <TitlesOfParts>
    <vt:vector size="20" baseType="lpstr">
      <vt:lpstr>Office 佈景主題</vt:lpstr>
      <vt:lpstr>NIST CSF</vt:lpstr>
      <vt:lpstr>agenda</vt:lpstr>
      <vt:lpstr>PowerPoint 簡報</vt:lpstr>
      <vt:lpstr>PowerPoint 簡報</vt:lpstr>
      <vt:lpstr>Ransomeware</vt:lpstr>
      <vt:lpstr>IOT security</vt:lpstr>
      <vt:lpstr>PowerPoint 簡報</vt:lpstr>
      <vt:lpstr>PowerPoint 簡報</vt:lpstr>
      <vt:lpstr>PowerPoint 簡報</vt:lpstr>
      <vt:lpstr>PowerPoint 簡報</vt:lpstr>
      <vt:lpstr>PowerPoint 簡報</vt:lpstr>
      <vt:lpstr>the Framework Core</vt:lpstr>
      <vt:lpstr>PowerPoint 簡報</vt:lpstr>
      <vt:lpstr>PowerPoint 簡報</vt:lpstr>
      <vt:lpstr>Asset Management (ID.AM)</vt:lpstr>
      <vt:lpstr>PowerPoint 簡報</vt:lpstr>
      <vt:lpstr>PowerPoint 簡報</vt:lpstr>
      <vt:lpstr>Framework Implementation Tiers</vt:lpstr>
      <vt:lpstr>Framework Profiles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NIST CSF</dc:title>
  <dc:creator>KSUIE</dc:creator>
  <cp:lastModifiedBy>KSUIE</cp:lastModifiedBy>
  <cp:revision>7</cp:revision>
  <dcterms:created xsi:type="dcterms:W3CDTF">2020-07-06T02:19:35Z</dcterms:created>
  <dcterms:modified xsi:type="dcterms:W3CDTF">2020-07-14T04:35:54Z</dcterms:modified>
</cp:coreProperties>
</file>