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4" r:id="rId6"/>
    <p:sldId id="265" r:id="rId7"/>
    <p:sldId id="267" r:id="rId8"/>
    <p:sldId id="271" r:id="rId9"/>
    <p:sldId id="266" r:id="rId10"/>
    <p:sldId id="261" r:id="rId11"/>
    <p:sldId id="257" r:id="rId12"/>
    <p:sldId id="258" r:id="rId13"/>
    <p:sldId id="268" r:id="rId14"/>
    <p:sldId id="269" r:id="rId15"/>
    <p:sldId id="270"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6420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3138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94234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82419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35413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92538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342482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81260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03797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254548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230985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65792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law.moj.gov.tw/LawClass/LawSingle.aspx?pcode=A0030303&amp;flno=13" TargetMode="External"/><Relationship Id="rId2" Type="http://schemas.openxmlformats.org/officeDocument/2006/relationships/hyperlink" Target="https://law.moj.gov.tw/LawClass/LawSingle.aspx?pcode=A0030303&amp;flno=12"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effectLst>
                  <a:outerShdw blurRad="38100" dist="38100" dir="2700000" algn="tl">
                    <a:srgbClr val="000000">
                      <a:alpha val="43137"/>
                    </a:srgbClr>
                  </a:outerShdw>
                </a:effectLst>
              </a:rPr>
              <a:t>資通安全管理法</a:t>
            </a:r>
            <a:endParaRPr lang="zh-TW" altLang="en-US"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48904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365104"/>
            <a:ext cx="9144000" cy="11521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資通安全管理法   施行細則</a:t>
            </a:r>
            <a:endParaRPr lang="zh-TW" altLang="en-US" sz="3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674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080" y="836712"/>
            <a:ext cx="7039272" cy="830997"/>
          </a:xfrm>
          <a:prstGeom prst="rect">
            <a:avLst/>
          </a:prstGeom>
        </p:spPr>
        <p:txBody>
          <a:bodyPr wrap="square">
            <a:spAutoFit/>
          </a:bodyPr>
          <a:lstStyle/>
          <a:p>
            <a:r>
              <a:rPr lang="zh-TW" altLang="en-US" sz="2400" dirty="0" smtClean="0"/>
              <a:t>法規名稱：資通安全管理法施行細則 </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共</a:t>
            </a:r>
            <a:r>
              <a:rPr lang="en-US" altLang="zh-TW" sz="2400" b="1" dirty="0" smtClean="0">
                <a:effectLst>
                  <a:outerShdw blurRad="38100" dist="38100" dir="2700000" algn="tl">
                    <a:srgbClr val="000000">
                      <a:alpha val="43137"/>
                    </a:srgbClr>
                  </a:outerShdw>
                </a:effectLst>
              </a:rPr>
              <a:t>13 </a:t>
            </a:r>
            <a:r>
              <a:rPr lang="zh-TW" altLang="en-US" sz="2400" b="1" dirty="0" smtClean="0">
                <a:effectLst>
                  <a:outerShdw blurRad="38100" dist="38100" dir="2700000" algn="tl">
                    <a:srgbClr val="000000">
                      <a:alpha val="43137"/>
                    </a:srgbClr>
                  </a:outerShdw>
                </a:effectLst>
              </a:rPr>
              <a:t>條</a:t>
            </a:r>
            <a:r>
              <a:rPr lang="en-US" altLang="zh-TW" sz="2400" b="1" dirty="0" smtClean="0">
                <a:effectLst>
                  <a:outerShdw blurRad="38100" dist="38100" dir="2700000" algn="tl">
                    <a:srgbClr val="000000">
                      <a:alpha val="43137"/>
                    </a:srgbClr>
                  </a:outerShdw>
                </a:effectLst>
              </a:rPr>
              <a:t>)</a:t>
            </a:r>
          </a:p>
          <a:p>
            <a:r>
              <a:rPr lang="zh-TW" altLang="en-US" sz="2400" dirty="0" smtClean="0"/>
              <a:t>發布日期：民國 </a:t>
            </a:r>
            <a:r>
              <a:rPr lang="en-US" altLang="zh-TW" sz="2400" dirty="0" smtClean="0"/>
              <a:t>107 </a:t>
            </a:r>
            <a:r>
              <a:rPr lang="zh-TW" altLang="en-US" sz="2400" dirty="0" smtClean="0"/>
              <a:t>年 </a:t>
            </a:r>
            <a:r>
              <a:rPr lang="en-US" altLang="zh-TW" sz="2400" dirty="0" smtClean="0"/>
              <a:t>11 </a:t>
            </a:r>
            <a:r>
              <a:rPr lang="zh-TW" altLang="en-US" sz="2400" dirty="0" smtClean="0"/>
              <a:t>月 </a:t>
            </a:r>
            <a:r>
              <a:rPr lang="en-US" altLang="zh-TW" sz="2400" dirty="0" smtClean="0"/>
              <a:t>21 </a:t>
            </a:r>
            <a:r>
              <a:rPr lang="zh-TW" altLang="en-US" sz="2400" dirty="0" smtClean="0"/>
              <a:t>日</a:t>
            </a:r>
            <a:endParaRPr lang="zh-TW" altLang="en-US" sz="2400" dirty="0"/>
          </a:p>
        </p:txBody>
      </p:sp>
      <p:sp>
        <p:nvSpPr>
          <p:cNvPr id="4" name="矩形 3"/>
          <p:cNvSpPr/>
          <p:nvPr/>
        </p:nvSpPr>
        <p:spPr>
          <a:xfrm>
            <a:off x="701844" y="6309320"/>
            <a:ext cx="6408712" cy="369332"/>
          </a:xfrm>
          <a:prstGeom prst="rect">
            <a:avLst/>
          </a:prstGeom>
        </p:spPr>
        <p:txBody>
          <a:bodyPr wrap="square">
            <a:spAutoFit/>
          </a:bodyPr>
          <a:lstStyle/>
          <a:p>
            <a:r>
              <a:rPr lang="en-US" altLang="zh-TW" b="1" dirty="0" smtClean="0">
                <a:effectLst>
                  <a:outerShdw blurRad="38100" dist="38100" dir="2700000" algn="tl">
                    <a:srgbClr val="000000">
                      <a:alpha val="43137"/>
                    </a:srgbClr>
                  </a:outerShdw>
                </a:effectLst>
              </a:rPr>
              <a:t>https://law.moj.gov.tw/LawClass/LawAll.aspx?pcode=A0030303</a:t>
            </a:r>
            <a:endParaRPr lang="zh-TW" altLang="en-US" b="1" dirty="0">
              <a:effectLst>
                <a:outerShdw blurRad="38100" dist="38100" dir="2700000" algn="tl">
                  <a:srgbClr val="000000">
                    <a:alpha val="43137"/>
                  </a:srgbClr>
                </a:outerShdw>
              </a:effectLst>
            </a:endParaRPr>
          </a:p>
        </p:txBody>
      </p:sp>
      <p:sp>
        <p:nvSpPr>
          <p:cNvPr id="5" name="矩形 4"/>
          <p:cNvSpPr/>
          <p:nvPr/>
        </p:nvSpPr>
        <p:spPr>
          <a:xfrm>
            <a:off x="611560" y="1988840"/>
            <a:ext cx="8352928" cy="3693319"/>
          </a:xfrm>
          <a:prstGeom prst="rect">
            <a:avLst/>
          </a:prstGeom>
        </p:spPr>
        <p:txBody>
          <a:bodyPr wrap="square">
            <a:spAutoFit/>
          </a:bodyPr>
          <a:lstStyle/>
          <a:p>
            <a:r>
              <a:rPr lang="zh-TW" altLang="en-US" dirty="0" smtClean="0"/>
              <a:t>第 </a:t>
            </a:r>
            <a:r>
              <a:rPr lang="en-US" altLang="zh-TW" dirty="0" smtClean="0"/>
              <a:t>1 </a:t>
            </a:r>
            <a:r>
              <a:rPr lang="zh-TW" altLang="en-US" dirty="0" smtClean="0"/>
              <a:t>條</a:t>
            </a:r>
            <a:r>
              <a:rPr lang="en-US" altLang="zh-TW" dirty="0" smtClean="0"/>
              <a:t>:</a:t>
            </a:r>
            <a:r>
              <a:rPr lang="zh-TW" altLang="en-US" dirty="0" smtClean="0"/>
              <a:t>本細則依</a:t>
            </a:r>
            <a:r>
              <a:rPr lang="zh-TW" altLang="en-US" b="1" dirty="0" smtClean="0">
                <a:solidFill>
                  <a:srgbClr val="FF0000"/>
                </a:solidFill>
                <a:effectLst>
                  <a:outerShdw blurRad="38100" dist="38100" dir="2700000" algn="tl">
                    <a:srgbClr val="000000">
                      <a:alpha val="43137"/>
                    </a:srgbClr>
                  </a:outerShdw>
                </a:effectLst>
              </a:rPr>
              <a:t>資通安全管理法</a:t>
            </a:r>
            <a:r>
              <a:rPr lang="zh-TW" altLang="en-US" dirty="0" smtClean="0"/>
              <a:t>（以下簡稱本法）第二十二條規定訂定之。</a:t>
            </a:r>
          </a:p>
          <a:p>
            <a:endParaRPr lang="en-US" altLang="zh-TW" dirty="0" smtClean="0"/>
          </a:p>
          <a:p>
            <a:r>
              <a:rPr lang="zh-TW" altLang="en-US" dirty="0" smtClean="0"/>
              <a:t>第 </a:t>
            </a:r>
            <a:r>
              <a:rPr lang="en-US" altLang="zh-TW" dirty="0" smtClean="0"/>
              <a:t>2 </a:t>
            </a:r>
            <a:r>
              <a:rPr lang="zh-TW" altLang="en-US" dirty="0" smtClean="0"/>
              <a:t>條</a:t>
            </a:r>
          </a:p>
          <a:p>
            <a:r>
              <a:rPr lang="zh-TW" altLang="en-US" dirty="0" smtClean="0"/>
              <a:t>本法第三條第五款所稱</a:t>
            </a:r>
            <a:r>
              <a:rPr lang="zh-TW" altLang="en-US" b="1" dirty="0" smtClean="0">
                <a:solidFill>
                  <a:srgbClr val="FF0000"/>
                </a:solidFill>
                <a:effectLst>
                  <a:outerShdw blurRad="38100" dist="38100" dir="2700000" algn="tl">
                    <a:srgbClr val="000000">
                      <a:alpha val="43137"/>
                    </a:srgbClr>
                  </a:outerShdw>
                </a:effectLst>
              </a:rPr>
              <a:t>軍事機關</a:t>
            </a:r>
            <a:r>
              <a:rPr lang="zh-TW" altLang="en-US" dirty="0" smtClean="0"/>
              <a:t>，指國防部及其所屬機關（構）、部隊、學校；所稱</a:t>
            </a:r>
            <a:r>
              <a:rPr lang="zh-TW" altLang="en-US" b="1" dirty="0" smtClean="0">
                <a:solidFill>
                  <a:srgbClr val="FF0000"/>
                </a:solidFill>
                <a:effectLst>
                  <a:outerShdw blurRad="38100" dist="38100" dir="2700000" algn="tl">
                    <a:srgbClr val="000000">
                      <a:alpha val="43137"/>
                    </a:srgbClr>
                  </a:outerShdw>
                </a:effectLst>
              </a:rPr>
              <a:t>情報機關</a:t>
            </a:r>
            <a:r>
              <a:rPr lang="zh-TW" altLang="en-US" dirty="0" smtClean="0"/>
              <a:t>，指國家情報工作法第三條第一項第一款及第二項規定之機關。</a:t>
            </a:r>
            <a:endParaRPr lang="en-US" altLang="zh-TW" dirty="0" smtClean="0"/>
          </a:p>
          <a:p>
            <a:endParaRPr lang="en-US" altLang="zh-TW" dirty="0"/>
          </a:p>
          <a:p>
            <a:r>
              <a:rPr lang="zh-TW" altLang="en-US" dirty="0">
                <a:hlinkClick r:id="rId2"/>
              </a:rPr>
              <a:t>第 </a:t>
            </a:r>
            <a:r>
              <a:rPr lang="en-US" altLang="zh-TW" dirty="0">
                <a:hlinkClick r:id="rId2"/>
              </a:rPr>
              <a:t>12 </a:t>
            </a:r>
            <a:r>
              <a:rPr lang="zh-TW" altLang="en-US" dirty="0">
                <a:hlinkClick r:id="rId2"/>
              </a:rPr>
              <a:t>條</a:t>
            </a:r>
            <a:endParaRPr lang="zh-TW" altLang="en-US" dirty="0"/>
          </a:p>
          <a:p>
            <a:r>
              <a:rPr lang="zh-TW" altLang="en-US" dirty="0"/>
              <a:t>特定非公務機關之業務涉及數中央目的事業主管機關之權責者，主管機關</a:t>
            </a:r>
            <a:br>
              <a:rPr lang="zh-TW" altLang="en-US" dirty="0"/>
            </a:br>
            <a:r>
              <a:rPr lang="zh-TW" altLang="en-US" dirty="0"/>
              <a:t>得協調指定一個以上之中央目的事業主管機關，單獨或共同辦理本法所定</a:t>
            </a:r>
            <a:br>
              <a:rPr lang="zh-TW" altLang="en-US" dirty="0"/>
            </a:br>
            <a:r>
              <a:rPr lang="zh-TW" altLang="en-US" dirty="0"/>
              <a:t>中央目的事業主管機關應辦理之事項</a:t>
            </a:r>
            <a:r>
              <a:rPr lang="zh-TW" altLang="en-US" dirty="0" smtClean="0"/>
              <a:t>。</a:t>
            </a:r>
            <a:endParaRPr lang="en-US" altLang="zh-TW" dirty="0" smtClean="0"/>
          </a:p>
          <a:p>
            <a:endParaRPr lang="zh-TW" altLang="en-US" dirty="0"/>
          </a:p>
          <a:p>
            <a:r>
              <a:rPr lang="zh-TW" altLang="en-US" dirty="0">
                <a:hlinkClick r:id="rId3"/>
              </a:rPr>
              <a:t>第 </a:t>
            </a:r>
            <a:r>
              <a:rPr lang="en-US" altLang="zh-TW" dirty="0">
                <a:hlinkClick r:id="rId3"/>
              </a:rPr>
              <a:t>13 </a:t>
            </a:r>
            <a:r>
              <a:rPr lang="zh-TW" altLang="en-US" dirty="0">
                <a:hlinkClick r:id="rId3"/>
              </a:rPr>
              <a:t>條</a:t>
            </a:r>
            <a:endParaRPr lang="zh-TW" altLang="en-US" dirty="0"/>
          </a:p>
          <a:p>
            <a:r>
              <a:rPr lang="zh-TW" altLang="en-US" dirty="0"/>
              <a:t>本細則之施行日期，由主管機關定之</a:t>
            </a:r>
            <a:r>
              <a:rPr lang="zh-TW" altLang="en-US" dirty="0" smtClean="0"/>
              <a:t>。</a:t>
            </a:r>
            <a:endParaRPr lang="zh-TW" altLang="en-US" dirty="0"/>
          </a:p>
        </p:txBody>
      </p:sp>
    </p:spTree>
    <p:extLst>
      <p:ext uri="{BB962C8B-B14F-4D97-AF65-F5344CB8AC3E}">
        <p14:creationId xmlns:p14="http://schemas.microsoft.com/office/powerpoint/2010/main" val="19496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22476"/>
            <a:ext cx="3467616" cy="584775"/>
          </a:xfrm>
          <a:prstGeom prst="rect">
            <a:avLst/>
          </a:prstGeom>
        </p:spPr>
        <p:txBody>
          <a:bodyPr wrap="none">
            <a:spAutoFit/>
          </a:bodyPr>
          <a:lstStyle/>
          <a:p>
            <a:r>
              <a:rPr lang="zh-TW" altLang="en-US" sz="3200" b="1" dirty="0" smtClean="0">
                <a:effectLst>
                  <a:outerShdw blurRad="38100" dist="38100" dir="2700000" algn="tl">
                    <a:srgbClr val="000000">
                      <a:alpha val="43137"/>
                    </a:srgbClr>
                  </a:outerShdw>
                </a:effectLst>
              </a:rPr>
              <a:t>資通安全</a:t>
            </a:r>
            <a:r>
              <a:rPr lang="zh-TW" altLang="en-US" sz="3200" b="1" dirty="0" smtClean="0">
                <a:solidFill>
                  <a:srgbClr val="FF0000"/>
                </a:solidFill>
                <a:effectLst>
                  <a:outerShdw blurRad="38100" dist="38100" dir="2700000" algn="tl">
                    <a:srgbClr val="000000">
                      <a:alpha val="43137"/>
                    </a:srgbClr>
                  </a:outerShdw>
                </a:effectLst>
              </a:rPr>
              <a:t>維護</a:t>
            </a:r>
            <a:r>
              <a:rPr lang="zh-TW" altLang="en-US" sz="3200" b="1" dirty="0" smtClean="0">
                <a:effectLst>
                  <a:outerShdw blurRad="38100" dist="38100" dir="2700000" algn="tl">
                    <a:srgbClr val="000000">
                      <a:alpha val="43137"/>
                    </a:srgbClr>
                  </a:outerShdw>
                </a:effectLst>
              </a:rPr>
              <a:t>計畫</a:t>
            </a:r>
            <a:endParaRPr lang="zh-TW" altLang="en-US" sz="3200" b="1" dirty="0">
              <a:effectLst>
                <a:outerShdw blurRad="38100" dist="38100" dir="2700000" algn="tl">
                  <a:srgbClr val="000000">
                    <a:alpha val="43137"/>
                  </a:srgbClr>
                </a:outerShdw>
              </a:effectLst>
            </a:endParaRPr>
          </a:p>
        </p:txBody>
      </p:sp>
      <p:sp>
        <p:nvSpPr>
          <p:cNvPr id="3" name="矩形 2"/>
          <p:cNvSpPr/>
          <p:nvPr/>
        </p:nvSpPr>
        <p:spPr>
          <a:xfrm>
            <a:off x="395536" y="331089"/>
            <a:ext cx="8280920" cy="6463308"/>
          </a:xfrm>
          <a:prstGeom prst="rect">
            <a:avLst/>
          </a:prstGeom>
        </p:spPr>
        <p:txBody>
          <a:bodyPr wrap="square">
            <a:spAutoFit/>
          </a:bodyPr>
          <a:lstStyle/>
          <a:p>
            <a:r>
              <a:rPr lang="zh-TW" altLang="en-US" dirty="0" smtClean="0"/>
              <a:t>第 </a:t>
            </a:r>
            <a:r>
              <a:rPr lang="en-US" altLang="zh-TW" dirty="0" smtClean="0"/>
              <a:t>6 </a:t>
            </a:r>
            <a:r>
              <a:rPr lang="zh-TW" altLang="en-US" dirty="0" smtClean="0"/>
              <a:t>條</a:t>
            </a:r>
          </a:p>
          <a:p>
            <a:r>
              <a:rPr lang="zh-TW" altLang="en-US" sz="1200" dirty="0" smtClean="0"/>
              <a:t>本法第十條、第十六條第二項及第十七條第一項所定資通安全維護計畫，</a:t>
            </a:r>
          </a:p>
          <a:p>
            <a:r>
              <a:rPr lang="zh-TW" altLang="en-US" sz="1200" dirty="0" smtClean="0"/>
              <a:t>應包括下列事項：</a:t>
            </a:r>
            <a:endParaRPr lang="en-US" altLang="zh-TW" sz="1200" dirty="0" smtClean="0"/>
          </a:p>
          <a:p>
            <a:endParaRPr lang="zh-TW" altLang="en-US" sz="1200" dirty="0" smtClean="0"/>
          </a:p>
          <a:p>
            <a:r>
              <a:rPr lang="zh-TW" altLang="en-US" dirty="0" smtClean="0"/>
              <a:t>一、</a:t>
            </a:r>
            <a:r>
              <a:rPr lang="zh-TW" altLang="en-US" b="1" dirty="0" smtClean="0">
                <a:solidFill>
                  <a:srgbClr val="FF0000"/>
                </a:solidFill>
                <a:effectLst>
                  <a:outerShdw blurRad="38100" dist="38100" dir="2700000" algn="tl">
                    <a:srgbClr val="000000">
                      <a:alpha val="43137"/>
                    </a:srgbClr>
                  </a:outerShdw>
                </a:effectLst>
              </a:rPr>
              <a:t>核心業務</a:t>
            </a:r>
            <a:r>
              <a:rPr lang="zh-TW" altLang="en-US" dirty="0" smtClean="0"/>
              <a:t>及其重要性。</a:t>
            </a:r>
          </a:p>
          <a:p>
            <a:r>
              <a:rPr lang="zh-TW" altLang="en-US" dirty="0" smtClean="0"/>
              <a:t>二、資通安全</a:t>
            </a:r>
            <a:r>
              <a:rPr lang="zh-TW" altLang="en-US" b="1" dirty="0" smtClean="0">
                <a:solidFill>
                  <a:srgbClr val="FF0000"/>
                </a:solidFill>
                <a:effectLst>
                  <a:outerShdw blurRad="38100" dist="38100" dir="2700000" algn="tl">
                    <a:srgbClr val="000000">
                      <a:alpha val="43137"/>
                    </a:srgbClr>
                  </a:outerShdw>
                </a:effectLst>
              </a:rPr>
              <a:t>政策</a:t>
            </a:r>
            <a:r>
              <a:rPr lang="zh-TW" altLang="en-US" dirty="0" smtClean="0"/>
              <a:t>及目標。</a:t>
            </a:r>
          </a:p>
          <a:p>
            <a:r>
              <a:rPr lang="zh-TW" altLang="en-US" dirty="0" smtClean="0"/>
              <a:t>三、資通安全推動</a:t>
            </a:r>
            <a:r>
              <a:rPr lang="zh-TW" altLang="en-US" b="1" dirty="0" smtClean="0">
                <a:solidFill>
                  <a:srgbClr val="FF0000"/>
                </a:solidFill>
                <a:effectLst>
                  <a:outerShdw blurRad="38100" dist="38100" dir="2700000" algn="tl">
                    <a:srgbClr val="000000">
                      <a:alpha val="43137"/>
                    </a:srgbClr>
                  </a:outerShdw>
                </a:effectLst>
              </a:rPr>
              <a:t>組織</a:t>
            </a:r>
            <a:r>
              <a:rPr lang="zh-TW" altLang="en-US" dirty="0" smtClean="0"/>
              <a:t>。</a:t>
            </a:r>
          </a:p>
          <a:p>
            <a:r>
              <a:rPr lang="zh-TW" altLang="en-US" dirty="0" smtClean="0"/>
              <a:t>四、專責</a:t>
            </a:r>
            <a:r>
              <a:rPr lang="zh-TW" altLang="en-US" b="1" dirty="0" smtClean="0">
                <a:solidFill>
                  <a:srgbClr val="FF0000"/>
                </a:solidFill>
                <a:effectLst>
                  <a:outerShdw blurRad="38100" dist="38100" dir="2700000" algn="tl">
                    <a:srgbClr val="000000">
                      <a:alpha val="43137"/>
                    </a:srgbClr>
                  </a:outerShdw>
                </a:effectLst>
              </a:rPr>
              <a:t>人力及經費</a:t>
            </a:r>
            <a:r>
              <a:rPr lang="zh-TW" altLang="en-US" dirty="0" smtClean="0"/>
              <a:t>之配置。</a:t>
            </a:r>
          </a:p>
          <a:p>
            <a:r>
              <a:rPr lang="zh-TW" altLang="en-US" dirty="0" smtClean="0"/>
              <a:t>五、公務機關</a:t>
            </a:r>
            <a:r>
              <a:rPr lang="zh-TW" altLang="en-US" b="1" dirty="0" smtClean="0">
                <a:solidFill>
                  <a:srgbClr val="FF0000"/>
                </a:solidFill>
                <a:effectLst>
                  <a:outerShdw blurRad="38100" dist="38100" dir="2700000" algn="tl">
                    <a:srgbClr val="000000">
                      <a:alpha val="43137"/>
                    </a:srgbClr>
                  </a:outerShdw>
                </a:effectLst>
              </a:rPr>
              <a:t>資通安全長</a:t>
            </a:r>
            <a:r>
              <a:rPr lang="zh-TW" altLang="en-US" dirty="0" smtClean="0"/>
              <a:t>之配置。</a:t>
            </a:r>
            <a:endParaRPr lang="en-US" altLang="zh-TW" dirty="0" smtClean="0"/>
          </a:p>
          <a:p>
            <a:endParaRPr lang="zh-TW" altLang="en-US" dirty="0" smtClean="0"/>
          </a:p>
          <a:p>
            <a:r>
              <a:rPr lang="zh-TW" altLang="en-US" dirty="0" smtClean="0"/>
              <a:t>六、資訊及資通系統之</a:t>
            </a:r>
            <a:r>
              <a:rPr lang="zh-TW" altLang="en-US" b="1" dirty="0" smtClean="0">
                <a:solidFill>
                  <a:srgbClr val="FF0000"/>
                </a:solidFill>
                <a:effectLst>
                  <a:outerShdw blurRad="38100" dist="38100" dir="2700000" algn="tl">
                    <a:srgbClr val="000000">
                      <a:alpha val="43137"/>
                    </a:srgbClr>
                  </a:outerShdw>
                </a:effectLst>
              </a:rPr>
              <a:t>盤點</a:t>
            </a:r>
            <a:r>
              <a:rPr lang="zh-TW" altLang="en-US" dirty="0" smtClean="0"/>
              <a:t>，並標示核心資通系統及相關資產。</a:t>
            </a:r>
          </a:p>
          <a:p>
            <a:r>
              <a:rPr lang="zh-TW" altLang="en-US" dirty="0" smtClean="0"/>
              <a:t>七、資通安全</a:t>
            </a:r>
            <a:r>
              <a:rPr lang="zh-TW" altLang="en-US" b="1" dirty="0" smtClean="0">
                <a:solidFill>
                  <a:srgbClr val="FF0000"/>
                </a:solidFill>
                <a:effectLst>
                  <a:outerShdw blurRad="38100" dist="38100" dir="2700000" algn="tl">
                    <a:srgbClr val="000000">
                      <a:alpha val="43137"/>
                    </a:srgbClr>
                  </a:outerShdw>
                </a:effectLst>
              </a:rPr>
              <a:t>風險評估</a:t>
            </a:r>
            <a:r>
              <a:rPr lang="zh-TW" altLang="en-US" dirty="0" smtClean="0"/>
              <a:t>。</a:t>
            </a:r>
          </a:p>
          <a:p>
            <a:r>
              <a:rPr lang="zh-TW" altLang="en-US" dirty="0" smtClean="0"/>
              <a:t>八、資通安全</a:t>
            </a:r>
            <a:r>
              <a:rPr lang="zh-TW" altLang="en-US" b="1" dirty="0" smtClean="0">
                <a:solidFill>
                  <a:srgbClr val="FF0000"/>
                </a:solidFill>
                <a:effectLst>
                  <a:outerShdw blurRad="38100" dist="38100" dir="2700000" algn="tl">
                    <a:srgbClr val="000000">
                      <a:alpha val="43137"/>
                    </a:srgbClr>
                  </a:outerShdw>
                </a:effectLst>
              </a:rPr>
              <a:t>防護及控制</a:t>
            </a:r>
            <a:r>
              <a:rPr lang="zh-TW" altLang="en-US" dirty="0" smtClean="0"/>
              <a:t>措施。</a:t>
            </a:r>
            <a:endParaRPr lang="en-US" altLang="zh-TW" dirty="0" smtClean="0"/>
          </a:p>
          <a:p>
            <a:endParaRPr lang="zh-TW" altLang="en-US" dirty="0" smtClean="0"/>
          </a:p>
          <a:p>
            <a:r>
              <a:rPr lang="zh-TW" altLang="en-US" dirty="0" smtClean="0"/>
              <a:t>九、資通安全事件</a:t>
            </a:r>
            <a:r>
              <a:rPr lang="zh-TW" altLang="en-US" b="1" dirty="0" smtClean="0">
                <a:solidFill>
                  <a:srgbClr val="FF0000"/>
                </a:solidFill>
                <a:effectLst>
                  <a:outerShdw blurRad="38100" dist="38100" dir="2700000" algn="tl">
                    <a:srgbClr val="000000">
                      <a:alpha val="43137"/>
                    </a:srgbClr>
                  </a:outerShdw>
                </a:effectLst>
              </a:rPr>
              <a:t>通報、應變及演練</a:t>
            </a:r>
            <a:r>
              <a:rPr lang="zh-TW" altLang="en-US" dirty="0" smtClean="0"/>
              <a:t>相關機制。</a:t>
            </a:r>
          </a:p>
          <a:p>
            <a:r>
              <a:rPr lang="zh-TW" altLang="en-US" dirty="0" smtClean="0"/>
              <a:t>十、資通安全</a:t>
            </a:r>
            <a:r>
              <a:rPr lang="zh-TW" altLang="en-US" b="1" dirty="0" smtClean="0">
                <a:solidFill>
                  <a:srgbClr val="FF0000"/>
                </a:solidFill>
                <a:effectLst>
                  <a:outerShdw blurRad="38100" dist="38100" dir="2700000" algn="tl">
                    <a:srgbClr val="000000">
                      <a:alpha val="43137"/>
                    </a:srgbClr>
                  </a:outerShdw>
                </a:effectLst>
              </a:rPr>
              <a:t>情資</a:t>
            </a:r>
            <a:r>
              <a:rPr lang="zh-TW" altLang="en-US" dirty="0" smtClean="0"/>
              <a:t>之評估及因應機制。</a:t>
            </a:r>
          </a:p>
          <a:p>
            <a:r>
              <a:rPr lang="zh-TW" altLang="en-US" dirty="0" smtClean="0"/>
              <a:t>十一、資通系統或服務</a:t>
            </a:r>
            <a:r>
              <a:rPr lang="zh-TW" altLang="en-US" b="1" dirty="0" smtClean="0">
                <a:solidFill>
                  <a:srgbClr val="FF0000"/>
                </a:solidFill>
                <a:effectLst>
                  <a:outerShdw blurRad="38100" dist="38100" dir="2700000" algn="tl">
                    <a:srgbClr val="000000">
                      <a:alpha val="43137"/>
                    </a:srgbClr>
                  </a:outerShdw>
                </a:effectLst>
              </a:rPr>
              <a:t>委外</a:t>
            </a:r>
            <a:r>
              <a:rPr lang="zh-TW" altLang="en-US" dirty="0" smtClean="0"/>
              <a:t>辦理之管理措施。</a:t>
            </a:r>
          </a:p>
          <a:p>
            <a:r>
              <a:rPr lang="zh-TW" altLang="en-US" dirty="0" smtClean="0"/>
              <a:t>十二、公務機關所屬</a:t>
            </a:r>
            <a:r>
              <a:rPr lang="zh-TW" altLang="en-US" b="1" dirty="0" smtClean="0">
                <a:solidFill>
                  <a:srgbClr val="FF0000"/>
                </a:solidFill>
                <a:effectLst>
                  <a:outerShdw blurRad="38100" dist="38100" dir="2700000" algn="tl">
                    <a:srgbClr val="000000">
                      <a:alpha val="43137"/>
                    </a:srgbClr>
                  </a:outerShdw>
                </a:effectLst>
              </a:rPr>
              <a:t>人員</a:t>
            </a:r>
            <a:r>
              <a:rPr lang="zh-TW" altLang="en-US" dirty="0" smtClean="0"/>
              <a:t>辦理業務涉及資通安全事項之</a:t>
            </a:r>
            <a:r>
              <a:rPr lang="zh-TW" altLang="en-US" b="1" dirty="0" smtClean="0">
                <a:solidFill>
                  <a:srgbClr val="FF0000"/>
                </a:solidFill>
                <a:effectLst>
                  <a:outerShdw blurRad="38100" dist="38100" dir="2700000" algn="tl">
                    <a:srgbClr val="000000">
                      <a:alpha val="43137"/>
                    </a:srgbClr>
                  </a:outerShdw>
                </a:effectLst>
              </a:rPr>
              <a:t>考核機制</a:t>
            </a:r>
            <a:r>
              <a:rPr lang="zh-TW" altLang="en-US" dirty="0" smtClean="0"/>
              <a:t>。</a:t>
            </a:r>
          </a:p>
          <a:p>
            <a:r>
              <a:rPr lang="zh-TW" altLang="en-US" dirty="0" smtClean="0"/>
              <a:t>十三、資通安全維護計畫與實施情形之</a:t>
            </a:r>
            <a:r>
              <a:rPr lang="zh-TW" altLang="en-US" b="1" dirty="0" smtClean="0">
                <a:solidFill>
                  <a:srgbClr val="FF0000"/>
                </a:solidFill>
                <a:effectLst>
                  <a:outerShdw blurRad="38100" dist="38100" dir="2700000" algn="tl">
                    <a:srgbClr val="000000">
                      <a:alpha val="43137"/>
                    </a:srgbClr>
                  </a:outerShdw>
                </a:effectLst>
              </a:rPr>
              <a:t>持續精進</a:t>
            </a:r>
            <a:r>
              <a:rPr lang="zh-TW" altLang="en-US" dirty="0" smtClean="0"/>
              <a:t>及</a:t>
            </a:r>
            <a:r>
              <a:rPr lang="zh-TW" altLang="en-US" b="1" dirty="0" smtClean="0">
                <a:solidFill>
                  <a:srgbClr val="FF0000"/>
                </a:solidFill>
                <a:effectLst>
                  <a:outerShdw blurRad="38100" dist="38100" dir="2700000" algn="tl">
                    <a:srgbClr val="000000">
                      <a:alpha val="43137"/>
                    </a:srgbClr>
                  </a:outerShdw>
                </a:effectLst>
              </a:rPr>
              <a:t>績效管理</a:t>
            </a:r>
            <a:r>
              <a:rPr lang="zh-TW" altLang="en-US" dirty="0" smtClean="0"/>
              <a:t>機制。</a:t>
            </a:r>
            <a:endParaRPr lang="en-US" altLang="zh-TW" dirty="0" smtClean="0"/>
          </a:p>
          <a:p>
            <a:endParaRPr lang="zh-TW" altLang="en-US" dirty="0" smtClean="0"/>
          </a:p>
          <a:p>
            <a:r>
              <a:rPr lang="zh-TW" altLang="en-US" sz="1200" dirty="0" smtClean="0"/>
              <a:t>各機關依本法第十二條、第十六條第三項或第十七條第二項規定提出資通安全維護計畫實施情形，應包括前項各款之執行成果及相關說明。</a:t>
            </a:r>
            <a:endParaRPr lang="en-US" altLang="zh-TW" sz="1200" dirty="0" smtClean="0"/>
          </a:p>
          <a:p>
            <a:r>
              <a:rPr lang="zh-TW" altLang="en-US" sz="1200" dirty="0" smtClean="0"/>
              <a:t>第一項資通安全維護計畫之訂定、修正、實施及前項實施情形之提出，公務機關得由其上級或監督機關辦理；特定非公務機關得由其中央目的事業主管機關、中央目的事業主管機關所屬公務機關辦理，或經中央目的事業主管機關同意，由其所管特定非公務機關辦理。</a:t>
            </a:r>
            <a:endParaRPr lang="zh-TW" altLang="en-US" sz="1200" dirty="0"/>
          </a:p>
        </p:txBody>
      </p:sp>
    </p:spTree>
    <p:extLst>
      <p:ext uri="{BB962C8B-B14F-4D97-AF65-F5344CB8AC3E}">
        <p14:creationId xmlns:p14="http://schemas.microsoft.com/office/powerpoint/2010/main" val="216484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24744"/>
            <a:ext cx="7704856" cy="4031873"/>
          </a:xfrm>
          <a:prstGeom prst="rect">
            <a:avLst/>
          </a:prstGeom>
        </p:spPr>
        <p:txBody>
          <a:bodyPr wrap="square">
            <a:spAutoFit/>
          </a:bodyPr>
          <a:lstStyle/>
          <a:p>
            <a:r>
              <a:rPr lang="zh-TW" altLang="en-US" sz="3200" dirty="0" smtClean="0"/>
              <a:t>依據我國</a:t>
            </a:r>
            <a:r>
              <a:rPr lang="en-US" altLang="zh-TW" sz="3200" dirty="0" smtClean="0"/>
              <a:t>《</a:t>
            </a:r>
            <a:r>
              <a:rPr lang="zh-TW" altLang="en-US" sz="3200" dirty="0" smtClean="0"/>
              <a:t>資通安全管理法施行細則</a:t>
            </a:r>
            <a:r>
              <a:rPr lang="en-US" altLang="zh-TW" sz="3200" dirty="0" smtClean="0"/>
              <a:t>》</a:t>
            </a:r>
            <a:r>
              <a:rPr lang="zh-TW" altLang="en-US" sz="3200" dirty="0" smtClean="0"/>
              <a:t>條文中規定，下列何者「不」是資通安全維護計畫應</a:t>
            </a:r>
            <a:r>
              <a:rPr lang="en-US" altLang="zh-TW" sz="3200" dirty="0" smtClean="0"/>
              <a:t>(</a:t>
            </a:r>
            <a:r>
              <a:rPr lang="zh-TW" altLang="en-US" sz="3200" dirty="0" smtClean="0"/>
              <a:t>強制要求</a:t>
            </a:r>
            <a:r>
              <a:rPr lang="en-US" altLang="zh-TW" sz="3200" dirty="0" smtClean="0"/>
              <a:t>)</a:t>
            </a:r>
            <a:r>
              <a:rPr lang="zh-TW" altLang="en-US" sz="3200" dirty="0" smtClean="0"/>
              <a:t>包括的事項</a:t>
            </a:r>
            <a:r>
              <a:rPr lang="en-US" altLang="zh-TW" sz="3200" dirty="0" smtClean="0"/>
              <a:t>?</a:t>
            </a:r>
          </a:p>
          <a:p>
            <a:endParaRPr lang="en-US" altLang="zh-TW" sz="3200" dirty="0" smtClean="0"/>
          </a:p>
          <a:p>
            <a:r>
              <a:rPr lang="en-US" altLang="zh-TW" sz="3200" dirty="0" smtClean="0"/>
              <a:t>(A)</a:t>
            </a:r>
            <a:r>
              <a:rPr lang="zh-TW" altLang="en-US" sz="3200" dirty="0" smtClean="0"/>
              <a:t>核心業務及其重要性</a:t>
            </a:r>
            <a:endParaRPr lang="en-US" altLang="zh-TW" sz="3200" dirty="0" smtClean="0"/>
          </a:p>
          <a:p>
            <a:r>
              <a:rPr lang="en-US" altLang="zh-TW" sz="3200" dirty="0" smtClean="0"/>
              <a:t>(B)</a:t>
            </a:r>
            <a:r>
              <a:rPr lang="zh-TW" altLang="en-US" sz="3200" dirty="0" smtClean="0"/>
              <a:t>資通安全政策及目標</a:t>
            </a:r>
            <a:endParaRPr lang="en-US" altLang="zh-TW" sz="3200" dirty="0" smtClean="0"/>
          </a:p>
          <a:p>
            <a:r>
              <a:rPr lang="en-US" altLang="zh-TW" sz="3200" dirty="0" smtClean="0"/>
              <a:t>(C)</a:t>
            </a:r>
            <a:r>
              <a:rPr lang="zh-TW" altLang="en-US" sz="3200" dirty="0" smtClean="0"/>
              <a:t>實施安控的作業程序書</a:t>
            </a:r>
            <a:endParaRPr lang="en-US" altLang="zh-TW" sz="3200" dirty="0" smtClean="0"/>
          </a:p>
          <a:p>
            <a:r>
              <a:rPr lang="en-US" altLang="zh-TW" sz="3200" dirty="0" smtClean="0"/>
              <a:t>(D)</a:t>
            </a:r>
            <a:r>
              <a:rPr lang="zh-TW" altLang="en-US" sz="3200" dirty="0" smtClean="0"/>
              <a:t>專責人力及經費之配置</a:t>
            </a:r>
            <a:endParaRPr lang="zh-TW" altLang="en-US" sz="3200" dirty="0"/>
          </a:p>
        </p:txBody>
      </p:sp>
    </p:spTree>
    <p:extLst>
      <p:ext uri="{BB962C8B-B14F-4D97-AF65-F5344CB8AC3E}">
        <p14:creationId xmlns:p14="http://schemas.microsoft.com/office/powerpoint/2010/main" val="353517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980728"/>
            <a:ext cx="7704856" cy="4031873"/>
          </a:xfrm>
          <a:prstGeom prst="rect">
            <a:avLst/>
          </a:prstGeom>
        </p:spPr>
        <p:txBody>
          <a:bodyPr wrap="square">
            <a:spAutoFit/>
          </a:bodyPr>
          <a:lstStyle/>
          <a:p>
            <a:r>
              <a:rPr lang="zh-TW" altLang="en-US" sz="3200" dirty="0" smtClean="0"/>
              <a:t>依據我國</a:t>
            </a:r>
            <a:r>
              <a:rPr lang="en-US" altLang="zh-TW" sz="3200" dirty="0" smtClean="0"/>
              <a:t>《</a:t>
            </a:r>
            <a:r>
              <a:rPr lang="zh-TW" altLang="en-US" sz="3200" dirty="0" smtClean="0"/>
              <a:t>資通安全管理法施行細則</a:t>
            </a:r>
            <a:r>
              <a:rPr lang="en-US" altLang="zh-TW" sz="3200" dirty="0" smtClean="0"/>
              <a:t>》</a:t>
            </a:r>
            <a:r>
              <a:rPr lang="zh-TW" altLang="en-US" sz="3200" dirty="0" smtClean="0"/>
              <a:t>條文中規定，下列何者「不」是資通安全維護計畫應</a:t>
            </a:r>
            <a:r>
              <a:rPr lang="en-US" altLang="zh-TW" sz="3200" dirty="0" smtClean="0"/>
              <a:t>(</a:t>
            </a:r>
            <a:r>
              <a:rPr lang="zh-TW" altLang="en-US" sz="3200" dirty="0" smtClean="0"/>
              <a:t>強制要求</a:t>
            </a:r>
            <a:r>
              <a:rPr lang="en-US" altLang="zh-TW" sz="3200" dirty="0" smtClean="0"/>
              <a:t>)</a:t>
            </a:r>
            <a:r>
              <a:rPr lang="zh-TW" altLang="en-US" sz="3200" dirty="0" smtClean="0"/>
              <a:t>包括的事項</a:t>
            </a:r>
            <a:r>
              <a:rPr lang="en-US" altLang="zh-TW" sz="3200" dirty="0" smtClean="0"/>
              <a:t>?</a:t>
            </a:r>
          </a:p>
          <a:p>
            <a:endParaRPr lang="en-US" altLang="zh-TW" sz="3200" dirty="0" smtClean="0"/>
          </a:p>
          <a:p>
            <a:r>
              <a:rPr lang="en-US" altLang="zh-TW" sz="3200" dirty="0" smtClean="0"/>
              <a:t>(A)</a:t>
            </a:r>
            <a:r>
              <a:rPr lang="zh-TW" altLang="en-US" sz="3200" dirty="0" smtClean="0"/>
              <a:t>核心業務及其重要性</a:t>
            </a:r>
            <a:endParaRPr lang="en-US" altLang="zh-TW" sz="3200" dirty="0" smtClean="0"/>
          </a:p>
          <a:p>
            <a:r>
              <a:rPr lang="en-US" altLang="zh-TW" sz="3200" dirty="0" smtClean="0"/>
              <a:t>(B)</a:t>
            </a:r>
            <a:r>
              <a:rPr lang="zh-TW" altLang="en-US" sz="3200" dirty="0" smtClean="0"/>
              <a:t>資通安全政策及目標</a:t>
            </a:r>
            <a:endParaRPr lang="en-US" altLang="zh-TW" sz="3200" dirty="0" smtClean="0"/>
          </a:p>
          <a:p>
            <a:r>
              <a:rPr lang="en-US" altLang="zh-TW" sz="3200" b="1" dirty="0" smtClean="0">
                <a:solidFill>
                  <a:srgbClr val="FF0000"/>
                </a:solidFill>
                <a:effectLst>
                  <a:outerShdw blurRad="38100" dist="38100" dir="2700000" algn="tl">
                    <a:srgbClr val="000000">
                      <a:alpha val="43137"/>
                    </a:srgbClr>
                  </a:outerShdw>
                </a:effectLst>
              </a:rPr>
              <a:t>(C)</a:t>
            </a:r>
            <a:r>
              <a:rPr lang="zh-TW" altLang="en-US" sz="3200" b="1" dirty="0" smtClean="0">
                <a:solidFill>
                  <a:srgbClr val="FF0000"/>
                </a:solidFill>
                <a:effectLst>
                  <a:outerShdw blurRad="38100" dist="38100" dir="2700000" algn="tl">
                    <a:srgbClr val="000000">
                      <a:alpha val="43137"/>
                    </a:srgbClr>
                  </a:outerShdw>
                </a:effectLst>
              </a:rPr>
              <a:t>實施安控的作業程序書</a:t>
            </a:r>
            <a:endParaRPr lang="en-US" altLang="zh-TW" sz="3200" b="1" dirty="0" smtClean="0">
              <a:solidFill>
                <a:srgbClr val="FF0000"/>
              </a:solidFill>
              <a:effectLst>
                <a:outerShdw blurRad="38100" dist="38100" dir="2700000" algn="tl">
                  <a:srgbClr val="000000">
                    <a:alpha val="43137"/>
                  </a:srgbClr>
                </a:outerShdw>
              </a:effectLst>
            </a:endParaRPr>
          </a:p>
          <a:p>
            <a:r>
              <a:rPr lang="en-US" altLang="zh-TW" sz="3200" dirty="0" smtClean="0"/>
              <a:t>(D)</a:t>
            </a:r>
            <a:r>
              <a:rPr lang="zh-TW" altLang="en-US" sz="3200" dirty="0" smtClean="0"/>
              <a:t>專責人力及經費之配置</a:t>
            </a:r>
            <a:endParaRPr lang="zh-TW" altLang="en-US" sz="3200" dirty="0"/>
          </a:p>
        </p:txBody>
      </p:sp>
    </p:spTree>
    <p:extLst>
      <p:ext uri="{BB962C8B-B14F-4D97-AF65-F5344CB8AC3E}">
        <p14:creationId xmlns:p14="http://schemas.microsoft.com/office/powerpoint/2010/main" val="397248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692696"/>
            <a:ext cx="6678488" cy="923330"/>
          </a:xfrm>
          <a:prstGeom prst="rect">
            <a:avLst/>
          </a:prstGeom>
        </p:spPr>
        <p:txBody>
          <a:bodyPr wrap="square">
            <a:spAutoFit/>
          </a:bodyPr>
          <a:lstStyle/>
          <a:p>
            <a:r>
              <a:rPr lang="zh-TW" altLang="en-US" dirty="0" smtClean="0"/>
              <a:t>法規名稱：資通安全責任等級分級辦法 </a:t>
            </a:r>
            <a:r>
              <a:rPr lang="en-US" altLang="zh-TW" dirty="0" smtClean="0"/>
              <a:t>EN</a:t>
            </a:r>
          </a:p>
          <a:p>
            <a:r>
              <a:rPr lang="zh-TW" altLang="en-US" dirty="0" smtClean="0"/>
              <a:t>修正日期：民國 </a:t>
            </a:r>
            <a:r>
              <a:rPr lang="en-US" altLang="zh-TW" dirty="0" smtClean="0"/>
              <a:t>108 </a:t>
            </a:r>
            <a:r>
              <a:rPr lang="zh-TW" altLang="en-US" dirty="0" smtClean="0"/>
              <a:t>年 </a:t>
            </a:r>
            <a:r>
              <a:rPr lang="en-US" altLang="zh-TW" dirty="0" smtClean="0"/>
              <a:t>08 </a:t>
            </a:r>
            <a:r>
              <a:rPr lang="zh-TW" altLang="en-US" dirty="0" smtClean="0"/>
              <a:t>月 </a:t>
            </a:r>
            <a:r>
              <a:rPr lang="en-US" altLang="zh-TW" dirty="0" smtClean="0"/>
              <a:t>26 </a:t>
            </a:r>
            <a:r>
              <a:rPr lang="zh-TW" altLang="en-US" dirty="0" smtClean="0"/>
              <a:t>日</a:t>
            </a:r>
            <a:endParaRPr lang="en-US" altLang="zh-TW" dirty="0" smtClean="0"/>
          </a:p>
          <a:p>
            <a:r>
              <a:rPr lang="en-US" altLang="zh-TW" dirty="0" smtClean="0"/>
              <a:t>https://law.moj.gov.tw/LawClass/LawAll.aspx?pcode=A0030304</a:t>
            </a:r>
            <a:endParaRPr lang="zh-TW" altLang="en-US" dirty="0"/>
          </a:p>
        </p:txBody>
      </p:sp>
      <p:sp>
        <p:nvSpPr>
          <p:cNvPr id="3" name="矩形 2"/>
          <p:cNvSpPr/>
          <p:nvPr/>
        </p:nvSpPr>
        <p:spPr>
          <a:xfrm>
            <a:off x="1115616" y="4221088"/>
            <a:ext cx="4572000" cy="923330"/>
          </a:xfrm>
          <a:prstGeom prst="rect">
            <a:avLst/>
          </a:prstGeom>
        </p:spPr>
        <p:txBody>
          <a:bodyPr>
            <a:spAutoFit/>
          </a:bodyPr>
          <a:lstStyle/>
          <a:p>
            <a:r>
              <a:rPr lang="zh-TW" altLang="en-US" dirty="0" smtClean="0"/>
              <a:t>第 </a:t>
            </a:r>
            <a:r>
              <a:rPr lang="en-US" altLang="zh-TW" dirty="0" smtClean="0"/>
              <a:t>12 </a:t>
            </a:r>
            <a:r>
              <a:rPr lang="zh-TW" altLang="en-US" dirty="0" smtClean="0"/>
              <a:t>條</a:t>
            </a:r>
          </a:p>
          <a:p>
            <a:r>
              <a:rPr lang="zh-TW" altLang="en-US" dirty="0" smtClean="0"/>
              <a:t>本辦法之施行日期，由主管機關定之。</a:t>
            </a:r>
          </a:p>
          <a:p>
            <a:r>
              <a:rPr lang="zh-TW" altLang="en-US" dirty="0" smtClean="0"/>
              <a:t>本辦法修正條文自發布日施行。</a:t>
            </a:r>
            <a:endParaRPr lang="zh-TW" altLang="en-US" dirty="0"/>
          </a:p>
        </p:txBody>
      </p:sp>
    </p:spTree>
    <p:extLst>
      <p:ext uri="{BB962C8B-B14F-4D97-AF65-F5344CB8AC3E}">
        <p14:creationId xmlns:p14="http://schemas.microsoft.com/office/powerpoint/2010/main" val="24482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1115616" y="2348880"/>
            <a:ext cx="6840760" cy="1656184"/>
          </a:xfrm>
        </p:spPr>
        <p:txBody>
          <a:bodyPr/>
          <a:lstStyle/>
          <a:p>
            <a:pPr marL="0" indent="0">
              <a:buNone/>
            </a:pPr>
            <a:r>
              <a:rPr lang="zh-TW" altLang="en-US" sz="4400" b="1" dirty="0" smtClean="0">
                <a:effectLst>
                  <a:outerShdw blurRad="38100" dist="38100" dir="2700000" algn="tl">
                    <a:srgbClr val="000000">
                      <a:alpha val="43137"/>
                    </a:srgbClr>
                  </a:outerShdw>
                </a:effectLst>
              </a:rPr>
              <a:t>資通安全管理法</a:t>
            </a:r>
            <a:endParaRPr lang="en-US" altLang="zh-TW" sz="4400" b="1" dirty="0" smtClean="0">
              <a:effectLst>
                <a:outerShdw blurRad="38100" dist="38100" dir="2700000" algn="tl">
                  <a:srgbClr val="000000">
                    <a:alpha val="43137"/>
                  </a:srgbClr>
                </a:outerShdw>
              </a:effectLst>
            </a:endParaRPr>
          </a:p>
          <a:p>
            <a:pPr marL="0" indent="0">
              <a:buNone/>
            </a:pPr>
            <a:r>
              <a:rPr lang="zh-TW" altLang="en-US" sz="4400" b="1" dirty="0">
                <a:effectLst>
                  <a:outerShdw blurRad="38100" dist="38100" dir="2700000" algn="tl">
                    <a:srgbClr val="000000">
                      <a:alpha val="43137"/>
                    </a:srgbClr>
                  </a:outerShdw>
                </a:effectLst>
              </a:rPr>
              <a:t>資通安全管理法施行</a:t>
            </a:r>
            <a:r>
              <a:rPr lang="zh-TW" altLang="en-US" sz="4400" b="1" dirty="0" smtClean="0">
                <a:effectLst>
                  <a:outerShdw blurRad="38100" dist="38100" dir="2700000" algn="tl">
                    <a:srgbClr val="000000">
                      <a:alpha val="43137"/>
                    </a:srgbClr>
                  </a:outerShdw>
                </a:effectLst>
              </a:rPr>
              <a:t>細則</a:t>
            </a:r>
            <a:endParaRPr lang="zh-TW" alt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232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365104"/>
            <a:ext cx="9144000" cy="11521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資通安全管理法</a:t>
            </a:r>
            <a:endParaRPr lang="zh-TW" altLang="en-US" sz="3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80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836712"/>
            <a:ext cx="5598368" cy="954107"/>
          </a:xfrm>
          <a:prstGeom prst="rect">
            <a:avLst/>
          </a:prstGeom>
        </p:spPr>
        <p:txBody>
          <a:bodyPr wrap="square">
            <a:spAutoFit/>
          </a:bodyPr>
          <a:lstStyle/>
          <a:p>
            <a:r>
              <a:rPr lang="zh-TW" altLang="en-US" sz="2800" dirty="0" smtClean="0"/>
              <a:t>法規名稱：資通安全管理法 </a:t>
            </a:r>
            <a:endParaRPr lang="en-US" altLang="zh-TW" sz="2800" dirty="0" smtClean="0"/>
          </a:p>
          <a:p>
            <a:r>
              <a:rPr lang="zh-TW" altLang="en-US" sz="2800" dirty="0" smtClean="0"/>
              <a:t>公布日期：民國 </a:t>
            </a:r>
            <a:r>
              <a:rPr lang="en-US" altLang="zh-TW" sz="2800" dirty="0" smtClean="0"/>
              <a:t>107 </a:t>
            </a:r>
            <a:r>
              <a:rPr lang="zh-TW" altLang="en-US" sz="2800" dirty="0" smtClean="0"/>
              <a:t>年 </a:t>
            </a:r>
            <a:r>
              <a:rPr lang="en-US" altLang="zh-TW" sz="2800" dirty="0" smtClean="0"/>
              <a:t>06 </a:t>
            </a:r>
            <a:r>
              <a:rPr lang="zh-TW" altLang="en-US" sz="2800" dirty="0" smtClean="0"/>
              <a:t>月 </a:t>
            </a:r>
            <a:r>
              <a:rPr lang="en-US" altLang="zh-TW" sz="2800" dirty="0" smtClean="0"/>
              <a:t>06 </a:t>
            </a:r>
            <a:r>
              <a:rPr lang="zh-TW" altLang="en-US" sz="2800" dirty="0" smtClean="0"/>
              <a:t>日</a:t>
            </a:r>
            <a:endParaRPr lang="zh-TW" altLang="en-US" sz="2800" dirty="0"/>
          </a:p>
        </p:txBody>
      </p:sp>
      <p:sp>
        <p:nvSpPr>
          <p:cNvPr id="4" name="矩形 3"/>
          <p:cNvSpPr/>
          <p:nvPr/>
        </p:nvSpPr>
        <p:spPr>
          <a:xfrm>
            <a:off x="827584" y="2060848"/>
            <a:ext cx="6840334" cy="3785652"/>
          </a:xfrm>
          <a:prstGeom prst="rect">
            <a:avLst/>
          </a:prstGeom>
        </p:spPr>
        <p:txBody>
          <a:bodyPr wrap="none">
            <a:spAutoFit/>
          </a:bodyPr>
          <a:lstStyle/>
          <a:p>
            <a:r>
              <a:rPr lang="zh-TW" altLang="en-US" sz="2400" b="1" dirty="0" smtClean="0">
                <a:effectLst>
                  <a:outerShdw blurRad="38100" dist="38100" dir="2700000" algn="tl">
                    <a:srgbClr val="000000">
                      <a:alpha val="43137"/>
                    </a:srgbClr>
                  </a:outerShdw>
                </a:effectLst>
              </a:rPr>
              <a:t>第 一 章 總則</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1-9</a:t>
            </a:r>
            <a:r>
              <a:rPr lang="zh-TW" altLang="en-US" sz="2400" b="1" dirty="0" smtClean="0">
                <a:effectLst>
                  <a:outerShdw blurRad="38100" dist="38100" dir="2700000" algn="tl">
                    <a:srgbClr val="000000">
                      <a:alpha val="43137"/>
                    </a:srgbClr>
                  </a:outerShdw>
                </a:effectLst>
              </a:rPr>
              <a:t>則</a:t>
            </a:r>
            <a:r>
              <a:rPr lang="en-US" altLang="zh-TW" sz="2400" b="1" dirty="0" smtClean="0">
                <a:effectLst>
                  <a:outerShdw blurRad="38100" dist="38100" dir="2700000" algn="tl">
                    <a:srgbClr val="000000">
                      <a:alpha val="43137"/>
                    </a:srgbClr>
                  </a:outerShdw>
                </a:effectLst>
              </a:rPr>
              <a:t>)</a:t>
            </a:r>
          </a:p>
          <a:p>
            <a:endParaRPr lang="en-US" altLang="zh-TW" sz="2400" b="1" dirty="0" smtClean="0">
              <a:effectLst>
                <a:outerShdw blurRad="38100" dist="38100" dir="2700000" algn="tl">
                  <a:srgbClr val="000000">
                    <a:alpha val="43137"/>
                  </a:srgbClr>
                </a:outerShdw>
              </a:effectLst>
            </a:endParaRPr>
          </a:p>
          <a:p>
            <a:r>
              <a:rPr lang="zh-TW" altLang="en-US" sz="2400" b="1" dirty="0" smtClean="0">
                <a:effectLst>
                  <a:outerShdw blurRad="38100" dist="38100" dir="2700000" algn="tl">
                    <a:srgbClr val="000000">
                      <a:alpha val="43137"/>
                    </a:srgbClr>
                  </a:outerShdw>
                </a:effectLst>
              </a:rPr>
              <a:t>第 二 章 </a:t>
            </a:r>
            <a:r>
              <a:rPr lang="zh-TW" altLang="en-US" sz="2400" b="1" dirty="0" smtClean="0">
                <a:solidFill>
                  <a:srgbClr val="FF0000"/>
                </a:solidFill>
                <a:effectLst>
                  <a:outerShdw blurRad="38100" dist="38100" dir="2700000" algn="tl">
                    <a:srgbClr val="000000">
                      <a:alpha val="43137"/>
                    </a:srgbClr>
                  </a:outerShdw>
                </a:effectLst>
              </a:rPr>
              <a:t>公務機關</a:t>
            </a:r>
            <a:r>
              <a:rPr lang="zh-TW" altLang="en-US" sz="2400" b="1" dirty="0" smtClean="0">
                <a:effectLst>
                  <a:outerShdw blurRad="38100" dist="38100" dir="2700000" algn="tl">
                    <a:srgbClr val="000000">
                      <a:alpha val="43137"/>
                    </a:srgbClr>
                  </a:outerShdw>
                </a:effectLst>
              </a:rPr>
              <a:t>資通安全管理</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10-15</a:t>
            </a:r>
            <a:r>
              <a:rPr lang="zh-TW" altLang="en-US" sz="2400" b="1" dirty="0" smtClean="0">
                <a:effectLst>
                  <a:outerShdw blurRad="38100" dist="38100" dir="2700000" algn="tl">
                    <a:srgbClr val="000000">
                      <a:alpha val="43137"/>
                    </a:srgbClr>
                  </a:outerShdw>
                </a:effectLst>
              </a:rPr>
              <a:t>則</a:t>
            </a:r>
            <a:r>
              <a:rPr lang="en-US" altLang="zh-TW" sz="2400" b="1" dirty="0" smtClean="0">
                <a:effectLst>
                  <a:outerShdw blurRad="38100" dist="38100" dir="2700000" algn="tl">
                    <a:srgbClr val="000000">
                      <a:alpha val="43137"/>
                    </a:srgbClr>
                  </a:outerShdw>
                </a:effectLst>
              </a:rPr>
              <a:t>)</a:t>
            </a:r>
          </a:p>
          <a:p>
            <a:r>
              <a:rPr lang="zh-TW" altLang="en-US" sz="2400" b="1" dirty="0" smtClean="0">
                <a:effectLst>
                  <a:outerShdw blurRad="38100" dist="38100" dir="2700000" algn="tl">
                    <a:srgbClr val="000000">
                      <a:alpha val="43137"/>
                    </a:srgbClr>
                  </a:outerShdw>
                </a:effectLst>
              </a:rPr>
              <a:t>第 三 章 </a:t>
            </a:r>
            <a:r>
              <a:rPr lang="zh-TW" altLang="en-US" sz="2400" b="1" dirty="0" smtClean="0">
                <a:solidFill>
                  <a:srgbClr val="FF0000"/>
                </a:solidFill>
                <a:effectLst>
                  <a:outerShdw blurRad="38100" dist="38100" dir="2700000" algn="tl">
                    <a:srgbClr val="000000">
                      <a:alpha val="43137"/>
                    </a:srgbClr>
                  </a:outerShdw>
                </a:effectLst>
              </a:rPr>
              <a:t>特定非公務機關</a:t>
            </a:r>
            <a:r>
              <a:rPr lang="zh-TW" altLang="en-US" sz="2400" b="1" dirty="0" smtClean="0">
                <a:effectLst>
                  <a:outerShdw blurRad="38100" dist="38100" dir="2700000" algn="tl">
                    <a:srgbClr val="000000">
                      <a:alpha val="43137"/>
                    </a:srgbClr>
                  </a:outerShdw>
                </a:effectLst>
              </a:rPr>
              <a:t>資通安全管理</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16-18</a:t>
            </a:r>
            <a:r>
              <a:rPr lang="zh-TW" altLang="en-US" sz="2400" b="1" dirty="0" smtClean="0">
                <a:effectLst>
                  <a:outerShdw blurRad="38100" dist="38100" dir="2700000" algn="tl">
                    <a:srgbClr val="000000">
                      <a:alpha val="43137"/>
                    </a:srgbClr>
                  </a:outerShdw>
                </a:effectLst>
              </a:rPr>
              <a:t>則</a:t>
            </a:r>
            <a:r>
              <a:rPr lang="en-US" altLang="zh-TW" sz="2400" b="1" dirty="0" smtClean="0">
                <a:effectLst>
                  <a:outerShdw blurRad="38100" dist="38100" dir="2700000" algn="tl">
                    <a:srgbClr val="000000">
                      <a:alpha val="43137"/>
                    </a:srgbClr>
                  </a:outerShdw>
                </a:effectLst>
              </a:rPr>
              <a:t>)</a:t>
            </a:r>
          </a:p>
          <a:p>
            <a:endParaRPr lang="en-US" altLang="zh-TW" sz="2400" b="1" dirty="0" smtClean="0">
              <a:effectLst>
                <a:outerShdw blurRad="38100" dist="38100" dir="2700000" algn="tl">
                  <a:srgbClr val="000000">
                    <a:alpha val="43137"/>
                  </a:srgbClr>
                </a:outerShdw>
              </a:effectLst>
            </a:endParaRPr>
          </a:p>
          <a:p>
            <a:r>
              <a:rPr lang="zh-TW" altLang="en-US" sz="2400" b="1" dirty="0" smtClean="0">
                <a:effectLst>
                  <a:outerShdw blurRad="38100" dist="38100" dir="2700000" algn="tl">
                    <a:srgbClr val="000000">
                      <a:alpha val="43137"/>
                    </a:srgbClr>
                  </a:outerShdw>
                </a:effectLst>
              </a:rPr>
              <a:t>第 四 章 罰則</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19-21</a:t>
            </a:r>
            <a:r>
              <a:rPr lang="zh-TW" altLang="en-US" sz="2400" b="1" dirty="0" smtClean="0">
                <a:effectLst>
                  <a:outerShdw blurRad="38100" dist="38100" dir="2700000" algn="tl">
                    <a:srgbClr val="000000">
                      <a:alpha val="43137"/>
                    </a:srgbClr>
                  </a:outerShdw>
                </a:effectLst>
              </a:rPr>
              <a:t>則</a:t>
            </a:r>
            <a:r>
              <a:rPr lang="en-US" altLang="zh-TW" sz="2400" b="1" dirty="0" smtClean="0">
                <a:effectLst>
                  <a:outerShdw blurRad="38100" dist="38100" dir="2700000" algn="tl">
                    <a:srgbClr val="000000">
                      <a:alpha val="43137"/>
                    </a:srgbClr>
                  </a:outerShdw>
                </a:effectLst>
              </a:rPr>
              <a:t>)</a:t>
            </a:r>
          </a:p>
          <a:p>
            <a:endParaRPr lang="en-US" altLang="zh-TW" sz="2400" b="1" dirty="0" smtClean="0">
              <a:effectLst>
                <a:outerShdw blurRad="38100" dist="38100" dir="2700000" algn="tl">
                  <a:srgbClr val="000000">
                    <a:alpha val="43137"/>
                  </a:srgbClr>
                </a:outerShdw>
              </a:effectLst>
            </a:endParaRPr>
          </a:p>
          <a:p>
            <a:r>
              <a:rPr lang="zh-TW" altLang="en-US" sz="2400" b="1" dirty="0" smtClean="0">
                <a:effectLst>
                  <a:outerShdw blurRad="38100" dist="38100" dir="2700000" algn="tl">
                    <a:srgbClr val="000000">
                      <a:alpha val="43137"/>
                    </a:srgbClr>
                  </a:outerShdw>
                </a:effectLst>
              </a:rPr>
              <a:t>第 五 章 附則</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第</a:t>
            </a:r>
            <a:r>
              <a:rPr lang="en-US" altLang="zh-TW" sz="2400" b="1" dirty="0" smtClean="0">
                <a:effectLst>
                  <a:outerShdw blurRad="38100" dist="38100" dir="2700000" algn="tl">
                    <a:srgbClr val="000000">
                      <a:alpha val="43137"/>
                    </a:srgbClr>
                  </a:outerShdw>
                </a:effectLst>
              </a:rPr>
              <a:t>22</a:t>
            </a:r>
            <a:r>
              <a:rPr lang="en-US" altLang="zh-TW" sz="2400" b="1" dirty="0" smtClean="0">
                <a:effectLst>
                  <a:outerShdw blurRad="38100" dist="38100" dir="2700000" algn="tl">
                    <a:srgbClr val="000000">
                      <a:alpha val="43137"/>
                    </a:srgbClr>
                  </a:outerShdw>
                </a:effectLst>
              </a:rPr>
              <a:t>-23</a:t>
            </a:r>
            <a:r>
              <a:rPr lang="zh-TW" altLang="en-US" sz="2400" b="1" dirty="0" smtClean="0">
                <a:effectLst>
                  <a:outerShdw blurRad="38100" dist="38100" dir="2700000" algn="tl">
                    <a:srgbClr val="000000">
                      <a:alpha val="43137"/>
                    </a:srgbClr>
                  </a:outerShdw>
                </a:effectLst>
              </a:rPr>
              <a:t>則</a:t>
            </a:r>
            <a:r>
              <a:rPr lang="en-US" altLang="zh-TW" sz="2400" b="1" dirty="0" smtClean="0">
                <a:effectLst>
                  <a:outerShdw blurRad="38100" dist="38100" dir="2700000" algn="tl">
                    <a:srgbClr val="000000">
                      <a:alpha val="43137"/>
                    </a:srgbClr>
                  </a:outerShdw>
                </a:effectLst>
              </a:rPr>
              <a:t>)</a:t>
            </a:r>
          </a:p>
          <a:p>
            <a:r>
              <a:rPr lang="zh-TW" altLang="en-US" sz="2400" b="1" dirty="0" smtClean="0">
                <a:effectLst>
                  <a:outerShdw blurRad="38100" dist="38100" dir="2700000" algn="tl">
                    <a:srgbClr val="000000">
                      <a:alpha val="43137"/>
                    </a:srgbClr>
                  </a:outerShdw>
                </a:effectLst>
              </a:rPr>
              <a:t>第 </a:t>
            </a:r>
            <a:r>
              <a:rPr lang="en-US" altLang="zh-TW" sz="2400" b="1" dirty="0" smtClean="0">
                <a:effectLst>
                  <a:outerShdw blurRad="38100" dist="38100" dir="2700000" algn="tl">
                    <a:srgbClr val="000000">
                      <a:alpha val="43137"/>
                    </a:srgbClr>
                  </a:outerShdw>
                </a:effectLst>
              </a:rPr>
              <a:t>22 </a:t>
            </a:r>
            <a:r>
              <a:rPr lang="zh-TW" altLang="en-US" sz="2400" b="1" dirty="0" smtClean="0">
                <a:effectLst>
                  <a:outerShdw blurRad="38100" dist="38100" dir="2700000" algn="tl">
                    <a:srgbClr val="000000">
                      <a:alpha val="43137"/>
                    </a:srgbClr>
                  </a:outerShdw>
                </a:effectLst>
              </a:rPr>
              <a:t>條</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本法施行細則，由主管機關定之。</a:t>
            </a:r>
          </a:p>
          <a:p>
            <a:r>
              <a:rPr lang="zh-TW" altLang="en-US" sz="2400" b="1" dirty="0" smtClean="0">
                <a:effectLst>
                  <a:outerShdw blurRad="38100" dist="38100" dir="2700000" algn="tl">
                    <a:srgbClr val="000000">
                      <a:alpha val="43137"/>
                    </a:srgbClr>
                  </a:outerShdw>
                </a:effectLst>
              </a:rPr>
              <a:t>第 </a:t>
            </a:r>
            <a:r>
              <a:rPr lang="en-US" altLang="zh-TW" sz="2400" b="1" dirty="0" smtClean="0">
                <a:effectLst>
                  <a:outerShdw blurRad="38100" dist="38100" dir="2700000" algn="tl">
                    <a:srgbClr val="000000">
                      <a:alpha val="43137"/>
                    </a:srgbClr>
                  </a:outerShdw>
                </a:effectLst>
              </a:rPr>
              <a:t>23 </a:t>
            </a:r>
            <a:r>
              <a:rPr lang="zh-TW" altLang="en-US" sz="2400" b="1" dirty="0" smtClean="0">
                <a:effectLst>
                  <a:outerShdw blurRad="38100" dist="38100" dir="2700000" algn="tl">
                    <a:srgbClr val="000000">
                      <a:alpha val="43137"/>
                    </a:srgbClr>
                  </a:outerShdw>
                </a:effectLst>
              </a:rPr>
              <a:t>條</a:t>
            </a:r>
            <a:r>
              <a:rPr lang="en-US" altLang="zh-TW" sz="2400" b="1" dirty="0" smtClean="0">
                <a:effectLst>
                  <a:outerShdw blurRad="38100" dist="38100" dir="2700000" algn="tl">
                    <a:srgbClr val="000000">
                      <a:alpha val="43137"/>
                    </a:srgbClr>
                  </a:outerShdw>
                </a:effectLst>
              </a:rPr>
              <a:t>:</a:t>
            </a:r>
            <a:r>
              <a:rPr lang="zh-TW" altLang="en-US" sz="2400" b="1" dirty="0" smtClean="0">
                <a:effectLst>
                  <a:outerShdw blurRad="38100" dist="38100" dir="2700000" algn="tl">
                    <a:srgbClr val="000000">
                      <a:alpha val="43137"/>
                    </a:srgbClr>
                  </a:outerShdw>
                </a:effectLst>
              </a:rPr>
              <a:t>本法施行日期，由主管機關定之。</a:t>
            </a:r>
            <a:endParaRPr lang="zh-TW" altLang="en-US" sz="2400" b="1" dirty="0">
              <a:effectLst>
                <a:outerShdw blurRad="38100" dist="38100" dir="2700000" algn="tl">
                  <a:srgbClr val="000000">
                    <a:alpha val="43137"/>
                  </a:srgbClr>
                </a:outerShdw>
              </a:effectLst>
            </a:endParaRPr>
          </a:p>
        </p:txBody>
      </p:sp>
      <p:sp>
        <p:nvSpPr>
          <p:cNvPr id="5" name="矩形 4"/>
          <p:cNvSpPr/>
          <p:nvPr/>
        </p:nvSpPr>
        <p:spPr>
          <a:xfrm>
            <a:off x="683568" y="6093296"/>
            <a:ext cx="6624736" cy="369332"/>
          </a:xfrm>
          <a:prstGeom prst="rect">
            <a:avLst/>
          </a:prstGeom>
        </p:spPr>
        <p:txBody>
          <a:bodyPr wrap="square">
            <a:spAutoFit/>
          </a:bodyPr>
          <a:lstStyle/>
          <a:p>
            <a:r>
              <a:rPr lang="en-US" altLang="zh-TW" b="1" dirty="0" smtClean="0">
                <a:effectLst>
                  <a:outerShdw blurRad="38100" dist="38100" dir="2700000" algn="tl">
                    <a:srgbClr val="000000">
                      <a:alpha val="43137"/>
                    </a:srgbClr>
                  </a:outerShdw>
                </a:effectLst>
              </a:rPr>
              <a:t>https://law.moj.gov.tw/LawClass/LawAll.aspx?pcode=A0030297</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238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 一 章 總則</a:t>
            </a:r>
            <a:endParaRPr lang="zh-TW" altLang="en-US" dirty="0"/>
          </a:p>
        </p:txBody>
      </p:sp>
      <p:sp>
        <p:nvSpPr>
          <p:cNvPr id="3" name="矩形 2"/>
          <p:cNvSpPr/>
          <p:nvPr/>
        </p:nvSpPr>
        <p:spPr>
          <a:xfrm>
            <a:off x="1187624" y="2274838"/>
            <a:ext cx="7560840" cy="1754326"/>
          </a:xfrm>
          <a:prstGeom prst="rect">
            <a:avLst/>
          </a:prstGeom>
        </p:spPr>
        <p:txBody>
          <a:bodyPr wrap="square">
            <a:spAutoFit/>
          </a:bodyPr>
          <a:lstStyle/>
          <a:p>
            <a:r>
              <a:rPr lang="zh-TW" altLang="en-US" dirty="0" smtClean="0"/>
              <a:t>第 </a:t>
            </a:r>
            <a:r>
              <a:rPr lang="en-US" altLang="zh-TW" dirty="0" smtClean="0"/>
              <a:t>1 </a:t>
            </a:r>
            <a:r>
              <a:rPr lang="zh-TW" altLang="en-US" dirty="0" smtClean="0"/>
              <a:t>條  為積極推動國家資通安全政策，加速建構國家資通安全環境，以保障國家安全，維護社會公共利益，特制定本法。</a:t>
            </a:r>
          </a:p>
          <a:p>
            <a:endParaRPr lang="en-US" altLang="zh-TW" dirty="0" smtClean="0"/>
          </a:p>
          <a:p>
            <a:r>
              <a:rPr lang="zh-TW" altLang="en-US" dirty="0" smtClean="0"/>
              <a:t>第 </a:t>
            </a:r>
            <a:r>
              <a:rPr lang="en-US" altLang="zh-TW" dirty="0" smtClean="0"/>
              <a:t>2 </a:t>
            </a:r>
            <a:r>
              <a:rPr lang="zh-TW" altLang="en-US" dirty="0" smtClean="0"/>
              <a:t>條本法之主管機關為</a:t>
            </a:r>
            <a:r>
              <a:rPr lang="zh-TW" altLang="en-US" b="1" dirty="0" smtClean="0">
                <a:solidFill>
                  <a:srgbClr val="FF0000"/>
                </a:solidFill>
                <a:effectLst>
                  <a:outerShdw blurRad="38100" dist="38100" dir="2700000" algn="tl">
                    <a:srgbClr val="000000">
                      <a:alpha val="43137"/>
                    </a:srgbClr>
                  </a:outerShdw>
                </a:effectLst>
              </a:rPr>
              <a:t>行政院</a:t>
            </a:r>
            <a:r>
              <a:rPr lang="zh-TW" altLang="en-US" dirty="0" smtClean="0"/>
              <a:t>。</a:t>
            </a:r>
          </a:p>
          <a:p>
            <a:endParaRPr lang="en-US" altLang="zh-TW" dirty="0" smtClean="0"/>
          </a:p>
          <a:p>
            <a:r>
              <a:rPr lang="zh-TW" altLang="en-US" dirty="0" smtClean="0"/>
              <a:t>第 </a:t>
            </a:r>
            <a:r>
              <a:rPr lang="en-US" altLang="zh-TW" dirty="0" smtClean="0"/>
              <a:t>3 </a:t>
            </a:r>
            <a:r>
              <a:rPr lang="zh-TW" altLang="en-US" dirty="0" smtClean="0"/>
              <a:t>條本法用詞</a:t>
            </a:r>
            <a:endParaRPr lang="zh-TW" altLang="en-US" dirty="0"/>
          </a:p>
        </p:txBody>
      </p:sp>
    </p:spTree>
    <p:extLst>
      <p:ext uri="{BB962C8B-B14F-4D97-AF65-F5344CB8AC3E}">
        <p14:creationId xmlns:p14="http://schemas.microsoft.com/office/powerpoint/2010/main" val="224840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68760"/>
            <a:ext cx="8208912" cy="4832092"/>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a:t>
            </a:r>
            <a:r>
              <a:rPr lang="zh-TW" altLang="en-US" sz="2800" b="1" dirty="0" smtClean="0">
                <a:solidFill>
                  <a:prstClr val="black"/>
                </a:solidFill>
                <a:effectLst>
                  <a:outerShdw blurRad="38100" dist="38100" dir="2700000" algn="tl">
                    <a:srgbClr val="000000">
                      <a:alpha val="43137"/>
                    </a:srgbClr>
                  </a:outerShdw>
                </a:effectLst>
                <a:cs typeface="+mj-cs"/>
              </a:rPr>
              <a:t>法訂定之各項內容</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(a)</a:t>
            </a:r>
            <a:r>
              <a:rPr lang="zh-TW" altLang="en-US" sz="28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a:t>
            </a:r>
            <a:r>
              <a:rPr lang="zh-TW" altLang="en-US" sz="2800" b="1" dirty="0" smtClean="0">
                <a:solidFill>
                  <a:prstClr val="black"/>
                </a:solidFill>
                <a:effectLst>
                  <a:outerShdw blurRad="38100" dist="38100" dir="2700000" algn="tl">
                    <a:srgbClr val="000000">
                      <a:alpha val="43137"/>
                    </a:srgbClr>
                  </a:outerShdw>
                </a:effectLst>
                <a:cs typeface="+mj-cs"/>
              </a:rPr>
              <a:t>國家安全</a:t>
            </a:r>
            <a:r>
              <a:rPr lang="zh-TW" altLang="en-US" sz="2800" b="1" dirty="0">
                <a:solidFill>
                  <a:prstClr val="black"/>
                </a:solidFill>
                <a:effectLst>
                  <a:outerShdw blurRad="38100" dist="38100" dir="2700000" algn="tl">
                    <a:srgbClr val="000000">
                      <a:alpha val="43137"/>
                    </a:srgbClr>
                  </a:outerShdw>
                </a:effectLst>
                <a:cs typeface="+mj-cs"/>
              </a:rPr>
              <a:t>，維護社會公共利益，特制定本</a:t>
            </a:r>
            <a:r>
              <a:rPr lang="zh-TW" altLang="en-US" sz="2800" b="1" dirty="0" smtClean="0">
                <a:solidFill>
                  <a:prstClr val="black"/>
                </a:solidFill>
                <a:effectLst>
                  <a:outerShdw blurRad="38100" dist="38100" dir="2700000" algn="tl">
                    <a:srgbClr val="000000">
                      <a:alpha val="43137"/>
                    </a:srgbClr>
                  </a:outerShdw>
                </a:effectLst>
                <a:cs typeface="+mj-cs"/>
              </a:rPr>
              <a:t>法</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rPr>
              <a:t>資安管理法</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(b)</a:t>
            </a:r>
            <a:r>
              <a:rPr lang="zh-TW" altLang="en-US" sz="2800" b="1" dirty="0">
                <a:solidFill>
                  <a:prstClr val="black"/>
                </a:solidFill>
                <a:effectLst>
                  <a:outerShdw blurRad="38100" dist="38100" dir="2700000" algn="tl">
                    <a:srgbClr val="000000">
                      <a:alpha val="43137"/>
                    </a:srgbClr>
                  </a:outerShdw>
                </a:effectLst>
              </a:rPr>
              <a:t>資安管理</a:t>
            </a:r>
            <a:r>
              <a:rPr lang="zh-TW" altLang="en-US" sz="2800" b="1" dirty="0" smtClean="0">
                <a:solidFill>
                  <a:prstClr val="black"/>
                </a:solidFill>
                <a:effectLst>
                  <a:outerShdw blurRad="38100" dist="38100" dir="2700000" algn="tl">
                    <a:srgbClr val="000000">
                      <a:alpha val="43137"/>
                    </a:srgbClr>
                  </a:outerShdw>
                </a:effectLst>
              </a:rPr>
              <a:t>法</a:t>
            </a:r>
            <a:r>
              <a:rPr lang="zh-TW" altLang="en-US" sz="2800" b="1" dirty="0">
                <a:solidFill>
                  <a:prstClr val="black"/>
                </a:solidFill>
                <a:effectLst>
                  <a:outerShdw blurRad="38100" dist="38100" dir="2700000" algn="tl">
                    <a:srgbClr val="000000">
                      <a:alpha val="43137"/>
                    </a:srgbClr>
                  </a:outerShdw>
                </a:effectLst>
              </a:rPr>
              <a:t>所訂</a:t>
            </a:r>
            <a:r>
              <a:rPr lang="zh-TW" altLang="en-US" sz="2800" b="1" dirty="0" smtClean="0">
                <a:solidFill>
                  <a:prstClr val="black"/>
                </a:solidFill>
                <a:effectLst>
                  <a:outerShdw blurRad="38100" dist="38100" dir="2700000" algn="tl">
                    <a:srgbClr val="000000">
                      <a:alpha val="43137"/>
                    </a:srgbClr>
                  </a:outerShdw>
                </a:effectLst>
              </a:rPr>
              <a:t>定之</a:t>
            </a:r>
            <a:r>
              <a:rPr lang="zh-TW" altLang="en-US" sz="2800" b="1" dirty="0" smtClean="0">
                <a:solidFill>
                  <a:prstClr val="black"/>
                </a:solidFill>
                <a:effectLst>
                  <a:outerShdw blurRad="38100" dist="38100" dir="2700000" algn="tl">
                    <a:srgbClr val="000000">
                      <a:alpha val="43137"/>
                    </a:srgbClr>
                  </a:outerShdw>
                </a:effectLst>
                <a:cs typeface="+mj-cs"/>
              </a:rPr>
              <a:t>主管機關為</a:t>
            </a:r>
            <a:r>
              <a:rPr lang="zh-TW" altLang="en-US" sz="2800" b="1" dirty="0">
                <a:solidFill>
                  <a:prstClr val="black"/>
                </a:solidFill>
                <a:effectLst>
                  <a:outerShdw blurRad="38100" dist="38100" dir="2700000" algn="tl">
                    <a:srgbClr val="000000">
                      <a:alpha val="43137"/>
                    </a:srgbClr>
                  </a:outerShdw>
                </a:effectLst>
                <a:cs typeface="+mj-cs"/>
              </a:rPr>
              <a:t>立法</a:t>
            </a:r>
            <a:r>
              <a:rPr lang="zh-TW" altLang="en-US" sz="2800" b="1" dirty="0" smtClean="0">
                <a:solidFill>
                  <a:prstClr val="black"/>
                </a:solidFill>
                <a:effectLst>
                  <a:outerShdw blurRad="38100" dist="38100" dir="2700000" algn="tl">
                    <a:srgbClr val="000000">
                      <a:alpha val="43137"/>
                    </a:srgbClr>
                  </a:outerShdw>
                </a:effectLst>
                <a:cs typeface="+mj-cs"/>
              </a:rPr>
              <a:t>院</a:t>
            </a: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(c)</a:t>
            </a:r>
            <a:r>
              <a:rPr lang="zh-TW" altLang="en-US" sz="2800" b="1" dirty="0">
                <a:solidFill>
                  <a:prstClr val="black"/>
                </a:solidFill>
                <a:effectLst>
                  <a:outerShdw blurRad="38100" dist="38100" dir="2700000" algn="tl">
                    <a:srgbClr val="000000">
                      <a:alpha val="43137"/>
                    </a:srgbClr>
                  </a:outerShdw>
                </a:effectLst>
              </a:rPr>
              <a:t>資安管理</a:t>
            </a:r>
            <a:r>
              <a:rPr lang="zh-TW" altLang="en-US" sz="2800" b="1" dirty="0" smtClean="0">
                <a:solidFill>
                  <a:prstClr val="black"/>
                </a:solidFill>
                <a:effectLst>
                  <a:outerShdw blurRad="38100" dist="38100" dir="2700000" algn="tl">
                    <a:srgbClr val="000000">
                      <a:alpha val="43137"/>
                    </a:srgbClr>
                  </a:outerShdw>
                </a:effectLst>
              </a:rPr>
              <a:t>法所定義之</a:t>
            </a:r>
            <a:r>
              <a:rPr lang="zh-TW" altLang="en-US" sz="2800" b="1" dirty="0" smtClean="0">
                <a:solidFill>
                  <a:prstClr val="black"/>
                </a:solidFill>
                <a:effectLst>
                  <a:outerShdw blurRad="38100" dist="38100" dir="2700000" algn="tl">
                    <a:srgbClr val="000000">
                      <a:alpha val="43137"/>
                    </a:srgbClr>
                  </a:outerShdw>
                </a:effectLst>
                <a:cs typeface="+mj-cs"/>
              </a:rPr>
              <a:t>資</a:t>
            </a:r>
            <a:r>
              <a:rPr lang="zh-TW" altLang="en-US" sz="2800" b="1" dirty="0">
                <a:solidFill>
                  <a:prstClr val="black"/>
                </a:solidFill>
                <a:effectLst>
                  <a:outerShdw blurRad="38100" dist="38100" dir="2700000" algn="tl">
                    <a:srgbClr val="000000">
                      <a:alpha val="43137"/>
                    </a:srgbClr>
                  </a:outerShdw>
                </a:effectLst>
                <a:cs typeface="+mj-cs"/>
              </a:rPr>
              <a:t>通</a:t>
            </a:r>
            <a:r>
              <a:rPr lang="zh-TW" altLang="en-US" sz="2800" b="1" dirty="0" smtClean="0">
                <a:solidFill>
                  <a:prstClr val="black"/>
                </a:solidFill>
                <a:effectLst>
                  <a:outerShdw blurRad="38100" dist="38100" dir="2700000" algn="tl">
                    <a:srgbClr val="000000">
                      <a:alpha val="43137"/>
                    </a:srgbClr>
                  </a:outerShdw>
                </a:effectLst>
                <a:cs typeface="+mj-cs"/>
              </a:rPr>
              <a:t>系統泛指</a:t>
            </a:r>
            <a:r>
              <a:rPr lang="zh-TW" altLang="en-US" sz="2800" b="1" dirty="0">
                <a:solidFill>
                  <a:prstClr val="black"/>
                </a:solidFill>
                <a:effectLst>
                  <a:outerShdw blurRad="38100" dist="38100" dir="2700000" algn="tl">
                    <a:srgbClr val="000000">
                      <a:alpha val="43137"/>
                    </a:srgbClr>
                  </a:outerShdw>
                </a:effectLst>
                <a:cs typeface="+mj-cs"/>
              </a:rPr>
              <a:t>用以蒐集、控制、傳輸、儲存、</a:t>
            </a:r>
            <a:r>
              <a:rPr lang="zh-TW" altLang="en-US" sz="2800" b="1" dirty="0" smtClean="0">
                <a:solidFill>
                  <a:prstClr val="black"/>
                </a:solidFill>
                <a:effectLst>
                  <a:outerShdw blurRad="38100" dist="38100" dir="2700000" algn="tl">
                    <a:srgbClr val="000000">
                      <a:alpha val="43137"/>
                    </a:srgbClr>
                  </a:outerShdw>
                </a:effectLst>
                <a:cs typeface="+mj-cs"/>
              </a:rPr>
              <a:t>流通</a:t>
            </a:r>
            <a:r>
              <a:rPr lang="zh-TW" altLang="en-US" sz="2800" b="1" dirty="0">
                <a:solidFill>
                  <a:prstClr val="black"/>
                </a:solidFill>
                <a:effectLst>
                  <a:outerShdw blurRad="38100" dist="38100" dir="2700000" algn="tl">
                    <a:srgbClr val="000000">
                      <a:alpha val="43137"/>
                    </a:srgbClr>
                  </a:outerShdw>
                </a:effectLst>
                <a:cs typeface="+mj-cs"/>
              </a:rPr>
              <a:t>、刪除資訊或對</a:t>
            </a:r>
            <a:r>
              <a:rPr lang="zh-TW" altLang="en-US" sz="2800" b="1" dirty="0" smtClean="0">
                <a:solidFill>
                  <a:prstClr val="black"/>
                </a:solidFill>
                <a:effectLst>
                  <a:outerShdw blurRad="38100" dist="38100" dir="2700000" algn="tl">
                    <a:srgbClr val="000000">
                      <a:alpha val="43137"/>
                    </a:srgbClr>
                  </a:outerShdw>
                </a:effectLst>
                <a:cs typeface="+mj-cs"/>
              </a:rPr>
              <a:t>資訊</a:t>
            </a:r>
            <a:r>
              <a:rPr lang="zh-TW" altLang="en-US" sz="2800" b="1" dirty="0">
                <a:solidFill>
                  <a:prstClr val="black"/>
                </a:solidFill>
                <a:effectLst>
                  <a:outerShdw blurRad="38100" dist="38100" dir="2700000" algn="tl">
                    <a:srgbClr val="000000">
                      <a:alpha val="43137"/>
                    </a:srgbClr>
                  </a:outerShdw>
                </a:effectLst>
                <a:cs typeface="+mj-cs"/>
              </a:rPr>
              <a:t>為其他處理、使用或分享之系統</a:t>
            </a: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(d)</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smtClean="0">
                <a:solidFill>
                  <a:prstClr val="black"/>
                </a:solidFill>
                <a:effectLst>
                  <a:outerShdw blurRad="38100" dist="38100" dir="2700000" algn="tl">
                    <a:srgbClr val="000000">
                      <a:alpha val="43137"/>
                    </a:srgbClr>
                  </a:outerShdw>
                </a:effectLst>
                <a:cs typeface="+mj-cs"/>
              </a:rPr>
              <a:t>特定</a:t>
            </a:r>
            <a:r>
              <a:rPr lang="zh-TW" altLang="en-US" sz="2800" b="1" dirty="0">
                <a:solidFill>
                  <a:prstClr val="black"/>
                </a:solidFill>
                <a:effectLst>
                  <a:outerShdw blurRad="38100" dist="38100" dir="2700000" algn="tl">
                    <a:srgbClr val="000000">
                      <a:alpha val="43137"/>
                    </a:srgbClr>
                  </a:outerShdw>
                </a:effectLst>
                <a:cs typeface="+mj-cs"/>
              </a:rPr>
              <a:t>非公務</a:t>
            </a:r>
            <a:r>
              <a:rPr lang="zh-TW" altLang="en-US" sz="2800" b="1" dirty="0" smtClean="0">
                <a:solidFill>
                  <a:prstClr val="black"/>
                </a:solidFill>
                <a:effectLst>
                  <a:outerShdw blurRad="38100" dist="38100" dir="2700000" algn="tl">
                    <a:srgbClr val="000000">
                      <a:alpha val="43137"/>
                    </a:srgbClr>
                  </a:outerShdw>
                </a:effectLst>
                <a:cs typeface="+mj-cs"/>
              </a:rPr>
              <a:t>機關係指</a:t>
            </a:r>
            <a:r>
              <a:rPr lang="zh-TW" altLang="en-US" sz="2800" b="1" dirty="0">
                <a:solidFill>
                  <a:prstClr val="black"/>
                </a:solidFill>
                <a:effectLst>
                  <a:outerShdw blurRad="38100" dist="38100" dir="2700000" algn="tl">
                    <a:srgbClr val="000000">
                      <a:alpha val="43137"/>
                    </a:srgbClr>
                  </a:outerShdw>
                </a:effectLst>
                <a:cs typeface="+mj-cs"/>
              </a:rPr>
              <a:t>關鍵基礎設施提供者、公營事業及政府捐助之</a:t>
            </a:r>
            <a:r>
              <a:rPr lang="zh-TW" altLang="en-US" sz="2800" b="1" dirty="0" smtClean="0">
                <a:solidFill>
                  <a:prstClr val="black"/>
                </a:solidFill>
                <a:effectLst>
                  <a:outerShdw blurRad="38100" dist="38100" dir="2700000" algn="tl">
                    <a:srgbClr val="000000">
                      <a:alpha val="43137"/>
                    </a:srgbClr>
                  </a:outerShdw>
                </a:effectLst>
                <a:cs typeface="+mj-cs"/>
              </a:rPr>
              <a:t>財團法人</a:t>
            </a:r>
            <a:r>
              <a:rPr lang="zh-TW" altLang="en-US" sz="2800" b="1" dirty="0">
                <a:solidFill>
                  <a:prstClr val="black"/>
                </a:solidFill>
                <a:effectLst>
                  <a:outerShdw blurRad="38100" dist="38100" dir="2700000" algn="tl">
                    <a:srgbClr val="000000">
                      <a:alpha val="43137"/>
                    </a:srgbClr>
                  </a:outerShdw>
                </a:effectLst>
                <a:cs typeface="+mj-cs"/>
              </a:rPr>
              <a:t>。</a:t>
            </a:r>
            <a:endParaRPr lang="en-US" altLang="zh-TW" sz="2800" b="1" dirty="0" smtClean="0">
              <a:solidFill>
                <a:prstClr val="black"/>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2032758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68760"/>
            <a:ext cx="8208912" cy="4832092"/>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a:t>
            </a:r>
            <a:r>
              <a:rPr lang="zh-TW" altLang="en-US" sz="2800" b="1" dirty="0" smtClean="0">
                <a:solidFill>
                  <a:prstClr val="black"/>
                </a:solidFill>
                <a:effectLst>
                  <a:outerShdw blurRad="38100" dist="38100" dir="2700000" algn="tl">
                    <a:srgbClr val="000000">
                      <a:alpha val="43137"/>
                    </a:srgbClr>
                  </a:outerShdw>
                </a:effectLst>
                <a:cs typeface="+mj-cs"/>
              </a:rPr>
              <a:t>法訂定之各項內容</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(a)</a:t>
            </a:r>
            <a:r>
              <a:rPr lang="zh-TW" altLang="en-US" sz="28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a:t>
            </a:r>
            <a:r>
              <a:rPr lang="zh-TW" altLang="en-US" sz="2800" b="1" dirty="0" smtClean="0">
                <a:solidFill>
                  <a:prstClr val="black"/>
                </a:solidFill>
                <a:effectLst>
                  <a:outerShdw blurRad="38100" dist="38100" dir="2700000" algn="tl">
                    <a:srgbClr val="000000">
                      <a:alpha val="43137"/>
                    </a:srgbClr>
                  </a:outerShdw>
                </a:effectLst>
                <a:cs typeface="+mj-cs"/>
              </a:rPr>
              <a:t>國家安全</a:t>
            </a:r>
            <a:r>
              <a:rPr lang="zh-TW" altLang="en-US" sz="2800" b="1" dirty="0">
                <a:solidFill>
                  <a:prstClr val="black"/>
                </a:solidFill>
                <a:effectLst>
                  <a:outerShdw blurRad="38100" dist="38100" dir="2700000" algn="tl">
                    <a:srgbClr val="000000">
                      <a:alpha val="43137"/>
                    </a:srgbClr>
                  </a:outerShdw>
                </a:effectLst>
                <a:cs typeface="+mj-cs"/>
              </a:rPr>
              <a:t>，維護社會公共利益，特制定本</a:t>
            </a:r>
            <a:r>
              <a:rPr lang="zh-TW" altLang="en-US" sz="2800" b="1" dirty="0" smtClean="0">
                <a:solidFill>
                  <a:prstClr val="black"/>
                </a:solidFill>
                <a:effectLst>
                  <a:outerShdw blurRad="38100" dist="38100" dir="2700000" algn="tl">
                    <a:srgbClr val="000000">
                      <a:alpha val="43137"/>
                    </a:srgbClr>
                  </a:outerShdw>
                </a:effectLst>
                <a:cs typeface="+mj-cs"/>
              </a:rPr>
              <a:t>法</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rPr>
              <a:t>資安管理法</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800" b="1" dirty="0" smtClean="0">
                <a:solidFill>
                  <a:srgbClr val="FF0000"/>
                </a:solidFill>
                <a:effectLst>
                  <a:outerShdw blurRad="38100" dist="38100" dir="2700000" algn="tl">
                    <a:srgbClr val="000000">
                      <a:alpha val="43137"/>
                    </a:srgbClr>
                  </a:outerShdw>
                </a:effectLst>
                <a:cs typeface="+mj-cs"/>
              </a:rPr>
              <a:t>(b)</a:t>
            </a:r>
            <a:r>
              <a:rPr lang="zh-TW" altLang="en-US" sz="2800" b="1" dirty="0">
                <a:solidFill>
                  <a:srgbClr val="FF0000"/>
                </a:solidFill>
                <a:effectLst>
                  <a:outerShdw blurRad="38100" dist="38100" dir="2700000" algn="tl">
                    <a:srgbClr val="000000">
                      <a:alpha val="43137"/>
                    </a:srgbClr>
                  </a:outerShdw>
                </a:effectLst>
              </a:rPr>
              <a:t>資安管理</a:t>
            </a:r>
            <a:r>
              <a:rPr lang="zh-TW" altLang="en-US" sz="2800" b="1" dirty="0" smtClean="0">
                <a:solidFill>
                  <a:srgbClr val="FF0000"/>
                </a:solidFill>
                <a:effectLst>
                  <a:outerShdw blurRad="38100" dist="38100" dir="2700000" algn="tl">
                    <a:srgbClr val="000000">
                      <a:alpha val="43137"/>
                    </a:srgbClr>
                  </a:outerShdw>
                </a:effectLst>
              </a:rPr>
              <a:t>法</a:t>
            </a:r>
            <a:r>
              <a:rPr lang="zh-TW" altLang="en-US" sz="2800" b="1" dirty="0">
                <a:solidFill>
                  <a:srgbClr val="FF0000"/>
                </a:solidFill>
                <a:effectLst>
                  <a:outerShdw blurRad="38100" dist="38100" dir="2700000" algn="tl">
                    <a:srgbClr val="000000">
                      <a:alpha val="43137"/>
                    </a:srgbClr>
                  </a:outerShdw>
                </a:effectLst>
              </a:rPr>
              <a:t>所訂</a:t>
            </a:r>
            <a:r>
              <a:rPr lang="zh-TW" altLang="en-US" sz="2800" b="1" dirty="0" smtClean="0">
                <a:solidFill>
                  <a:srgbClr val="FF0000"/>
                </a:solidFill>
                <a:effectLst>
                  <a:outerShdw blurRad="38100" dist="38100" dir="2700000" algn="tl">
                    <a:srgbClr val="000000">
                      <a:alpha val="43137"/>
                    </a:srgbClr>
                  </a:outerShdw>
                </a:effectLst>
              </a:rPr>
              <a:t>定之</a:t>
            </a:r>
            <a:r>
              <a:rPr lang="zh-TW" altLang="en-US" sz="2800" b="1" dirty="0" smtClean="0">
                <a:solidFill>
                  <a:srgbClr val="FF0000"/>
                </a:solidFill>
                <a:effectLst>
                  <a:outerShdw blurRad="38100" dist="38100" dir="2700000" algn="tl">
                    <a:srgbClr val="000000">
                      <a:alpha val="43137"/>
                    </a:srgbClr>
                  </a:outerShdw>
                </a:effectLst>
                <a:cs typeface="+mj-cs"/>
              </a:rPr>
              <a:t>主管機關為</a:t>
            </a:r>
            <a:r>
              <a:rPr lang="zh-TW" altLang="en-US" sz="2800" b="1" dirty="0">
                <a:solidFill>
                  <a:srgbClr val="FF0000"/>
                </a:solidFill>
                <a:effectLst>
                  <a:outerShdw blurRad="38100" dist="38100" dir="2700000" algn="tl">
                    <a:srgbClr val="000000">
                      <a:alpha val="43137"/>
                    </a:srgbClr>
                  </a:outerShdw>
                </a:effectLst>
                <a:cs typeface="+mj-cs"/>
              </a:rPr>
              <a:t>立法</a:t>
            </a:r>
            <a:r>
              <a:rPr lang="zh-TW" altLang="en-US" sz="2800" b="1" dirty="0" smtClean="0">
                <a:solidFill>
                  <a:srgbClr val="FF0000"/>
                </a:solidFill>
                <a:effectLst>
                  <a:outerShdw blurRad="38100" dist="38100" dir="2700000" algn="tl">
                    <a:srgbClr val="000000">
                      <a:alpha val="43137"/>
                    </a:srgbClr>
                  </a:outerShdw>
                </a:effectLst>
                <a:cs typeface="+mj-cs"/>
              </a:rPr>
              <a:t>院</a:t>
            </a:r>
            <a:endParaRPr lang="en-US" altLang="zh-TW" sz="2800" b="1" dirty="0" smtClean="0">
              <a:solidFill>
                <a:srgbClr val="FF0000"/>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(c)</a:t>
            </a:r>
            <a:r>
              <a:rPr lang="zh-TW" altLang="en-US" sz="2800" b="1" dirty="0">
                <a:solidFill>
                  <a:prstClr val="black"/>
                </a:solidFill>
                <a:effectLst>
                  <a:outerShdw blurRad="38100" dist="38100" dir="2700000" algn="tl">
                    <a:srgbClr val="000000">
                      <a:alpha val="43137"/>
                    </a:srgbClr>
                  </a:outerShdw>
                </a:effectLst>
              </a:rPr>
              <a:t>資安管理</a:t>
            </a:r>
            <a:r>
              <a:rPr lang="zh-TW" altLang="en-US" sz="2800" b="1" dirty="0" smtClean="0">
                <a:solidFill>
                  <a:prstClr val="black"/>
                </a:solidFill>
                <a:effectLst>
                  <a:outerShdw blurRad="38100" dist="38100" dir="2700000" algn="tl">
                    <a:srgbClr val="000000">
                      <a:alpha val="43137"/>
                    </a:srgbClr>
                  </a:outerShdw>
                </a:effectLst>
              </a:rPr>
              <a:t>法所定義之</a:t>
            </a:r>
            <a:r>
              <a:rPr lang="zh-TW" altLang="en-US" sz="2800" b="1" dirty="0" smtClean="0">
                <a:solidFill>
                  <a:prstClr val="black"/>
                </a:solidFill>
                <a:effectLst>
                  <a:outerShdw blurRad="38100" dist="38100" dir="2700000" algn="tl">
                    <a:srgbClr val="000000">
                      <a:alpha val="43137"/>
                    </a:srgbClr>
                  </a:outerShdw>
                </a:effectLst>
                <a:cs typeface="+mj-cs"/>
              </a:rPr>
              <a:t>資</a:t>
            </a:r>
            <a:r>
              <a:rPr lang="zh-TW" altLang="en-US" sz="2800" b="1" dirty="0">
                <a:solidFill>
                  <a:prstClr val="black"/>
                </a:solidFill>
                <a:effectLst>
                  <a:outerShdw blurRad="38100" dist="38100" dir="2700000" algn="tl">
                    <a:srgbClr val="000000">
                      <a:alpha val="43137"/>
                    </a:srgbClr>
                  </a:outerShdw>
                </a:effectLst>
                <a:cs typeface="+mj-cs"/>
              </a:rPr>
              <a:t>通</a:t>
            </a:r>
            <a:r>
              <a:rPr lang="zh-TW" altLang="en-US" sz="2800" b="1" dirty="0" smtClean="0">
                <a:solidFill>
                  <a:prstClr val="black"/>
                </a:solidFill>
                <a:effectLst>
                  <a:outerShdw blurRad="38100" dist="38100" dir="2700000" algn="tl">
                    <a:srgbClr val="000000">
                      <a:alpha val="43137"/>
                    </a:srgbClr>
                  </a:outerShdw>
                </a:effectLst>
                <a:cs typeface="+mj-cs"/>
              </a:rPr>
              <a:t>系統泛指</a:t>
            </a:r>
            <a:r>
              <a:rPr lang="zh-TW" altLang="en-US" sz="2800" b="1" dirty="0">
                <a:solidFill>
                  <a:prstClr val="black"/>
                </a:solidFill>
                <a:effectLst>
                  <a:outerShdw blurRad="38100" dist="38100" dir="2700000" algn="tl">
                    <a:srgbClr val="000000">
                      <a:alpha val="43137"/>
                    </a:srgbClr>
                  </a:outerShdw>
                </a:effectLst>
                <a:cs typeface="+mj-cs"/>
              </a:rPr>
              <a:t>用以蒐集、控制、傳輸、儲存、</a:t>
            </a:r>
            <a:r>
              <a:rPr lang="zh-TW" altLang="en-US" sz="2800" b="1" dirty="0" smtClean="0">
                <a:solidFill>
                  <a:prstClr val="black"/>
                </a:solidFill>
                <a:effectLst>
                  <a:outerShdw blurRad="38100" dist="38100" dir="2700000" algn="tl">
                    <a:srgbClr val="000000">
                      <a:alpha val="43137"/>
                    </a:srgbClr>
                  </a:outerShdw>
                </a:effectLst>
                <a:cs typeface="+mj-cs"/>
              </a:rPr>
              <a:t>流通</a:t>
            </a:r>
            <a:r>
              <a:rPr lang="zh-TW" altLang="en-US" sz="2800" b="1" dirty="0">
                <a:solidFill>
                  <a:prstClr val="black"/>
                </a:solidFill>
                <a:effectLst>
                  <a:outerShdw blurRad="38100" dist="38100" dir="2700000" algn="tl">
                    <a:srgbClr val="000000">
                      <a:alpha val="43137"/>
                    </a:srgbClr>
                  </a:outerShdw>
                </a:effectLst>
                <a:cs typeface="+mj-cs"/>
              </a:rPr>
              <a:t>、刪除資訊或對</a:t>
            </a:r>
            <a:r>
              <a:rPr lang="zh-TW" altLang="en-US" sz="2800" b="1" dirty="0" smtClean="0">
                <a:solidFill>
                  <a:prstClr val="black"/>
                </a:solidFill>
                <a:effectLst>
                  <a:outerShdw blurRad="38100" dist="38100" dir="2700000" algn="tl">
                    <a:srgbClr val="000000">
                      <a:alpha val="43137"/>
                    </a:srgbClr>
                  </a:outerShdw>
                </a:effectLst>
                <a:cs typeface="+mj-cs"/>
              </a:rPr>
              <a:t>資訊</a:t>
            </a:r>
            <a:r>
              <a:rPr lang="zh-TW" altLang="en-US" sz="2800" b="1" dirty="0">
                <a:solidFill>
                  <a:prstClr val="black"/>
                </a:solidFill>
                <a:effectLst>
                  <a:outerShdw blurRad="38100" dist="38100" dir="2700000" algn="tl">
                    <a:srgbClr val="000000">
                      <a:alpha val="43137"/>
                    </a:srgbClr>
                  </a:outerShdw>
                </a:effectLst>
                <a:cs typeface="+mj-cs"/>
              </a:rPr>
              <a:t>為其他處理、使用或分享之系統</a:t>
            </a: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smtClean="0">
                <a:solidFill>
                  <a:prstClr val="black"/>
                </a:solidFill>
                <a:effectLst>
                  <a:outerShdw blurRad="38100" dist="38100" dir="2700000" algn="tl">
                    <a:srgbClr val="000000">
                      <a:alpha val="43137"/>
                    </a:srgbClr>
                  </a:outerShdw>
                </a:effectLst>
                <a:cs typeface="+mj-cs"/>
              </a:rPr>
              <a:t>(d)</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smtClean="0">
                <a:solidFill>
                  <a:prstClr val="black"/>
                </a:solidFill>
                <a:effectLst>
                  <a:outerShdw blurRad="38100" dist="38100" dir="2700000" algn="tl">
                    <a:srgbClr val="000000">
                      <a:alpha val="43137"/>
                    </a:srgbClr>
                  </a:outerShdw>
                </a:effectLst>
                <a:cs typeface="+mj-cs"/>
              </a:rPr>
              <a:t>特定</a:t>
            </a:r>
            <a:r>
              <a:rPr lang="zh-TW" altLang="en-US" sz="2800" b="1" dirty="0">
                <a:solidFill>
                  <a:prstClr val="black"/>
                </a:solidFill>
                <a:effectLst>
                  <a:outerShdw blurRad="38100" dist="38100" dir="2700000" algn="tl">
                    <a:srgbClr val="000000">
                      <a:alpha val="43137"/>
                    </a:srgbClr>
                  </a:outerShdw>
                </a:effectLst>
                <a:cs typeface="+mj-cs"/>
              </a:rPr>
              <a:t>非公務</a:t>
            </a:r>
            <a:r>
              <a:rPr lang="zh-TW" altLang="en-US" sz="2800" b="1" dirty="0" smtClean="0">
                <a:solidFill>
                  <a:prstClr val="black"/>
                </a:solidFill>
                <a:effectLst>
                  <a:outerShdw blurRad="38100" dist="38100" dir="2700000" algn="tl">
                    <a:srgbClr val="000000">
                      <a:alpha val="43137"/>
                    </a:srgbClr>
                  </a:outerShdw>
                </a:effectLst>
                <a:cs typeface="+mj-cs"/>
              </a:rPr>
              <a:t>機關係指</a:t>
            </a:r>
            <a:r>
              <a:rPr lang="zh-TW" altLang="en-US" sz="2800" b="1" dirty="0">
                <a:solidFill>
                  <a:prstClr val="black"/>
                </a:solidFill>
                <a:effectLst>
                  <a:outerShdw blurRad="38100" dist="38100" dir="2700000" algn="tl">
                    <a:srgbClr val="000000">
                      <a:alpha val="43137"/>
                    </a:srgbClr>
                  </a:outerShdw>
                </a:effectLst>
                <a:cs typeface="+mj-cs"/>
              </a:rPr>
              <a:t>關鍵基礎設施提供者、公營事業及政府捐助之</a:t>
            </a:r>
            <a:r>
              <a:rPr lang="zh-TW" altLang="en-US" sz="2800" b="1" dirty="0" smtClean="0">
                <a:solidFill>
                  <a:prstClr val="black"/>
                </a:solidFill>
                <a:effectLst>
                  <a:outerShdw blurRad="38100" dist="38100" dir="2700000" algn="tl">
                    <a:srgbClr val="000000">
                      <a:alpha val="43137"/>
                    </a:srgbClr>
                  </a:outerShdw>
                </a:effectLst>
                <a:cs typeface="+mj-cs"/>
              </a:rPr>
              <a:t>財團法人</a:t>
            </a:r>
            <a:r>
              <a:rPr lang="zh-TW" altLang="en-US" sz="2800" b="1" dirty="0">
                <a:solidFill>
                  <a:prstClr val="black"/>
                </a:solidFill>
                <a:effectLst>
                  <a:outerShdw blurRad="38100" dist="38100" dir="2700000" algn="tl">
                    <a:srgbClr val="000000">
                      <a:alpha val="43137"/>
                    </a:srgbClr>
                  </a:outerShdw>
                </a:effectLst>
                <a:cs typeface="+mj-cs"/>
              </a:rPr>
              <a:t>。</a:t>
            </a:r>
            <a:endParaRPr lang="en-US" altLang="zh-TW" sz="2800" b="1" dirty="0" smtClean="0">
              <a:solidFill>
                <a:prstClr val="black"/>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63863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2244" y="980728"/>
            <a:ext cx="8640960" cy="4708981"/>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a:t>
            </a:r>
            <a:r>
              <a:rPr lang="zh-TW" altLang="en-US" sz="2800" b="1" dirty="0" smtClean="0">
                <a:solidFill>
                  <a:prstClr val="black"/>
                </a:solidFill>
                <a:effectLst>
                  <a:outerShdw blurRad="38100" dist="38100" dir="2700000" algn="tl">
                    <a:srgbClr val="000000">
                      <a:alpha val="43137"/>
                    </a:srgbClr>
                  </a:outerShdw>
                </a:effectLst>
                <a:cs typeface="+mj-cs"/>
              </a:rPr>
              <a:t>法</a:t>
            </a:r>
            <a:r>
              <a:rPr lang="zh-TW" altLang="en-US" sz="2800" b="1" dirty="0">
                <a:solidFill>
                  <a:prstClr val="black"/>
                </a:solidFill>
                <a:effectLst>
                  <a:outerShdw blurRad="38100" dist="38100" dir="2700000" algn="tl">
                    <a:srgbClr val="000000">
                      <a:alpha val="43137"/>
                    </a:srgbClr>
                  </a:outerShdw>
                </a:effectLst>
              </a:rPr>
              <a:t>訂定之各項內容</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smtClean="0">
                <a:solidFill>
                  <a:prstClr val="black"/>
                </a:solidFill>
                <a:effectLst>
                  <a:outerShdw blurRad="38100" dist="38100" dir="2700000" algn="tl">
                    <a:srgbClr val="000000">
                      <a:alpha val="43137"/>
                    </a:srgbClr>
                  </a:outerShdw>
                </a:effectLst>
                <a:cs typeface="+mj-cs"/>
              </a:rPr>
              <a:t>複選題</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smtClean="0">
                <a:solidFill>
                  <a:prstClr val="black"/>
                </a:solidFill>
                <a:effectLst>
                  <a:outerShdw blurRad="38100" dist="38100" dir="2700000" algn="tl">
                    <a:srgbClr val="000000">
                      <a:alpha val="43137"/>
                    </a:srgbClr>
                  </a:outerShdw>
                </a:effectLst>
                <a:cs typeface="+mj-cs"/>
              </a:rPr>
              <a:t>(a)</a:t>
            </a:r>
            <a:r>
              <a:rPr lang="zh-TW" altLang="en-US" sz="24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a:t>
            </a:r>
            <a:r>
              <a:rPr lang="zh-TW" altLang="en-US" sz="2400" b="1" dirty="0" smtClean="0">
                <a:solidFill>
                  <a:prstClr val="black"/>
                </a:solidFill>
                <a:effectLst>
                  <a:outerShdw blurRad="38100" dist="38100" dir="2700000" algn="tl">
                    <a:srgbClr val="000000">
                      <a:alpha val="43137"/>
                    </a:srgbClr>
                  </a:outerShdw>
                </a:effectLst>
                <a:cs typeface="+mj-cs"/>
              </a:rPr>
              <a:t>國家安全</a:t>
            </a:r>
            <a:r>
              <a:rPr lang="zh-TW" altLang="en-US" sz="2400" b="1" dirty="0">
                <a:solidFill>
                  <a:prstClr val="black"/>
                </a:solidFill>
                <a:effectLst>
                  <a:outerShdw blurRad="38100" dist="38100" dir="2700000" algn="tl">
                    <a:srgbClr val="000000">
                      <a:alpha val="43137"/>
                    </a:srgbClr>
                  </a:outerShdw>
                </a:effectLst>
                <a:cs typeface="+mj-cs"/>
              </a:rPr>
              <a:t>，維護社會公共利益，特制定本</a:t>
            </a:r>
            <a:r>
              <a:rPr lang="zh-TW" altLang="en-US" sz="2400" b="1" dirty="0" smtClean="0">
                <a:solidFill>
                  <a:prstClr val="black"/>
                </a:solidFill>
                <a:effectLst>
                  <a:outerShdw blurRad="38100" dist="38100" dir="2700000" algn="tl">
                    <a:srgbClr val="000000">
                      <a:alpha val="43137"/>
                    </a:srgbClr>
                  </a:outerShdw>
                </a:effectLst>
                <a:cs typeface="+mj-cs"/>
              </a:rPr>
              <a:t>法</a:t>
            </a:r>
            <a:r>
              <a:rPr lang="en-US" altLang="zh-TW" sz="2400" b="1" dirty="0" smtClean="0">
                <a:solidFill>
                  <a:prstClr val="black"/>
                </a:solidFill>
                <a:effectLst>
                  <a:outerShdw blurRad="38100" dist="38100" dir="2700000" algn="tl">
                    <a:srgbClr val="000000">
                      <a:alpha val="43137"/>
                    </a:srgbClr>
                  </a:outerShdw>
                </a:effectLst>
                <a:cs typeface="+mj-cs"/>
              </a:rPr>
              <a:t>(</a:t>
            </a:r>
            <a:r>
              <a:rPr lang="zh-TW" altLang="en-US" sz="2400" b="1" dirty="0">
                <a:solidFill>
                  <a:prstClr val="black"/>
                </a:solidFill>
                <a:effectLst>
                  <a:outerShdw blurRad="38100" dist="38100" dir="2700000" algn="tl">
                    <a:srgbClr val="000000">
                      <a:alpha val="43137"/>
                    </a:srgbClr>
                  </a:outerShdw>
                </a:effectLst>
              </a:rPr>
              <a:t>資安管理法</a:t>
            </a:r>
            <a:r>
              <a:rPr lang="en-US" altLang="zh-TW" sz="2400" b="1" dirty="0" smtClean="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400" b="1" dirty="0" smtClean="0">
                <a:effectLst>
                  <a:outerShdw blurRad="38100" dist="38100" dir="2700000" algn="tl">
                    <a:srgbClr val="000000">
                      <a:alpha val="43137"/>
                    </a:srgbClr>
                  </a:outerShdw>
                </a:effectLst>
                <a:cs typeface="+mj-cs"/>
              </a:rPr>
              <a:t>(b)</a:t>
            </a:r>
            <a:r>
              <a:rPr lang="zh-TW" altLang="en-US" sz="2400" b="1" dirty="0">
                <a:effectLst>
                  <a:outerShdw blurRad="38100" dist="38100" dir="2700000" algn="tl">
                    <a:srgbClr val="000000">
                      <a:alpha val="43137"/>
                    </a:srgbClr>
                  </a:outerShdw>
                </a:effectLst>
              </a:rPr>
              <a:t>資安管理</a:t>
            </a:r>
            <a:r>
              <a:rPr lang="zh-TW" altLang="en-US" sz="2400" b="1" dirty="0" smtClean="0">
                <a:effectLst>
                  <a:outerShdw blurRad="38100" dist="38100" dir="2700000" algn="tl">
                    <a:srgbClr val="000000">
                      <a:alpha val="43137"/>
                    </a:srgbClr>
                  </a:outerShdw>
                </a:effectLst>
              </a:rPr>
              <a:t>法</a:t>
            </a:r>
            <a:r>
              <a:rPr lang="zh-TW" altLang="en-US" sz="2400" b="1" dirty="0">
                <a:effectLst>
                  <a:outerShdw blurRad="38100" dist="38100" dir="2700000" algn="tl">
                    <a:srgbClr val="000000">
                      <a:alpha val="43137"/>
                    </a:srgbClr>
                  </a:outerShdw>
                </a:effectLst>
              </a:rPr>
              <a:t>所訂</a:t>
            </a:r>
            <a:r>
              <a:rPr lang="zh-TW" altLang="en-US" sz="2400" b="1" dirty="0" smtClean="0">
                <a:effectLst>
                  <a:outerShdw blurRad="38100" dist="38100" dir="2700000" algn="tl">
                    <a:srgbClr val="000000">
                      <a:alpha val="43137"/>
                    </a:srgbClr>
                  </a:outerShdw>
                </a:effectLst>
              </a:rPr>
              <a:t>定之</a:t>
            </a:r>
            <a:r>
              <a:rPr lang="zh-TW" altLang="en-US" sz="2400" b="1" dirty="0" smtClean="0">
                <a:effectLst>
                  <a:outerShdw blurRad="38100" dist="38100" dir="2700000" algn="tl">
                    <a:srgbClr val="000000">
                      <a:alpha val="43137"/>
                    </a:srgbClr>
                  </a:outerShdw>
                </a:effectLst>
                <a:cs typeface="+mj-cs"/>
              </a:rPr>
              <a:t>主管機關為</a:t>
            </a:r>
            <a:r>
              <a:rPr lang="zh-TW" altLang="en-US" sz="2400" b="1" dirty="0">
                <a:effectLst>
                  <a:outerShdw blurRad="38100" dist="38100" dir="2700000" algn="tl">
                    <a:srgbClr val="000000">
                      <a:alpha val="43137"/>
                    </a:srgbClr>
                  </a:outerShdw>
                </a:effectLst>
                <a:cs typeface="+mj-cs"/>
              </a:rPr>
              <a:t>立法</a:t>
            </a:r>
            <a:r>
              <a:rPr lang="zh-TW" altLang="en-US" sz="2400" b="1" dirty="0" smtClean="0">
                <a:effectLst>
                  <a:outerShdw blurRad="38100" dist="38100" dir="2700000" algn="tl">
                    <a:srgbClr val="000000">
                      <a:alpha val="43137"/>
                    </a:srgbClr>
                  </a:outerShdw>
                </a:effectLst>
                <a:cs typeface="+mj-cs"/>
              </a:rPr>
              <a:t>院</a:t>
            </a:r>
            <a:endParaRPr lang="en-US" altLang="zh-TW" sz="2400" b="1" dirty="0" smtClean="0">
              <a:effectLst>
                <a:outerShdw blurRad="38100" dist="38100" dir="2700000" algn="tl">
                  <a:srgbClr val="000000">
                    <a:alpha val="43137"/>
                  </a:srgbClr>
                </a:outerShdw>
              </a:effectLst>
              <a:cs typeface="+mj-cs"/>
            </a:endParaRPr>
          </a:p>
          <a:p>
            <a:pPr lvl="0">
              <a:spcBef>
                <a:spcPct val="0"/>
              </a:spcBef>
            </a:pPr>
            <a:r>
              <a:rPr lang="en-US" altLang="zh-TW" sz="2400" b="1" dirty="0" smtClean="0">
                <a:effectLst>
                  <a:outerShdw blurRad="38100" dist="38100" dir="2700000" algn="tl">
                    <a:srgbClr val="000000">
                      <a:alpha val="43137"/>
                    </a:srgbClr>
                  </a:outerShdw>
                </a:effectLst>
                <a:cs typeface="+mj-cs"/>
              </a:rPr>
              <a:t>(c)</a:t>
            </a:r>
            <a:r>
              <a:rPr lang="zh-TW" altLang="en-US" sz="2400" b="1" dirty="0">
                <a:effectLst>
                  <a:outerShdw blurRad="38100" dist="38100" dir="2700000" algn="tl">
                    <a:srgbClr val="000000">
                      <a:alpha val="43137"/>
                    </a:srgbClr>
                  </a:outerShdw>
                </a:effectLst>
              </a:rPr>
              <a:t>資安管理</a:t>
            </a:r>
            <a:r>
              <a:rPr lang="zh-TW" altLang="en-US" sz="2400" b="1" dirty="0" smtClean="0">
                <a:effectLst>
                  <a:outerShdw blurRad="38100" dist="38100" dir="2700000" algn="tl">
                    <a:srgbClr val="000000">
                      <a:alpha val="43137"/>
                    </a:srgbClr>
                  </a:outerShdw>
                </a:effectLst>
              </a:rPr>
              <a:t>法所定義之</a:t>
            </a:r>
            <a:r>
              <a:rPr lang="zh-TW" altLang="en-US" sz="2400" b="1" dirty="0" smtClean="0">
                <a:effectLst>
                  <a:outerShdw blurRad="38100" dist="38100" dir="2700000" algn="tl">
                    <a:srgbClr val="000000">
                      <a:alpha val="43137"/>
                    </a:srgbClr>
                  </a:outerShdw>
                </a:effectLst>
                <a:cs typeface="+mj-cs"/>
              </a:rPr>
              <a:t>資</a:t>
            </a:r>
            <a:r>
              <a:rPr lang="zh-TW" altLang="en-US" sz="2400" b="1" dirty="0">
                <a:effectLst>
                  <a:outerShdw blurRad="38100" dist="38100" dir="2700000" algn="tl">
                    <a:srgbClr val="000000">
                      <a:alpha val="43137"/>
                    </a:srgbClr>
                  </a:outerShdw>
                </a:effectLst>
                <a:cs typeface="+mj-cs"/>
              </a:rPr>
              <a:t>通</a:t>
            </a:r>
            <a:r>
              <a:rPr lang="zh-TW" altLang="en-US" sz="2400" b="1" dirty="0" smtClean="0">
                <a:effectLst>
                  <a:outerShdw blurRad="38100" dist="38100" dir="2700000" algn="tl">
                    <a:srgbClr val="000000">
                      <a:alpha val="43137"/>
                    </a:srgbClr>
                  </a:outerShdw>
                </a:effectLst>
                <a:cs typeface="+mj-cs"/>
              </a:rPr>
              <a:t>系統泛指</a:t>
            </a:r>
            <a:r>
              <a:rPr lang="zh-TW" altLang="en-US" sz="2400" b="1" dirty="0">
                <a:effectLst>
                  <a:outerShdw blurRad="38100" dist="38100" dir="2700000" algn="tl">
                    <a:srgbClr val="000000">
                      <a:alpha val="43137"/>
                    </a:srgbClr>
                  </a:outerShdw>
                </a:effectLst>
                <a:cs typeface="+mj-cs"/>
              </a:rPr>
              <a:t>用以蒐集、控制、傳輸、儲存、</a:t>
            </a:r>
            <a:r>
              <a:rPr lang="zh-TW" altLang="en-US" sz="2400" b="1" dirty="0" smtClean="0">
                <a:effectLst>
                  <a:outerShdw blurRad="38100" dist="38100" dir="2700000" algn="tl">
                    <a:srgbClr val="000000">
                      <a:alpha val="43137"/>
                    </a:srgbClr>
                  </a:outerShdw>
                </a:effectLst>
                <a:cs typeface="+mj-cs"/>
              </a:rPr>
              <a:t>流通</a:t>
            </a:r>
            <a:r>
              <a:rPr lang="zh-TW" altLang="en-US" sz="2400" b="1" dirty="0">
                <a:effectLst>
                  <a:outerShdw blurRad="38100" dist="38100" dir="2700000" algn="tl">
                    <a:srgbClr val="000000">
                      <a:alpha val="43137"/>
                    </a:srgbClr>
                  </a:outerShdw>
                </a:effectLst>
                <a:cs typeface="+mj-cs"/>
              </a:rPr>
              <a:t>、刪除資訊或對</a:t>
            </a:r>
            <a:r>
              <a:rPr lang="zh-TW" altLang="en-US" sz="2400" b="1" dirty="0" smtClean="0">
                <a:effectLst>
                  <a:outerShdw blurRad="38100" dist="38100" dir="2700000" algn="tl">
                    <a:srgbClr val="000000">
                      <a:alpha val="43137"/>
                    </a:srgbClr>
                  </a:outerShdw>
                </a:effectLst>
                <a:cs typeface="+mj-cs"/>
              </a:rPr>
              <a:t>資訊</a:t>
            </a:r>
            <a:r>
              <a:rPr lang="zh-TW" altLang="en-US" sz="2400" b="1" dirty="0">
                <a:effectLst>
                  <a:outerShdw blurRad="38100" dist="38100" dir="2700000" algn="tl">
                    <a:srgbClr val="000000">
                      <a:alpha val="43137"/>
                    </a:srgbClr>
                  </a:outerShdw>
                </a:effectLst>
                <a:cs typeface="+mj-cs"/>
              </a:rPr>
              <a:t>為其他處理、使用或分享之系統</a:t>
            </a:r>
            <a:endParaRPr lang="en-US" altLang="zh-TW" sz="2400" b="1" dirty="0" smtClean="0">
              <a:effectLst>
                <a:outerShdw blurRad="38100" dist="38100" dir="2700000" algn="tl">
                  <a:srgbClr val="000000">
                    <a:alpha val="43137"/>
                  </a:srgbClr>
                </a:outerShdw>
              </a:effectLst>
              <a:cs typeface="+mj-cs"/>
            </a:endParaRPr>
          </a:p>
          <a:p>
            <a:pPr lvl="0">
              <a:spcBef>
                <a:spcPct val="0"/>
              </a:spcBef>
            </a:pPr>
            <a:r>
              <a:rPr lang="en-US" altLang="zh-TW" sz="2400" b="1" dirty="0" smtClean="0">
                <a:effectLst>
                  <a:outerShdw blurRad="38100" dist="38100" dir="2700000" algn="tl">
                    <a:srgbClr val="000000">
                      <a:alpha val="43137"/>
                    </a:srgbClr>
                  </a:outerShdw>
                </a:effectLst>
                <a:cs typeface="+mj-cs"/>
              </a:rPr>
              <a:t>(d)</a:t>
            </a:r>
            <a:r>
              <a:rPr lang="zh-TW" altLang="en-US" sz="2400" b="1" dirty="0">
                <a:effectLst>
                  <a:outerShdw blurRad="38100" dist="38100" dir="2700000" algn="tl">
                    <a:srgbClr val="000000">
                      <a:alpha val="43137"/>
                    </a:srgbClr>
                  </a:outerShdw>
                </a:effectLst>
              </a:rPr>
              <a:t>資安管理</a:t>
            </a:r>
            <a:r>
              <a:rPr lang="zh-TW" altLang="en-US" sz="2400" b="1" dirty="0" smtClean="0">
                <a:effectLst>
                  <a:outerShdw blurRad="38100" dist="38100" dir="2700000" algn="tl">
                    <a:srgbClr val="000000">
                      <a:alpha val="43137"/>
                    </a:srgbClr>
                  </a:outerShdw>
                </a:effectLst>
              </a:rPr>
              <a:t>法係國家法律因此範圍僅包括</a:t>
            </a:r>
            <a:r>
              <a:rPr lang="zh-TW" altLang="en-US" sz="2400" b="1" dirty="0" smtClean="0">
                <a:effectLst>
                  <a:outerShdw blurRad="38100" dist="38100" dir="2700000" algn="tl">
                    <a:srgbClr val="000000">
                      <a:alpha val="43137"/>
                    </a:srgbClr>
                  </a:outerShdw>
                </a:effectLst>
                <a:cs typeface="+mj-cs"/>
              </a:rPr>
              <a:t>公務機關</a:t>
            </a:r>
            <a:r>
              <a:rPr lang="en-US" altLang="zh-TW" sz="2400" b="1" dirty="0" smtClean="0">
                <a:effectLst>
                  <a:outerShdw blurRad="38100" dist="38100" dir="2700000" algn="tl">
                    <a:srgbClr val="000000">
                      <a:alpha val="43137"/>
                    </a:srgbClr>
                  </a:outerShdw>
                </a:effectLst>
                <a:cs typeface="+mj-cs"/>
              </a:rPr>
              <a:t>(</a:t>
            </a:r>
            <a:r>
              <a:rPr lang="zh-TW" altLang="en-US" sz="2400" b="1" dirty="0" smtClean="0">
                <a:effectLst>
                  <a:outerShdw blurRad="38100" dist="38100" dir="2700000" algn="tl">
                    <a:srgbClr val="000000">
                      <a:alpha val="43137"/>
                    </a:srgbClr>
                  </a:outerShdw>
                </a:effectLst>
                <a:cs typeface="+mj-cs"/>
              </a:rPr>
              <a:t>泛指依法</a:t>
            </a:r>
            <a:r>
              <a:rPr lang="zh-TW" altLang="en-US" sz="2400" b="1" dirty="0">
                <a:effectLst>
                  <a:outerShdw blurRad="38100" dist="38100" dir="2700000" algn="tl">
                    <a:srgbClr val="000000">
                      <a:alpha val="43137"/>
                    </a:srgbClr>
                  </a:outerShdw>
                </a:effectLst>
                <a:cs typeface="+mj-cs"/>
              </a:rPr>
              <a:t>行使公權力之中央、地方機關（構）或公法</a:t>
            </a:r>
            <a:r>
              <a:rPr lang="zh-TW" altLang="en-US" sz="2400" b="1" dirty="0" smtClean="0">
                <a:effectLst>
                  <a:outerShdw blurRad="38100" dist="38100" dir="2700000" algn="tl">
                    <a:srgbClr val="000000">
                      <a:alpha val="43137"/>
                    </a:srgbClr>
                  </a:outerShdw>
                </a:effectLst>
                <a:cs typeface="+mj-cs"/>
              </a:rPr>
              <a:t>人</a:t>
            </a:r>
            <a:r>
              <a:rPr lang="en-US" altLang="zh-TW" sz="2400" b="1" dirty="0" smtClean="0">
                <a:effectLst>
                  <a:outerShdw blurRad="38100" dist="38100" dir="2700000" algn="tl">
                    <a:srgbClr val="000000">
                      <a:alpha val="43137"/>
                    </a:srgbClr>
                  </a:outerShdw>
                </a:effectLst>
                <a:cs typeface="+mj-cs"/>
              </a:rPr>
              <a:t>)</a:t>
            </a:r>
            <a:r>
              <a:rPr lang="zh-TW" altLang="en-US" sz="2400" b="1" dirty="0" smtClean="0">
                <a:effectLst>
                  <a:outerShdw blurRad="38100" dist="38100" dir="2700000" algn="tl">
                    <a:srgbClr val="000000">
                      <a:alpha val="43137"/>
                    </a:srgbClr>
                  </a:outerShdw>
                </a:effectLst>
                <a:cs typeface="+mj-cs"/>
              </a:rPr>
              <a:t>。不</a:t>
            </a:r>
            <a:r>
              <a:rPr lang="zh-TW" altLang="en-US" sz="2400" b="1" dirty="0">
                <a:effectLst>
                  <a:outerShdw blurRad="38100" dist="38100" dir="2700000" algn="tl">
                    <a:srgbClr val="000000">
                      <a:alpha val="43137"/>
                    </a:srgbClr>
                  </a:outerShdw>
                </a:effectLst>
                <a:cs typeface="+mj-cs"/>
              </a:rPr>
              <a:t>包括軍事機關及情報</a:t>
            </a:r>
            <a:r>
              <a:rPr lang="zh-TW" altLang="en-US" sz="2400" b="1" dirty="0" smtClean="0">
                <a:effectLst>
                  <a:outerShdw blurRad="38100" dist="38100" dir="2700000" algn="tl">
                    <a:srgbClr val="000000">
                      <a:alpha val="43137"/>
                    </a:srgbClr>
                  </a:outerShdw>
                </a:effectLst>
                <a:cs typeface="+mj-cs"/>
              </a:rPr>
              <a:t>機關及民間企業如</a:t>
            </a:r>
            <a:r>
              <a:rPr lang="zh-TW" altLang="en-US" sz="2400" b="1" dirty="0">
                <a:effectLst>
                  <a:outerShdw blurRad="38100" dist="38100" dir="2700000" algn="tl">
                    <a:srgbClr val="000000">
                      <a:alpha val="43137"/>
                    </a:srgbClr>
                  </a:outerShdw>
                </a:effectLst>
              </a:rPr>
              <a:t>公營事業及政府捐助之</a:t>
            </a:r>
            <a:r>
              <a:rPr lang="zh-TW" altLang="en-US" sz="2400" b="1" dirty="0" smtClean="0">
                <a:effectLst>
                  <a:outerShdw blurRad="38100" dist="38100" dir="2700000" algn="tl">
                    <a:srgbClr val="000000">
                      <a:alpha val="43137"/>
                    </a:srgbClr>
                  </a:outerShdw>
                </a:effectLst>
              </a:rPr>
              <a:t>財團法人</a:t>
            </a:r>
            <a:r>
              <a:rPr lang="zh-TW" altLang="en-US" sz="2400" b="1" dirty="0">
                <a:effectLst>
                  <a:outerShdw blurRad="38100" dist="38100" dir="2700000" algn="tl">
                    <a:srgbClr val="000000">
                      <a:alpha val="43137"/>
                    </a:srgbClr>
                  </a:outerShdw>
                </a:effectLst>
              </a:rPr>
              <a:t>。</a:t>
            </a:r>
            <a:endParaRPr lang="en-US" altLang="zh-TW" sz="2400" b="1" dirty="0" smtClean="0">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715422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980728"/>
            <a:ext cx="8280920" cy="5447645"/>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a:t>
            </a:r>
            <a:r>
              <a:rPr lang="zh-TW" altLang="en-US" sz="2800" b="1" dirty="0" smtClean="0">
                <a:solidFill>
                  <a:prstClr val="black"/>
                </a:solidFill>
                <a:effectLst>
                  <a:outerShdw blurRad="38100" dist="38100" dir="2700000" algn="tl">
                    <a:srgbClr val="000000">
                      <a:alpha val="43137"/>
                    </a:srgbClr>
                  </a:outerShdw>
                </a:effectLst>
                <a:cs typeface="+mj-cs"/>
              </a:rPr>
              <a:t>法</a:t>
            </a:r>
            <a:r>
              <a:rPr lang="zh-TW" altLang="en-US" sz="2800" b="1" dirty="0">
                <a:solidFill>
                  <a:prstClr val="black"/>
                </a:solidFill>
                <a:effectLst>
                  <a:outerShdw blurRad="38100" dist="38100" dir="2700000" algn="tl">
                    <a:srgbClr val="000000">
                      <a:alpha val="43137"/>
                    </a:srgbClr>
                  </a:outerShdw>
                </a:effectLst>
              </a:rPr>
              <a:t>訂定之各項內容</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smtClean="0">
                <a:solidFill>
                  <a:prstClr val="black"/>
                </a:solidFill>
                <a:effectLst>
                  <a:outerShdw blurRad="38100" dist="38100" dir="2700000" algn="tl">
                    <a:srgbClr val="000000">
                      <a:alpha val="43137"/>
                    </a:srgbClr>
                  </a:outerShdw>
                </a:effectLst>
                <a:cs typeface="+mj-cs"/>
              </a:rPr>
              <a:t>?[</a:t>
            </a:r>
            <a:r>
              <a:rPr lang="zh-TW" altLang="en-US" sz="2800" b="1" dirty="0" smtClean="0">
                <a:solidFill>
                  <a:prstClr val="black"/>
                </a:solidFill>
                <a:effectLst>
                  <a:outerShdw blurRad="38100" dist="38100" dir="2700000" algn="tl">
                    <a:srgbClr val="000000">
                      <a:alpha val="43137"/>
                    </a:srgbClr>
                  </a:outerShdw>
                </a:effectLst>
                <a:cs typeface="+mj-cs"/>
              </a:rPr>
              <a:t>複選題</a:t>
            </a:r>
            <a:r>
              <a:rPr lang="en-US" altLang="zh-TW" sz="2800" b="1" dirty="0" smtClean="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smtClean="0">
                <a:solidFill>
                  <a:prstClr val="black"/>
                </a:solidFill>
                <a:effectLst>
                  <a:outerShdw blurRad="38100" dist="38100" dir="2700000" algn="tl">
                    <a:srgbClr val="000000">
                      <a:alpha val="43137"/>
                    </a:srgbClr>
                  </a:outerShdw>
                </a:effectLst>
                <a:cs typeface="+mj-cs"/>
              </a:rPr>
              <a:t>(a)</a:t>
            </a:r>
            <a:r>
              <a:rPr lang="zh-TW" altLang="en-US" sz="24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a:t>
            </a:r>
            <a:r>
              <a:rPr lang="zh-TW" altLang="en-US" sz="2400" b="1" dirty="0" smtClean="0">
                <a:solidFill>
                  <a:prstClr val="black"/>
                </a:solidFill>
                <a:effectLst>
                  <a:outerShdw blurRad="38100" dist="38100" dir="2700000" algn="tl">
                    <a:srgbClr val="000000">
                      <a:alpha val="43137"/>
                    </a:srgbClr>
                  </a:outerShdw>
                </a:effectLst>
                <a:cs typeface="+mj-cs"/>
              </a:rPr>
              <a:t>國家安全</a:t>
            </a:r>
            <a:r>
              <a:rPr lang="zh-TW" altLang="en-US" sz="2400" b="1" dirty="0">
                <a:solidFill>
                  <a:prstClr val="black"/>
                </a:solidFill>
                <a:effectLst>
                  <a:outerShdw blurRad="38100" dist="38100" dir="2700000" algn="tl">
                    <a:srgbClr val="000000">
                      <a:alpha val="43137"/>
                    </a:srgbClr>
                  </a:outerShdw>
                </a:effectLst>
                <a:cs typeface="+mj-cs"/>
              </a:rPr>
              <a:t>，維護社會公共利益，特制定本</a:t>
            </a:r>
            <a:r>
              <a:rPr lang="zh-TW" altLang="en-US" sz="2400" b="1" dirty="0" smtClean="0">
                <a:solidFill>
                  <a:prstClr val="black"/>
                </a:solidFill>
                <a:effectLst>
                  <a:outerShdw blurRad="38100" dist="38100" dir="2700000" algn="tl">
                    <a:srgbClr val="000000">
                      <a:alpha val="43137"/>
                    </a:srgbClr>
                  </a:outerShdw>
                </a:effectLst>
                <a:cs typeface="+mj-cs"/>
              </a:rPr>
              <a:t>法</a:t>
            </a:r>
            <a:r>
              <a:rPr lang="en-US" altLang="zh-TW" sz="2400" b="1" dirty="0" smtClean="0">
                <a:solidFill>
                  <a:prstClr val="black"/>
                </a:solidFill>
                <a:effectLst>
                  <a:outerShdw blurRad="38100" dist="38100" dir="2700000" algn="tl">
                    <a:srgbClr val="000000">
                      <a:alpha val="43137"/>
                    </a:srgbClr>
                  </a:outerShdw>
                </a:effectLst>
                <a:cs typeface="+mj-cs"/>
              </a:rPr>
              <a:t>(</a:t>
            </a:r>
            <a:r>
              <a:rPr lang="zh-TW" altLang="en-US" sz="2400" b="1" dirty="0">
                <a:solidFill>
                  <a:prstClr val="black"/>
                </a:solidFill>
                <a:effectLst>
                  <a:outerShdw blurRad="38100" dist="38100" dir="2700000" algn="tl">
                    <a:srgbClr val="000000">
                      <a:alpha val="43137"/>
                    </a:srgbClr>
                  </a:outerShdw>
                </a:effectLst>
              </a:rPr>
              <a:t>資安管理法</a:t>
            </a:r>
            <a:r>
              <a:rPr lang="en-US" altLang="zh-TW" sz="2400" b="1" dirty="0" smtClean="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400" b="1" dirty="0" smtClean="0">
                <a:solidFill>
                  <a:srgbClr val="FF0000"/>
                </a:solidFill>
                <a:effectLst>
                  <a:outerShdw blurRad="38100" dist="38100" dir="2700000" algn="tl">
                    <a:srgbClr val="000000">
                      <a:alpha val="43137"/>
                    </a:srgbClr>
                  </a:outerShdw>
                </a:effectLst>
                <a:cs typeface="+mj-cs"/>
              </a:rPr>
              <a:t>(b)</a:t>
            </a:r>
            <a:r>
              <a:rPr lang="zh-TW" altLang="en-US" sz="2400" b="1" dirty="0">
                <a:solidFill>
                  <a:srgbClr val="FF0000"/>
                </a:solidFill>
                <a:effectLst>
                  <a:outerShdw blurRad="38100" dist="38100" dir="2700000" algn="tl">
                    <a:srgbClr val="000000">
                      <a:alpha val="43137"/>
                    </a:srgbClr>
                  </a:outerShdw>
                </a:effectLst>
              </a:rPr>
              <a:t>資安管理</a:t>
            </a:r>
            <a:r>
              <a:rPr lang="zh-TW" altLang="en-US" sz="2400" b="1" dirty="0" smtClean="0">
                <a:solidFill>
                  <a:srgbClr val="FF0000"/>
                </a:solidFill>
                <a:effectLst>
                  <a:outerShdw blurRad="38100" dist="38100" dir="2700000" algn="tl">
                    <a:srgbClr val="000000">
                      <a:alpha val="43137"/>
                    </a:srgbClr>
                  </a:outerShdw>
                </a:effectLst>
              </a:rPr>
              <a:t>法</a:t>
            </a:r>
            <a:r>
              <a:rPr lang="zh-TW" altLang="en-US" sz="2400" b="1" dirty="0">
                <a:solidFill>
                  <a:srgbClr val="FF0000"/>
                </a:solidFill>
                <a:effectLst>
                  <a:outerShdw blurRad="38100" dist="38100" dir="2700000" algn="tl">
                    <a:srgbClr val="000000">
                      <a:alpha val="43137"/>
                    </a:srgbClr>
                  </a:outerShdw>
                </a:effectLst>
              </a:rPr>
              <a:t>所訂</a:t>
            </a:r>
            <a:r>
              <a:rPr lang="zh-TW" altLang="en-US" sz="2400" b="1" dirty="0" smtClean="0">
                <a:solidFill>
                  <a:srgbClr val="FF0000"/>
                </a:solidFill>
                <a:effectLst>
                  <a:outerShdw blurRad="38100" dist="38100" dir="2700000" algn="tl">
                    <a:srgbClr val="000000">
                      <a:alpha val="43137"/>
                    </a:srgbClr>
                  </a:outerShdw>
                </a:effectLst>
              </a:rPr>
              <a:t>定之</a:t>
            </a:r>
            <a:r>
              <a:rPr lang="zh-TW" altLang="en-US" sz="2400" b="1" dirty="0" smtClean="0">
                <a:solidFill>
                  <a:srgbClr val="FF0000"/>
                </a:solidFill>
                <a:effectLst>
                  <a:outerShdw blurRad="38100" dist="38100" dir="2700000" algn="tl">
                    <a:srgbClr val="000000">
                      <a:alpha val="43137"/>
                    </a:srgbClr>
                  </a:outerShdw>
                </a:effectLst>
                <a:cs typeface="+mj-cs"/>
              </a:rPr>
              <a:t>主管機關為</a:t>
            </a:r>
            <a:r>
              <a:rPr lang="zh-TW" altLang="en-US" sz="2400" b="1" dirty="0">
                <a:solidFill>
                  <a:srgbClr val="FF0000"/>
                </a:solidFill>
                <a:effectLst>
                  <a:outerShdw blurRad="38100" dist="38100" dir="2700000" algn="tl">
                    <a:srgbClr val="000000">
                      <a:alpha val="43137"/>
                    </a:srgbClr>
                  </a:outerShdw>
                </a:effectLst>
                <a:cs typeface="+mj-cs"/>
              </a:rPr>
              <a:t>立法</a:t>
            </a:r>
            <a:r>
              <a:rPr lang="zh-TW" altLang="en-US" sz="2400" b="1" dirty="0" smtClean="0">
                <a:solidFill>
                  <a:srgbClr val="FF0000"/>
                </a:solidFill>
                <a:effectLst>
                  <a:outerShdw blurRad="38100" dist="38100" dir="2700000" algn="tl">
                    <a:srgbClr val="000000">
                      <a:alpha val="43137"/>
                    </a:srgbClr>
                  </a:outerShdw>
                </a:effectLst>
                <a:cs typeface="+mj-cs"/>
              </a:rPr>
              <a:t>院</a:t>
            </a:r>
            <a:endParaRPr lang="en-US" altLang="zh-TW" sz="2400" b="1" dirty="0" smtClean="0">
              <a:solidFill>
                <a:srgbClr val="FF0000"/>
              </a:solidFill>
              <a:effectLst>
                <a:outerShdw blurRad="38100" dist="38100" dir="2700000" algn="tl">
                  <a:srgbClr val="000000">
                    <a:alpha val="43137"/>
                  </a:srgbClr>
                </a:outerShdw>
              </a:effectLst>
              <a:cs typeface="+mj-cs"/>
            </a:endParaRPr>
          </a:p>
          <a:p>
            <a:pPr lvl="0">
              <a:spcBef>
                <a:spcPct val="0"/>
              </a:spcBef>
            </a:pPr>
            <a:r>
              <a:rPr lang="en-US" altLang="zh-TW" sz="2400" b="1" dirty="0" smtClean="0">
                <a:solidFill>
                  <a:prstClr val="black"/>
                </a:solidFill>
                <a:effectLst>
                  <a:outerShdw blurRad="38100" dist="38100" dir="2700000" algn="tl">
                    <a:srgbClr val="000000">
                      <a:alpha val="43137"/>
                    </a:srgbClr>
                  </a:outerShdw>
                </a:effectLst>
                <a:cs typeface="+mj-cs"/>
              </a:rPr>
              <a:t>(c)</a:t>
            </a:r>
            <a:r>
              <a:rPr lang="zh-TW" altLang="en-US" sz="2400" b="1" dirty="0">
                <a:solidFill>
                  <a:prstClr val="black"/>
                </a:solidFill>
                <a:effectLst>
                  <a:outerShdw blurRad="38100" dist="38100" dir="2700000" algn="tl">
                    <a:srgbClr val="000000">
                      <a:alpha val="43137"/>
                    </a:srgbClr>
                  </a:outerShdw>
                </a:effectLst>
              </a:rPr>
              <a:t>資安管理</a:t>
            </a:r>
            <a:r>
              <a:rPr lang="zh-TW" altLang="en-US" sz="2400" b="1" dirty="0" smtClean="0">
                <a:solidFill>
                  <a:prstClr val="black"/>
                </a:solidFill>
                <a:effectLst>
                  <a:outerShdw blurRad="38100" dist="38100" dir="2700000" algn="tl">
                    <a:srgbClr val="000000">
                      <a:alpha val="43137"/>
                    </a:srgbClr>
                  </a:outerShdw>
                </a:effectLst>
              </a:rPr>
              <a:t>法所定義之</a:t>
            </a:r>
            <a:r>
              <a:rPr lang="zh-TW" altLang="en-US" sz="2400" b="1" dirty="0" smtClean="0">
                <a:solidFill>
                  <a:prstClr val="black"/>
                </a:solidFill>
                <a:effectLst>
                  <a:outerShdw blurRad="38100" dist="38100" dir="2700000" algn="tl">
                    <a:srgbClr val="000000">
                      <a:alpha val="43137"/>
                    </a:srgbClr>
                  </a:outerShdw>
                </a:effectLst>
                <a:cs typeface="+mj-cs"/>
              </a:rPr>
              <a:t>資</a:t>
            </a:r>
            <a:r>
              <a:rPr lang="zh-TW" altLang="en-US" sz="2400" b="1" dirty="0">
                <a:solidFill>
                  <a:prstClr val="black"/>
                </a:solidFill>
                <a:effectLst>
                  <a:outerShdw blurRad="38100" dist="38100" dir="2700000" algn="tl">
                    <a:srgbClr val="000000">
                      <a:alpha val="43137"/>
                    </a:srgbClr>
                  </a:outerShdw>
                </a:effectLst>
                <a:cs typeface="+mj-cs"/>
              </a:rPr>
              <a:t>通</a:t>
            </a:r>
            <a:r>
              <a:rPr lang="zh-TW" altLang="en-US" sz="2400" b="1" dirty="0" smtClean="0">
                <a:solidFill>
                  <a:prstClr val="black"/>
                </a:solidFill>
                <a:effectLst>
                  <a:outerShdw blurRad="38100" dist="38100" dir="2700000" algn="tl">
                    <a:srgbClr val="000000">
                      <a:alpha val="43137"/>
                    </a:srgbClr>
                  </a:outerShdw>
                </a:effectLst>
                <a:cs typeface="+mj-cs"/>
              </a:rPr>
              <a:t>系統泛指</a:t>
            </a:r>
            <a:r>
              <a:rPr lang="zh-TW" altLang="en-US" sz="2400" b="1" dirty="0">
                <a:solidFill>
                  <a:prstClr val="black"/>
                </a:solidFill>
                <a:effectLst>
                  <a:outerShdw blurRad="38100" dist="38100" dir="2700000" algn="tl">
                    <a:srgbClr val="000000">
                      <a:alpha val="43137"/>
                    </a:srgbClr>
                  </a:outerShdw>
                </a:effectLst>
                <a:cs typeface="+mj-cs"/>
              </a:rPr>
              <a:t>用以蒐集、控制、傳輸、儲存、</a:t>
            </a:r>
            <a:r>
              <a:rPr lang="zh-TW" altLang="en-US" sz="2400" b="1" dirty="0" smtClean="0">
                <a:solidFill>
                  <a:prstClr val="black"/>
                </a:solidFill>
                <a:effectLst>
                  <a:outerShdw blurRad="38100" dist="38100" dir="2700000" algn="tl">
                    <a:srgbClr val="000000">
                      <a:alpha val="43137"/>
                    </a:srgbClr>
                  </a:outerShdw>
                </a:effectLst>
                <a:cs typeface="+mj-cs"/>
              </a:rPr>
              <a:t>流通</a:t>
            </a:r>
            <a:r>
              <a:rPr lang="zh-TW" altLang="en-US" sz="2400" b="1" dirty="0">
                <a:solidFill>
                  <a:prstClr val="black"/>
                </a:solidFill>
                <a:effectLst>
                  <a:outerShdw blurRad="38100" dist="38100" dir="2700000" algn="tl">
                    <a:srgbClr val="000000">
                      <a:alpha val="43137"/>
                    </a:srgbClr>
                  </a:outerShdw>
                </a:effectLst>
                <a:cs typeface="+mj-cs"/>
              </a:rPr>
              <a:t>、刪除資訊或對</a:t>
            </a:r>
            <a:r>
              <a:rPr lang="zh-TW" altLang="en-US" sz="2400" b="1" dirty="0" smtClean="0">
                <a:solidFill>
                  <a:prstClr val="black"/>
                </a:solidFill>
                <a:effectLst>
                  <a:outerShdw blurRad="38100" dist="38100" dir="2700000" algn="tl">
                    <a:srgbClr val="000000">
                      <a:alpha val="43137"/>
                    </a:srgbClr>
                  </a:outerShdw>
                </a:effectLst>
                <a:cs typeface="+mj-cs"/>
              </a:rPr>
              <a:t>資訊</a:t>
            </a:r>
            <a:r>
              <a:rPr lang="zh-TW" altLang="en-US" sz="2400" b="1" dirty="0">
                <a:solidFill>
                  <a:prstClr val="black"/>
                </a:solidFill>
                <a:effectLst>
                  <a:outerShdw blurRad="38100" dist="38100" dir="2700000" algn="tl">
                    <a:srgbClr val="000000">
                      <a:alpha val="43137"/>
                    </a:srgbClr>
                  </a:outerShdw>
                </a:effectLst>
                <a:cs typeface="+mj-cs"/>
              </a:rPr>
              <a:t>為其他處理、使用或分享之系統</a:t>
            </a:r>
            <a:endParaRPr lang="en-US" altLang="zh-TW" sz="2400" b="1" dirty="0" smtClean="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smtClean="0">
                <a:solidFill>
                  <a:srgbClr val="FF0000"/>
                </a:solidFill>
                <a:effectLst>
                  <a:outerShdw blurRad="38100" dist="38100" dir="2700000" algn="tl">
                    <a:srgbClr val="000000">
                      <a:alpha val="43137"/>
                    </a:srgbClr>
                  </a:outerShdw>
                </a:effectLst>
                <a:cs typeface="+mj-cs"/>
              </a:rPr>
              <a:t>(d)</a:t>
            </a:r>
            <a:r>
              <a:rPr lang="zh-TW" altLang="en-US" sz="2400" b="1" dirty="0">
                <a:solidFill>
                  <a:srgbClr val="FF0000"/>
                </a:solidFill>
                <a:effectLst>
                  <a:outerShdw blurRad="38100" dist="38100" dir="2700000" algn="tl">
                    <a:srgbClr val="000000">
                      <a:alpha val="43137"/>
                    </a:srgbClr>
                  </a:outerShdw>
                </a:effectLst>
              </a:rPr>
              <a:t>資安管理</a:t>
            </a:r>
            <a:r>
              <a:rPr lang="zh-TW" altLang="en-US" sz="2400" b="1" dirty="0" smtClean="0">
                <a:solidFill>
                  <a:srgbClr val="FF0000"/>
                </a:solidFill>
                <a:effectLst>
                  <a:outerShdw blurRad="38100" dist="38100" dir="2700000" algn="tl">
                    <a:srgbClr val="000000">
                      <a:alpha val="43137"/>
                    </a:srgbClr>
                  </a:outerShdw>
                </a:effectLst>
              </a:rPr>
              <a:t>法係國家法律因此範圍僅包括</a:t>
            </a:r>
            <a:r>
              <a:rPr lang="zh-TW" altLang="en-US" sz="2400" b="1" dirty="0" smtClean="0">
                <a:solidFill>
                  <a:srgbClr val="FF0000"/>
                </a:solidFill>
                <a:effectLst>
                  <a:outerShdw blurRad="38100" dist="38100" dir="2700000" algn="tl">
                    <a:srgbClr val="000000">
                      <a:alpha val="43137"/>
                    </a:srgbClr>
                  </a:outerShdw>
                </a:effectLst>
                <a:cs typeface="+mj-cs"/>
              </a:rPr>
              <a:t>公務機關</a:t>
            </a:r>
            <a:r>
              <a:rPr lang="en-US" altLang="zh-TW" sz="2400" b="1" dirty="0" smtClean="0">
                <a:solidFill>
                  <a:srgbClr val="FF0000"/>
                </a:solidFill>
                <a:effectLst>
                  <a:outerShdw blurRad="38100" dist="38100" dir="2700000" algn="tl">
                    <a:srgbClr val="000000">
                      <a:alpha val="43137"/>
                    </a:srgbClr>
                  </a:outerShdw>
                </a:effectLst>
                <a:cs typeface="+mj-cs"/>
              </a:rPr>
              <a:t>(</a:t>
            </a:r>
            <a:r>
              <a:rPr lang="zh-TW" altLang="en-US" sz="2400" b="1" dirty="0" smtClean="0">
                <a:solidFill>
                  <a:srgbClr val="FF0000"/>
                </a:solidFill>
                <a:effectLst>
                  <a:outerShdw blurRad="38100" dist="38100" dir="2700000" algn="tl">
                    <a:srgbClr val="000000">
                      <a:alpha val="43137"/>
                    </a:srgbClr>
                  </a:outerShdw>
                </a:effectLst>
                <a:cs typeface="+mj-cs"/>
              </a:rPr>
              <a:t>泛指依法</a:t>
            </a:r>
            <a:r>
              <a:rPr lang="zh-TW" altLang="en-US" sz="2400" b="1" dirty="0">
                <a:solidFill>
                  <a:srgbClr val="FF0000"/>
                </a:solidFill>
                <a:effectLst>
                  <a:outerShdw blurRad="38100" dist="38100" dir="2700000" algn="tl">
                    <a:srgbClr val="000000">
                      <a:alpha val="43137"/>
                    </a:srgbClr>
                  </a:outerShdw>
                </a:effectLst>
                <a:cs typeface="+mj-cs"/>
              </a:rPr>
              <a:t>行使公權力之中央、地方機關（構）或公法</a:t>
            </a:r>
            <a:r>
              <a:rPr lang="zh-TW" altLang="en-US" sz="2400" b="1" dirty="0" smtClean="0">
                <a:solidFill>
                  <a:srgbClr val="FF0000"/>
                </a:solidFill>
                <a:effectLst>
                  <a:outerShdw blurRad="38100" dist="38100" dir="2700000" algn="tl">
                    <a:srgbClr val="000000">
                      <a:alpha val="43137"/>
                    </a:srgbClr>
                  </a:outerShdw>
                </a:effectLst>
                <a:cs typeface="+mj-cs"/>
              </a:rPr>
              <a:t>人</a:t>
            </a:r>
            <a:r>
              <a:rPr lang="en-US" altLang="zh-TW" sz="2400" b="1" dirty="0" smtClean="0">
                <a:solidFill>
                  <a:srgbClr val="FF0000"/>
                </a:solidFill>
                <a:effectLst>
                  <a:outerShdw blurRad="38100" dist="38100" dir="2700000" algn="tl">
                    <a:srgbClr val="000000">
                      <a:alpha val="43137"/>
                    </a:srgbClr>
                  </a:outerShdw>
                </a:effectLst>
                <a:cs typeface="+mj-cs"/>
              </a:rPr>
              <a:t>)</a:t>
            </a:r>
            <a:r>
              <a:rPr lang="zh-TW" altLang="en-US" sz="2400" b="1" dirty="0" smtClean="0">
                <a:solidFill>
                  <a:srgbClr val="FF0000"/>
                </a:solidFill>
                <a:effectLst>
                  <a:outerShdw blurRad="38100" dist="38100" dir="2700000" algn="tl">
                    <a:srgbClr val="000000">
                      <a:alpha val="43137"/>
                    </a:srgbClr>
                  </a:outerShdw>
                </a:effectLst>
                <a:cs typeface="+mj-cs"/>
              </a:rPr>
              <a:t>。不</a:t>
            </a:r>
            <a:r>
              <a:rPr lang="zh-TW" altLang="en-US" sz="2400" b="1" dirty="0">
                <a:solidFill>
                  <a:srgbClr val="FF0000"/>
                </a:solidFill>
                <a:effectLst>
                  <a:outerShdw blurRad="38100" dist="38100" dir="2700000" algn="tl">
                    <a:srgbClr val="000000">
                      <a:alpha val="43137"/>
                    </a:srgbClr>
                  </a:outerShdw>
                </a:effectLst>
                <a:cs typeface="+mj-cs"/>
              </a:rPr>
              <a:t>包括軍事機關及情報</a:t>
            </a:r>
            <a:r>
              <a:rPr lang="zh-TW" altLang="en-US" sz="2400" b="1" dirty="0" smtClean="0">
                <a:solidFill>
                  <a:srgbClr val="FF0000"/>
                </a:solidFill>
                <a:effectLst>
                  <a:outerShdw blurRad="38100" dist="38100" dir="2700000" algn="tl">
                    <a:srgbClr val="000000">
                      <a:alpha val="43137"/>
                    </a:srgbClr>
                  </a:outerShdw>
                </a:effectLst>
                <a:cs typeface="+mj-cs"/>
              </a:rPr>
              <a:t>機關及民間企業如</a:t>
            </a:r>
            <a:r>
              <a:rPr lang="zh-TW" altLang="en-US" sz="2400" b="1" dirty="0">
                <a:solidFill>
                  <a:srgbClr val="FF0000"/>
                </a:solidFill>
                <a:effectLst>
                  <a:outerShdw blurRad="38100" dist="38100" dir="2700000" algn="tl">
                    <a:srgbClr val="000000">
                      <a:alpha val="43137"/>
                    </a:srgbClr>
                  </a:outerShdw>
                </a:effectLst>
              </a:rPr>
              <a:t>公營事業及政府捐助之</a:t>
            </a:r>
            <a:r>
              <a:rPr lang="zh-TW" altLang="en-US" sz="2400" b="1" dirty="0" smtClean="0">
                <a:solidFill>
                  <a:srgbClr val="FF0000"/>
                </a:solidFill>
                <a:effectLst>
                  <a:outerShdw blurRad="38100" dist="38100" dir="2700000" algn="tl">
                    <a:srgbClr val="000000">
                      <a:alpha val="43137"/>
                    </a:srgbClr>
                  </a:outerShdw>
                </a:effectLst>
              </a:rPr>
              <a:t>財團法人</a:t>
            </a:r>
            <a:r>
              <a:rPr lang="zh-TW" altLang="en-US" sz="2400" b="1" dirty="0">
                <a:solidFill>
                  <a:srgbClr val="FF0000"/>
                </a:solidFill>
                <a:effectLst>
                  <a:outerShdw blurRad="38100" dist="38100" dir="2700000" algn="tl">
                    <a:srgbClr val="000000">
                      <a:alpha val="43137"/>
                    </a:srgbClr>
                  </a:outerShdw>
                </a:effectLst>
              </a:rPr>
              <a:t>。</a:t>
            </a:r>
            <a:endParaRPr lang="en-US" altLang="zh-TW" sz="2400" b="1" dirty="0" smtClean="0">
              <a:solidFill>
                <a:srgbClr val="FF0000"/>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310030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1424</Words>
  <Application>Microsoft Office PowerPoint</Application>
  <PresentationFormat>如螢幕大小 (4:3)</PresentationFormat>
  <Paragraphs>102</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資通安全管理法</vt:lpstr>
      <vt:lpstr>PowerPoint 簡報</vt:lpstr>
      <vt:lpstr>PowerPoint 簡報</vt:lpstr>
      <vt:lpstr>PowerPoint 簡報</vt:lpstr>
      <vt:lpstr>第 一 章 總則</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KSUIE</cp:lastModifiedBy>
  <cp:revision>8</cp:revision>
  <dcterms:created xsi:type="dcterms:W3CDTF">2020-07-07T02:27:26Z</dcterms:created>
  <dcterms:modified xsi:type="dcterms:W3CDTF">2020-07-07T04:19:51Z</dcterms:modified>
</cp:coreProperties>
</file>