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70" r:id="rId11"/>
    <p:sldId id="262" r:id="rId12"/>
    <p:sldId id="263" r:id="rId13"/>
    <p:sldId id="264" r:id="rId14"/>
    <p:sldId id="265" r:id="rId15"/>
    <p:sldId id="266" r:id="rId16"/>
    <p:sldId id="271" r:id="rId17"/>
    <p:sldId id="272" r:id="rId18"/>
    <p:sldId id="273" r:id="rId19"/>
    <p:sldId id="275" r:id="rId20"/>
    <p:sldId id="277" r:id="rId21"/>
    <p:sldId id="276" r:id="rId22"/>
    <p:sldId id="274" r:id="rId23"/>
    <p:sldId id="279" r:id="rId24"/>
    <p:sldId id="278" r:id="rId25"/>
    <p:sldId id="280" r:id="rId26"/>
    <p:sldId id="281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7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BD6A-257E-4B5A-A882-2F285C3DE356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220-E61B-4F61-B8DD-DCB7D3344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3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BD6A-257E-4B5A-A882-2F285C3DE356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220-E61B-4F61-B8DD-DCB7D3344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77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BD6A-257E-4B5A-A882-2F285C3DE356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220-E61B-4F61-B8DD-DCB7D3344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33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BD6A-257E-4B5A-A882-2F285C3DE356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220-E61B-4F61-B8DD-DCB7D3344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0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BD6A-257E-4B5A-A882-2F285C3DE356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220-E61B-4F61-B8DD-DCB7D3344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074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BD6A-257E-4B5A-A882-2F285C3DE356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220-E61B-4F61-B8DD-DCB7D3344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34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BD6A-257E-4B5A-A882-2F285C3DE356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220-E61B-4F61-B8DD-DCB7D3344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46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BD6A-257E-4B5A-A882-2F285C3DE356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220-E61B-4F61-B8DD-DCB7D3344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33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BD6A-257E-4B5A-A882-2F285C3DE356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220-E61B-4F61-B8DD-DCB7D3344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391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BD6A-257E-4B5A-A882-2F285C3DE356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220-E61B-4F61-B8DD-DCB7D3344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48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BD6A-257E-4B5A-A882-2F285C3DE356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220-E61B-4F61-B8DD-DCB7D3344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99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CBD6A-257E-4B5A-A882-2F285C3DE356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D5220-E61B-4F61-B8DD-DCB7D3344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05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資通安全管理法實務說明會</a:t>
            </a:r>
          </a:p>
        </p:txBody>
      </p:sp>
      <p:sp>
        <p:nvSpPr>
          <p:cNvPr id="4" name="矩形 3"/>
          <p:cNvSpPr/>
          <p:nvPr/>
        </p:nvSpPr>
        <p:spPr>
          <a:xfrm>
            <a:off x="1143000" y="5721216"/>
            <a:ext cx="6644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https://www.nccst.nat.gov.tw/HandoutDetail?lang=zh&amp;seq=1276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6984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356" y="714578"/>
            <a:ext cx="8251021" cy="579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61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547858"/>
            <a:ext cx="7947222" cy="569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9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690689"/>
            <a:ext cx="7904353" cy="338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50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855" y="938248"/>
            <a:ext cx="7906776" cy="561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37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785" y="595032"/>
            <a:ext cx="8201806" cy="549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06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267" y="691449"/>
            <a:ext cx="8223367" cy="56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19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508102"/>
            <a:ext cx="7673393" cy="575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91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591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https://www.ithome.com.tw/news/121994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242927"/>
            <a:ext cx="7843026" cy="550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62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" y="1805628"/>
            <a:ext cx="8183024" cy="321865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18537" y="5436927"/>
            <a:ext cx="4245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https://www.ithome.com.tw/news/121994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6489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2732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https://devco.re/services/red-team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86188"/>
            <a:ext cx="7886700" cy="379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329" y="570689"/>
            <a:ext cx="7862436" cy="408980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40329" y="5170609"/>
            <a:ext cx="6769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https://www.nccst.nat.gov.tw/HandoutDetail?lang=zh&amp;seq=1276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8031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51122" y="656062"/>
            <a:ext cx="4277647" cy="913068"/>
          </a:xfrm>
        </p:spPr>
        <p:txBody>
          <a:bodyPr/>
          <a:lstStyle/>
          <a:p>
            <a:r>
              <a:rPr lang="zh-TW" altLang="en-US" dirty="0"/>
              <a:t>紅隊演練服務</a:t>
            </a:r>
          </a:p>
        </p:txBody>
      </p:sp>
      <p:pic>
        <p:nvPicPr>
          <p:cNvPr id="1026" name="Picture 2" descr="https://www.chtsecurity.com/images/archive/157041152510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63" y="2123359"/>
            <a:ext cx="7886700" cy="407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628650" y="1533759"/>
            <a:ext cx="4293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https://www.chtsecurity.com/service/m108</a:t>
            </a:r>
            <a:endParaRPr lang="zh-TW" altLang="en-US" dirty="0"/>
          </a:p>
        </p:txBody>
      </p:sp>
      <p:pic>
        <p:nvPicPr>
          <p:cNvPr id="1028" name="Picture 4" descr="https://www.chtsecurity.com/images/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778082"/>
            <a:ext cx="2676115" cy="66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298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2648" y="1825625"/>
            <a:ext cx="6918704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12648" y="6311899"/>
            <a:ext cx="4293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https://www.chtsecurity.com/service/m108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0713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7043" y="694915"/>
            <a:ext cx="4111535" cy="5482047"/>
          </a:xfrm>
          <a:prstGeom prst="rect">
            <a:avLst/>
          </a:prstGeo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78542" y="6311898"/>
            <a:ext cx="5550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mtClean="0"/>
              <a:t>https://www.books.com.tw/products/0010737861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7022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0" y="404456"/>
            <a:ext cx="4090834" cy="913068"/>
          </a:xfrm>
        </p:spPr>
        <p:txBody>
          <a:bodyPr/>
          <a:lstStyle/>
          <a:p>
            <a:r>
              <a:rPr lang="zh-TW" altLang="en-US" dirty="0"/>
              <a:t>源碼檢測服務</a:t>
            </a:r>
          </a:p>
        </p:txBody>
      </p:sp>
      <p:pic>
        <p:nvPicPr>
          <p:cNvPr id="4" name="Picture 4" descr="https://www.chtsecurity.com/images/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61" y="312725"/>
            <a:ext cx="3652271" cy="91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582561" y="1796664"/>
            <a:ext cx="79788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0" i="0" dirty="0" smtClean="0">
                <a:solidFill>
                  <a:srgbClr val="2426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快速、全面地分析程式碼弱點，找出系統潛在風險；</a:t>
            </a:r>
            <a:endParaRPr lang="en-US" altLang="zh-TW" sz="2400" b="0" i="0" dirty="0" smtClean="0">
              <a:solidFill>
                <a:srgbClr val="242629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0" i="0" dirty="0" smtClean="0">
                <a:solidFill>
                  <a:srgbClr val="2426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透過輔導客戶修補程式碼，更可以有效提升系統安全品質，在精準修正系統弱點的狀況下，同時也降低了開發人員過度投入的成本。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39827" y="3542769"/>
            <a:ext cx="85583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0" i="0" dirty="0" smtClean="0">
                <a:solidFill>
                  <a:srgbClr val="11416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目的與效益</a:t>
            </a:r>
          </a:p>
          <a:p>
            <a:r>
              <a:rPr lang="zh-TW" altLang="en-US" b="0" i="0" dirty="0" smtClean="0">
                <a:solidFill>
                  <a:srgbClr val="2426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程式碼檢測透過</a:t>
            </a:r>
            <a:r>
              <a:rPr lang="zh-TW" altLang="en-US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靜態的方式</a:t>
            </a:r>
            <a:r>
              <a:rPr lang="zh-TW" altLang="en-US" b="0" i="0" dirty="0" smtClean="0">
                <a:solidFill>
                  <a:srgbClr val="2426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分析目標系統的程式弱點，</a:t>
            </a:r>
            <a:endParaRPr lang="en-US" altLang="zh-TW" b="0" i="0" dirty="0" smtClean="0">
              <a:solidFill>
                <a:srgbClr val="242629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rgbClr val="24262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0" i="0" dirty="0" smtClean="0">
                <a:solidFill>
                  <a:srgbClr val="2426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靜態檢測的目的與效益如下：</a:t>
            </a:r>
          </a:p>
          <a:p>
            <a:r>
              <a:rPr lang="en-US" altLang="zh-TW" b="1" i="0" dirty="0" smtClean="0">
                <a:solidFill>
                  <a:srgbClr val="2426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1. </a:t>
            </a:r>
            <a:r>
              <a:rPr lang="zh-TW" altLang="en-US" b="1" i="0" dirty="0" smtClean="0">
                <a:solidFill>
                  <a:srgbClr val="2426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完整的分析：</a:t>
            </a:r>
            <a:r>
              <a:rPr lang="en-US" altLang="zh-TW" b="0" i="0" dirty="0" smtClean="0">
                <a:solidFill>
                  <a:srgbClr val="2426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100%</a:t>
            </a:r>
            <a:r>
              <a:rPr lang="zh-TW" altLang="en-US" b="0" i="0" dirty="0" smtClean="0">
                <a:solidFill>
                  <a:srgbClr val="2426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的程式碼覆蓋率，確保所有程式執行路徑均能被有效分析。</a:t>
            </a:r>
          </a:p>
          <a:p>
            <a:r>
              <a:rPr lang="en-US" altLang="zh-TW" b="1" i="0" dirty="0" smtClean="0">
                <a:solidFill>
                  <a:srgbClr val="2426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2. </a:t>
            </a:r>
            <a:r>
              <a:rPr lang="zh-TW" altLang="en-US" b="1" i="0" dirty="0" smtClean="0">
                <a:solidFill>
                  <a:srgbClr val="2426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明確的結果：</a:t>
            </a:r>
            <a:r>
              <a:rPr lang="zh-TW" altLang="en-US" b="0" i="0" dirty="0" smtClean="0">
                <a:solidFill>
                  <a:srgbClr val="2426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明確指出弱點發生位置，以及弱點運作路徑，可以藉此找出最有效的修正方式。</a:t>
            </a:r>
          </a:p>
          <a:p>
            <a:r>
              <a:rPr lang="en-US" altLang="zh-TW" b="1" i="0" dirty="0" smtClean="0">
                <a:solidFill>
                  <a:srgbClr val="2426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3. </a:t>
            </a:r>
            <a:r>
              <a:rPr lang="zh-TW" altLang="en-US" b="1" i="0" dirty="0" smtClean="0">
                <a:solidFill>
                  <a:srgbClr val="2426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影響的避免：</a:t>
            </a:r>
            <a:r>
              <a:rPr lang="zh-TW" altLang="en-US" b="0" i="0" dirty="0" smtClean="0">
                <a:solidFill>
                  <a:srgbClr val="2426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不實際攻擊，對線上系統不造成任何影響，避免檢測過程中，影響到使用者權益。</a:t>
            </a:r>
            <a:endParaRPr lang="zh-TW" altLang="en-US" b="0" i="0" dirty="0">
              <a:solidFill>
                <a:srgbClr val="242629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2561" y="1250888"/>
            <a:ext cx="4293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https://www.chtsecurity.com/service/m101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9377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0" y="404456"/>
            <a:ext cx="4090834" cy="913068"/>
          </a:xfrm>
        </p:spPr>
        <p:txBody>
          <a:bodyPr/>
          <a:lstStyle/>
          <a:p>
            <a:r>
              <a:rPr lang="zh-TW" altLang="en-US" dirty="0"/>
              <a:t>源碼檢測服務</a:t>
            </a:r>
          </a:p>
        </p:txBody>
      </p:sp>
      <p:pic>
        <p:nvPicPr>
          <p:cNvPr id="4" name="Picture 4" descr="https://www.chtsecurity.com/images/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404456"/>
            <a:ext cx="3652271" cy="91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www.chtsecurity.com/images/products_01/products_1_01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44" y="1579819"/>
            <a:ext cx="6922753" cy="487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71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0" y="404456"/>
            <a:ext cx="4090834" cy="913068"/>
          </a:xfrm>
        </p:spPr>
        <p:txBody>
          <a:bodyPr/>
          <a:lstStyle/>
          <a:p>
            <a:r>
              <a:rPr lang="zh-TW" altLang="en-US" dirty="0"/>
              <a:t>源碼檢測服務</a:t>
            </a:r>
          </a:p>
        </p:txBody>
      </p:sp>
      <p:pic>
        <p:nvPicPr>
          <p:cNvPr id="4" name="Picture 4" descr="https://www.chtsecurity.com/images/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404456"/>
            <a:ext cx="3652271" cy="91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72497" y="1317524"/>
            <a:ext cx="839900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0" dirty="0" smtClean="0">
                <a:solidFill>
                  <a:srgbClr val="11416E"/>
                </a:solidFill>
                <a:effectLst/>
                <a:latin typeface="inherit"/>
              </a:rPr>
              <a:t>檢測工具</a:t>
            </a:r>
          </a:p>
          <a:p>
            <a:r>
              <a:rPr lang="zh-TW" altLang="en-US" sz="2400" dirty="0" smtClean="0">
                <a:effectLst/>
              </a:rPr>
              <a:t>本服務使用</a:t>
            </a:r>
            <a:r>
              <a:rPr lang="en-US" altLang="zh-TW" sz="2400" dirty="0" smtClean="0">
                <a:effectLst/>
              </a:rPr>
              <a:t>Micro Focus Fortify SCA(</a:t>
            </a:r>
            <a:r>
              <a:rPr lang="zh-TW" altLang="en-US" sz="2400" dirty="0" smtClean="0">
                <a:effectLst/>
              </a:rPr>
              <a:t>原</a:t>
            </a:r>
            <a:r>
              <a:rPr lang="en-US" altLang="zh-TW" sz="2400" dirty="0" smtClean="0">
                <a:effectLst/>
              </a:rPr>
              <a:t>HP Fortify SCA)</a:t>
            </a:r>
          </a:p>
          <a:p>
            <a:r>
              <a:rPr lang="zh-TW" altLang="en-US" sz="2400" dirty="0" smtClean="0">
                <a:effectLst/>
              </a:rPr>
              <a:t>執行檢測，</a:t>
            </a:r>
            <a:endParaRPr lang="en-US" altLang="zh-TW" sz="2400" dirty="0"/>
          </a:p>
          <a:p>
            <a:r>
              <a:rPr lang="zh-TW" altLang="en-US" sz="2400" dirty="0" smtClean="0">
                <a:effectLst/>
              </a:rPr>
              <a:t>該檢測軟體具有以下特點：</a:t>
            </a:r>
          </a:p>
          <a:p>
            <a:r>
              <a:rPr lang="en-US" altLang="zh-TW" sz="2400" b="1" dirty="0" smtClean="0">
                <a:effectLst/>
              </a:rPr>
              <a:t>1. </a:t>
            </a:r>
            <a:r>
              <a:rPr lang="zh-TW" altLang="en-US" sz="2400" b="1" dirty="0" smtClean="0">
                <a:effectLst/>
              </a:rPr>
              <a:t>市場指標廠牌：</a:t>
            </a:r>
            <a:r>
              <a:rPr lang="zh-TW" altLang="en-US" sz="2400" dirty="0" smtClean="0">
                <a:effectLst/>
              </a:rPr>
              <a:t>多年來均被美國資訊科技研究和顧問公司</a:t>
            </a:r>
            <a:r>
              <a:rPr lang="en-US" altLang="zh-TW" sz="2400" dirty="0" smtClean="0">
                <a:effectLst/>
              </a:rPr>
              <a:t>Gartner</a:t>
            </a:r>
            <a:r>
              <a:rPr lang="zh-TW" altLang="en-US" sz="2400" dirty="0" smtClean="0">
                <a:effectLst/>
              </a:rPr>
              <a:t>列為安全檢測指標廠牌之一，同樣的檢測報告也具備相對應的公信力。</a:t>
            </a:r>
          </a:p>
          <a:p>
            <a:r>
              <a:rPr lang="en-US" altLang="zh-TW" sz="2400" b="1" dirty="0" smtClean="0">
                <a:effectLst/>
              </a:rPr>
              <a:t>2. </a:t>
            </a:r>
            <a:r>
              <a:rPr lang="zh-TW" altLang="en-US" sz="2400" b="1" dirty="0" smtClean="0">
                <a:effectLst/>
              </a:rPr>
              <a:t>支援廣泛語言：</a:t>
            </a:r>
            <a:r>
              <a:rPr lang="zh-TW" altLang="en-US" sz="2400" dirty="0" smtClean="0">
                <a:effectLst/>
              </a:rPr>
              <a:t>包含</a:t>
            </a:r>
            <a:r>
              <a:rPr lang="en-US" altLang="zh-TW" sz="2400" dirty="0" smtClean="0">
                <a:effectLst/>
              </a:rPr>
              <a:t>.NET, Java, PHP, 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Java(Android)</a:t>
            </a:r>
            <a:r>
              <a:rPr lang="en-US" altLang="zh-TW" sz="2400" dirty="0" smtClean="0">
                <a:effectLst/>
              </a:rPr>
              <a:t>, Objective C</a:t>
            </a:r>
            <a:r>
              <a:rPr lang="zh-TW" altLang="en-US" sz="2400" dirty="0" smtClean="0">
                <a:effectLst/>
              </a:rPr>
              <a:t>等常見的網頁應用、行動應用的程式語言均提供對應的檢測分析，並且持續更新以支援各語言的改版。</a:t>
            </a:r>
          </a:p>
          <a:p>
            <a:r>
              <a:rPr lang="en-US" altLang="zh-TW" sz="2400" b="1" dirty="0" smtClean="0">
                <a:effectLst/>
              </a:rPr>
              <a:t>3. </a:t>
            </a:r>
            <a:r>
              <a:rPr lang="zh-TW" altLang="en-US" sz="2400" b="1" dirty="0" smtClean="0">
                <a:effectLst/>
              </a:rPr>
              <a:t>跟隨國際標準：</a:t>
            </a:r>
            <a:r>
              <a:rPr lang="zh-TW" altLang="en-US" sz="2400" dirty="0" smtClean="0">
                <a:effectLst/>
              </a:rPr>
              <a:t>針對國際組織訂定之標準，如：</a:t>
            </a:r>
            <a:r>
              <a:rPr lang="en-US" altLang="zh-TW" sz="2400" dirty="0" smtClean="0">
                <a:effectLst/>
              </a:rPr>
              <a:t>OWASP Top 10, OWASP Mobile Top 10</a:t>
            </a:r>
            <a:r>
              <a:rPr lang="zh-TW" altLang="en-US" sz="2400" dirty="0" smtClean="0">
                <a:effectLst/>
              </a:rPr>
              <a:t>或</a:t>
            </a:r>
            <a:r>
              <a:rPr lang="en-US" altLang="zh-TW" sz="2400" dirty="0" smtClean="0">
                <a:effectLst/>
              </a:rPr>
              <a:t>SANS Top 25</a:t>
            </a:r>
            <a:r>
              <a:rPr lang="zh-TW" altLang="en-US" sz="2400" dirty="0" smtClean="0">
                <a:effectLst/>
              </a:rPr>
              <a:t>提供有弱點對應，讓相關人員可以快速了解檢測結果。</a:t>
            </a:r>
          </a:p>
        </p:txBody>
      </p:sp>
      <p:sp>
        <p:nvSpPr>
          <p:cNvPr id="6" name="矩形 5"/>
          <p:cNvSpPr/>
          <p:nvPr/>
        </p:nvSpPr>
        <p:spPr>
          <a:xfrm>
            <a:off x="460987" y="6368985"/>
            <a:ext cx="7975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http://microfocus.jjnet.com.tw/product/Fortify/</a:t>
            </a:r>
            <a:endParaRPr lang="zh-TW" altLang="en-US" dirty="0"/>
          </a:p>
        </p:txBody>
      </p:sp>
      <p:pic>
        <p:nvPicPr>
          <p:cNvPr id="3074" name="Picture 2" descr="Fortify SCA &amp; SSC Certified Professional - Acclai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208" y="1159710"/>
            <a:ext cx="1534447" cy="153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52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雲端安全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34805"/>
            <a:ext cx="8079840" cy="401371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28649" y="6065344"/>
            <a:ext cx="70208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https://zh-tw.tenable.com/solutions/cloud-security?tns_redirect=true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625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599" y="699422"/>
            <a:ext cx="7556324" cy="578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3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253" y="620764"/>
            <a:ext cx="7883097" cy="577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14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65126"/>
            <a:ext cx="7816270" cy="586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3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632" y="481320"/>
            <a:ext cx="8158736" cy="302879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47" y="3657450"/>
            <a:ext cx="7709105" cy="294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8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514" y="972933"/>
            <a:ext cx="8554680" cy="525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858" y="439275"/>
            <a:ext cx="8322087" cy="593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08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313" y="537599"/>
            <a:ext cx="8465579" cy="599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45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161</Words>
  <Application>Microsoft Office PowerPoint</Application>
  <PresentationFormat>如螢幕大小 (4:3)</PresentationFormat>
  <Paragraphs>33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3" baseType="lpstr">
      <vt:lpstr>inherit</vt:lpstr>
      <vt:lpstr>微軟正黑體</vt:lpstr>
      <vt:lpstr>新細明體</vt:lpstr>
      <vt:lpstr>Arial</vt:lpstr>
      <vt:lpstr>Calibri</vt:lpstr>
      <vt:lpstr>Calibri Light</vt:lpstr>
      <vt:lpstr>Office 佈景主題</vt:lpstr>
      <vt:lpstr>資通安全管理法實務說明會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https://www.ithome.com.tw/news/121994</vt:lpstr>
      <vt:lpstr>PowerPoint 簡報</vt:lpstr>
      <vt:lpstr>https://devco.re/services/red-team</vt:lpstr>
      <vt:lpstr>紅隊演練服務</vt:lpstr>
      <vt:lpstr>PowerPoint 簡報</vt:lpstr>
      <vt:lpstr>PowerPoint 簡報</vt:lpstr>
      <vt:lpstr>源碼檢測服務</vt:lpstr>
      <vt:lpstr>源碼檢測服務</vt:lpstr>
      <vt:lpstr>源碼檢測服務</vt:lpstr>
      <vt:lpstr>雲端安全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資通安全管理法實務說明會</dc:title>
  <dc:creator>Ben Tseng</dc:creator>
  <cp:lastModifiedBy>Ben Tseng</cp:lastModifiedBy>
  <cp:revision>5</cp:revision>
  <dcterms:created xsi:type="dcterms:W3CDTF">2020-07-07T14:23:03Z</dcterms:created>
  <dcterms:modified xsi:type="dcterms:W3CDTF">2020-07-07T16:31:24Z</dcterms:modified>
</cp:coreProperties>
</file>