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9" r:id="rId4"/>
    <p:sldId id="280" r:id="rId5"/>
    <p:sldId id="283" r:id="rId6"/>
    <p:sldId id="284" r:id="rId7"/>
    <p:sldId id="285" r:id="rId8"/>
    <p:sldId id="281" r:id="rId9"/>
    <p:sldId id="282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6" r:id="rId18"/>
    <p:sldId id="267" r:id="rId19"/>
    <p:sldId id="268" r:id="rId20"/>
    <p:sldId id="269" r:id="rId21"/>
    <p:sldId id="265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482AA-ACDA-497E-8520-4189B1892433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FE5DB-5C67-40CE-9F27-232EED048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74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FE5DB-5C67-40CE-9F27-232EED048D7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01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1A35-C49A-4618-83BC-B8638D9FDD42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96F-E141-42E8-88B0-AC040D133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94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1A35-C49A-4618-83BC-B8638D9FDD42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96F-E141-42E8-88B0-AC040D133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1A35-C49A-4618-83BC-B8638D9FDD42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96F-E141-42E8-88B0-AC040D133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65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1A35-C49A-4618-83BC-B8638D9FDD42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96F-E141-42E8-88B0-AC040D133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48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1A35-C49A-4618-83BC-B8638D9FDD42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96F-E141-42E8-88B0-AC040D133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91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1A35-C49A-4618-83BC-B8638D9FDD42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96F-E141-42E8-88B0-AC040D133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34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1A35-C49A-4618-83BC-B8638D9FDD42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96F-E141-42E8-88B0-AC040D133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03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1A35-C49A-4618-83BC-B8638D9FDD42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96F-E141-42E8-88B0-AC040D133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2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1A35-C49A-4618-83BC-B8638D9FDD42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96F-E141-42E8-88B0-AC040D133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41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1A35-C49A-4618-83BC-B8638D9FDD42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96F-E141-42E8-88B0-AC040D133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8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1A35-C49A-4618-83BC-B8638D9FDD42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96F-E141-42E8-88B0-AC040D133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76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71A35-C49A-4618-83BC-B8638D9FDD42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C396F-E141-42E8-88B0-AC040D133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78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資安防護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58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32" y="1628800"/>
            <a:ext cx="8374268" cy="4392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107504" y="4293096"/>
            <a:ext cx="1368152" cy="7920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139952" y="4149080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593712" y="4179928"/>
            <a:ext cx="9277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108140" y="4689140"/>
            <a:ext cx="9277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444208" y="4153232"/>
            <a:ext cx="201622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81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26058"/>
            <a:ext cx="81371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467544" y="3140968"/>
            <a:ext cx="1296144" cy="6480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483768" y="4941168"/>
            <a:ext cx="648072" cy="3240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051720" y="5412816"/>
            <a:ext cx="648072" cy="3240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3419872" y="4437112"/>
            <a:ext cx="2232248" cy="2880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53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對於每一種允許之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遠端存取類型</a:t>
            </a:r>
            <a:r>
              <a:rPr lang="zh-TW" altLang="en-US" dirty="0" smtClean="0"/>
              <a:t>，均應先取得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授權</a:t>
            </a:r>
            <a:r>
              <a:rPr lang="zh-TW" altLang="en-US" dirty="0" smtClean="0"/>
              <a:t>，建立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使用限制</a:t>
            </a:r>
            <a:r>
              <a:rPr lang="zh-TW" altLang="en-US" dirty="0" smtClean="0"/>
              <a:t>、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組態需求</a:t>
            </a:r>
            <a:r>
              <a:rPr lang="zh-TW" altLang="en-US" dirty="0" smtClean="0"/>
              <a:t>、連線需求及</a:t>
            </a:r>
            <a:r>
              <a:rPr lang="zh-TW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文件化</a:t>
            </a:r>
            <a:r>
              <a:rPr lang="zh-TW" altLang="en-US" dirty="0" smtClean="0"/>
              <a:t>，</a:t>
            </a:r>
            <a:r>
              <a:rPr lang="zh-TW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使用者之權限檢查作業應於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伺服器</a:t>
            </a:r>
            <a:r>
              <a:rPr lang="zh-TW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端完成</a:t>
            </a:r>
            <a:endParaRPr lang="zh-TW" alt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5783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76672"/>
            <a:ext cx="8510187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649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稽核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484784"/>
            <a:ext cx="79928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1.</a:t>
            </a:r>
            <a:r>
              <a:rPr lang="zh-TW" altLang="en-US" sz="2800" dirty="0" smtClean="0"/>
              <a:t>依規定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時間週期</a:t>
            </a:r>
            <a:r>
              <a:rPr lang="zh-TW" altLang="en-US" sz="2800" dirty="0" smtClean="0"/>
              <a:t>及紀錄留存政策，保留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稽核紀錄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2.</a:t>
            </a:r>
            <a:r>
              <a:rPr lang="zh-TW" altLang="en-US" sz="2800" dirty="0" smtClean="0"/>
              <a:t>確保資通系統有稽核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特定事件</a:t>
            </a:r>
            <a:r>
              <a:rPr lang="zh-TW" altLang="en-US" sz="2800" dirty="0" smtClean="0"/>
              <a:t>之功能，並決定應稽核之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特定資通系統事件</a:t>
            </a:r>
            <a:endParaRPr lang="en-US" altLang="zh-TW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dirty="0" smtClean="0"/>
              <a:t>3.</a:t>
            </a:r>
            <a:r>
              <a:rPr lang="zh-TW" altLang="en-US" sz="2800" dirty="0" smtClean="0"/>
              <a:t>應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稽核</a:t>
            </a:r>
            <a:r>
              <a:rPr lang="zh-TW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資通系統管理者帳號</a:t>
            </a:r>
            <a:r>
              <a:rPr lang="zh-TW" altLang="en-US" sz="2800" dirty="0" smtClean="0"/>
              <a:t>所執行之各項功能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331640" y="4793376"/>
            <a:ext cx="63401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定期</a:t>
            </a:r>
            <a:r>
              <a:rPr lang="zh-TW" altLang="en-US" sz="6000" dirty="0" smtClean="0"/>
              <a:t>審查稽核事件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8809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340248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519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047417" cy="4212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195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51544" y="2060848"/>
            <a:ext cx="74888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資通系統產生之稽核紀錄應包含事件類型、發生時間、發生位置及任何與事件相關之</a:t>
            </a:r>
            <a:r>
              <a:rPr lang="zh-TW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使用者身分識別</a:t>
            </a:r>
            <a:r>
              <a:rPr lang="zh-TW" altLang="en-US" sz="3600" dirty="0" smtClean="0"/>
              <a:t>等資訊，並採用</a:t>
            </a:r>
            <a:r>
              <a:rPr lang="zh-TW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單一日誌紀錄機制</a:t>
            </a:r>
            <a:r>
              <a:rPr lang="zh-TW" altLang="en-US" sz="3600" dirty="0" smtClean="0"/>
              <a:t>，確保</a:t>
            </a:r>
            <a:r>
              <a:rPr lang="zh-TW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輸出格式之一致性</a:t>
            </a:r>
            <a:endParaRPr lang="zh-TW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0611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各式系統的</a:t>
            </a:r>
            <a:r>
              <a:rPr lang="en-US" altLang="zh-TW" dirty="0" smtClean="0"/>
              <a:t>log analysis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20" y="1695450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/>
          <p:nvPr/>
        </p:nvCxnSpPr>
        <p:spPr>
          <a:xfrm>
            <a:off x="1658888" y="3182120"/>
            <a:ext cx="216024" cy="129614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22784" y="4491968"/>
            <a:ext cx="295232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400" dirty="0">
                <a:solidFill>
                  <a:prstClr val="black"/>
                </a:solidFill>
                <a:cs typeface="+mj-cs"/>
              </a:rPr>
              <a:t>Access </a:t>
            </a:r>
            <a:r>
              <a:rPr lang="en-US" altLang="zh-TW" sz="4400" dirty="0" smtClean="0">
                <a:solidFill>
                  <a:prstClr val="black"/>
                </a:solidFill>
                <a:cs typeface="+mj-cs"/>
              </a:rPr>
              <a:t>log</a:t>
            </a:r>
          </a:p>
          <a:p>
            <a:pPr lvl="0" algn="ctr">
              <a:spcBef>
                <a:spcPct val="0"/>
              </a:spcBef>
            </a:pPr>
            <a:r>
              <a:rPr lang="en-US" altLang="zh-TW" sz="4400" dirty="0" smtClean="0">
                <a:solidFill>
                  <a:prstClr val="black"/>
                </a:solidFill>
                <a:cs typeface="+mj-cs"/>
              </a:rPr>
              <a:t>Error log</a:t>
            </a:r>
            <a:endParaRPr lang="zh-TW" altLang="en-US" sz="4400" dirty="0">
              <a:solidFill>
                <a:prstClr val="black"/>
              </a:solidFill>
              <a:cs typeface="+mj-c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096" y="2154931"/>
            <a:ext cx="1905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線單箭頭接點 8"/>
          <p:cNvCxnSpPr/>
          <p:nvPr/>
        </p:nvCxnSpPr>
        <p:spPr>
          <a:xfrm>
            <a:off x="4539208" y="3429000"/>
            <a:ext cx="216024" cy="129614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 descr="MySQL - 维基百科，自由的百科全书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AutoShape 8" descr="MySQL - 维基百科，自由的百科全书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155" name="Picture 11" descr="MySQL BackUp 跟Recovery. 備份很重要，還原也很重要| by 黃冠融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154931"/>
            <a:ext cx="3063888" cy="136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單箭頭接點 14"/>
          <p:cNvCxnSpPr/>
          <p:nvPr/>
        </p:nvCxnSpPr>
        <p:spPr>
          <a:xfrm>
            <a:off x="7184064" y="3429000"/>
            <a:ext cx="216024" cy="129614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275856" y="5517232"/>
            <a:ext cx="58326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詳解</a:t>
            </a:r>
            <a:r>
              <a:rPr lang="en-US" altLang="zh-TW" dirty="0" smtClean="0"/>
              <a:t>MySQL</a:t>
            </a:r>
            <a:r>
              <a:rPr lang="zh-TW" altLang="en-US" dirty="0" smtClean="0"/>
              <a:t>四種</a:t>
            </a:r>
            <a:r>
              <a:rPr lang="en-US" altLang="zh-TW" dirty="0" smtClean="0"/>
              <a:t>Log</a:t>
            </a:r>
            <a:r>
              <a:rPr lang="zh-TW" altLang="en-US" dirty="0" smtClean="0"/>
              <a:t>機制 以日誌稽核解析追蹤事件</a:t>
            </a:r>
            <a:endParaRPr lang="en-US" altLang="zh-TW" dirty="0" smtClean="0"/>
          </a:p>
          <a:p>
            <a:r>
              <a:rPr lang="en-US" altLang="zh-TW" dirty="0" smtClean="0"/>
              <a:t>https://www.netadmin.com.tw/netadmin/zh-tw/technology/BB40A3DA009A43F780864702D13C42FE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346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20805"/>
            <a:ext cx="8229600" cy="2484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00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222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MySQL</a:t>
            </a:r>
            <a:r>
              <a:rPr lang="zh-TW" altLang="en-US" dirty="0" smtClean="0"/>
              <a:t>伺服器所提供的日誌類型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636669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03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514350"/>
            <a:ext cx="8374063" cy="582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圓角矩形 1"/>
          <p:cNvSpPr/>
          <p:nvPr/>
        </p:nvSpPr>
        <p:spPr>
          <a:xfrm>
            <a:off x="384175" y="1844824"/>
            <a:ext cx="8004249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5724128" y="2924944"/>
            <a:ext cx="3096344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3347864" y="4437112"/>
            <a:ext cx="504056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724128" y="5589240"/>
            <a:ext cx="303411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333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496944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1763688" y="3140968"/>
            <a:ext cx="1800200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563888" y="3653408"/>
            <a:ext cx="194421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868144" y="3972868"/>
            <a:ext cx="2952328" cy="7522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827584" y="5373216"/>
            <a:ext cx="576064" cy="5760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27584" y="3573016"/>
            <a:ext cx="576064" cy="5760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608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8269219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3203848" y="2420888"/>
            <a:ext cx="1584176" cy="36004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6300192" y="2420888"/>
            <a:ext cx="2304256" cy="6480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579664" y="3717032"/>
            <a:ext cx="2776312" cy="10081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4355976" y="4365104"/>
            <a:ext cx="4104456" cy="5040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336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778098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https://github.com/gw19/TRA-Ticket-Booker</a:t>
            </a:r>
            <a:endParaRPr lang="zh-TW" altLang="en-US" sz="28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2735"/>
            <a:ext cx="6552728" cy="5202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500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3844"/>
            <a:ext cx="8229600" cy="385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395536" y="4869160"/>
            <a:ext cx="8280920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143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3608" y="346646"/>
            <a:ext cx="8229600" cy="1143000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44" y="692696"/>
            <a:ext cx="819828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821944" y="2420888"/>
            <a:ext cx="8136904" cy="7200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774272" y="3140968"/>
            <a:ext cx="5184576" cy="7200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826504" y="5013176"/>
            <a:ext cx="8132344" cy="8640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426408" y="5085184"/>
            <a:ext cx="395536" cy="6480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971600" y="4293096"/>
            <a:ext cx="504056" cy="5760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6114532" y="4437112"/>
            <a:ext cx="2273892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754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939" y="1600200"/>
            <a:ext cx="676012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757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620688"/>
            <a:ext cx="8430385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69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36160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209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8432021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836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5687"/>
            <a:ext cx="8229600" cy="419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28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603045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37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7776864" cy="622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6084168" y="1268760"/>
            <a:ext cx="1944216" cy="10081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995936" y="1268760"/>
            <a:ext cx="2088232" cy="20040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933976" y="1268760"/>
            <a:ext cx="2088232" cy="26521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8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dirty="0" smtClean="0"/>
              <a:t>ISO 27001: The 14 control sets of Annex A explained Luke Irwin  18th March 2019</a:t>
            </a:r>
          </a:p>
          <a:p>
            <a:r>
              <a:rPr lang="en-US" altLang="zh-TW" dirty="0" smtClean="0"/>
              <a:t>ISO 27001 is the international standard that describes best practice for an ISMS (information security management system).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Standard takes a risk-based approach to information security. This requires </a:t>
            </a:r>
            <a:r>
              <a:rPr lang="en-US" altLang="zh-TW" dirty="0" err="1" smtClean="0"/>
              <a:t>organisations</a:t>
            </a:r>
            <a:r>
              <a:rPr lang="en-US" altLang="zh-TW" dirty="0" smtClean="0"/>
              <a:t> to identify information security risks and select appropriate controls to tackle them.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Those controls are outlined in Annex A of the Standard. There are 114 ISO 27001 Annex A controls, divided into 14 categories.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ISO 27001 controls list: the 14 control sets of Annex A</a:t>
            </a:r>
          </a:p>
          <a:p>
            <a:r>
              <a:rPr lang="en-US" altLang="zh-TW" dirty="0" smtClean="0"/>
              <a:t>A.5 Information security policies (2 controls): how policies are written and reviewed.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A.6 </a:t>
            </a:r>
            <a:r>
              <a:rPr lang="en-US" altLang="zh-TW" dirty="0" err="1" smtClean="0"/>
              <a:t>Organisation</a:t>
            </a:r>
            <a:r>
              <a:rPr lang="en-US" altLang="zh-TW" dirty="0" smtClean="0"/>
              <a:t> of information security (7 controls): the assignment of responsibilities for specific tasks.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A.7 Human resource security (6 controls): ensuring that employees understand their responsibilities prior to employment and once they’ve left or changed roles.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A.8 Asset management (10 controls): identifying information assets and defining appropriate protection responsibilities.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A.9 Access control (14 controls): ensuring that employees can only view information that’s relevant to their job role.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4052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404664"/>
            <a:ext cx="8229600" cy="5793507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dirty="0" smtClean="0"/>
              <a:t>A.10 Cryptography (2 controls): the encryption and key management of sensitive information.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A.11 Physical and environmental security (15 controls): securing the </a:t>
            </a:r>
            <a:r>
              <a:rPr lang="en-US" altLang="zh-TW" dirty="0" err="1" smtClean="0"/>
              <a:t>organisation’s</a:t>
            </a:r>
            <a:r>
              <a:rPr lang="en-US" altLang="zh-TW" dirty="0" smtClean="0"/>
              <a:t> premises and equipment.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A.12 Operations security (14 controls): ensuring that information processing facilities are secure.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A.13 Communications security (7 controls): how to protect information in networks.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A.14 System acquisition, development and maintenance (13 controls): ensuring that information security is a central part of the </a:t>
            </a:r>
            <a:r>
              <a:rPr lang="en-US" altLang="zh-TW" dirty="0" err="1" smtClean="0"/>
              <a:t>organisation’s</a:t>
            </a:r>
            <a:r>
              <a:rPr lang="en-US" altLang="zh-TW" dirty="0" smtClean="0"/>
              <a:t> systems.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A.15 Supplier relationships (5 controls): the agreements to include in contracts with third parties, and how to measure whether those agreements are being kept.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A.16 Information security incident management (7 controls): how to report disruptions and breaches, and who is responsible for certain activities.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A.17 Information security aspects of business continuity management (4 controls): how to address business disruptions.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A.18 Compliance (8 controls): how to identify the laws and regulations that apply to your </a:t>
            </a:r>
            <a:r>
              <a:rPr lang="en-US" altLang="zh-TW" dirty="0" err="1" smtClean="0"/>
              <a:t>organisation</a:t>
            </a:r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99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048475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3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229600" cy="3363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58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543</Words>
  <Application>Microsoft Office PowerPoint</Application>
  <PresentationFormat>如螢幕大小 (4:3)</PresentationFormat>
  <Paragraphs>54</Paragraphs>
  <Slides>30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Office 佈景主題</vt:lpstr>
      <vt:lpstr>資安防護</vt:lpstr>
      <vt:lpstr>參考資料</vt:lpstr>
      <vt:lpstr>PowerPoint 簡報</vt:lpstr>
      <vt:lpstr>PowerPoint 簡報</vt:lpstr>
      <vt:lpstr>b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稽核</vt:lpstr>
      <vt:lpstr>PowerPoint 簡報</vt:lpstr>
      <vt:lpstr>PowerPoint 簡報</vt:lpstr>
      <vt:lpstr>PowerPoint 簡報</vt:lpstr>
      <vt:lpstr>各式系統的log analysis</vt:lpstr>
      <vt:lpstr>PowerPoint 簡報</vt:lpstr>
      <vt:lpstr>MySQL伺服器所提供的日誌類型</vt:lpstr>
      <vt:lpstr>PowerPoint 簡報</vt:lpstr>
      <vt:lpstr>PowerPoint 簡報</vt:lpstr>
      <vt:lpstr>PowerPoint 簡報</vt:lpstr>
      <vt:lpstr>https://github.com/gw19/TRA-Ticket-Booker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資安防護</dc:title>
  <dc:creator>KSUIE</dc:creator>
  <cp:lastModifiedBy>KSUIE</cp:lastModifiedBy>
  <cp:revision>10</cp:revision>
  <dcterms:created xsi:type="dcterms:W3CDTF">2020-07-21T01:50:09Z</dcterms:created>
  <dcterms:modified xsi:type="dcterms:W3CDTF">2020-07-21T04:39:53Z</dcterms:modified>
</cp:coreProperties>
</file>