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8" r:id="rId3"/>
    <p:sldId id="270" r:id="rId4"/>
    <p:sldId id="267" r:id="rId5"/>
    <p:sldId id="290" r:id="rId6"/>
    <p:sldId id="269" r:id="rId7"/>
    <p:sldId id="257" r:id="rId8"/>
    <p:sldId id="259" r:id="rId9"/>
    <p:sldId id="261" r:id="rId10"/>
    <p:sldId id="263" r:id="rId11"/>
    <p:sldId id="271" r:id="rId12"/>
    <p:sldId id="258" r:id="rId13"/>
    <p:sldId id="262" r:id="rId14"/>
    <p:sldId id="264" r:id="rId15"/>
    <p:sldId id="265" r:id="rId16"/>
    <p:sldId id="266" r:id="rId17"/>
    <p:sldId id="272" r:id="rId18"/>
    <p:sldId id="287" r:id="rId19"/>
    <p:sldId id="291" r:id="rId20"/>
    <p:sldId id="292" r:id="rId21"/>
    <p:sldId id="293" r:id="rId22"/>
    <p:sldId id="294" r:id="rId23"/>
    <p:sldId id="295" r:id="rId24"/>
    <p:sldId id="296" r:id="rId25"/>
    <p:sldId id="273" r:id="rId26"/>
    <p:sldId id="288" r:id="rId27"/>
    <p:sldId id="297" r:id="rId28"/>
    <p:sldId id="274" r:id="rId29"/>
    <p:sldId id="289" r:id="rId30"/>
    <p:sldId id="298" r:id="rId31"/>
    <p:sldId id="275" r:id="rId32"/>
    <p:sldId id="286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-163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86619E-4F40-462C-8405-A384B2672F9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172.20.155.182/4100E113/index4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tags/tryit.asp?filename=tryhtml_areama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tags/tryit.asp?filename=tryhtml_button_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3schools.com/tags/tryit.asp?filename=tryhtml_lege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w3schools.com/tags/tryit.asp?filename=tryhtml5_video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tags/tryit.asp?filename=tryhtml_scrip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schools.com/css/tryit.asp?filename=trycss_syntax_elemen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w3schools.com/css/tryit.asp?filename=trycss_icons_f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w3schools.com/css/tryit.asp?filename=trycss_counters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w3schools.com/js/tryit.asp?filename=tryjs_intro_lightbul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w3schools.com/js/tryit.asp?filename=tryjs_event_onclick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AC28111-B000-42FD-A2DE-B405C65B9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563"/>
            <a:ext cx="9144000" cy="2387600"/>
          </a:xfrm>
        </p:spPr>
        <p:txBody>
          <a:bodyPr/>
          <a:lstStyle/>
          <a:p>
            <a:r>
              <a:rPr lang="zh-TW" altLang="en-US" dirty="0"/>
              <a:t>網頁架設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xmlns="" id="{51C22950-85DA-4E44-BD57-194A071E3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學生</a:t>
            </a:r>
            <a:r>
              <a:rPr lang="en-US" altLang="zh-TW" sz="3600" dirty="0"/>
              <a:t>:</a:t>
            </a:r>
            <a:r>
              <a:rPr lang="zh-TW" altLang="en-US" sz="3600" dirty="0"/>
              <a:t>李明駿</a:t>
            </a:r>
            <a:endParaRPr lang="en-US" altLang="zh-TW" sz="3600" dirty="0"/>
          </a:p>
          <a:p>
            <a:r>
              <a:rPr lang="zh-TW" altLang="en-US" sz="3600" dirty="0"/>
              <a:t>指導教授</a:t>
            </a:r>
            <a:r>
              <a:rPr lang="en-US" altLang="zh-TW" sz="3600" dirty="0"/>
              <a:t>:</a:t>
            </a:r>
            <a:r>
              <a:rPr lang="zh-TW" altLang="en-US" sz="3600" dirty="0"/>
              <a:t>曾龍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269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93519DE3-1B28-436D-A54E-2F61FCFA5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786835"/>
            <a:ext cx="7010399" cy="5284329"/>
          </a:xfrm>
        </p:spPr>
      </p:pic>
    </p:spTree>
    <p:extLst>
      <p:ext uri="{BB962C8B-B14F-4D97-AF65-F5344CB8AC3E}">
        <p14:creationId xmlns:p14="http://schemas.microsoft.com/office/powerpoint/2010/main" val="13212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A08596B-347F-4EEC-A768-CB8D0773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latin typeface="+mn-ea"/>
              </a:rPr>
              <a:t>網站建置</a:t>
            </a:r>
            <a:r>
              <a:rPr lang="en-US" altLang="zh-TW" b="1" dirty="0">
                <a:latin typeface="+mn-ea"/>
              </a:rPr>
              <a:t/>
            </a:r>
            <a:br>
              <a:rPr lang="en-US" altLang="zh-TW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3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2C6F7CA2-013C-485F-AA27-8ECFF682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880268"/>
            <a:ext cx="7852212" cy="50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6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CE87998-868D-4010-883F-8EFFFC42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29" y="604837"/>
            <a:ext cx="10186942" cy="54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5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AAF64A1-791A-46E3-979F-DFE37061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527050"/>
            <a:ext cx="104013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82D9B11-0EE6-47CE-A964-0EFDDE25F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07109"/>
            <a:ext cx="9696538" cy="46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6E0616D-A434-42BC-9018-B826B233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73" y="431800"/>
            <a:ext cx="8398253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8D52C40-89C6-494E-8F7D-C3DC55B4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latin typeface="+mn-ea"/>
              </a:rPr>
              <a:t>HTML </a:t>
            </a:r>
            <a:r>
              <a:rPr lang="zh-TW" altLang="en-US" b="1" dirty="0">
                <a:latin typeface="+mn-ea"/>
              </a:rPr>
              <a:t>開發技術</a:t>
            </a:r>
            <a:r>
              <a:rPr lang="en-US" altLang="zh-TW" b="1" dirty="0">
                <a:latin typeface="+mn-ea"/>
              </a:rPr>
              <a:t/>
            </a:r>
            <a:br>
              <a:rPr lang="en-US" altLang="zh-TW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79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E91FB2B-DB34-4BE7-AC5C-0EBF015E3338}"/>
              </a:ext>
            </a:extLst>
          </p:cNvPr>
          <p:cNvSpPr/>
          <p:nvPr/>
        </p:nvSpPr>
        <p:spPr>
          <a:xfrm>
            <a:off x="2155970" y="766732"/>
            <a:ext cx="733197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Paragraphs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HTML Images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Marquee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Audio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Video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HTML YouTube Videos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Iframe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olidFill>
                  <a:srgbClr val="24292F"/>
                </a:solidFill>
                <a:latin typeface="+mj-ea"/>
                <a:ea typeface="+mj-ea"/>
              </a:rPr>
              <a:t>Form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 smtClean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/>
              <a:t>HTML </a:t>
            </a:r>
            <a:r>
              <a:rPr lang="en-US" altLang="zh-TW" sz="1400" dirty="0" smtClean="0"/>
              <a:t>canvas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US" altLang="zh-TW" sz="1400" dirty="0"/>
              <a:t>A looping </a:t>
            </a:r>
            <a:r>
              <a:rPr lang="en-US" altLang="zh-TW" sz="1400" dirty="0" smtClean="0"/>
              <a:t>panorama</a:t>
            </a:r>
          </a:p>
          <a:p>
            <a:pPr marL="0" lvl="1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US" altLang="zh-TW" sz="1400" dirty="0"/>
              <a:t>HTML </a:t>
            </a:r>
            <a:r>
              <a:rPr lang="en-US" altLang="zh-TW" sz="1400" dirty="0" smtClean="0"/>
              <a:t>Layout</a:t>
            </a:r>
          </a:p>
          <a:p>
            <a:pPr marL="0" lvl="1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US" altLang="zh-TW" sz="1400" dirty="0"/>
              <a:t>HTML Responsive Web Design</a:t>
            </a:r>
          </a:p>
          <a:p>
            <a:pPr marL="0" lvl="1">
              <a:buFont typeface="Arial" panose="020B0604020202020204" pitchFamily="34" charset="0"/>
              <a:buChar char="•"/>
            </a:pPr>
            <a:endParaRPr lang="en-US" altLang="zh-TW" sz="1400" dirty="0"/>
          </a:p>
          <a:p>
            <a:pPr marL="0" lvl="1">
              <a:buFont typeface="Arial" panose="020B0604020202020204" pitchFamily="34" charset="0"/>
              <a:buChar char="•"/>
            </a:pPr>
            <a:endParaRPr lang="en-US" altLang="zh-TW" sz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b="0" i="0" dirty="0">
              <a:solidFill>
                <a:srgbClr val="24292F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63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7515" y="1355559"/>
            <a:ext cx="10972800" cy="5783178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段落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（英語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paragraph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簡稱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段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，是文章中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最基本的單位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一個獨立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單元寫處理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與特定的點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或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想法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一個段落由一個或多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句子組成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此類文檔的實際存儲方式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取決於文件格式，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&lt;p&gt;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標籤作為段落容器。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/&gt;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標籤產生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一個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不結束段落的換行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符。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2000" dirty="0" smtClean="0">
              <a:solidFill>
                <a:srgbClr val="24292F"/>
              </a:solidFill>
              <a:latin typeface="+mj-ea"/>
            </a:endParaRPr>
          </a:p>
          <a:p>
            <a:endParaRPr lang="en-US" altLang="zh-TW" sz="2000" dirty="0">
              <a:solidFill>
                <a:srgbClr val="24292F"/>
              </a:solidFill>
              <a:latin typeface="+mj-ea"/>
            </a:endParaRPr>
          </a:p>
          <a:p>
            <a:r>
              <a:rPr lang="en-US" altLang="zh-TW" sz="2000" dirty="0" smtClean="0">
                <a:solidFill>
                  <a:srgbClr val="24292F"/>
                </a:solidFill>
                <a:latin typeface="+mj-ea"/>
              </a:rPr>
              <a:t>HTML Images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img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標籤用於在網頁中嵌入圖像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HTML&lt;map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標籤定義了一個圖像映射。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圖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地圖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是具有可點擊區域的圖像。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要在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元素上添加背景圖像，請使用 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HTMLstyle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屬性和 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CSSbackground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-image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屬性。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HTML&lt;picture&gt;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元素允許您為不同的設備或屏幕尺寸顯示不同的圖片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4DEB645-49B3-4AF5-9293-315F9399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842"/>
            <a:ext cx="10515600" cy="5682013"/>
          </a:xfrm>
        </p:spPr>
        <p:txBody>
          <a:bodyPr/>
          <a:lstStyle/>
          <a:p>
            <a:r>
              <a:rPr lang="zh-TW" altLang="en-US" sz="2400" dirty="0">
                <a:latin typeface="+mn-ea"/>
              </a:rPr>
              <a:t>網站程式開發</a:t>
            </a:r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網站建置</a:t>
            </a:r>
            <a:endParaRPr lang="en-US" altLang="zh-TW" sz="2400" b="1" dirty="0">
              <a:latin typeface="+mn-ea"/>
            </a:endParaRPr>
          </a:p>
          <a:p>
            <a:endParaRPr lang="en-US" altLang="zh-TW" sz="2400" b="1" dirty="0">
              <a:latin typeface="+mn-ea"/>
            </a:endParaRPr>
          </a:p>
          <a:p>
            <a:r>
              <a:rPr lang="en-US" altLang="zh-TW" sz="2400" b="1" dirty="0">
                <a:latin typeface="+mn-ea"/>
              </a:rPr>
              <a:t>HTML </a:t>
            </a:r>
            <a:r>
              <a:rPr lang="zh-TW" altLang="en-US" sz="2400" b="1" dirty="0">
                <a:latin typeface="+mn-ea"/>
              </a:rPr>
              <a:t>開發技術</a:t>
            </a:r>
            <a:endParaRPr lang="en-US" altLang="zh-TW" sz="2400" b="1" dirty="0">
              <a:latin typeface="+mn-ea"/>
            </a:endParaRPr>
          </a:p>
          <a:p>
            <a:endParaRPr lang="zh-TW" altLang="en-US" sz="2400" b="1" dirty="0">
              <a:latin typeface="+mn-ea"/>
            </a:endParaRPr>
          </a:p>
          <a:p>
            <a:r>
              <a:rPr lang="en-US" altLang="zh-TW" sz="2400" b="1" dirty="0">
                <a:latin typeface="+mn-ea"/>
              </a:rPr>
              <a:t>CSS</a:t>
            </a:r>
            <a:r>
              <a:rPr lang="zh-TW" altLang="en-US" sz="2400" b="1" dirty="0">
                <a:latin typeface="+mn-ea"/>
              </a:rPr>
              <a:t>開發技術</a:t>
            </a:r>
            <a:endParaRPr lang="en-US" altLang="zh-TW" sz="2400" b="1" dirty="0">
              <a:latin typeface="+mn-ea"/>
            </a:endParaRPr>
          </a:p>
          <a:p>
            <a:endParaRPr lang="zh-TW" altLang="en-US" sz="2400" b="1" dirty="0">
              <a:latin typeface="+mn-ea"/>
            </a:endParaRPr>
          </a:p>
          <a:p>
            <a:r>
              <a:rPr lang="en-US" altLang="zh-TW" sz="2400" b="1" dirty="0" err="1">
                <a:latin typeface="+mn-ea"/>
              </a:rPr>
              <a:t>JAVAscript</a:t>
            </a:r>
            <a:r>
              <a:rPr lang="zh-TW" altLang="en-US" sz="2400" b="1" dirty="0">
                <a:latin typeface="+mn-ea"/>
              </a:rPr>
              <a:t>開發技術</a:t>
            </a:r>
            <a:endParaRPr lang="en-US" altLang="zh-TW" sz="2400" b="1" dirty="0">
              <a:latin typeface="+mn-ea"/>
            </a:endParaRPr>
          </a:p>
          <a:p>
            <a:endParaRPr lang="zh-TW" altLang="en-US" sz="2400" b="1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我的ㄅ棒網站</a:t>
            </a:r>
            <a:r>
              <a:rPr lang="en-US" altLang="zh-TW" sz="2400" b="1" dirty="0">
                <a:latin typeface="+mn-ea"/>
              </a:rPr>
              <a:t>: </a:t>
            </a:r>
            <a:r>
              <a:rPr lang="zh-TW" altLang="en-US" sz="2400" b="1" dirty="0">
                <a:latin typeface="+mn-ea"/>
              </a:rPr>
              <a:t>網站架構</a:t>
            </a:r>
          </a:p>
          <a:p>
            <a:endParaRPr lang="zh-TW" altLang="en-US" b="1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56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770021"/>
            <a:ext cx="10972800" cy="5554579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24292F"/>
                </a:solidFill>
                <a:latin typeface="+mj-ea"/>
              </a:rPr>
              <a:t>Marquee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&lt;marquee&gt;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標籤是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的容器標籤，用於在網頁中創建可滾動的文本或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圖像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但是這個標籤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在新版本的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，即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5</a:t>
            </a:r>
            <a:r>
              <a:rPr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已被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棄用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zh-TW" sz="2000" dirty="0">
                <a:solidFill>
                  <a:srgbClr val="24292F"/>
                </a:solidFill>
                <a:latin typeface="+mj-ea"/>
              </a:rPr>
              <a:t>Audio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HTML&lt;audio&gt;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元素用於在網頁上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播放聲音文件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controls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屬性添加了音頻控件，如播放、暫停和音量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autoplay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讓聲音文件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自動開始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播放。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2000" dirty="0" smtClean="0"/>
          </a:p>
          <a:p>
            <a:r>
              <a:rPr lang="en-US" altLang="zh-TW" sz="2000" dirty="0">
                <a:solidFill>
                  <a:srgbClr val="24292F"/>
                </a:solidFill>
                <a:latin typeface="+mj-ea"/>
              </a:rPr>
              <a:t>Video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HTML&lt;video&gt;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元素用於在網頁上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顯示影片。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controls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屬性添加了視頻控件，如播放、暫停和音量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如果未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設置視窗高度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和寬度，加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載影片時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頁面可能會閃爍。</a:t>
            </a:r>
            <a:r>
              <a:rPr lang="zh-TW" altLang="en-US" sz="2000" dirty="0"/>
              <a:t/>
            </a:r>
            <a:br>
              <a:rPr lang="zh-TW" altLang="en-US" sz="2000" dirty="0"/>
            </a:b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1579" y="1163053"/>
            <a:ext cx="10972800" cy="5787189"/>
          </a:xfrm>
        </p:spPr>
        <p:txBody>
          <a:bodyPr/>
          <a:lstStyle/>
          <a:p>
            <a:r>
              <a:rPr lang="en-US" altLang="zh-TW" sz="2000" dirty="0">
                <a:solidFill>
                  <a:srgbClr val="24292F"/>
                </a:solidFill>
                <a:latin typeface="+mj-ea"/>
              </a:rPr>
              <a:t>HTML YouTube </a:t>
            </a:r>
            <a:r>
              <a:rPr lang="en-US" altLang="zh-TW" sz="2000" dirty="0" smtClean="0">
                <a:solidFill>
                  <a:srgbClr val="24292F"/>
                </a:solidFill>
                <a:latin typeface="+mj-ea"/>
              </a:rPr>
              <a:t>Videos</a:t>
            </a:r>
          </a:p>
          <a:p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YouTube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的影片鑲嵌至自己的網站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可以使用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，並在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代碼中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引用影音。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添加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autoplay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=1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到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YouTube URL 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，您可以讓您的視頻在用戶訪問頁面時自動開始播放。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000" dirty="0">
                <a:solidFill>
                  <a:srgbClr val="24292F"/>
                </a:solidFill>
                <a:latin typeface="+mj-ea"/>
              </a:rPr>
              <a:t>Iframe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該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&lt;iframe&gt;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標籤指定了一個內嵌框架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內嵌框架用於在當前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文檔中嵌入另一個文檔。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&lt;iframe&gt;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標籤還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支持全局屬性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(Global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Attributes in 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HTML)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　　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　事件屬性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(Event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Attributes in 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HTML)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3558" y="1157437"/>
            <a:ext cx="10972800" cy="5451909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rgbClr val="24292F"/>
                </a:solidFill>
                <a:latin typeface="+mj-ea"/>
              </a:rPr>
              <a:t>Table</a:t>
            </a:r>
          </a:p>
          <a:p>
            <a:r>
              <a:rPr lang="en-US" altLang="zh-TW" sz="2000" dirty="0"/>
              <a:t>HTML </a:t>
            </a:r>
            <a:r>
              <a:rPr lang="zh-TW" altLang="en-US" sz="2000" dirty="0"/>
              <a:t>中的表格由行和列內的表格單元格</a:t>
            </a:r>
            <a:r>
              <a:rPr lang="zh-TW" altLang="en-US" sz="2000" dirty="0" smtClean="0"/>
              <a:t>組成。</a:t>
            </a:r>
            <a:endParaRPr lang="zh-TW" altLang="en-US" sz="2000" dirty="0"/>
          </a:p>
          <a:p>
            <a:r>
              <a:rPr lang="zh-TW" altLang="en-US" sz="2000" dirty="0"/>
              <a:t>每個表格單元格由一個</a:t>
            </a:r>
            <a:r>
              <a:rPr lang="en-US" altLang="zh-TW" sz="2000" dirty="0"/>
              <a:t>&lt;td&gt;</a:t>
            </a:r>
            <a:r>
              <a:rPr lang="zh-TW" altLang="en-US" sz="2000" dirty="0"/>
              <a:t>和一個</a:t>
            </a:r>
            <a:r>
              <a:rPr lang="en-US" altLang="zh-TW" sz="2000" dirty="0"/>
              <a:t>&lt;/td&gt;</a:t>
            </a:r>
            <a:r>
              <a:rPr lang="zh-TW" altLang="en-US" sz="2000" dirty="0"/>
              <a:t>標籤定義 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/>
              <a:t>每個表格行都以 </a:t>
            </a:r>
            <a:r>
              <a:rPr lang="en-US" altLang="zh-TW" sz="2000" dirty="0"/>
              <a:t>a </a:t>
            </a:r>
            <a:r>
              <a:rPr lang="zh-TW" altLang="en-US" sz="2000" dirty="0"/>
              <a:t>開頭 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  <a:r>
              <a:rPr lang="zh-TW" altLang="en-US" sz="2000" dirty="0"/>
              <a:t>並以一個</a:t>
            </a:r>
            <a:r>
              <a:rPr lang="en-US" altLang="zh-TW" sz="2000" dirty="0"/>
              <a:t>&lt;/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  <a:r>
              <a:rPr lang="zh-TW" altLang="en-US" sz="2000" dirty="0"/>
              <a:t>標籤結尾。</a:t>
            </a:r>
          </a:p>
          <a:p>
            <a:r>
              <a:rPr lang="zh-TW" altLang="en-US" sz="2000" dirty="0" smtClean="0"/>
              <a:t>單元</a:t>
            </a:r>
            <a:r>
              <a:rPr lang="zh-TW" altLang="en-US" sz="2000" dirty="0"/>
              <a:t>格成為標題，在這些情況下使用 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th</a:t>
            </a:r>
            <a:r>
              <a:rPr lang="en-US" altLang="zh-TW" sz="2000" dirty="0"/>
              <a:t>&gt;</a:t>
            </a:r>
            <a:r>
              <a:rPr lang="zh-TW" altLang="en-US" sz="2000" dirty="0"/>
              <a:t>標籤而不是 </a:t>
            </a:r>
            <a:r>
              <a:rPr lang="en-US" altLang="zh-TW" sz="2000" dirty="0"/>
              <a:t>&lt;td&gt;</a:t>
            </a:r>
            <a:r>
              <a:rPr lang="zh-TW" altLang="en-US" sz="2000" dirty="0" smtClean="0"/>
              <a:t>標籤。</a:t>
            </a:r>
            <a:endParaRPr lang="en-US" altLang="zh-TW" sz="2000" dirty="0" smtClean="0"/>
          </a:p>
          <a:p>
            <a:endParaRPr lang="en-US" altLang="zh-TW" sz="2000" dirty="0" smtClean="0">
              <a:solidFill>
                <a:srgbClr val="24292F"/>
              </a:solidFill>
              <a:latin typeface="+mj-ea"/>
            </a:endParaRPr>
          </a:p>
          <a:p>
            <a:r>
              <a:rPr lang="en-US" altLang="zh-TW" sz="2000" dirty="0">
                <a:solidFill>
                  <a:srgbClr val="24292F"/>
                </a:solidFill>
                <a:latin typeface="+mj-ea"/>
              </a:rPr>
              <a:t>Form</a:t>
            </a:r>
            <a:endParaRPr lang="en-US" altLang="zh-TW" sz="2000" dirty="0" smtClean="0">
              <a:solidFill>
                <a:srgbClr val="24292F"/>
              </a:solidFill>
              <a:latin typeface="+mj-ea"/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表單用於收集用戶輸入。用戶輸入最常被發送到服務器進行處理。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HTML&lt;form&gt;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元素用於為用戶輸入創建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表單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元素是最常用的表單元素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&lt;input type="text"&gt;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文本輸入限定了單行輸入字段。</a:t>
            </a:r>
          </a:p>
        </p:txBody>
      </p:sp>
    </p:spTree>
    <p:extLst>
      <p:ext uri="{BB962C8B-B14F-4D97-AF65-F5344CB8AC3E}">
        <p14:creationId xmlns:p14="http://schemas.microsoft.com/office/powerpoint/2010/main" val="4441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01290"/>
            <a:ext cx="10972800" cy="4389120"/>
          </a:xfrm>
        </p:spPr>
        <p:txBody>
          <a:bodyPr/>
          <a:lstStyle/>
          <a:p>
            <a:r>
              <a:rPr lang="en-US" altLang="zh-TW" sz="2000" dirty="0"/>
              <a:t>HTML </a:t>
            </a:r>
            <a:r>
              <a:rPr lang="en-US" altLang="zh-TW" sz="2000" dirty="0" smtClean="0"/>
              <a:t>canvas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HTML&lt;canvas&gt;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元素用於通過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動態繪製圖形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所述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&lt;canvas&gt;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元件是僅用於圖形的容器。您必須使用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來實際繪製圖形。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Canvas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有多種繪製路徑、框、圓、文本和添加圖像的方法。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000" dirty="0"/>
              <a:t>A looping </a:t>
            </a:r>
            <a:r>
              <a:rPr lang="en-US" altLang="zh-TW" sz="2000" dirty="0" smtClean="0"/>
              <a:t>panorama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6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2927" y="1301816"/>
            <a:ext cx="10972800" cy="4389120"/>
          </a:xfrm>
        </p:spPr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000" dirty="0"/>
              <a:t>HTML </a:t>
            </a:r>
            <a:r>
              <a:rPr lang="en-US" altLang="zh-TW" sz="2000" dirty="0" smtClean="0"/>
              <a:t>Layout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有四種不同的技術可以創建多列佈局。每種技術都有其優點和缺點：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框架：快速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創建佈局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浮動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屬性：易學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—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只需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要記住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float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 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clear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屬性是如何工作的。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彈性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盒：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當頁面佈局必須適應不同的屏幕尺寸和不同的顯示設備時，使用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flexbox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可確保元素的行為可預測。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網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格：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提供了基於網格的佈局系統，具有行和列，可以更輕鬆地設計網頁，而無需使用浮動和定位。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000" dirty="0"/>
              <a:t>HTML Responsive Web Design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使用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自動調整、隱藏、縮小或放大網站的大小，使其在所有設備（台式機、平板電腦和手機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）看起來符合比例。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所有流行的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框架都提供響應式設計。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響應式圖像是可以很好地縮放以適應任何瀏覽器大小的圖像。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en-US" altLang="zh-TW" sz="1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3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FCAB76-8C36-4356-B982-46B7BC64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latin typeface="+mn-ea"/>
              </a:rPr>
              <a:t>CSS</a:t>
            </a:r>
            <a:r>
              <a:rPr lang="zh-TW" altLang="en-US" b="1" dirty="0">
                <a:latin typeface="+mn-ea"/>
              </a:rPr>
              <a:t>開發技術</a:t>
            </a:r>
            <a:r>
              <a:rPr lang="en-US" altLang="zh-TW" b="1" dirty="0">
                <a:latin typeface="+mn-ea"/>
              </a:rPr>
              <a:t/>
            </a:r>
            <a:br>
              <a:rPr lang="en-US" altLang="zh-TW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1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2CBED5E-5BE2-4267-8134-0A85A5D6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+mj-ea"/>
                <a:ea typeface="+mj-ea"/>
              </a:rPr>
              <a:t>Inline CSS</a:t>
            </a:r>
          </a:p>
          <a:p>
            <a:endParaRPr lang="en-US" altLang="zh-TW" sz="2000" dirty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  <a:ea typeface="+mj-ea"/>
              </a:rPr>
              <a:t>Internal CSS</a:t>
            </a:r>
          </a:p>
          <a:p>
            <a:endParaRPr lang="en-US" altLang="zh-TW" sz="2000" dirty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  <a:ea typeface="+mj-ea"/>
              </a:rPr>
              <a:t>External CSS       </a:t>
            </a:r>
            <a:endParaRPr lang="zh-TW" altLang="en-US" sz="2000" dirty="0">
              <a:latin typeface="+mj-ea"/>
              <a:ea typeface="+mj-ea"/>
            </a:endParaRPr>
          </a:p>
          <a:p>
            <a:pPr lvl="1"/>
            <a:r>
              <a:rPr lang="zh-TW" altLang="en-US" sz="2000" dirty="0">
                <a:latin typeface="+mj-ea"/>
                <a:ea typeface="+mj-ea"/>
              </a:rPr>
              <a:t>相同目錄下的</a:t>
            </a:r>
            <a:r>
              <a:rPr lang="en-US" altLang="zh-TW" sz="2000" dirty="0">
                <a:latin typeface="+mj-ea"/>
                <a:ea typeface="+mj-ea"/>
              </a:rPr>
              <a:t>XXX.css</a:t>
            </a:r>
          </a:p>
          <a:p>
            <a:pPr lvl="1"/>
            <a:endParaRPr lang="en-US" altLang="zh-TW" sz="2000" dirty="0">
              <a:latin typeface="+mj-ea"/>
              <a:ea typeface="+mj-ea"/>
            </a:endParaRPr>
          </a:p>
          <a:p>
            <a:pPr lvl="1"/>
            <a:r>
              <a:rPr lang="zh-TW" altLang="en-US" sz="2000" dirty="0">
                <a:latin typeface="+mj-ea"/>
                <a:ea typeface="+mj-ea"/>
              </a:rPr>
              <a:t>遠方網站的</a:t>
            </a:r>
            <a:r>
              <a:rPr lang="en-US" altLang="zh-TW" sz="2000" dirty="0">
                <a:latin typeface="+mj-ea"/>
                <a:ea typeface="+mj-ea"/>
              </a:rPr>
              <a:t>YYY.css</a:t>
            </a:r>
          </a:p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/>
            </a:r>
            <a:br>
              <a:rPr lang="zh-TW" altLang="en-US" sz="2000" dirty="0">
                <a:latin typeface="+mj-ea"/>
                <a:ea typeface="+mj-ea"/>
              </a:rPr>
            </a:b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21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126" y="890338"/>
            <a:ext cx="10972800" cy="57150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+mj-ea"/>
              </a:rPr>
              <a:t>Inline </a:t>
            </a:r>
            <a:r>
              <a:rPr lang="en-US" altLang="zh-TW" sz="2000" dirty="0" smtClean="0">
                <a:latin typeface="+mj-ea"/>
              </a:rPr>
              <a:t>CSS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用於為單個元素應用獨特的樣式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將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style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屬性添加到相關元素。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style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屬性可以包含任何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800" dirty="0" smtClean="0">
              <a:latin typeface="+mj-ea"/>
            </a:endParaRPr>
          </a:p>
          <a:p>
            <a:endParaRPr lang="en-US" altLang="zh-TW" sz="2800" dirty="0">
              <a:latin typeface="+mj-ea"/>
            </a:endParaRPr>
          </a:p>
          <a:p>
            <a:r>
              <a:rPr lang="en-US" altLang="zh-TW" sz="2000" dirty="0">
                <a:latin typeface="+mj-ea"/>
              </a:rPr>
              <a:t>Internal </a:t>
            </a:r>
            <a:r>
              <a:rPr lang="en-US" altLang="zh-TW" sz="2000" dirty="0" smtClean="0">
                <a:latin typeface="+mj-ea"/>
              </a:rPr>
              <a:t>CSS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單個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頁面具有獨特的樣式，則可以使用內部樣式表。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內部樣式定義在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&lt;style&gt;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元素內，在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部分內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latin typeface="+mj-ea"/>
              </a:rPr>
              <a:t>External CSS       </a:t>
            </a:r>
            <a:endParaRPr lang="zh-TW" altLang="en-US" sz="2000" dirty="0">
              <a:latin typeface="+mj-ea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只需更改一個文件即可更改整個網站的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外觀。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每個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頁面都必須在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&lt;link&gt;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元素中的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部分中包含對外部樣式表文件的引用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可以在任何文本編輯器中編寫，並且必須使用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擴展名保存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文件不應包含任何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標籤。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TW" altLang="en-US" sz="2000" dirty="0">
                <a:latin typeface="+mj-ea"/>
              </a:rPr>
              <a:t>相同目錄下的</a:t>
            </a:r>
            <a:r>
              <a:rPr lang="en-US" altLang="zh-TW" sz="2000" dirty="0" smtClean="0">
                <a:latin typeface="+mj-ea"/>
              </a:rPr>
              <a:t>XXX.css</a:t>
            </a:r>
            <a:r>
              <a:rPr lang="zh-TW" altLang="en-US" sz="2000" dirty="0" smtClean="0">
                <a:latin typeface="+mj-ea"/>
              </a:rPr>
              <a:t>：輸入所在的資料夾位址</a:t>
            </a:r>
            <a:r>
              <a:rPr lang="zh-TW" altLang="en-US" sz="2000" dirty="0">
                <a:latin typeface="+mj-ea"/>
              </a:rPr>
              <a:t>。</a:t>
            </a:r>
            <a:endParaRPr lang="en-US" altLang="zh-TW" sz="2000" dirty="0">
              <a:latin typeface="+mj-ea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TW" altLang="en-US" sz="2000" dirty="0">
                <a:latin typeface="+mj-ea"/>
              </a:rPr>
              <a:t>遠方網站的</a:t>
            </a:r>
            <a:r>
              <a:rPr lang="en-US" altLang="zh-TW" sz="2000" dirty="0" smtClean="0">
                <a:latin typeface="+mj-ea"/>
              </a:rPr>
              <a:t>YYY.css</a:t>
            </a:r>
            <a:r>
              <a:rPr lang="zh-TW" altLang="en-US" sz="2000" dirty="0" smtClean="0">
                <a:latin typeface="+mj-ea"/>
              </a:rPr>
              <a:t>：</a:t>
            </a:r>
            <a:endParaRPr lang="en-US" altLang="zh-TW" sz="2000" dirty="0">
              <a:latin typeface="+mj-ea"/>
            </a:endParaRPr>
          </a:p>
          <a:p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3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D35E1DC-2FF9-4B67-A71B-9A3E0DC4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 err="1">
                <a:latin typeface="+mn-ea"/>
              </a:rPr>
              <a:t>JAVAscript</a:t>
            </a:r>
            <a:r>
              <a:rPr lang="zh-TW" altLang="en-US" b="1" dirty="0">
                <a:latin typeface="+mn-ea"/>
              </a:rPr>
              <a:t>開發技術</a:t>
            </a:r>
            <a:r>
              <a:rPr lang="en-US" altLang="zh-TW" b="1" dirty="0">
                <a:latin typeface="+mn-ea"/>
              </a:rPr>
              <a:t/>
            </a:r>
            <a:br>
              <a:rPr lang="en-US" altLang="zh-TW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24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3D88CB9-C16E-44D0-A351-E19EB782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1548063"/>
            <a:ext cx="10972800" cy="524175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zh-TW" sz="2000" b="1" dirty="0">
                <a:latin typeface="+mj-ea"/>
                <a:ea typeface="+mj-ea"/>
              </a:rPr>
              <a:t>JavaScript</a:t>
            </a:r>
            <a:r>
              <a:rPr lang="zh-TW" altLang="en-US" sz="2000" dirty="0">
                <a:latin typeface="+mj-ea"/>
                <a:ea typeface="+mj-ea"/>
              </a:rPr>
              <a:t>（通常縮寫為</a:t>
            </a:r>
            <a:r>
              <a:rPr lang="en-US" altLang="zh-TW" sz="2000" b="1" dirty="0">
                <a:latin typeface="+mj-ea"/>
                <a:ea typeface="+mj-ea"/>
              </a:rPr>
              <a:t>JS</a:t>
            </a:r>
            <a:r>
              <a:rPr lang="zh-TW" altLang="en-US" sz="2000" dirty="0">
                <a:latin typeface="+mj-ea"/>
                <a:ea typeface="+mj-ea"/>
              </a:rPr>
              <a:t>）是</a:t>
            </a:r>
            <a:r>
              <a:rPr lang="zh-TW" altLang="en-US" sz="2000" dirty="0" smtClean="0">
                <a:latin typeface="+mj-ea"/>
                <a:ea typeface="+mj-ea"/>
              </a:rPr>
              <a:t>一種進階的、</a:t>
            </a:r>
            <a:r>
              <a:rPr lang="zh-TW" altLang="en-US" sz="2000" dirty="0">
                <a:latin typeface="+mj-ea"/>
                <a:ea typeface="+mj-ea"/>
              </a:rPr>
              <a:t>直譯</a:t>
            </a:r>
            <a:r>
              <a:rPr lang="zh-TW" altLang="en-US" sz="2000" dirty="0" smtClean="0">
                <a:latin typeface="+mj-ea"/>
                <a:ea typeface="+mj-ea"/>
              </a:rPr>
              <a:t>的程是語言。</a:t>
            </a:r>
            <a:endParaRPr lang="en-US" altLang="zh-TW" sz="2000" dirty="0" smtClean="0">
              <a:latin typeface="+mj-ea"/>
              <a:ea typeface="+mj-ea"/>
            </a:endParaRP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en-US" altLang="zh-TW" sz="2000" dirty="0" smtClean="0">
                <a:latin typeface="+mj-ea"/>
                <a:ea typeface="+mj-ea"/>
              </a:rPr>
              <a:t>JavaScript</a:t>
            </a:r>
            <a:r>
              <a:rPr lang="zh-TW" altLang="en-US" sz="2000" dirty="0">
                <a:latin typeface="+mj-ea"/>
                <a:ea typeface="+mj-ea"/>
              </a:rPr>
              <a:t>是一門基於原型、頭等函式的語言</a:t>
            </a:r>
            <a:r>
              <a:rPr lang="en-US" altLang="zh-TW" sz="2000" baseline="30000" dirty="0">
                <a:latin typeface="+mj-ea"/>
                <a:ea typeface="+mj-ea"/>
              </a:rPr>
              <a:t>[9]</a:t>
            </a:r>
            <a:r>
              <a:rPr lang="zh-TW" altLang="en-US" sz="2000" dirty="0">
                <a:latin typeface="+mj-ea"/>
                <a:ea typeface="+mj-ea"/>
              </a:rPr>
              <a:t>，是一門多範式的語言，它支援物件導向程式設計，指令式編程，以及函式語言程式設計</a:t>
            </a:r>
            <a:r>
              <a:rPr lang="zh-TW" altLang="en-US" sz="2000" dirty="0" smtClean="0">
                <a:latin typeface="+mj-ea"/>
                <a:ea typeface="+mj-ea"/>
              </a:rPr>
              <a:t>。</a:t>
            </a:r>
            <a:endParaRPr lang="en-US" altLang="zh-TW" sz="2000" dirty="0" smtClean="0">
              <a:latin typeface="+mj-ea"/>
              <a:ea typeface="+mj-ea"/>
            </a:endParaRP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latin typeface="+mj-ea"/>
                <a:ea typeface="+mj-ea"/>
              </a:rPr>
              <a:t>在</a:t>
            </a:r>
            <a:r>
              <a:rPr lang="zh-TW" altLang="en-US" sz="2000" dirty="0">
                <a:latin typeface="+mj-ea"/>
                <a:ea typeface="+mj-ea"/>
              </a:rPr>
              <a:t>語法結構上它又與</a:t>
            </a:r>
            <a:r>
              <a:rPr lang="en-US" altLang="zh-TW" sz="2000" dirty="0">
                <a:latin typeface="+mj-ea"/>
                <a:ea typeface="+mj-ea"/>
              </a:rPr>
              <a:t>C</a:t>
            </a:r>
            <a:r>
              <a:rPr lang="zh-TW" altLang="en-US" sz="2000" dirty="0" smtClean="0">
                <a:latin typeface="+mj-ea"/>
                <a:ea typeface="+mj-ea"/>
              </a:rPr>
              <a:t>語言有</a:t>
            </a:r>
            <a:r>
              <a:rPr lang="zh-TW" altLang="en-US" sz="2000" dirty="0">
                <a:latin typeface="+mj-ea"/>
                <a:ea typeface="+mj-ea"/>
              </a:rPr>
              <a:t>很多相似（例如</a:t>
            </a:r>
            <a:r>
              <a:rPr lang="en-US" altLang="zh-TW" sz="2000" dirty="0">
                <a:latin typeface="+mj-ea"/>
                <a:ea typeface="+mj-ea"/>
              </a:rPr>
              <a:t>if</a:t>
            </a:r>
            <a:r>
              <a:rPr lang="zh-TW" altLang="en-US" sz="2000" dirty="0">
                <a:latin typeface="+mj-ea"/>
                <a:ea typeface="+mj-ea"/>
              </a:rPr>
              <a:t>條件語句、</a:t>
            </a:r>
            <a:r>
              <a:rPr lang="en-US" altLang="zh-TW" sz="2000" dirty="0">
                <a:latin typeface="+mj-ea"/>
                <a:ea typeface="+mj-ea"/>
              </a:rPr>
              <a:t>switch</a:t>
            </a:r>
            <a:r>
              <a:rPr lang="zh-TW" altLang="en-US" sz="2000" dirty="0">
                <a:latin typeface="+mj-ea"/>
                <a:ea typeface="+mj-ea"/>
              </a:rPr>
              <a:t>語句、</a:t>
            </a:r>
            <a:r>
              <a:rPr lang="en-US" altLang="zh-TW" sz="2000" dirty="0">
                <a:latin typeface="+mj-ea"/>
                <a:ea typeface="+mj-ea"/>
              </a:rPr>
              <a:t>while</a:t>
            </a:r>
            <a:r>
              <a:rPr lang="zh-TW" altLang="en-US" sz="2000" dirty="0">
                <a:latin typeface="+mj-ea"/>
                <a:ea typeface="+mj-ea"/>
              </a:rPr>
              <a:t>迴圈、</a:t>
            </a:r>
            <a:r>
              <a:rPr lang="en-US" altLang="zh-TW" sz="2000" dirty="0">
                <a:latin typeface="+mj-ea"/>
                <a:ea typeface="+mj-ea"/>
              </a:rPr>
              <a:t>do-while</a:t>
            </a:r>
            <a:r>
              <a:rPr lang="zh-TW" altLang="en-US" sz="2000" dirty="0">
                <a:latin typeface="+mj-ea"/>
                <a:ea typeface="+mj-ea"/>
              </a:rPr>
              <a:t>迴圈</a:t>
            </a:r>
            <a:r>
              <a:rPr lang="zh-TW" altLang="en-US" sz="2000" dirty="0" smtClean="0">
                <a:latin typeface="+mj-ea"/>
                <a:ea typeface="+mj-ea"/>
              </a:rPr>
              <a:t>等</a:t>
            </a:r>
            <a:r>
              <a:rPr lang="en-US" altLang="zh-TW" sz="2000" dirty="0">
                <a:latin typeface="+mj-ea"/>
                <a:ea typeface="+mj-ea"/>
              </a:rPr>
              <a:t>)</a:t>
            </a:r>
            <a:r>
              <a:rPr lang="zh-TW" altLang="en-US" sz="2000" dirty="0" smtClean="0">
                <a:latin typeface="+mj-ea"/>
                <a:ea typeface="+mj-ea"/>
              </a:rPr>
              <a:t>。</a:t>
            </a:r>
            <a:endParaRPr lang="en-US" altLang="zh-TW" sz="2000" dirty="0" smtClean="0">
              <a:latin typeface="+mj-ea"/>
              <a:ea typeface="+mj-ea"/>
            </a:endParaRP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隨著最新的</a:t>
            </a:r>
            <a:r>
              <a:rPr lang="en-US" altLang="zh-TW" sz="2000" dirty="0">
                <a:latin typeface="+mj-ea"/>
                <a:ea typeface="+mj-ea"/>
              </a:rPr>
              <a:t>HTML5</a:t>
            </a:r>
            <a:r>
              <a:rPr lang="zh-TW" altLang="en-US" sz="2000" dirty="0">
                <a:latin typeface="+mj-ea"/>
                <a:ea typeface="+mj-ea"/>
              </a:rPr>
              <a:t>和</a:t>
            </a:r>
            <a:r>
              <a:rPr lang="en-US" altLang="zh-TW" sz="2000" dirty="0">
                <a:latin typeface="+mj-ea"/>
                <a:ea typeface="+mj-ea"/>
              </a:rPr>
              <a:t>CSS3</a:t>
            </a:r>
            <a:r>
              <a:rPr lang="zh-TW" altLang="en-US" sz="2000" dirty="0">
                <a:latin typeface="+mj-ea"/>
                <a:ea typeface="+mj-ea"/>
              </a:rPr>
              <a:t>語言標準的推行它還可用於遊戲、桌面和行動應用程式的開發和在伺服器端網路環境</a:t>
            </a:r>
            <a:r>
              <a:rPr lang="zh-TW" altLang="en-US" sz="2000" dirty="0" smtClean="0">
                <a:latin typeface="+mj-ea"/>
                <a:ea typeface="+mj-ea"/>
              </a:rPr>
              <a:t>執行。</a:t>
            </a:r>
            <a:endParaRPr lang="en-US" altLang="zh-TW" sz="2000" dirty="0" smtClean="0">
              <a:latin typeface="+mj-ea"/>
              <a:ea typeface="+mj-ea"/>
            </a:endParaRPr>
          </a:p>
          <a:p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70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1D59BD1-664A-4203-BACA-6A5E43B4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478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+mn-ea"/>
              </a:rPr>
              <a:t>網站程式開發</a:t>
            </a:r>
            <a:r>
              <a:rPr lang="en-US" altLang="zh-TW" dirty="0">
                <a:latin typeface="+mn-ea"/>
              </a:rPr>
              <a:t/>
            </a:r>
            <a:br>
              <a:rPr lang="en-US" altLang="zh-TW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29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495540"/>
            <a:ext cx="10972800" cy="114300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特點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719378"/>
            <a:ext cx="10972800" cy="499470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JavaScript</a:t>
            </a:r>
            <a:r>
              <a:rPr lang="zh-TW" altLang="en-US" sz="2000" dirty="0"/>
              <a:t>的基本特點如下：</a:t>
            </a:r>
          </a:p>
          <a:p>
            <a:r>
              <a:rPr lang="zh-TW" altLang="en-US" sz="2000" dirty="0"/>
              <a:t>是一種解釋性程式語言（代碼不進行預編譯）。</a:t>
            </a:r>
          </a:p>
          <a:p>
            <a:r>
              <a:rPr lang="zh-TW" altLang="en-US" sz="2000" dirty="0"/>
              <a:t>主要用來向</a:t>
            </a:r>
            <a:r>
              <a:rPr lang="en-US" altLang="zh-TW" sz="2000" dirty="0"/>
              <a:t>HTML</a:t>
            </a:r>
            <a:r>
              <a:rPr lang="zh-TW" altLang="en-US" sz="2000" dirty="0"/>
              <a:t>頁面添加</a:t>
            </a:r>
            <a:r>
              <a:rPr lang="zh-TW" altLang="en-US" sz="2000" b="1" dirty="0"/>
              <a:t>互動行為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/>
              <a:t>可以直接嵌入</a:t>
            </a:r>
            <a:r>
              <a:rPr lang="en-US" altLang="zh-TW" sz="2000" dirty="0"/>
              <a:t>HTML</a:t>
            </a:r>
            <a:r>
              <a:rPr lang="zh-TW" altLang="en-US" sz="2000" dirty="0"/>
              <a:t>頁面，但寫成單獨的</a:t>
            </a:r>
            <a:r>
              <a:rPr lang="en-US" altLang="zh-TW" sz="2000" dirty="0" err="1"/>
              <a:t>js</a:t>
            </a:r>
            <a:r>
              <a:rPr lang="zh-TW" altLang="en-US" sz="2000" dirty="0"/>
              <a:t>檔案有利於結構和行為的分離。</a:t>
            </a:r>
          </a:p>
          <a:p>
            <a:pPr marL="0" indent="0">
              <a:buNone/>
            </a:pPr>
            <a:r>
              <a:rPr lang="zh-TW" altLang="en-US" sz="2000" dirty="0"/>
              <a:t/>
            </a:r>
            <a:br>
              <a:rPr lang="zh-TW" altLang="en-US" sz="2000" dirty="0"/>
            </a:b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r>
              <a:rPr lang="zh-TW" altLang="en-US" sz="2000" dirty="0"/>
              <a:t>嵌入動態文字於</a:t>
            </a:r>
            <a:r>
              <a:rPr lang="en-US" altLang="zh-TW" sz="2000" dirty="0"/>
              <a:t>HTML</a:t>
            </a:r>
            <a:r>
              <a:rPr lang="zh-TW" altLang="en-US" sz="2000" dirty="0"/>
              <a:t>頁面</a:t>
            </a:r>
          </a:p>
          <a:p>
            <a:r>
              <a:rPr lang="zh-TW" altLang="en-US" sz="2000" dirty="0"/>
              <a:t>對瀏覽器事件作出回應</a:t>
            </a:r>
          </a:p>
          <a:p>
            <a:r>
              <a:rPr lang="zh-TW" altLang="en-US" sz="2000" dirty="0"/>
              <a:t>讀寫</a:t>
            </a:r>
            <a:r>
              <a:rPr lang="en-US" altLang="zh-TW" sz="2000" dirty="0"/>
              <a:t>HTML</a:t>
            </a:r>
            <a:r>
              <a:rPr lang="zh-TW" altLang="en-US" sz="2000" dirty="0"/>
              <a:t>元素</a:t>
            </a:r>
          </a:p>
          <a:p>
            <a:r>
              <a:rPr lang="zh-TW" altLang="en-US" sz="2000" dirty="0"/>
              <a:t>在資料被提交到伺服器之前驗證資料</a:t>
            </a:r>
          </a:p>
          <a:p>
            <a:r>
              <a:rPr lang="zh-TW" altLang="en-US" sz="2000" dirty="0"/>
              <a:t>檢測訪客的瀏覽器資訊</a:t>
            </a:r>
          </a:p>
          <a:p>
            <a:r>
              <a:rPr lang="zh-TW" altLang="en-US" sz="2000" dirty="0"/>
              <a:t>控制</a:t>
            </a:r>
            <a:r>
              <a:rPr lang="en-US" altLang="zh-TW" sz="2000" dirty="0"/>
              <a:t>cookie</a:t>
            </a:r>
            <a:r>
              <a:rPr lang="zh-TW" altLang="en-US" sz="2000" dirty="0"/>
              <a:t>，包括建立和修改等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20822" y="354000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chemeClr val="accent1">
                    <a:lumMod val="75000"/>
                  </a:schemeClr>
                </a:solidFill>
              </a:rPr>
              <a:t>用途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4195CE7-2C2F-47EE-B436-C8C0CAAB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8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latin typeface="+mn-ea"/>
              </a:rPr>
              <a:t>我的ㄅ棒網站</a:t>
            </a:r>
            <a:r>
              <a:rPr lang="en-US" altLang="zh-TW" b="1" dirty="0">
                <a:latin typeface="+mn-ea"/>
              </a:rPr>
              <a:t>: </a:t>
            </a:r>
            <a:r>
              <a:rPr lang="zh-TW" altLang="en-US" b="1" dirty="0">
                <a:latin typeface="+mn-ea"/>
              </a:rPr>
              <a:t>網站架構</a:t>
            </a:r>
            <a:br>
              <a:rPr lang="zh-TW" altLang="en-US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9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9D4CD35-22E0-4E71-8DB6-B294D3E8D194}"/>
              </a:ext>
            </a:extLst>
          </p:cNvPr>
          <p:cNvSpPr/>
          <p:nvPr/>
        </p:nvSpPr>
        <p:spPr>
          <a:xfrm>
            <a:off x="3842691" y="3244334"/>
            <a:ext cx="450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2"/>
              </a:rPr>
              <a:t>http://172.20.155.182/4100E113/index4.html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1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09C67A0-20B7-490A-89B3-52E6F121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85" y="5407724"/>
            <a:ext cx="11026629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https://www.w3schools.com/tags/tryit.asp?filename=tryhtml_areamap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3AECAA3C-5BC5-4B62-96A0-0897FB480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5" y="270018"/>
            <a:ext cx="5796792" cy="30583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63B182C6-11DD-41D6-932F-DC7361CAB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382" y="0"/>
            <a:ext cx="2991026" cy="22369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68728C2C-94F3-43EB-B7CE-FB4E0398F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870" y="2365256"/>
            <a:ext cx="3066527" cy="29434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BEEBAFE6-44A3-48B0-A3D7-6CA194D6E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407" y="202906"/>
            <a:ext cx="3169117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FB7EA68-2C72-4949-9A60-2AA0373C6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23" y="5308556"/>
            <a:ext cx="11334226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https://www.w3schools.com/tags/tryit.asp?filename=tryhtml_button_test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3EA7FA6D-127D-4937-B55E-26BC4091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69" y="1157680"/>
            <a:ext cx="5553513" cy="36336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E5FCF5F1-70F6-4B05-A7C2-4779281FF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812" y="1157680"/>
            <a:ext cx="6247001" cy="36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77EC32E-B12D-4667-8A19-51EE03B12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5" y="4433295"/>
            <a:ext cx="10515600" cy="2167025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https://www.w3schools.com/tags/tryit.asp?filename=tryhtml_legend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123B85CE-730D-4E2A-9B5A-FDA3F230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3" y="257680"/>
            <a:ext cx="11816593" cy="18563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2C04A4AA-D491-4F35-90FF-948B788B3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03" y="2114025"/>
            <a:ext cx="11816593" cy="1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CB1865E-BF0D-4973-8DB4-C7DD2B9E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00" y="5676172"/>
            <a:ext cx="10515600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https://www.w3schools.com/tags/tryit.asp?filename=tryhtml5_video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5FFAB549-A72B-42EF-BFC4-CAB606169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" y="213493"/>
            <a:ext cx="12192000" cy="50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EDC3D68-9BD4-4792-879E-1CFC2D7E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5667783"/>
            <a:ext cx="10515600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https://www.w3schools.com/tags/tryit.asp?filename=tryhtml_script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8AC61E73-AA1C-4621-86FC-AA613600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" y="1825625"/>
            <a:ext cx="11627141" cy="33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B771DA6-035A-473F-8278-8F57DDD1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" y="5134061"/>
            <a:ext cx="11404134" cy="2913645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https://www.w3schools.com/css/tryit.asp?filename=trycss_syntax_element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772CE6B-88F1-4EC2-95D4-3503CA5C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71" y="948349"/>
            <a:ext cx="11081857" cy="32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DE880A4-7BAF-4663-8DDA-B47DF25A8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0939"/>
            <a:ext cx="10515600" cy="2016024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https://www.w3schools.com/css/tryit.asp?filename=trycss_icons_fa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519AFFC-37A8-4096-B85A-7573E39EC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2" y="432598"/>
            <a:ext cx="10515600" cy="35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F503DBE-B28B-4E33-844D-714FAD16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47" y="1992975"/>
            <a:ext cx="10515600" cy="499411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>
                <a:latin typeface="+mj-ea"/>
              </a:rPr>
              <a:t>．</a:t>
            </a:r>
            <a:r>
              <a:rPr lang="zh-TW" altLang="en-US" sz="2400" dirty="0">
                <a:latin typeface="+mj-ea"/>
                <a:ea typeface="+mj-ea"/>
              </a:rPr>
              <a:t>客戶端網頁程式開發</a:t>
            </a:r>
            <a:r>
              <a:rPr lang="en-US" altLang="zh-TW" sz="2400" dirty="0">
                <a:latin typeface="+mj-ea"/>
                <a:ea typeface="+mj-ea"/>
              </a:rPr>
              <a:t>(Client-side web programming)</a:t>
            </a:r>
          </a:p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     </a:t>
            </a:r>
            <a:r>
              <a:rPr lang="zh-TW" altLang="en-US" sz="2000" dirty="0">
                <a:latin typeface="+mj-ea"/>
                <a:ea typeface="+mj-ea"/>
              </a:rPr>
              <a:t>　</a:t>
            </a:r>
            <a:r>
              <a:rPr lang="en-US" altLang="zh-TW" sz="2000" dirty="0">
                <a:latin typeface="+mj-ea"/>
                <a:ea typeface="+mj-ea"/>
              </a:rPr>
              <a:t>1.</a:t>
            </a:r>
            <a:r>
              <a:rPr lang="zh-TW" altLang="en-US" sz="2000" dirty="0">
                <a:latin typeface="+mj-ea"/>
                <a:ea typeface="+mj-ea"/>
              </a:rPr>
              <a:t>使用</a:t>
            </a:r>
            <a:r>
              <a:rPr lang="en-US" altLang="zh-TW" sz="2000" dirty="0">
                <a:latin typeface="+mj-ea"/>
                <a:ea typeface="+mj-ea"/>
              </a:rPr>
              <a:t>java script </a:t>
            </a:r>
          </a:p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     </a:t>
            </a:r>
            <a:r>
              <a:rPr lang="zh-TW" altLang="en-US" sz="2000" dirty="0">
                <a:latin typeface="+mj-ea"/>
                <a:ea typeface="+mj-ea"/>
              </a:rPr>
              <a:t>　</a:t>
            </a:r>
            <a:r>
              <a:rPr lang="en-US" altLang="zh-TW" sz="2000" dirty="0">
                <a:latin typeface="+mj-ea"/>
                <a:ea typeface="+mj-ea"/>
              </a:rPr>
              <a:t>2.</a:t>
            </a:r>
            <a:r>
              <a:rPr lang="zh-TW" altLang="en-US" sz="2000" dirty="0">
                <a:latin typeface="+mj-ea"/>
                <a:ea typeface="+mj-ea"/>
              </a:rPr>
              <a:t>從伺服器獲取數據 </a:t>
            </a:r>
            <a:endParaRPr lang="en-US" altLang="zh-TW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>     　</a:t>
            </a:r>
            <a:r>
              <a:rPr lang="en-US" altLang="zh-TW" sz="2000" dirty="0">
                <a:latin typeface="+mj-ea"/>
                <a:ea typeface="+mj-ea"/>
              </a:rPr>
              <a:t>3.</a:t>
            </a:r>
            <a:r>
              <a:rPr lang="zh-TW" altLang="en-US" sz="2000" dirty="0">
                <a:latin typeface="+mj-ea"/>
                <a:ea typeface="+mj-ea"/>
              </a:rPr>
              <a:t>繪製圖形</a:t>
            </a:r>
            <a:endParaRPr lang="en-US" altLang="zh-TW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000" b="1" u="sng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16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E617C6F-0299-4106-8825-1087FEC7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39780"/>
            <a:ext cx="10515600" cy="181468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https://www.w3schools.com/css/tryit.asp?filename=trycss_counters1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91E3FB6D-1093-4D9E-AA8A-C7916CA05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4" y="687270"/>
            <a:ext cx="10452683" cy="36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E7A9EC2-D3F0-4F81-964B-DF100222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74" y="5176007"/>
            <a:ext cx="11274104" cy="2659706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https://www.w3schools.com/js/tryit.asp?filename=tryjs_intro_lightbulb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D16C4B2-F719-40E0-BAEE-564CE356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22" y="596451"/>
            <a:ext cx="11311156" cy="19705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273F04FE-3032-43C2-8879-C5E21E196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22" y="2567032"/>
            <a:ext cx="11274104" cy="23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6F0426B-690A-4105-86C9-6AEB69EC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4958873"/>
            <a:ext cx="11018940" cy="3433763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https://www.w3schools.com/js/tryit.asp?filename=tryjs_event_onclick1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1B9932B8-C4BC-4376-B35C-121FDFA43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0" y="584055"/>
            <a:ext cx="10192624" cy="18633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ED230CDC-335E-4692-90DE-95DCB508D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10" y="2507879"/>
            <a:ext cx="10192624" cy="18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0390" y="2013284"/>
            <a:ext cx="10515600" cy="5134226"/>
          </a:xfrm>
        </p:spPr>
        <p:txBody>
          <a:bodyPr/>
          <a:lstStyle/>
          <a:p>
            <a:pPr marL="0" lvl="0" indent="0">
              <a:buNone/>
            </a:pP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．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伺服端網頁程式開發</a:t>
            </a:r>
            <a:r>
              <a:rPr lang="en-US" altLang="zh-TW" sz="2400" dirty="0">
                <a:solidFill>
                  <a:prstClr val="black"/>
                </a:solidFill>
                <a:latin typeface="新細明體"/>
              </a:rPr>
              <a:t>(Server-side web programming)</a:t>
            </a:r>
          </a:p>
          <a:p>
            <a:pPr marL="0" lvl="0" indent="0">
              <a:buNone/>
            </a:pP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     　</a:t>
            </a:r>
            <a:r>
              <a:rPr lang="en-US" altLang="zh-TW" sz="2000" dirty="0">
                <a:solidFill>
                  <a:prstClr val="black"/>
                </a:solidFill>
                <a:latin typeface="新細明體"/>
              </a:rPr>
              <a:t>1.</a:t>
            </a: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高效率的資訊儲存及傳輸</a:t>
            </a:r>
            <a:endParaRPr lang="en-US" altLang="zh-TW" sz="2000" dirty="0">
              <a:solidFill>
                <a:prstClr val="black"/>
              </a:solidFill>
              <a:latin typeface="新細明體"/>
            </a:endParaRPr>
          </a:p>
          <a:p>
            <a:pPr marL="0" lvl="0" indent="0">
              <a:buNone/>
            </a:pPr>
            <a:r>
              <a:rPr lang="en-US" altLang="zh-TW" sz="2000" dirty="0">
                <a:solidFill>
                  <a:prstClr val="black"/>
                </a:solidFill>
                <a:latin typeface="新細明體"/>
              </a:rPr>
              <a:t>    </a:t>
            </a: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　</a:t>
            </a:r>
            <a:r>
              <a:rPr lang="en-US" altLang="zh-TW" sz="2000" dirty="0">
                <a:solidFill>
                  <a:prstClr val="black"/>
                </a:solidFill>
                <a:latin typeface="新細明體"/>
              </a:rPr>
              <a:t> 2.</a:t>
            </a: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資料分析</a:t>
            </a:r>
            <a:endParaRPr lang="en-US" altLang="zh-TW" sz="2000" dirty="0">
              <a:solidFill>
                <a:prstClr val="black"/>
              </a:solidFill>
              <a:latin typeface="新細明體"/>
            </a:endParaRPr>
          </a:p>
          <a:p>
            <a:pPr marL="0" lvl="0" indent="0">
              <a:buNone/>
            </a:pPr>
            <a:r>
              <a:rPr lang="en-US" altLang="zh-TW" sz="2000" dirty="0">
                <a:solidFill>
                  <a:prstClr val="black"/>
                </a:solidFill>
                <a:latin typeface="新細明體"/>
              </a:rPr>
              <a:t>     </a:t>
            </a: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　</a:t>
            </a:r>
            <a:r>
              <a:rPr lang="en-US" altLang="zh-TW" sz="2000" dirty="0">
                <a:solidFill>
                  <a:prstClr val="black"/>
                </a:solidFill>
                <a:latin typeface="新細明體"/>
              </a:rPr>
              <a:t>3.</a:t>
            </a: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控制內容存取</a:t>
            </a:r>
            <a:endParaRPr lang="en-US" altLang="zh-TW" sz="2000" dirty="0">
              <a:solidFill>
                <a:prstClr val="black"/>
              </a:solidFill>
              <a:latin typeface="新細明體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86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39FF889-1E29-47FB-AC7D-7ED6EEC7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21" y="289440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安裝</a:t>
            </a:r>
            <a:r>
              <a:rPr lang="en-US" altLang="zh-TW" dirty="0"/>
              <a:t>XAMPP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9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BC111647-9175-4865-A3C2-5AA5EE71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06" y="773725"/>
            <a:ext cx="7173913" cy="567988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FDB18A6-9056-4680-905D-F72CF98B57DE}"/>
              </a:ext>
            </a:extLst>
          </p:cNvPr>
          <p:cNvSpPr/>
          <p:nvPr/>
        </p:nvSpPr>
        <p:spPr>
          <a:xfrm>
            <a:off x="829690" y="4043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1124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BCC4513-C2DF-4532-8F44-417A3F38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1" y="454106"/>
            <a:ext cx="7046912" cy="59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EC4724AB-2F3B-46ED-A1F0-D172D0C64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91" y="1222886"/>
            <a:ext cx="6785309" cy="4771514"/>
          </a:xfrm>
        </p:spPr>
      </p:pic>
    </p:spTree>
    <p:extLst>
      <p:ext uri="{BB962C8B-B14F-4D97-AF65-F5344CB8AC3E}">
        <p14:creationId xmlns:p14="http://schemas.microsoft.com/office/powerpoint/2010/main" val="31564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321</TotalTime>
  <Words>833</Words>
  <Application>Microsoft Office PowerPoint</Application>
  <PresentationFormat>自訂</PresentationFormat>
  <Paragraphs>176</Paragraphs>
  <Slides>42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流線</vt:lpstr>
      <vt:lpstr>網頁架設</vt:lpstr>
      <vt:lpstr>PowerPoint 簡報</vt:lpstr>
      <vt:lpstr>網站程式開發 </vt:lpstr>
      <vt:lpstr>PowerPoint 簡報</vt:lpstr>
      <vt:lpstr>PowerPoint 簡報</vt:lpstr>
      <vt:lpstr>安裝XAMPP</vt:lpstr>
      <vt:lpstr>PowerPoint 簡報</vt:lpstr>
      <vt:lpstr>PowerPoint 簡報</vt:lpstr>
      <vt:lpstr>PowerPoint 簡報</vt:lpstr>
      <vt:lpstr>PowerPoint 簡報</vt:lpstr>
      <vt:lpstr>網站建置 </vt:lpstr>
      <vt:lpstr>PowerPoint 簡報</vt:lpstr>
      <vt:lpstr>PowerPoint 簡報</vt:lpstr>
      <vt:lpstr>PowerPoint 簡報</vt:lpstr>
      <vt:lpstr>PowerPoint 簡報</vt:lpstr>
      <vt:lpstr>PowerPoint 簡報</vt:lpstr>
      <vt:lpstr>HTML 開發技術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CSS開發技術 </vt:lpstr>
      <vt:lpstr>PowerPoint 簡報</vt:lpstr>
      <vt:lpstr>PowerPoint 簡報</vt:lpstr>
      <vt:lpstr>JAVAscript開發技術 </vt:lpstr>
      <vt:lpstr>PowerPoint 簡報</vt:lpstr>
      <vt:lpstr>特點</vt:lpstr>
      <vt:lpstr>我的ㄅ棒網站: 網站架構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JIM</cp:lastModifiedBy>
  <cp:revision>24</cp:revision>
  <dcterms:created xsi:type="dcterms:W3CDTF">2021-11-18T06:02:41Z</dcterms:created>
  <dcterms:modified xsi:type="dcterms:W3CDTF">2022-01-05T05:06:40Z</dcterms:modified>
</cp:coreProperties>
</file>