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69" r:id="rId3"/>
    <p:sldId id="571" r:id="rId4"/>
    <p:sldId id="576" r:id="rId5"/>
    <p:sldId id="577" r:id="rId6"/>
    <p:sldId id="578" r:id="rId7"/>
    <p:sldId id="584" r:id="rId8"/>
    <p:sldId id="266" r:id="rId9"/>
    <p:sldId id="560" r:id="rId10"/>
    <p:sldId id="267" r:id="rId11"/>
    <p:sldId id="559" r:id="rId12"/>
    <p:sldId id="268" r:id="rId13"/>
    <p:sldId id="558" r:id="rId14"/>
    <p:sldId id="269" r:id="rId15"/>
    <p:sldId id="557" r:id="rId16"/>
    <p:sldId id="270" r:id="rId17"/>
    <p:sldId id="556" r:id="rId18"/>
    <p:sldId id="271" r:id="rId19"/>
    <p:sldId id="555" r:id="rId20"/>
    <p:sldId id="615" r:id="rId21"/>
    <p:sldId id="61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6" r:id="rId32"/>
    <p:sldId id="627" r:id="rId33"/>
    <p:sldId id="628" r:id="rId34"/>
    <p:sldId id="665" r:id="rId35"/>
    <p:sldId id="666" r:id="rId36"/>
    <p:sldId id="667" r:id="rId37"/>
    <p:sldId id="668" r:id="rId38"/>
    <p:sldId id="669" r:id="rId39"/>
    <p:sldId id="670" r:id="rId40"/>
    <p:sldId id="671" r:id="rId41"/>
    <p:sldId id="672" r:id="rId42"/>
    <p:sldId id="673" r:id="rId43"/>
    <p:sldId id="674" r:id="rId44"/>
    <p:sldId id="675" r:id="rId45"/>
    <p:sldId id="676" r:id="rId46"/>
    <p:sldId id="677" r:id="rId47"/>
    <p:sldId id="678" r:id="rId48"/>
    <p:sldId id="585" r:id="rId49"/>
    <p:sldId id="273" r:id="rId50"/>
    <p:sldId id="553" r:id="rId51"/>
    <p:sldId id="274" r:id="rId52"/>
    <p:sldId id="552" r:id="rId53"/>
    <p:sldId id="275" r:id="rId54"/>
    <p:sldId id="551" r:id="rId55"/>
    <p:sldId id="276" r:id="rId56"/>
    <p:sldId id="550" r:id="rId57"/>
    <p:sldId id="277" r:id="rId58"/>
    <p:sldId id="549" r:id="rId59"/>
    <p:sldId id="613" r:id="rId60"/>
    <p:sldId id="614" r:id="rId61"/>
    <p:sldId id="629" r:id="rId62"/>
    <p:sldId id="630" r:id="rId63"/>
    <p:sldId id="631" r:id="rId64"/>
    <p:sldId id="632" r:id="rId65"/>
    <p:sldId id="633" r:id="rId66"/>
    <p:sldId id="634" r:id="rId67"/>
    <p:sldId id="635" r:id="rId68"/>
    <p:sldId id="636" r:id="rId69"/>
    <p:sldId id="637" r:id="rId70"/>
    <p:sldId id="638" r:id="rId71"/>
    <p:sldId id="679" r:id="rId72"/>
    <p:sldId id="680" r:id="rId73"/>
    <p:sldId id="683" r:id="rId74"/>
    <p:sldId id="684" r:id="rId75"/>
    <p:sldId id="685" r:id="rId76"/>
    <p:sldId id="686" r:id="rId77"/>
    <p:sldId id="687" r:id="rId78"/>
    <p:sldId id="688" r:id="rId7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85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5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006-521E-4552-B696-4238123AD110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IPAS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資安工程師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資訊安全管理概論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6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資產是對組織有價值的任何事物</a:t>
            </a:r>
            <a:r>
              <a:rPr lang="en-US" altLang="zh-TW" sz="3600" dirty="0"/>
              <a:t>,</a:t>
            </a:r>
            <a:r>
              <a:rPr lang="zh-TW" altLang="en-US" sz="3600" dirty="0"/>
              <a:t>而資訊也是資產的一種。請問下列何種不是資訊資產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員工人事資料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電腦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辦公桌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套裝軟體</a:t>
            </a:r>
          </a:p>
        </p:txBody>
      </p:sp>
    </p:spTree>
    <p:extLst>
      <p:ext uri="{BB962C8B-B14F-4D97-AF65-F5344CB8AC3E}">
        <p14:creationId xmlns:p14="http://schemas.microsoft.com/office/powerpoint/2010/main" val="42273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資產是對組織有價值的任何事物</a:t>
            </a:r>
            <a:r>
              <a:rPr lang="en-US" altLang="zh-TW" sz="3600" dirty="0"/>
              <a:t>,</a:t>
            </a:r>
            <a:r>
              <a:rPr lang="zh-TW" altLang="en-US" sz="3600" dirty="0"/>
              <a:t>而資訊也是資產的一種。請問下列何種不是資訊資產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員工人事資料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電腦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辦公桌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套裝軟體</a:t>
            </a:r>
          </a:p>
        </p:txBody>
      </p:sp>
    </p:spTree>
    <p:extLst>
      <p:ext uri="{BB962C8B-B14F-4D97-AF65-F5344CB8AC3E}">
        <p14:creationId xmlns:p14="http://schemas.microsoft.com/office/powerpoint/2010/main" val="12718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關於資訊資產分級的目的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確保員工及承包商之相關安全責任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限制對資訊及資訊處理設施的存取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確保資產依其對組織之重要性</a:t>
            </a:r>
            <a:r>
              <a:rPr lang="en-US" altLang="zh-TW" sz="3600" dirty="0"/>
              <a:t>,</a:t>
            </a:r>
            <a:r>
              <a:rPr lang="zh-TW" altLang="en-US" sz="3600" dirty="0"/>
              <a:t>受到適切等級的保護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確保運作中系統的完整性</a:t>
            </a:r>
          </a:p>
        </p:txBody>
      </p:sp>
    </p:spTree>
    <p:extLst>
      <p:ext uri="{BB962C8B-B14F-4D97-AF65-F5344CB8AC3E}">
        <p14:creationId xmlns:p14="http://schemas.microsoft.com/office/powerpoint/2010/main" val="35744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關於資訊資產分級的目的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確保員工及承包商之相關安全責任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限制對資訊及資訊處理設施的存取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確保資產依其對組織之重要性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受到適切等級的保護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確保運作中系統的完整性</a:t>
            </a:r>
          </a:p>
        </p:txBody>
      </p:sp>
    </p:spTree>
    <p:extLst>
      <p:ext uri="{BB962C8B-B14F-4D97-AF65-F5344CB8AC3E}">
        <p14:creationId xmlns:p14="http://schemas.microsoft.com/office/powerpoint/2010/main" val="37878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在進行資產管理時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下列哪一項應優先建立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稽核計畫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溝通管理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風險登記表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資產清冊</a:t>
            </a:r>
          </a:p>
        </p:txBody>
      </p:sp>
    </p:spTree>
    <p:extLst>
      <p:ext uri="{BB962C8B-B14F-4D97-AF65-F5344CB8AC3E}">
        <p14:creationId xmlns:p14="http://schemas.microsoft.com/office/powerpoint/2010/main" val="18570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在進行資產管理時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下列哪一項應優先建立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稽核計畫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溝通管理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風險登記表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資產清冊</a:t>
            </a:r>
          </a:p>
        </p:txBody>
      </p:sp>
    </p:spTree>
    <p:extLst>
      <p:ext uri="{BB962C8B-B14F-4D97-AF65-F5344CB8AC3E}">
        <p14:creationId xmlns:p14="http://schemas.microsoft.com/office/powerpoint/2010/main" val="39764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關於資產分級盤點施作方式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保管人離職轉移</a:t>
            </a:r>
            <a:r>
              <a:rPr lang="en-US" altLang="zh-TW" sz="3600" dirty="0"/>
              <a:t>,</a:t>
            </a:r>
            <a:r>
              <a:rPr lang="zh-TW" altLang="en-US" sz="3600" dirty="0"/>
              <a:t>需要進行相關資產歸戶變更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異地備援端相關系統</a:t>
            </a:r>
            <a:r>
              <a:rPr lang="en-US" altLang="zh-TW" sz="3600" dirty="0"/>
              <a:t>,</a:t>
            </a:r>
            <a:r>
              <a:rPr lang="zh-TW" altLang="en-US" sz="3600" dirty="0"/>
              <a:t>需另標示位置資訊</a:t>
            </a:r>
            <a:r>
              <a:rPr lang="en-US" altLang="zh-TW" sz="3600" dirty="0"/>
              <a:t>,</a:t>
            </a:r>
            <a:r>
              <a:rPr lang="zh-TW" altLang="en-US" sz="3600" dirty="0"/>
              <a:t>以為識別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電腦規格需依據製造商規格項列於資訊紀錄中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資訊設備送修</a:t>
            </a:r>
            <a:r>
              <a:rPr lang="en-US" altLang="zh-TW" sz="3600" dirty="0"/>
              <a:t>,</a:t>
            </a:r>
            <a:r>
              <a:rPr lang="zh-TW" altLang="en-US" sz="3600" dirty="0"/>
              <a:t>無法列入盤點</a:t>
            </a:r>
            <a:r>
              <a:rPr lang="en-US" altLang="zh-TW" sz="3600" dirty="0"/>
              <a:t>,</a:t>
            </a:r>
            <a:r>
              <a:rPr lang="zh-TW" altLang="en-US" sz="3600" dirty="0"/>
              <a:t>可以不用處置追蹤</a:t>
            </a:r>
          </a:p>
        </p:txBody>
      </p:sp>
    </p:spTree>
    <p:extLst>
      <p:ext uri="{BB962C8B-B14F-4D97-AF65-F5344CB8AC3E}">
        <p14:creationId xmlns:p14="http://schemas.microsoft.com/office/powerpoint/2010/main" val="18517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關於資產分級盤點施作方式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保管人離職轉移</a:t>
            </a:r>
            <a:r>
              <a:rPr lang="en-US" altLang="zh-TW" sz="3600" dirty="0"/>
              <a:t>,</a:t>
            </a:r>
            <a:r>
              <a:rPr lang="zh-TW" altLang="en-US" sz="3600" dirty="0"/>
              <a:t>需要進行相關資產歸戶變更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異地備援端相關系統</a:t>
            </a:r>
            <a:r>
              <a:rPr lang="en-US" altLang="zh-TW" sz="3600" dirty="0"/>
              <a:t>,</a:t>
            </a:r>
            <a:r>
              <a:rPr lang="zh-TW" altLang="en-US" sz="3600" dirty="0"/>
              <a:t>需另標示位置資訊</a:t>
            </a:r>
            <a:r>
              <a:rPr lang="en-US" altLang="zh-TW" sz="3600" dirty="0"/>
              <a:t>,</a:t>
            </a:r>
            <a:r>
              <a:rPr lang="zh-TW" altLang="en-US" sz="3600" dirty="0"/>
              <a:t>以為識別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電腦規格需依據製造商規格項列於資訊紀錄中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資訊設備送修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無法列入盤點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可以不用處置追蹤</a:t>
            </a:r>
          </a:p>
        </p:txBody>
      </p:sp>
    </p:spTree>
    <p:extLst>
      <p:ext uri="{BB962C8B-B14F-4D97-AF65-F5344CB8AC3E}">
        <p14:creationId xmlns:p14="http://schemas.microsoft.com/office/powerpoint/2010/main" val="1307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下列何者非資產擁有者所負責執行之工作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確保資產已盤點並造冊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確保資產已經適切分級</a:t>
            </a:r>
            <a:r>
              <a:rPr lang="en-US" altLang="zh-TW" sz="3600" dirty="0"/>
              <a:t>,</a:t>
            </a:r>
            <a:r>
              <a:rPr lang="zh-TW" altLang="en-US" sz="3600" dirty="0"/>
              <a:t>並實施適當之保護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確保資產以最低之成本進行採購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確保資產的銷毀已採取適當之處置程序</a:t>
            </a:r>
          </a:p>
        </p:txBody>
      </p:sp>
    </p:spTree>
    <p:extLst>
      <p:ext uri="{BB962C8B-B14F-4D97-AF65-F5344CB8AC3E}">
        <p14:creationId xmlns:p14="http://schemas.microsoft.com/office/powerpoint/2010/main" val="17563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下列何者非資產擁有者所負責執行之工作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確保資產已盤點並造冊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確保資產已經適切分級</a:t>
            </a:r>
            <a:r>
              <a:rPr lang="en-US" altLang="zh-TW" sz="3600" dirty="0"/>
              <a:t>,</a:t>
            </a:r>
            <a:r>
              <a:rPr lang="zh-TW" altLang="en-US" sz="3600" dirty="0"/>
              <a:t>並實施適當之保護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確保資產以最低之成本進行採購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確保資產的銷毀已採取適當之處置程序</a:t>
            </a:r>
          </a:p>
        </p:txBody>
      </p:sp>
    </p:spTree>
    <p:extLst>
      <p:ext uri="{BB962C8B-B14F-4D97-AF65-F5344CB8AC3E}">
        <p14:creationId xmlns:p14="http://schemas.microsoft.com/office/powerpoint/2010/main" val="25093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F7D82-A9D9-4812-9A0D-00BE3C44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2F86AC-0193-4A9C-96B1-2945A7F9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M1.</a:t>
            </a:r>
            <a:r>
              <a:rPr lang="zh-TW" altLang="en-US" sz="3600" dirty="0"/>
              <a:t>資訊安全管理概念</a:t>
            </a:r>
          </a:p>
          <a:p>
            <a:pPr marL="0" indent="0">
              <a:buNone/>
            </a:pPr>
            <a:r>
              <a:rPr lang="en-US" altLang="zh-TW" sz="3600" dirty="0"/>
              <a:t>M2.</a:t>
            </a:r>
            <a:r>
              <a:rPr lang="zh-TW" altLang="en-US" sz="3600" dirty="0"/>
              <a:t>資產與風險管理</a:t>
            </a:r>
          </a:p>
          <a:p>
            <a:pPr marL="0" indent="0">
              <a:buNone/>
            </a:pPr>
            <a:r>
              <a:rPr lang="en-US" altLang="zh-TW" sz="3600" dirty="0"/>
              <a:t>M3.</a:t>
            </a:r>
            <a:r>
              <a:rPr lang="zh-TW" altLang="en-US" sz="3600" dirty="0"/>
              <a:t>存取控制、加解密與金鑰管理</a:t>
            </a:r>
          </a:p>
          <a:p>
            <a:pPr marL="0" indent="0">
              <a:buNone/>
            </a:pPr>
            <a:r>
              <a:rPr lang="en-US" altLang="zh-TW" sz="3600" dirty="0"/>
              <a:t>M4.</a:t>
            </a:r>
            <a:r>
              <a:rPr lang="zh-TW" altLang="en-US" sz="3600" dirty="0"/>
              <a:t>事故管理與營運持續</a:t>
            </a:r>
          </a:p>
        </p:txBody>
      </p:sp>
    </p:spTree>
    <p:extLst>
      <p:ext uri="{BB962C8B-B14F-4D97-AF65-F5344CB8AC3E}">
        <p14:creationId xmlns:p14="http://schemas.microsoft.com/office/powerpoint/2010/main" val="41098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關於資訊資產控管原則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關鍵系統設備不需建立備援機制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網路設備不用建立備用系統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個人使用之套裝軟體</a:t>
            </a:r>
            <a:r>
              <a:rPr lang="en-US" altLang="zh-TW" sz="3600" dirty="0"/>
              <a:t>,</a:t>
            </a:r>
            <a:r>
              <a:rPr lang="zh-TW" altLang="en-US" sz="3600" dirty="0"/>
              <a:t>其存取權限的賦予</a:t>
            </a:r>
            <a:r>
              <a:rPr lang="en-US" altLang="zh-TW" sz="3600" dirty="0"/>
              <a:t>,</a:t>
            </a:r>
            <a:r>
              <a:rPr lang="zh-TW" altLang="en-US" sz="3600" dirty="0"/>
              <a:t>應與使用者的角色與職責相符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公開資料未經權責主管之授權核可</a:t>
            </a:r>
            <a:r>
              <a:rPr lang="en-US" altLang="zh-TW" sz="3600" dirty="0"/>
              <a:t>,</a:t>
            </a:r>
            <a:r>
              <a:rPr lang="zh-TW" altLang="en-US" sz="3600" dirty="0"/>
              <a:t>禁止複製</a:t>
            </a:r>
          </a:p>
        </p:txBody>
      </p:sp>
    </p:spTree>
    <p:extLst>
      <p:ext uri="{BB962C8B-B14F-4D97-AF65-F5344CB8AC3E}">
        <p14:creationId xmlns:p14="http://schemas.microsoft.com/office/powerpoint/2010/main" val="31996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關於資訊資產控管原則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關鍵系統設備不需建立備援機制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網路設備不用建立備用系統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個人使用之套裝軟體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其存取權限的賦予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應與使用者的角色與職責相符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公開資料未經權責主管之授權核可</a:t>
            </a:r>
            <a:r>
              <a:rPr lang="en-US" altLang="zh-TW" sz="3600" dirty="0"/>
              <a:t>,</a:t>
            </a:r>
            <a:r>
              <a:rPr lang="zh-TW" altLang="en-US" sz="3600" dirty="0"/>
              <a:t>禁止複製</a:t>
            </a:r>
          </a:p>
        </p:txBody>
      </p:sp>
    </p:spTree>
    <p:extLst>
      <p:ext uri="{BB962C8B-B14F-4D97-AF65-F5344CB8AC3E}">
        <p14:creationId xmlns:p14="http://schemas.microsoft.com/office/powerpoint/2010/main" val="15919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資訊資產分類一般可分為硬體、軟體、資料、文件、人員、服務。請問下列哪一種可分類為服務資產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網路設備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電力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請假單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資訊部門主管</a:t>
            </a:r>
          </a:p>
        </p:txBody>
      </p:sp>
    </p:spTree>
    <p:extLst>
      <p:ext uri="{BB962C8B-B14F-4D97-AF65-F5344CB8AC3E}">
        <p14:creationId xmlns:p14="http://schemas.microsoft.com/office/powerpoint/2010/main" val="37961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資訊資產分類一般可分為硬體、軟體、資料、文件、人員、服務。請問下列哪一種可分類為服務資產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網路設備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電力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請假單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資訊部門主管</a:t>
            </a:r>
          </a:p>
        </p:txBody>
      </p:sp>
    </p:spTree>
    <p:extLst>
      <p:ext uri="{BB962C8B-B14F-4D97-AF65-F5344CB8AC3E}">
        <p14:creationId xmlns:p14="http://schemas.microsoft.com/office/powerpoint/2010/main" val="13174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096" y="946908"/>
            <a:ext cx="7831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關於資訊資產分類的描述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使資訊資產易於管理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資產管理者或擁有者應依資產之屬性進行分類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各組織針對所擁有之資訊資產不同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可能會因定義不同而有不同資訊資產分類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資訊資產分類定義都是固定的</a:t>
            </a:r>
            <a:r>
              <a:rPr lang="en-US" altLang="zh-TW" sz="3600" dirty="0"/>
              <a:t>,</a:t>
            </a:r>
            <a:r>
              <a:rPr lang="zh-TW" altLang="en-US" sz="3600" dirty="0"/>
              <a:t>只能分成四類</a:t>
            </a:r>
            <a:r>
              <a:rPr lang="en-US" altLang="zh-TW" sz="3600" dirty="0"/>
              <a:t>(</a:t>
            </a:r>
            <a:r>
              <a:rPr lang="zh-TW" altLang="en-US" sz="3600" dirty="0"/>
              <a:t>資料、軟體、硬體與人員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64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096" y="946908"/>
            <a:ext cx="7831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關於資訊資產分類的描述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使資訊資產易於管理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資產管理者或擁有者應依資產之屬性進行分類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各組織針對所擁有之資訊資產不同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可能會因定義不同而有不同資訊資產分類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資訊資產分類定義都是固定的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只能分成四類</a:t>
            </a:r>
            <a:r>
              <a:rPr lang="en-US" altLang="zh-TW" sz="3600" dirty="0">
                <a:solidFill>
                  <a:srgbClr val="FF0000"/>
                </a:solidFill>
              </a:rPr>
              <a:t>(</a:t>
            </a:r>
            <a:r>
              <a:rPr lang="zh-TW" altLang="en-US" sz="3600" dirty="0">
                <a:solidFill>
                  <a:srgbClr val="FF0000"/>
                </a:solidFill>
              </a:rPr>
              <a:t>資料、軟體、硬體與人員</a:t>
            </a:r>
            <a:r>
              <a:rPr lang="en-US" altLang="zh-TW" sz="36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7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下列何者負責進行資訊分類的判斷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擁有者</a:t>
            </a:r>
            <a:r>
              <a:rPr lang="en-US" altLang="zh-TW" sz="3600" dirty="0"/>
              <a:t>(Owner)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保管員</a:t>
            </a:r>
            <a:r>
              <a:rPr lang="en-US" altLang="zh-TW" sz="3600" dirty="0"/>
              <a:t>(Custodian)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資訊安全經理</a:t>
            </a:r>
            <a:r>
              <a:rPr lang="en-US" altLang="zh-TW" sz="3600" dirty="0"/>
              <a:t>(Information Security Manager)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資訊風險經理</a:t>
            </a:r>
            <a:r>
              <a:rPr lang="en-US" altLang="zh-TW" sz="3600" dirty="0"/>
              <a:t>(Information Risk Manager)</a:t>
            </a:r>
          </a:p>
        </p:txBody>
      </p:sp>
    </p:spTree>
    <p:extLst>
      <p:ext uri="{BB962C8B-B14F-4D97-AF65-F5344CB8AC3E}">
        <p14:creationId xmlns:p14="http://schemas.microsoft.com/office/powerpoint/2010/main" val="14131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下列何者負責進行資訊分類的判斷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擁有者</a:t>
            </a:r>
            <a:r>
              <a:rPr lang="en-US" altLang="zh-TW" sz="3600" dirty="0">
                <a:solidFill>
                  <a:srgbClr val="FF0000"/>
                </a:solidFill>
              </a:rPr>
              <a:t>(Owner)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保管員</a:t>
            </a:r>
            <a:r>
              <a:rPr lang="en-US" altLang="zh-TW" sz="3600" dirty="0"/>
              <a:t>(Custodian)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資訊安全經理</a:t>
            </a:r>
            <a:r>
              <a:rPr lang="en-US" altLang="zh-TW" sz="3600" dirty="0"/>
              <a:t>(Information Security Manager)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資訊風險經理</a:t>
            </a:r>
            <a:r>
              <a:rPr lang="en-US" altLang="zh-TW" sz="3600" dirty="0"/>
              <a:t>(Information Risk Manager)</a:t>
            </a:r>
          </a:p>
        </p:txBody>
      </p:sp>
    </p:spTree>
    <p:extLst>
      <p:ext uri="{BB962C8B-B14F-4D97-AF65-F5344CB8AC3E}">
        <p14:creationId xmlns:p14="http://schemas.microsoft.com/office/powerpoint/2010/main" val="1307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關於資產盤點與汰除事項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財務重要薪資硬碟故障</a:t>
            </a:r>
            <a:r>
              <a:rPr lang="en-US" altLang="zh-TW" sz="3600" dirty="0"/>
              <a:t>,</a:t>
            </a:r>
            <a:r>
              <a:rPr lang="zh-TW" altLang="en-US" sz="3600" dirty="0"/>
              <a:t>除資產變更汰除外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應進行消磁銷毀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傳真掃描影印事務機舊機報廢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應進行儲存媒體清除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待汰除設備過多</a:t>
            </a:r>
            <a:r>
              <a:rPr lang="en-US" altLang="zh-TW" sz="3600" dirty="0"/>
              <a:t>,</a:t>
            </a:r>
            <a:r>
              <a:rPr lang="zh-TW" altLang="en-US" sz="3600" dirty="0"/>
              <a:t>需要擔心聚合效應</a:t>
            </a:r>
            <a:r>
              <a:rPr lang="en-US" altLang="zh-TW" sz="3600" dirty="0"/>
              <a:t>(Aggregation Effect)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電腦報廢因整台中古回收價格更高</a:t>
            </a:r>
            <a:r>
              <a:rPr lang="en-US" altLang="zh-TW" sz="3600" dirty="0"/>
              <a:t>,</a:t>
            </a:r>
            <a:r>
              <a:rPr lang="zh-TW" altLang="en-US" sz="3600" dirty="0"/>
              <a:t>所以相關硬碟不用額外處理</a:t>
            </a:r>
          </a:p>
        </p:txBody>
      </p:sp>
    </p:spTree>
    <p:extLst>
      <p:ext uri="{BB962C8B-B14F-4D97-AF65-F5344CB8AC3E}">
        <p14:creationId xmlns:p14="http://schemas.microsoft.com/office/powerpoint/2010/main" val="1604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關於資產盤點與汰除事項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財務重要薪資硬碟故障</a:t>
            </a:r>
            <a:r>
              <a:rPr lang="en-US" altLang="zh-TW" sz="3600" dirty="0"/>
              <a:t>,</a:t>
            </a:r>
            <a:r>
              <a:rPr lang="zh-TW" altLang="en-US" sz="3600" dirty="0"/>
              <a:t>除資產變更汰除外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應進行消磁銷毀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傳真掃描影印事務機舊機報廢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應進行儲存媒體清除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待汰除設備過多</a:t>
            </a:r>
            <a:r>
              <a:rPr lang="en-US" altLang="zh-TW" sz="3600" dirty="0"/>
              <a:t>,</a:t>
            </a:r>
            <a:r>
              <a:rPr lang="zh-TW" altLang="en-US" sz="3600" dirty="0"/>
              <a:t>需要擔心聚合效應</a:t>
            </a:r>
            <a:r>
              <a:rPr lang="en-US" altLang="zh-TW" sz="3600" dirty="0"/>
              <a:t>(Aggregation Effect)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電腦報廢因整台中古回收價格更高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所以相關硬碟不用額外處理</a:t>
            </a:r>
          </a:p>
        </p:txBody>
      </p:sp>
    </p:spTree>
    <p:extLst>
      <p:ext uri="{BB962C8B-B14F-4D97-AF65-F5344CB8AC3E}">
        <p14:creationId xmlns:p14="http://schemas.microsoft.com/office/powerpoint/2010/main" val="22557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F38C7-2581-4E70-93B3-9EA9A88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AF82E6-3737-41F3-B435-0AB01C0542F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M2.</a:t>
            </a:r>
            <a:r>
              <a:rPr lang="zh-TW" altLang="en-US" sz="6600" dirty="0"/>
              <a:t>資產與風險管理</a:t>
            </a:r>
          </a:p>
        </p:txBody>
      </p:sp>
    </p:spTree>
    <p:extLst>
      <p:ext uri="{BB962C8B-B14F-4D97-AF65-F5344CB8AC3E}">
        <p14:creationId xmlns:p14="http://schemas.microsoft.com/office/powerpoint/2010/main" val="40445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下列何者最適合被指派為資產擁有者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資產的採購者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資產的盤點者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對資產的使用負有管理責任者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外包的廠商人員</a:t>
            </a:r>
          </a:p>
        </p:txBody>
      </p:sp>
    </p:spTree>
    <p:extLst>
      <p:ext uri="{BB962C8B-B14F-4D97-AF65-F5344CB8AC3E}">
        <p14:creationId xmlns:p14="http://schemas.microsoft.com/office/powerpoint/2010/main" val="1908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下列何者最適合被指派為資產擁有者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資產的採購者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資產的盤點者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對資產的使用負有管理責任者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外包的廠商人員</a:t>
            </a:r>
          </a:p>
        </p:txBody>
      </p:sp>
    </p:spTree>
    <p:extLst>
      <p:ext uri="{BB962C8B-B14F-4D97-AF65-F5344CB8AC3E}">
        <p14:creationId xmlns:p14="http://schemas.microsoft.com/office/powerpoint/2010/main" val="2049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663" y="946908"/>
            <a:ext cx="87226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關於組織的資訊資產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資訊資產包含組織內與資訊活動相關的任何人事物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資訊資產的擁有者對該資產具有實質的財產權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資訊安全管理的目的在保護資訊資產的機密性、完整性和可用性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資訊資產管理對資訊安全而言</a:t>
            </a:r>
            <a:r>
              <a:rPr lang="en-US" altLang="zh-TW" sz="3600" dirty="0"/>
              <a:t>,</a:t>
            </a:r>
            <a:r>
              <a:rPr lang="zh-TW" altLang="en-US" sz="3600" dirty="0"/>
              <a:t>其目的在於識別與資訊活動相關的資產</a:t>
            </a:r>
            <a:r>
              <a:rPr lang="en-US" altLang="zh-TW" sz="3600" dirty="0"/>
              <a:t>,</a:t>
            </a:r>
            <a:r>
              <a:rPr lang="zh-TW" altLang="en-US" sz="3600" dirty="0"/>
              <a:t>並予以適當的保護</a:t>
            </a:r>
          </a:p>
        </p:txBody>
      </p:sp>
    </p:spTree>
    <p:extLst>
      <p:ext uri="{BB962C8B-B14F-4D97-AF65-F5344CB8AC3E}">
        <p14:creationId xmlns:p14="http://schemas.microsoft.com/office/powerpoint/2010/main" val="33268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663" y="946908"/>
            <a:ext cx="87226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關於組織的資訊資產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資訊資產包含組織內與資訊活動相關的任何人事物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資訊資產的擁有者對該資產具有實質的財產權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資訊安全管理的目的在保護資訊資產的機密性、完整性和可用性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資訊資產管理對資訊安全而言</a:t>
            </a:r>
            <a:r>
              <a:rPr lang="en-US" altLang="zh-TW" sz="3600" dirty="0"/>
              <a:t>,</a:t>
            </a:r>
            <a:r>
              <a:rPr lang="zh-TW" altLang="en-US" sz="3600" dirty="0"/>
              <a:t>其目的在於識別與資訊活動相關的資產</a:t>
            </a:r>
            <a:r>
              <a:rPr lang="en-US" altLang="zh-TW" sz="3600" dirty="0"/>
              <a:t>,</a:t>
            </a:r>
            <a:r>
              <a:rPr lang="zh-TW" altLang="en-US" sz="3600" dirty="0"/>
              <a:t>並予以適當的保護</a:t>
            </a:r>
          </a:p>
        </p:txBody>
      </p:sp>
    </p:spTree>
    <p:extLst>
      <p:ext uri="{BB962C8B-B14F-4D97-AF65-F5344CB8AC3E}">
        <p14:creationId xmlns:p14="http://schemas.microsoft.com/office/powerpoint/2010/main" val="10001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資訊資產群組化的好處是簡化並縮短資訊資產之風險評鑑時間</a:t>
            </a:r>
            <a:r>
              <a:rPr lang="en-US" altLang="zh-TW" sz="3600" dirty="0"/>
              <a:t>,</a:t>
            </a:r>
            <a:r>
              <a:rPr lang="zh-TW" altLang="en-US" sz="3600" dirty="0"/>
              <a:t>減少威脅、弱點的重複判斷。下列何者資訊資產比較不適合群組化為同一類型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機房內的所有主機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同部門的工作電腦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識別門禁卡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系統開發規格書</a:t>
            </a:r>
          </a:p>
        </p:txBody>
      </p:sp>
    </p:spTree>
    <p:extLst>
      <p:ext uri="{BB962C8B-B14F-4D97-AF65-F5344CB8AC3E}">
        <p14:creationId xmlns:p14="http://schemas.microsoft.com/office/powerpoint/2010/main" val="33378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資訊資產群組化的好處是簡化並縮短資訊資產之風險評鑑時間</a:t>
            </a:r>
            <a:r>
              <a:rPr lang="en-US" altLang="zh-TW" sz="3600" dirty="0"/>
              <a:t>,</a:t>
            </a:r>
            <a:r>
              <a:rPr lang="zh-TW" altLang="en-US" sz="3600" dirty="0"/>
              <a:t>減少威脅、弱點的重複判斷。下列何者資訊資產比較不適合群組化為同一類型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</a:t>
            </a:r>
            <a:r>
              <a:rPr lang="zh-TW" altLang="en-US" sz="3600" dirty="0">
                <a:solidFill>
                  <a:srgbClr val="FF0000"/>
                </a:solidFill>
              </a:rPr>
              <a:t>機房內的所有主機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同部門的工作電腦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識別門禁卡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系統開發規格書</a:t>
            </a:r>
          </a:p>
        </p:txBody>
      </p:sp>
    </p:spTree>
    <p:extLst>
      <p:ext uri="{BB962C8B-B14F-4D97-AF65-F5344CB8AC3E}">
        <p14:creationId xmlns:p14="http://schemas.microsoft.com/office/powerpoint/2010/main" val="5398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進行資產分類為下列哪一種安全控管類型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預防性控制</a:t>
            </a:r>
            <a:r>
              <a:rPr lang="en-US" altLang="zh-TW" sz="3600" dirty="0"/>
              <a:t>(Preventive)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檢測性控制</a:t>
            </a:r>
            <a:r>
              <a:rPr lang="en-US" altLang="zh-TW" sz="3600" dirty="0"/>
              <a:t>(Detective)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指令性控制</a:t>
            </a:r>
            <a:r>
              <a:rPr lang="en-US" altLang="zh-TW" sz="3600" dirty="0"/>
              <a:t>(Directive)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糾正性控制</a:t>
            </a:r>
            <a:r>
              <a:rPr lang="en-US" altLang="zh-TW" sz="3600" dirty="0"/>
              <a:t>(Corrective)</a:t>
            </a:r>
          </a:p>
        </p:txBody>
      </p:sp>
    </p:spTree>
    <p:extLst>
      <p:ext uri="{BB962C8B-B14F-4D97-AF65-F5344CB8AC3E}">
        <p14:creationId xmlns:p14="http://schemas.microsoft.com/office/powerpoint/2010/main" val="11865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進行資產分類為下列哪一種安全控管類型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</a:t>
            </a:r>
            <a:r>
              <a:rPr lang="zh-TW" altLang="en-US" sz="3600" dirty="0">
                <a:solidFill>
                  <a:srgbClr val="FF0000"/>
                </a:solidFill>
              </a:rPr>
              <a:t>預防性控制</a:t>
            </a:r>
            <a:r>
              <a:rPr lang="en-US" altLang="zh-TW" sz="3600" dirty="0">
                <a:solidFill>
                  <a:srgbClr val="FF0000"/>
                </a:solidFill>
              </a:rPr>
              <a:t>(Preventive)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檢測性控制</a:t>
            </a:r>
            <a:r>
              <a:rPr lang="en-US" altLang="zh-TW" sz="3600" dirty="0"/>
              <a:t>(Detective)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指令性控制</a:t>
            </a:r>
            <a:r>
              <a:rPr lang="en-US" altLang="zh-TW" sz="3600" dirty="0"/>
              <a:t>(Directive)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糾正性控制</a:t>
            </a:r>
            <a:r>
              <a:rPr lang="en-US" altLang="zh-TW" sz="3600" dirty="0"/>
              <a:t>(Corrective)</a:t>
            </a:r>
          </a:p>
        </p:txBody>
      </p:sp>
    </p:spTree>
    <p:extLst>
      <p:ext uri="{BB962C8B-B14F-4D97-AF65-F5344CB8AC3E}">
        <p14:creationId xmlns:p14="http://schemas.microsoft.com/office/powerpoint/2010/main" val="14155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資訊資產價值需考量資訊資產的機密性、可用性及完整性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下列何種情況是應該考量提高可用性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公司官網遭竄改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未授權存取人事資料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電腦安裝免費軟體</a:t>
            </a:r>
          </a:p>
          <a:p>
            <a:r>
              <a:rPr lang="en-US" altLang="zh-TW" sz="3600" dirty="0"/>
              <a:t>(D) ERP </a:t>
            </a:r>
            <a:r>
              <a:rPr lang="zh-TW" altLang="en-US" sz="3600" dirty="0"/>
              <a:t>系統當機</a:t>
            </a:r>
          </a:p>
        </p:txBody>
      </p:sp>
    </p:spTree>
    <p:extLst>
      <p:ext uri="{BB962C8B-B14F-4D97-AF65-F5344CB8AC3E}">
        <p14:creationId xmlns:p14="http://schemas.microsoft.com/office/powerpoint/2010/main" val="782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資訊資產價值需考量資訊資產的機密性、可用性及完整性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下列何種情況是應該考量提高可用性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公司官網遭竄改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未授權存取人事資料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電腦安裝免費軟體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ERP </a:t>
            </a:r>
            <a:r>
              <a:rPr lang="zh-TW" altLang="en-US" sz="3600" dirty="0">
                <a:solidFill>
                  <a:srgbClr val="FF0000"/>
                </a:solidFill>
              </a:rPr>
              <a:t>系統當機</a:t>
            </a:r>
          </a:p>
        </p:txBody>
      </p:sp>
    </p:spTree>
    <p:extLst>
      <p:ext uri="{BB962C8B-B14F-4D97-AF65-F5344CB8AC3E}">
        <p14:creationId xmlns:p14="http://schemas.microsoft.com/office/powerpoint/2010/main" val="37736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9DC23-B040-4C53-B32B-B7CBB122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55094" cy="992334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1F2328"/>
                </a:solidFill>
                <a:latin typeface="-apple-system"/>
              </a:rPr>
              <a:t>M2.</a:t>
            </a:r>
            <a:r>
              <a:rPr lang="zh-TW" altLang="en-US" b="1" dirty="0">
                <a:solidFill>
                  <a:srgbClr val="1F2328"/>
                </a:solidFill>
                <a:latin typeface="-apple-system"/>
              </a:rPr>
              <a:t>資產</a:t>
            </a:r>
            <a:r>
              <a:rPr lang="en-US" altLang="zh-TW" b="1" dirty="0">
                <a:solidFill>
                  <a:srgbClr val="1F2328"/>
                </a:solidFill>
                <a:latin typeface="-apple-system"/>
              </a:rPr>
              <a:t>(assets)</a:t>
            </a:r>
            <a:r>
              <a:rPr lang="zh-TW" altLang="en-US" b="1" dirty="0">
                <a:solidFill>
                  <a:srgbClr val="1F2328"/>
                </a:solidFill>
                <a:latin typeface="-apple-system"/>
              </a:rPr>
              <a:t>與風險</a:t>
            </a:r>
            <a:r>
              <a:rPr lang="en-US" altLang="zh-TW" b="1" dirty="0">
                <a:solidFill>
                  <a:srgbClr val="1F2328"/>
                </a:solidFill>
                <a:latin typeface="-apple-system"/>
              </a:rPr>
              <a:t>(risk)</a:t>
            </a:r>
            <a:r>
              <a:rPr lang="zh-TW" altLang="en-US" b="1" dirty="0">
                <a:solidFill>
                  <a:srgbClr val="1F2328"/>
                </a:solidFill>
                <a:latin typeface="-apple-system"/>
              </a:rPr>
              <a:t>管理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8C4E02-F3D7-4338-8C45-69DA5E49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1F2328"/>
                </a:solidFill>
                <a:latin typeface="-apple-system"/>
              </a:rPr>
              <a:t>M2-1.</a:t>
            </a:r>
            <a:r>
              <a:rPr lang="zh-TW" altLang="en-US" b="1" dirty="0">
                <a:solidFill>
                  <a:srgbClr val="1F2328"/>
                </a:solidFill>
                <a:latin typeface="-apple-system"/>
              </a:rPr>
              <a:t>資產分類分級與盤點</a:t>
            </a:r>
          </a:p>
          <a:p>
            <a:r>
              <a:rPr lang="en-US" altLang="zh-TW" b="1" dirty="0">
                <a:solidFill>
                  <a:srgbClr val="1F2328"/>
                </a:solidFill>
                <a:latin typeface="-apple-system"/>
              </a:rPr>
              <a:t>M2-2.</a:t>
            </a:r>
            <a:r>
              <a:rPr lang="zh-TW" altLang="en-US" b="1" dirty="0">
                <a:solidFill>
                  <a:srgbClr val="1F2328"/>
                </a:solidFill>
                <a:latin typeface="-apple-system"/>
              </a:rPr>
              <a:t>風險評鑑與風險處理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7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資訊資產安全等級之影響評估構面通常至少會包含機密性、完整性等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資訊資產重要性等級一旦區分完成</a:t>
            </a:r>
            <a:r>
              <a:rPr lang="en-US" altLang="zh-TW" sz="3600" dirty="0"/>
              <a:t>,</a:t>
            </a:r>
            <a:r>
              <a:rPr lang="zh-TW" altLang="en-US" sz="3600" dirty="0"/>
              <a:t>之後不需要再重新檢視或變更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資產分類分級作業通常是為了之後進行風險管控作業所需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資產標示並不僅限於硬體資產</a:t>
            </a:r>
          </a:p>
        </p:txBody>
      </p:sp>
    </p:spTree>
    <p:extLst>
      <p:ext uri="{BB962C8B-B14F-4D97-AF65-F5344CB8AC3E}">
        <p14:creationId xmlns:p14="http://schemas.microsoft.com/office/powerpoint/2010/main" val="34360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資訊資產安全等級之影響評估構面通常至少會包含機密性、完整性等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資訊資產重要性等級一旦區分完成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之後不需要再重新檢視或變更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資產分類分級作業通常是為了之後進行風險管控作業所需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資產標示並不僅限於硬體資產</a:t>
            </a:r>
          </a:p>
        </p:txBody>
      </p:sp>
    </p:spTree>
    <p:extLst>
      <p:ext uri="{BB962C8B-B14F-4D97-AF65-F5344CB8AC3E}">
        <p14:creationId xmlns:p14="http://schemas.microsoft.com/office/powerpoint/2010/main" val="25769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關於資產分類分級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資產評估不需考量資產之完整性、可用性、機密性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資產分類分級不需考慮產業別差異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資產分類分級可以做為風險評估重要的依據</a:t>
            </a:r>
          </a:p>
          <a:p>
            <a:r>
              <a:rPr lang="en-US" altLang="zh-TW" sz="3600" dirty="0"/>
              <a:t>(D) CCTV </a:t>
            </a:r>
            <a:r>
              <a:rPr lang="zh-TW" altLang="en-US" sz="3600" dirty="0"/>
              <a:t>系統歸在人資行管部門管控</a:t>
            </a:r>
            <a:r>
              <a:rPr lang="en-US" altLang="zh-TW" sz="3600" dirty="0"/>
              <a:t>,</a:t>
            </a:r>
            <a:r>
              <a:rPr lang="zh-TW" altLang="en-US" sz="3600" dirty="0"/>
              <a:t>可不列入分類與評估建議</a:t>
            </a:r>
          </a:p>
        </p:txBody>
      </p:sp>
    </p:spTree>
    <p:extLst>
      <p:ext uri="{BB962C8B-B14F-4D97-AF65-F5344CB8AC3E}">
        <p14:creationId xmlns:p14="http://schemas.microsoft.com/office/powerpoint/2010/main" val="2943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關於資產分類分級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資產評估不需考量資產之完整性、可用性、機密性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資產分類分級不需考慮產業別差異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資產分類分級可以做為風險評估重要的依據</a:t>
            </a:r>
          </a:p>
          <a:p>
            <a:r>
              <a:rPr lang="en-US" altLang="zh-TW" sz="3600" dirty="0"/>
              <a:t>(D) CCTV </a:t>
            </a:r>
            <a:r>
              <a:rPr lang="zh-TW" altLang="en-US" sz="3600" dirty="0"/>
              <a:t>系統歸在人資行管部門管控</a:t>
            </a:r>
            <a:r>
              <a:rPr lang="en-US" altLang="zh-TW" sz="3600" dirty="0"/>
              <a:t>,</a:t>
            </a:r>
            <a:r>
              <a:rPr lang="zh-TW" altLang="en-US" sz="3600" dirty="0"/>
              <a:t>可不列入分類與評估建議</a:t>
            </a:r>
          </a:p>
        </p:txBody>
      </p:sp>
    </p:spTree>
    <p:extLst>
      <p:ext uri="{BB962C8B-B14F-4D97-AF65-F5344CB8AC3E}">
        <p14:creationId xmlns:p14="http://schemas.microsoft.com/office/powerpoint/2010/main" val="30603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關於雲端服務資產識別議題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下列敘述何者有待商榷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租賃雲端服務系統</a:t>
            </a:r>
            <a:r>
              <a:rPr lang="en-US" altLang="zh-TW" sz="3600" dirty="0"/>
              <a:t>,</a:t>
            </a:r>
            <a:r>
              <a:rPr lang="zh-TW" altLang="en-US" sz="3600" dirty="0"/>
              <a:t>未列會計科目資產</a:t>
            </a:r>
            <a:r>
              <a:rPr lang="en-US" altLang="zh-TW" sz="3600" dirty="0"/>
              <a:t>,</a:t>
            </a:r>
            <a:r>
              <a:rPr lang="zh-TW" altLang="en-US" sz="3600" dirty="0"/>
              <a:t>所以不列入資訊資產盤點項目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雲端服務資料屬於企業組織之資產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雲端服務系統</a:t>
            </a:r>
            <a:r>
              <a:rPr lang="en-US" altLang="zh-TW" sz="3600" dirty="0"/>
              <a:t>,</a:t>
            </a:r>
            <a:r>
              <a:rPr lang="zh-TW" altLang="en-US" sz="3600" dirty="0"/>
              <a:t>仍屬於資產識別需考量之範圍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法規的適用上</a:t>
            </a:r>
            <a:r>
              <a:rPr lang="en-US" altLang="zh-TW" sz="3600" dirty="0"/>
              <a:t>,</a:t>
            </a:r>
            <a:r>
              <a:rPr lang="zh-TW" altLang="en-US" sz="3600" dirty="0"/>
              <a:t>在雲端資訊資產處理方式</a:t>
            </a:r>
            <a:r>
              <a:rPr lang="en-US" altLang="zh-TW" sz="3600" dirty="0"/>
              <a:t>,</a:t>
            </a:r>
            <a:r>
              <a:rPr lang="zh-TW" altLang="en-US" sz="3600" dirty="0"/>
              <a:t>各國無一致標準</a:t>
            </a:r>
            <a:r>
              <a:rPr lang="en-US" altLang="zh-TW" sz="3600" dirty="0"/>
              <a:t>,</a:t>
            </a:r>
            <a:r>
              <a:rPr lang="zh-TW" altLang="en-US" sz="3600" dirty="0"/>
              <a:t>需審慎使用</a:t>
            </a:r>
          </a:p>
        </p:txBody>
      </p:sp>
    </p:spTree>
    <p:extLst>
      <p:ext uri="{BB962C8B-B14F-4D97-AF65-F5344CB8AC3E}">
        <p14:creationId xmlns:p14="http://schemas.microsoft.com/office/powerpoint/2010/main" val="24829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關於雲端服務資產識別議題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下列敘述何者有待商榷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租賃雲端服務系統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未列會計科目資產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所以不列入資訊資產盤點項目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雲端服務資料屬於企業組織之資產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雲端服務系統</a:t>
            </a:r>
            <a:r>
              <a:rPr lang="en-US" altLang="zh-TW" sz="3600" dirty="0"/>
              <a:t>,</a:t>
            </a:r>
            <a:r>
              <a:rPr lang="zh-TW" altLang="en-US" sz="3600" dirty="0"/>
              <a:t>仍屬於資產識別需考量之範圍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法規的適用上</a:t>
            </a:r>
            <a:r>
              <a:rPr lang="en-US" altLang="zh-TW" sz="3600" dirty="0"/>
              <a:t>,</a:t>
            </a:r>
            <a:r>
              <a:rPr lang="zh-TW" altLang="en-US" sz="3600" dirty="0"/>
              <a:t>在雲端資訊資產處理方式</a:t>
            </a:r>
            <a:r>
              <a:rPr lang="en-US" altLang="zh-TW" sz="3600" dirty="0"/>
              <a:t>,</a:t>
            </a:r>
            <a:r>
              <a:rPr lang="zh-TW" altLang="en-US" sz="3600" dirty="0"/>
              <a:t>各國無一致標準</a:t>
            </a:r>
            <a:r>
              <a:rPr lang="en-US" altLang="zh-TW" sz="3600" dirty="0"/>
              <a:t>,</a:t>
            </a:r>
            <a:r>
              <a:rPr lang="zh-TW" altLang="en-US" sz="3600" dirty="0"/>
              <a:t>需審慎使用</a:t>
            </a:r>
          </a:p>
        </p:txBody>
      </p:sp>
    </p:spTree>
    <p:extLst>
      <p:ext uri="{BB962C8B-B14F-4D97-AF65-F5344CB8AC3E}">
        <p14:creationId xmlns:p14="http://schemas.microsoft.com/office/powerpoint/2010/main" val="30439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在進行資產盤點和建立資產清冊時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下列何者不是必要做法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資產清冊需要識別與資訊及資訊處理設施有關的資產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資產清冊需要標示資產購置時的成本和費用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對已識別的資訊資產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需要指派資產的擁有者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資產清冊應予文件化</a:t>
            </a:r>
          </a:p>
        </p:txBody>
      </p:sp>
    </p:spTree>
    <p:extLst>
      <p:ext uri="{BB962C8B-B14F-4D97-AF65-F5344CB8AC3E}">
        <p14:creationId xmlns:p14="http://schemas.microsoft.com/office/powerpoint/2010/main" val="32690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在進行資產盤點和建立資產清冊時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下列何者不是必要做法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資產清冊需要識別與資訊及資訊處理設施有關的資產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資產清冊需要標示資產購置時的成本和費用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對已識別的資訊資產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需要指派資產的擁有者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資產清冊應予文件化</a:t>
            </a:r>
          </a:p>
        </p:txBody>
      </p:sp>
    </p:spTree>
    <p:extLst>
      <p:ext uri="{BB962C8B-B14F-4D97-AF65-F5344CB8AC3E}">
        <p14:creationId xmlns:p14="http://schemas.microsoft.com/office/powerpoint/2010/main" val="21544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F38C7-2581-4E70-93B3-9EA9A88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AF82E6-3737-41F3-B435-0AB01C0542FF}"/>
              </a:ext>
            </a:extLst>
          </p:cNvPr>
          <p:cNvSpPr/>
          <p:nvPr/>
        </p:nvSpPr>
        <p:spPr>
          <a:xfrm>
            <a:off x="0" y="3319795"/>
            <a:ext cx="9144000" cy="19132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M2-2.</a:t>
            </a:r>
            <a:r>
              <a:rPr lang="zh-TW" altLang="en-US" sz="6600" dirty="0" smtClean="0"/>
              <a:t>風險管理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877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如果資訊安全事件的攻擊者的獲益小於成本時</a:t>
            </a:r>
            <a:r>
              <a:rPr lang="en-US" altLang="zh-TW" sz="3600" dirty="0"/>
              <a:t>,</a:t>
            </a:r>
            <a:r>
              <a:rPr lang="zh-TW" altLang="en-US" sz="3600" dirty="0"/>
              <a:t>或是預估的損失在組織可以容忍的範圍內</a:t>
            </a:r>
            <a:r>
              <a:rPr lang="en-US" altLang="zh-TW" sz="3600" dirty="0"/>
              <a:t>,</a:t>
            </a:r>
            <a:r>
              <a:rPr lang="zh-TW" altLang="en-US" sz="3600" dirty="0"/>
              <a:t>此時可以採取哪一種風險處置策略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33695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C8EA7-E341-41FA-B011-7EA8BAD2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1F2328"/>
                </a:solidFill>
                <a:latin typeface="-apple-system"/>
              </a:rPr>
              <a:t>M2-1.</a:t>
            </a:r>
            <a:r>
              <a:rPr lang="zh-TW" altLang="en-US" b="1" dirty="0">
                <a:solidFill>
                  <a:srgbClr val="1F2328"/>
                </a:solidFill>
                <a:latin typeface="-apple-system"/>
              </a:rPr>
              <a:t>資產分類分級與盤點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6CC9DC-2670-4C11-9A09-E13C4DE7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資訊資產</a:t>
            </a:r>
          </a:p>
          <a:p>
            <a:r>
              <a:rPr lang="zh-TW" altLang="en-US" dirty="0"/>
              <a:t>資訊資產分類</a:t>
            </a:r>
            <a:r>
              <a:rPr lang="en-US" altLang="zh-TW" dirty="0"/>
              <a:t>(</a:t>
            </a:r>
            <a:r>
              <a:rPr lang="zh-TW" altLang="en-US" dirty="0"/>
              <a:t>類型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資訊資產分級</a:t>
            </a:r>
            <a:endParaRPr lang="en-US" altLang="zh-TW" dirty="0"/>
          </a:p>
          <a:p>
            <a:pPr lvl="1"/>
            <a:r>
              <a:rPr lang="zh-TW" altLang="en-US" dirty="0"/>
              <a:t>目的</a:t>
            </a:r>
          </a:p>
          <a:p>
            <a:pPr lvl="1"/>
            <a:r>
              <a:rPr lang="zh-TW" altLang="en-US" dirty="0"/>
              <a:t>盤點施作方式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6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如果資訊安全事件的攻擊者的獲益小於成本時</a:t>
            </a:r>
            <a:r>
              <a:rPr lang="en-US" altLang="zh-TW" sz="3600" dirty="0"/>
              <a:t>,</a:t>
            </a:r>
            <a:r>
              <a:rPr lang="zh-TW" altLang="en-US" sz="3600" dirty="0"/>
              <a:t>或是預估的損失在組織可以容忍的範圍內</a:t>
            </a:r>
            <a:r>
              <a:rPr lang="en-US" altLang="zh-TW" sz="3600" dirty="0"/>
              <a:t>,</a:t>
            </a:r>
            <a:r>
              <a:rPr lang="zh-TW" altLang="en-US" sz="3600" dirty="0"/>
              <a:t>此時可以採取哪一種風險處置策略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19640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以下何者非風險評鑑後</a:t>
            </a:r>
            <a:r>
              <a:rPr lang="en-US" altLang="zh-TW" sz="3600" dirty="0"/>
              <a:t>,</a:t>
            </a:r>
            <a:r>
              <a:rPr lang="zh-TW" altLang="en-US" sz="3600" dirty="0"/>
              <a:t>對於超出風險事項首要處理方式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風險控制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風險再評鑑</a:t>
            </a:r>
          </a:p>
        </p:txBody>
      </p:sp>
    </p:spTree>
    <p:extLst>
      <p:ext uri="{BB962C8B-B14F-4D97-AF65-F5344CB8AC3E}">
        <p14:creationId xmlns:p14="http://schemas.microsoft.com/office/powerpoint/2010/main" val="9541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以下何者非風險評鑑後</a:t>
            </a:r>
            <a:r>
              <a:rPr lang="en-US" altLang="zh-TW" sz="3600" dirty="0"/>
              <a:t>,</a:t>
            </a:r>
            <a:r>
              <a:rPr lang="zh-TW" altLang="en-US" sz="3600" dirty="0"/>
              <a:t>對於超出風險事項首要處理方式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風險控制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風險再評鑑</a:t>
            </a:r>
          </a:p>
        </p:txBody>
      </p:sp>
    </p:spTree>
    <p:extLst>
      <p:ext uri="{BB962C8B-B14F-4D97-AF65-F5344CB8AC3E}">
        <p14:creationId xmlns:p14="http://schemas.microsoft.com/office/powerpoint/2010/main" val="17144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dirty="0"/>
              <a:t>關於風險分析</a:t>
            </a:r>
            <a:r>
              <a:rPr lang="en-US" altLang="zh-TW" sz="3000" dirty="0"/>
              <a:t>(Risk Analysis),</a:t>
            </a:r>
            <a:r>
              <a:rPr lang="zh-TW" altLang="en-US" sz="3000" dirty="0"/>
              <a:t>下列敘述何者不正確</a:t>
            </a:r>
            <a:r>
              <a:rPr lang="en-US" altLang="zh-TW" sz="3000" dirty="0"/>
              <a:t>?</a:t>
            </a:r>
          </a:p>
          <a:p>
            <a:r>
              <a:rPr lang="en-US" altLang="zh-TW" sz="3000" dirty="0"/>
              <a:t>(A) </a:t>
            </a:r>
            <a:r>
              <a:rPr lang="zh-TW" altLang="en-US" sz="3000" dirty="0"/>
              <a:t>在現有的控制方法下</a:t>
            </a:r>
            <a:r>
              <a:rPr lang="en-US" altLang="zh-TW" sz="3000" dirty="0"/>
              <a:t>,</a:t>
            </a:r>
            <a:r>
              <a:rPr lang="zh-TW" altLang="en-US" sz="3000" dirty="0"/>
              <a:t>系統性運用有效資訊</a:t>
            </a:r>
            <a:r>
              <a:rPr lang="en-US" altLang="zh-TW" sz="3000" dirty="0"/>
              <a:t>,</a:t>
            </a:r>
            <a:r>
              <a:rPr lang="zh-TW" altLang="en-US" sz="3000" dirty="0"/>
              <a:t>以判斷特定事件發生的可能性及其影響的嚴重程度</a:t>
            </a:r>
          </a:p>
          <a:p>
            <a:r>
              <a:rPr lang="en-US" altLang="zh-TW" sz="3000" dirty="0"/>
              <a:t>(B) </a:t>
            </a:r>
            <a:r>
              <a:rPr lang="zh-TW" altLang="en-US" sz="3000" dirty="0"/>
              <a:t>將可接受風險與主要風險分開</a:t>
            </a:r>
            <a:r>
              <a:rPr lang="en-US" altLang="zh-TW" sz="3000" dirty="0"/>
              <a:t>,</a:t>
            </a:r>
            <a:r>
              <a:rPr lang="zh-TW" altLang="en-US" sz="3000" dirty="0"/>
              <a:t>並提供風險評量所需的資料</a:t>
            </a:r>
          </a:p>
          <a:p>
            <a:r>
              <a:rPr lang="en-US" altLang="zh-TW" sz="3000" dirty="0"/>
              <a:t>(C) </a:t>
            </a:r>
            <a:r>
              <a:rPr lang="zh-TW" altLang="en-US" sz="3000" dirty="0"/>
              <a:t>風險分析的步驟之一為畫出風險圖像</a:t>
            </a:r>
            <a:r>
              <a:rPr lang="en-US" altLang="zh-TW" sz="3000" dirty="0"/>
              <a:t>,</a:t>
            </a:r>
            <a:r>
              <a:rPr lang="zh-TW" altLang="en-US" sz="3000" dirty="0"/>
              <a:t>依分析資料結果畫出風險圖像</a:t>
            </a:r>
            <a:r>
              <a:rPr lang="en-US" altLang="zh-TW" sz="3000" dirty="0"/>
              <a:t>,</a:t>
            </a:r>
            <a:r>
              <a:rPr lang="zh-TW" altLang="en-US" sz="3000" dirty="0"/>
              <a:t>橫軸代表機率</a:t>
            </a:r>
            <a:r>
              <a:rPr lang="en-US" altLang="zh-TW" sz="3000" dirty="0"/>
              <a:t>,</a:t>
            </a:r>
            <a:r>
              <a:rPr lang="zh-TW" altLang="en-US" sz="3000" dirty="0"/>
              <a:t>縱軸代表時間</a:t>
            </a:r>
          </a:p>
          <a:p>
            <a:r>
              <a:rPr lang="en-US" altLang="zh-TW" sz="3000" dirty="0"/>
              <a:t>(D) </a:t>
            </a:r>
            <a:r>
              <a:rPr lang="zh-TW" altLang="en-US" sz="3000" dirty="0"/>
              <a:t>風險分析的步驟之一為蒐集資訊</a:t>
            </a:r>
            <a:r>
              <a:rPr lang="en-US" altLang="zh-TW" sz="3000" dirty="0"/>
              <a:t>,</a:t>
            </a:r>
            <a:r>
              <a:rPr lang="zh-TW" altLang="en-US" sz="3000" dirty="0"/>
              <a:t>包括紀錄經驗、國外的應用、出版文獻、調查與研究、專家判斷、模型應用、實驗及原型</a:t>
            </a:r>
          </a:p>
        </p:txBody>
      </p:sp>
    </p:spTree>
    <p:extLst>
      <p:ext uri="{BB962C8B-B14F-4D97-AF65-F5344CB8AC3E}">
        <p14:creationId xmlns:p14="http://schemas.microsoft.com/office/powerpoint/2010/main" val="5291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dirty="0"/>
              <a:t>關於風險分析</a:t>
            </a:r>
            <a:r>
              <a:rPr lang="en-US" altLang="zh-TW" sz="3000" dirty="0"/>
              <a:t>(Risk Analysis),</a:t>
            </a:r>
            <a:r>
              <a:rPr lang="zh-TW" altLang="en-US" sz="3000" dirty="0"/>
              <a:t>下列敘述何者不正確</a:t>
            </a:r>
            <a:r>
              <a:rPr lang="en-US" altLang="zh-TW" sz="3000" dirty="0"/>
              <a:t>?</a:t>
            </a:r>
          </a:p>
          <a:p>
            <a:r>
              <a:rPr lang="en-US" altLang="zh-TW" sz="3000" dirty="0"/>
              <a:t>(A) </a:t>
            </a:r>
            <a:r>
              <a:rPr lang="zh-TW" altLang="en-US" sz="3000" dirty="0"/>
              <a:t>在現有的控制方法下</a:t>
            </a:r>
            <a:r>
              <a:rPr lang="en-US" altLang="zh-TW" sz="3000" dirty="0"/>
              <a:t>,</a:t>
            </a:r>
            <a:r>
              <a:rPr lang="zh-TW" altLang="en-US" sz="3000" dirty="0"/>
              <a:t>系統性運用有效資訊</a:t>
            </a:r>
            <a:r>
              <a:rPr lang="en-US" altLang="zh-TW" sz="3000" dirty="0"/>
              <a:t>,</a:t>
            </a:r>
            <a:r>
              <a:rPr lang="zh-TW" altLang="en-US" sz="3000" dirty="0"/>
              <a:t>以判斷特定事件發生的可能性及其影響的嚴重程度</a:t>
            </a:r>
          </a:p>
          <a:p>
            <a:r>
              <a:rPr lang="en-US" altLang="zh-TW" sz="3000" dirty="0"/>
              <a:t>(B) </a:t>
            </a:r>
            <a:r>
              <a:rPr lang="zh-TW" altLang="en-US" sz="3000" dirty="0"/>
              <a:t>將可接受風險與主要風險分開</a:t>
            </a:r>
            <a:r>
              <a:rPr lang="en-US" altLang="zh-TW" sz="3000" dirty="0"/>
              <a:t>,</a:t>
            </a:r>
            <a:r>
              <a:rPr lang="zh-TW" altLang="en-US" sz="3000" dirty="0"/>
              <a:t>並提供風險評量所需的資料</a:t>
            </a:r>
          </a:p>
          <a:p>
            <a:r>
              <a:rPr lang="en-US" altLang="zh-TW" sz="3000" dirty="0">
                <a:solidFill>
                  <a:srgbClr val="FF0000"/>
                </a:solidFill>
              </a:rPr>
              <a:t>(C) </a:t>
            </a:r>
            <a:r>
              <a:rPr lang="zh-TW" altLang="en-US" sz="3000" dirty="0">
                <a:solidFill>
                  <a:srgbClr val="FF0000"/>
                </a:solidFill>
              </a:rPr>
              <a:t>風險分析的步驟之一為畫出風險圖像</a:t>
            </a:r>
            <a:r>
              <a:rPr lang="en-US" altLang="zh-TW" sz="3000" dirty="0">
                <a:solidFill>
                  <a:srgbClr val="FF0000"/>
                </a:solidFill>
              </a:rPr>
              <a:t>,</a:t>
            </a:r>
            <a:r>
              <a:rPr lang="zh-TW" altLang="en-US" sz="3000" dirty="0">
                <a:solidFill>
                  <a:srgbClr val="FF0000"/>
                </a:solidFill>
              </a:rPr>
              <a:t>依分析資料結果畫出風險圖像</a:t>
            </a:r>
            <a:r>
              <a:rPr lang="en-US" altLang="zh-TW" sz="3000" dirty="0">
                <a:solidFill>
                  <a:srgbClr val="FF0000"/>
                </a:solidFill>
              </a:rPr>
              <a:t>,</a:t>
            </a:r>
            <a:r>
              <a:rPr lang="zh-TW" altLang="en-US" sz="3000" dirty="0">
                <a:solidFill>
                  <a:srgbClr val="FF0000"/>
                </a:solidFill>
              </a:rPr>
              <a:t>橫軸代表機率</a:t>
            </a:r>
            <a:r>
              <a:rPr lang="en-US" altLang="zh-TW" sz="3000" dirty="0">
                <a:solidFill>
                  <a:srgbClr val="FF0000"/>
                </a:solidFill>
              </a:rPr>
              <a:t>,</a:t>
            </a:r>
            <a:r>
              <a:rPr lang="zh-TW" altLang="en-US" sz="3000" dirty="0">
                <a:solidFill>
                  <a:srgbClr val="FF0000"/>
                </a:solidFill>
              </a:rPr>
              <a:t>縱軸代表時間</a:t>
            </a:r>
          </a:p>
          <a:p>
            <a:r>
              <a:rPr lang="en-US" altLang="zh-TW" sz="3000" dirty="0"/>
              <a:t>(D) </a:t>
            </a:r>
            <a:r>
              <a:rPr lang="zh-TW" altLang="en-US" sz="3000" dirty="0"/>
              <a:t>風險分析的步驟之一為蒐集資訊</a:t>
            </a:r>
            <a:r>
              <a:rPr lang="en-US" altLang="zh-TW" sz="3000" dirty="0"/>
              <a:t>,</a:t>
            </a:r>
            <a:r>
              <a:rPr lang="zh-TW" altLang="en-US" sz="3000" dirty="0"/>
              <a:t>包括紀錄經驗、國外的應用、出版文獻、調查與研究、專家判斷、模型應用、實驗及原型</a:t>
            </a:r>
          </a:p>
        </p:txBody>
      </p:sp>
    </p:spTree>
    <p:extLst>
      <p:ext uri="{BB962C8B-B14F-4D97-AF65-F5344CB8AC3E}">
        <p14:creationId xmlns:p14="http://schemas.microsoft.com/office/powerpoint/2010/main" val="27277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關於資訊安全管理系統中的風險處理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依照風險等級</a:t>
            </a:r>
            <a:r>
              <a:rPr lang="en-US" altLang="zh-TW" sz="3600" dirty="0"/>
              <a:t>,</a:t>
            </a:r>
            <a:r>
              <a:rPr lang="zh-TW" altLang="en-US" sz="3600" dirty="0"/>
              <a:t>實施控制措施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可選擇風險轉移</a:t>
            </a:r>
            <a:r>
              <a:rPr lang="en-US" altLang="zh-TW" sz="3600" dirty="0"/>
              <a:t>;</a:t>
            </a:r>
            <a:r>
              <a:rPr lang="zh-TW" altLang="en-US" sz="3600" dirty="0"/>
              <a:t>比方購買地震或防火保險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所有風險都可以選擇直接接受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移除風險來源</a:t>
            </a:r>
          </a:p>
        </p:txBody>
      </p:sp>
    </p:spTree>
    <p:extLst>
      <p:ext uri="{BB962C8B-B14F-4D97-AF65-F5344CB8AC3E}">
        <p14:creationId xmlns:p14="http://schemas.microsoft.com/office/powerpoint/2010/main" val="17138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關於資訊安全管理系統中的風險處理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依照風險等級</a:t>
            </a:r>
            <a:r>
              <a:rPr lang="en-US" altLang="zh-TW" sz="3600" dirty="0"/>
              <a:t>,</a:t>
            </a:r>
            <a:r>
              <a:rPr lang="zh-TW" altLang="en-US" sz="3600" dirty="0"/>
              <a:t>實施控制措施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可選擇風險轉移</a:t>
            </a:r>
            <a:r>
              <a:rPr lang="en-US" altLang="zh-TW" sz="3600" dirty="0"/>
              <a:t>;</a:t>
            </a:r>
            <a:r>
              <a:rPr lang="zh-TW" altLang="en-US" sz="3600" dirty="0"/>
              <a:t>比方購買地震或防火保險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所有風險都可以選擇直接接受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移除風險來源</a:t>
            </a:r>
          </a:p>
        </p:txBody>
      </p:sp>
    </p:spTree>
    <p:extLst>
      <p:ext uri="{BB962C8B-B14F-4D97-AF65-F5344CB8AC3E}">
        <p14:creationId xmlns:p14="http://schemas.microsoft.com/office/powerpoint/2010/main" val="15695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下列何者不是定量風險分析中所使用的計算因子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年度發生率</a:t>
            </a:r>
            <a:r>
              <a:rPr lang="en-US" altLang="zh-TW" sz="3600" dirty="0"/>
              <a:t>(Annualized Rate of Occurrence, ARO)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資產價值</a:t>
            </a:r>
            <a:r>
              <a:rPr lang="en-US" altLang="zh-TW" sz="3600" dirty="0"/>
              <a:t>(Assets Value)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暴露因子</a:t>
            </a:r>
            <a:r>
              <a:rPr lang="en-US" altLang="zh-TW" sz="3600" dirty="0"/>
              <a:t>(Exposure Factor, EF)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均線</a:t>
            </a:r>
            <a:r>
              <a:rPr lang="en-US" altLang="zh-TW" sz="3600" dirty="0"/>
              <a:t>(Moving Average, MA)</a:t>
            </a:r>
          </a:p>
        </p:txBody>
      </p:sp>
    </p:spTree>
    <p:extLst>
      <p:ext uri="{BB962C8B-B14F-4D97-AF65-F5344CB8AC3E}">
        <p14:creationId xmlns:p14="http://schemas.microsoft.com/office/powerpoint/2010/main" val="14097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下列何者不是定量風險分析中所使用的計算因子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年度發生率</a:t>
            </a:r>
            <a:r>
              <a:rPr lang="en-US" altLang="zh-TW" sz="3600" dirty="0"/>
              <a:t>(Annualized Rate of Occurrence, ARO)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資產價值</a:t>
            </a:r>
            <a:r>
              <a:rPr lang="en-US" altLang="zh-TW" sz="3600" dirty="0"/>
              <a:t>(Assets Value)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暴露因子</a:t>
            </a:r>
            <a:r>
              <a:rPr lang="en-US" altLang="zh-TW" sz="3600" dirty="0"/>
              <a:t>(Exposure Factor, EF)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均線</a:t>
            </a:r>
            <a:r>
              <a:rPr lang="en-US" altLang="zh-TW" sz="3600" dirty="0">
                <a:solidFill>
                  <a:srgbClr val="FF0000"/>
                </a:solidFill>
              </a:rPr>
              <a:t>(Moving Average, MA)</a:t>
            </a:r>
          </a:p>
        </p:txBody>
      </p:sp>
    </p:spTree>
    <p:extLst>
      <p:ext uri="{BB962C8B-B14F-4D97-AF65-F5344CB8AC3E}">
        <p14:creationId xmlns:p14="http://schemas.microsoft.com/office/powerpoint/2010/main" val="36716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關於「識別風險並以定性或定量之方式計算風險值」</a:t>
            </a:r>
            <a:r>
              <a:rPr lang="en-US" altLang="zh-TW" sz="3600" dirty="0"/>
              <a:t>,</a:t>
            </a:r>
            <a:r>
              <a:rPr lang="zh-TW" altLang="en-US" sz="3600" dirty="0"/>
              <a:t>是下列何者的敘述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風險分析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風險降低</a:t>
            </a:r>
          </a:p>
        </p:txBody>
      </p:sp>
    </p:spTree>
    <p:extLst>
      <p:ext uri="{BB962C8B-B14F-4D97-AF65-F5344CB8AC3E}">
        <p14:creationId xmlns:p14="http://schemas.microsoft.com/office/powerpoint/2010/main" val="8216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A7BA5-A37A-4F7F-A921-17330105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276994"/>
            <a:ext cx="7886700" cy="816515"/>
          </a:xfrm>
        </p:spPr>
        <p:txBody>
          <a:bodyPr/>
          <a:lstStyle/>
          <a:p>
            <a:r>
              <a:rPr lang="en-US" altLang="zh-TW" b="1" dirty="0">
                <a:solidFill>
                  <a:srgbClr val="1F2328"/>
                </a:solidFill>
                <a:latin typeface="-apple-system"/>
              </a:rPr>
              <a:t>M2-2.</a:t>
            </a:r>
            <a:r>
              <a:rPr lang="zh-TW" altLang="en-US" b="1" dirty="0">
                <a:solidFill>
                  <a:srgbClr val="1F2328"/>
                </a:solidFill>
                <a:latin typeface="-apple-system"/>
              </a:rPr>
              <a:t>風險評鑑與風險處理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79201-B6DB-42B9-B2C6-35269A36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65839"/>
            <a:ext cx="8572500" cy="52936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dirty="0"/>
              <a:t>國際標準與架構</a:t>
            </a:r>
          </a:p>
          <a:p>
            <a:pPr marL="0" indent="0">
              <a:buNone/>
            </a:pPr>
            <a:r>
              <a:rPr lang="zh-TW" altLang="en-US" dirty="0"/>
              <a:t>風險管理</a:t>
            </a:r>
            <a:r>
              <a:rPr lang="en-US" altLang="zh-TW" dirty="0"/>
              <a:t>(risk management):</a:t>
            </a:r>
            <a:r>
              <a:rPr lang="zh-TW" altLang="en-US" dirty="0"/>
              <a:t>定義</a:t>
            </a:r>
          </a:p>
          <a:p>
            <a:pPr marL="0" indent="0">
              <a:buNone/>
            </a:pPr>
            <a:r>
              <a:rPr lang="zh-TW" altLang="en-US" dirty="0"/>
              <a:t>風險管理 流程</a:t>
            </a:r>
            <a:r>
              <a:rPr lang="en-US" altLang="zh-TW" dirty="0"/>
              <a:t>(Process)</a:t>
            </a:r>
          </a:p>
          <a:p>
            <a:pPr marL="0" indent="0">
              <a:buNone/>
            </a:pPr>
            <a:r>
              <a:rPr lang="zh-TW" altLang="en-US" dirty="0"/>
              <a:t>全景建立</a:t>
            </a:r>
          </a:p>
          <a:p>
            <a:pPr marL="0" indent="0">
              <a:buNone/>
            </a:pPr>
            <a:r>
              <a:rPr lang="zh-TW" altLang="en-US" dirty="0"/>
              <a:t>風險評估準則</a:t>
            </a:r>
            <a:r>
              <a:rPr lang="en-US" altLang="zh-TW" dirty="0"/>
              <a:t>(Risk Evaluation Criteria)</a:t>
            </a:r>
          </a:p>
          <a:p>
            <a:pPr marL="0" indent="0">
              <a:buNone/>
            </a:pPr>
            <a:r>
              <a:rPr lang="zh-TW" altLang="en-US" dirty="0"/>
              <a:t>衝擊準則</a:t>
            </a:r>
            <a:r>
              <a:rPr lang="en-US" altLang="zh-TW" dirty="0"/>
              <a:t>(Impact Criteria)</a:t>
            </a:r>
          </a:p>
          <a:p>
            <a:pPr marL="0" indent="0">
              <a:buNone/>
            </a:pPr>
            <a:r>
              <a:rPr lang="zh-TW" altLang="en-US" dirty="0"/>
              <a:t>風險接受準則</a:t>
            </a:r>
            <a:r>
              <a:rPr lang="en-US" altLang="zh-TW" dirty="0"/>
              <a:t>(Risk Acceptance Criteria)</a:t>
            </a:r>
          </a:p>
          <a:p>
            <a:pPr marL="0" indent="0">
              <a:buNone/>
            </a:pPr>
            <a:r>
              <a:rPr lang="zh-TW" altLang="en-US" dirty="0"/>
              <a:t>風險評鑑</a:t>
            </a:r>
            <a:r>
              <a:rPr lang="en-US" altLang="zh-TW" dirty="0"/>
              <a:t>(Risk assessment)</a:t>
            </a:r>
          </a:p>
          <a:p>
            <a:pPr marL="0" indent="0">
              <a:buNone/>
            </a:pPr>
            <a:r>
              <a:rPr lang="zh-TW" altLang="en-US" dirty="0"/>
              <a:t>風險評鑑的方法 </a:t>
            </a:r>
            <a:r>
              <a:rPr lang="en-US" altLang="zh-TW" dirty="0"/>
              <a:t>==&gt; </a:t>
            </a:r>
            <a:r>
              <a:rPr lang="zh-TW" altLang="en-US" dirty="0"/>
              <a:t>可區分為「高階風險評鑑」與「詳細風險評鑑」作法</a:t>
            </a:r>
          </a:p>
          <a:p>
            <a:pPr marL="0" indent="0">
              <a:buNone/>
            </a:pPr>
            <a:r>
              <a:rPr lang="zh-TW" altLang="en-US" dirty="0"/>
              <a:t>風險處理</a:t>
            </a:r>
            <a:r>
              <a:rPr lang="en-US" altLang="zh-TW" dirty="0"/>
              <a:t>(Risk treatment) ==&gt; </a:t>
            </a:r>
            <a:r>
              <a:rPr lang="zh-TW" altLang="en-US" dirty="0"/>
              <a:t>殘餘風險</a:t>
            </a:r>
            <a:r>
              <a:rPr lang="en-US" altLang="zh-TW" dirty="0"/>
              <a:t>|</a:t>
            </a:r>
            <a:r>
              <a:rPr lang="zh-TW" altLang="en-US" dirty="0"/>
              <a:t>剩餘風險</a:t>
            </a:r>
          </a:p>
          <a:p>
            <a:pPr marL="0" indent="0">
              <a:buNone/>
            </a:pPr>
            <a:r>
              <a:rPr lang="zh-TW" altLang="en-US" dirty="0"/>
              <a:t>四種風險處理</a:t>
            </a:r>
            <a:r>
              <a:rPr lang="en-US" altLang="zh-TW" dirty="0"/>
              <a:t>{</a:t>
            </a:r>
            <a:r>
              <a:rPr lang="zh-TW" altLang="en-US" dirty="0"/>
              <a:t>策略</a:t>
            </a:r>
            <a:r>
              <a:rPr lang="en-US" altLang="zh-TW" dirty="0"/>
              <a:t>|</a:t>
            </a:r>
            <a:r>
              <a:rPr lang="zh-TW" altLang="en-US" dirty="0"/>
              <a:t>模式</a:t>
            </a:r>
            <a:r>
              <a:rPr lang="en-US" altLang="zh-TW" dirty="0"/>
              <a:t>}:</a:t>
            </a:r>
          </a:p>
          <a:p>
            <a:pPr marL="457200" lvl="1" indent="0">
              <a:buNone/>
            </a:pPr>
            <a:r>
              <a:rPr lang="en-US" altLang="zh-TW" dirty="0"/>
              <a:t>1.Risk reduction = </a:t>
            </a:r>
            <a:r>
              <a:rPr lang="zh-TW" altLang="en-US" dirty="0"/>
              <a:t>風險降低</a:t>
            </a:r>
            <a:r>
              <a:rPr lang="en-US" altLang="zh-TW" dirty="0"/>
              <a:t>(</a:t>
            </a:r>
            <a:r>
              <a:rPr lang="zh-TW" altLang="en-US" dirty="0"/>
              <a:t>風險修改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en-US" altLang="zh-TW" dirty="0"/>
              <a:t>2.Risk retention = </a:t>
            </a:r>
            <a:r>
              <a:rPr lang="zh-TW" altLang="en-US" dirty="0"/>
              <a:t>風險保留</a:t>
            </a:r>
            <a:r>
              <a:rPr lang="en-US" altLang="zh-TW" dirty="0"/>
              <a:t>(</a:t>
            </a:r>
            <a:r>
              <a:rPr lang="zh-TW" altLang="en-US" dirty="0"/>
              <a:t>風險接受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en-US" altLang="zh-TW" dirty="0"/>
              <a:t>3.Risk avoidance = </a:t>
            </a:r>
            <a:r>
              <a:rPr lang="zh-TW" altLang="en-US" dirty="0"/>
              <a:t>風險避免</a:t>
            </a:r>
          </a:p>
          <a:p>
            <a:pPr marL="457200" lvl="1" indent="0">
              <a:buNone/>
            </a:pPr>
            <a:r>
              <a:rPr lang="en-US" altLang="zh-TW" dirty="0"/>
              <a:t>4.Risk sharing = </a:t>
            </a:r>
            <a:r>
              <a:rPr lang="zh-TW" altLang="en-US" dirty="0"/>
              <a:t>風險分擔</a:t>
            </a:r>
            <a:r>
              <a:rPr lang="en-US" altLang="zh-TW" dirty="0"/>
              <a:t>(</a:t>
            </a:r>
            <a:r>
              <a:rPr lang="zh-TW" altLang="en-US" dirty="0"/>
              <a:t>風險轉移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風險接受</a:t>
            </a:r>
            <a:r>
              <a:rPr lang="en-US" altLang="zh-TW" dirty="0"/>
              <a:t>(Risk acceptance)</a:t>
            </a:r>
            <a:r>
              <a:rPr lang="zh-TW" altLang="en-US" dirty="0"/>
              <a:t>與殘餘風險</a:t>
            </a:r>
            <a:r>
              <a:rPr lang="en-US" altLang="zh-TW" dirty="0"/>
              <a:t>(Residual risk)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DB0003-F6E0-420B-8DB1-5FCD561DCE58}"/>
              </a:ext>
            </a:extLst>
          </p:cNvPr>
          <p:cNvSpPr/>
          <p:nvPr/>
        </p:nvSpPr>
        <p:spPr>
          <a:xfrm>
            <a:off x="4432300" y="1093509"/>
            <a:ext cx="4572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TW" altLang="en-US" dirty="0"/>
              <a:t>國際標準與架構</a:t>
            </a:r>
          </a:p>
          <a:p>
            <a:r>
              <a:rPr lang="en-US" altLang="zh-TW" dirty="0"/>
              <a:t>NIST RMF(Risk Management Framework)</a:t>
            </a:r>
          </a:p>
          <a:p>
            <a:r>
              <a:rPr lang="en-US" altLang="zh-TW" dirty="0"/>
              <a:t>ISO 27005(2018)</a:t>
            </a:r>
          </a:p>
          <a:p>
            <a:r>
              <a:rPr lang="en-US" altLang="zh-TW" dirty="0"/>
              <a:t>ISO 31000 "Risk management – Principles and guidelines 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455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關於「識別風險並以定性或定量之方式計算風險值」</a:t>
            </a:r>
            <a:r>
              <a:rPr lang="en-US" altLang="zh-TW" sz="3600" dirty="0"/>
              <a:t>,</a:t>
            </a:r>
            <a:r>
              <a:rPr lang="zh-TW" altLang="en-US" sz="3600" dirty="0"/>
              <a:t>是下列何者的敘述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風險分析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風險降低</a:t>
            </a:r>
          </a:p>
        </p:txBody>
      </p:sp>
    </p:spTree>
    <p:extLst>
      <p:ext uri="{BB962C8B-B14F-4D97-AF65-F5344CB8AC3E}">
        <p14:creationId xmlns:p14="http://schemas.microsoft.com/office/powerpoint/2010/main" val="30033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下列敘述何者符合風險移轉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投保機房火險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建立備援網路系統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停止網路平台交易業務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增加開啟系統權限的簽核流程</a:t>
            </a:r>
          </a:p>
        </p:txBody>
      </p:sp>
    </p:spTree>
    <p:extLst>
      <p:ext uri="{BB962C8B-B14F-4D97-AF65-F5344CB8AC3E}">
        <p14:creationId xmlns:p14="http://schemas.microsoft.com/office/powerpoint/2010/main" val="39746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下列敘述何者符合風險移轉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投保機房火險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建立備援網路系統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停止網路平台交易業務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增加開啟系統權限的簽核流程</a:t>
            </a:r>
          </a:p>
        </p:txBody>
      </p:sp>
    </p:spTree>
    <p:extLst>
      <p:ext uri="{BB962C8B-B14F-4D97-AF65-F5344CB8AC3E}">
        <p14:creationId xmlns:p14="http://schemas.microsoft.com/office/powerpoint/2010/main" val="32627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關於風險管理常舉例的「木桶理論」</a:t>
            </a:r>
            <a:r>
              <a:rPr lang="en-US" altLang="zh-TW" sz="3600" dirty="0"/>
              <a:t>,</a:t>
            </a:r>
            <a:r>
              <a:rPr lang="zh-TW" altLang="en-US" sz="3600" dirty="0"/>
              <a:t>如何決定一個由長短不同的木板所構成的木桶之「容水量大小」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取決於其中「最長」的那塊木板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取決於全部木板長度的「平均值」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取決於其中「最短」的那塊木板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以上皆非</a:t>
            </a:r>
          </a:p>
        </p:txBody>
      </p:sp>
    </p:spTree>
    <p:extLst>
      <p:ext uri="{BB962C8B-B14F-4D97-AF65-F5344CB8AC3E}">
        <p14:creationId xmlns:p14="http://schemas.microsoft.com/office/powerpoint/2010/main" val="7951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關於風險管理常舉例的「木桶理論」</a:t>
            </a:r>
            <a:r>
              <a:rPr lang="en-US" altLang="zh-TW" sz="3600" dirty="0"/>
              <a:t>,</a:t>
            </a:r>
            <a:r>
              <a:rPr lang="zh-TW" altLang="en-US" sz="3600" dirty="0"/>
              <a:t>如何決定一個由長短不同的木板所構成的木桶之「容水量大小」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取決於其中「最長」的那塊木板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取決於全部木板長度的「平均值」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取決於其中「最短」的那塊木板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以上皆非</a:t>
            </a:r>
          </a:p>
        </p:txBody>
      </p:sp>
    </p:spTree>
    <p:extLst>
      <p:ext uri="{BB962C8B-B14F-4D97-AF65-F5344CB8AC3E}">
        <p14:creationId xmlns:p14="http://schemas.microsoft.com/office/powerpoint/2010/main" val="17375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為了降低風險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下列何者不是實施風險控制措施的考量因素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法規要求與限制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組織的目標與規範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實施的可能成本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資訊資產類別</a:t>
            </a:r>
          </a:p>
        </p:txBody>
      </p:sp>
    </p:spTree>
    <p:extLst>
      <p:ext uri="{BB962C8B-B14F-4D97-AF65-F5344CB8AC3E}">
        <p14:creationId xmlns:p14="http://schemas.microsoft.com/office/powerpoint/2010/main" val="42289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為了降低風險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下列何者不是實施風險控制措施的考量因素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法規要求與限制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組織的目標與規範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實施的可能成本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資訊資產類別</a:t>
            </a:r>
          </a:p>
        </p:txBody>
      </p:sp>
    </p:spTree>
    <p:extLst>
      <p:ext uri="{BB962C8B-B14F-4D97-AF65-F5344CB8AC3E}">
        <p14:creationId xmlns:p14="http://schemas.microsoft.com/office/powerpoint/2010/main" val="907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管理組織風險</a:t>
            </a:r>
            <a:r>
              <a:rPr lang="en-US" altLang="zh-TW" sz="3600" dirty="0"/>
              <a:t>,</a:t>
            </a:r>
            <a:r>
              <a:rPr lang="zh-TW" altLang="en-US" sz="3600" dirty="0"/>
              <a:t>避免風險擴大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協助組織隱藏風險</a:t>
            </a:r>
            <a:r>
              <a:rPr lang="en-US" altLang="zh-TW" sz="3600" dirty="0"/>
              <a:t>,</a:t>
            </a:r>
            <a:r>
              <a:rPr lang="zh-TW" altLang="en-US" sz="3600" dirty="0"/>
              <a:t>避免驗證失效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協調實作控制風險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尋求備案</a:t>
            </a:r>
            <a:r>
              <a:rPr lang="en-US" altLang="zh-TW" sz="3600" dirty="0"/>
              <a:t>,</a:t>
            </a:r>
            <a:r>
              <a:rPr lang="zh-TW" altLang="en-US" sz="3600" dirty="0"/>
              <a:t>以避免意外發生</a:t>
            </a:r>
          </a:p>
        </p:txBody>
      </p:sp>
    </p:spTree>
    <p:extLst>
      <p:ext uri="{BB962C8B-B14F-4D97-AF65-F5344CB8AC3E}">
        <p14:creationId xmlns:p14="http://schemas.microsoft.com/office/powerpoint/2010/main" val="8034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管理組織風險</a:t>
            </a:r>
            <a:r>
              <a:rPr lang="en-US" altLang="zh-TW" sz="3600" dirty="0"/>
              <a:t>,</a:t>
            </a:r>
            <a:r>
              <a:rPr lang="zh-TW" altLang="en-US" sz="3600" dirty="0"/>
              <a:t>避免風險擴大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協助組織隱藏風險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避免驗證失效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協調實作控制風險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尋求備案</a:t>
            </a:r>
            <a:r>
              <a:rPr lang="en-US" altLang="zh-TW" sz="3600" dirty="0"/>
              <a:t>,</a:t>
            </a:r>
            <a:r>
              <a:rPr lang="zh-TW" altLang="en-US" sz="3600" dirty="0"/>
              <a:t>以避免意外發生</a:t>
            </a:r>
          </a:p>
        </p:txBody>
      </p:sp>
    </p:spTree>
    <p:extLst>
      <p:ext uri="{BB962C8B-B14F-4D97-AF65-F5344CB8AC3E}">
        <p14:creationId xmlns:p14="http://schemas.microsoft.com/office/powerpoint/2010/main" val="15363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對於高等級的衝擊可能會嚴重違背、傷害或阻礙一個組織的使命、聲</a:t>
            </a:r>
          </a:p>
          <a:p>
            <a:r>
              <a:rPr lang="zh-TW" altLang="en-US" sz="3600" dirty="0"/>
              <a:t>譽或利益</a:t>
            </a:r>
            <a:r>
              <a:rPr lang="en-US" altLang="zh-TW" sz="3600" dirty="0"/>
              <a:t>,</a:t>
            </a:r>
            <a:r>
              <a:rPr lang="zh-TW" altLang="en-US" sz="3600" dirty="0"/>
              <a:t>或者可能會造成人員的死亡或嚴重受傷。此時應該優先考</a:t>
            </a:r>
          </a:p>
          <a:p>
            <a:r>
              <a:rPr lang="zh-TW" altLang="en-US" sz="3600" dirty="0"/>
              <a:t>量哪一種風險處置策略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41033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F38C7-2581-4E70-93B3-9EA9A88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AF82E6-3737-41F3-B435-0AB01C0542FF}"/>
              </a:ext>
            </a:extLst>
          </p:cNvPr>
          <p:cNvSpPr/>
          <p:nvPr/>
        </p:nvSpPr>
        <p:spPr>
          <a:xfrm>
            <a:off x="0" y="3319795"/>
            <a:ext cx="9144000" cy="19132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M2-1.</a:t>
            </a:r>
            <a:r>
              <a:rPr lang="zh-TW" altLang="en-US" sz="6600" dirty="0" smtClean="0"/>
              <a:t>資產管理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224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對於高等級的衝擊可能會嚴重違背、傷害或阻礙一個組織的使命、聲</a:t>
            </a:r>
          </a:p>
          <a:p>
            <a:r>
              <a:rPr lang="zh-TW" altLang="en-US" sz="3600" dirty="0"/>
              <a:t>譽或利益</a:t>
            </a:r>
            <a:r>
              <a:rPr lang="en-US" altLang="zh-TW" sz="3600" dirty="0"/>
              <a:t>,</a:t>
            </a:r>
            <a:r>
              <a:rPr lang="zh-TW" altLang="en-US" sz="3600" dirty="0"/>
              <a:t>或者可能會造成人員的死亡或嚴重受傷。此時應該優先考</a:t>
            </a:r>
          </a:p>
          <a:p>
            <a:r>
              <a:rPr lang="zh-TW" altLang="en-US" sz="3600" dirty="0"/>
              <a:t>量哪一種風險處置策略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29836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風險不可能不存在</a:t>
            </a:r>
            <a:r>
              <a:rPr lang="en-US" altLang="zh-TW" sz="3600" dirty="0"/>
              <a:t>,</a:t>
            </a:r>
            <a:r>
              <a:rPr lang="zh-TW" altLang="en-US" sz="3600" dirty="0"/>
              <a:t>面對風險有哪四種處置的方法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接受、降低、移轉、避免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規劃、評估、排序、避免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面對、處理、解決、接受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評估、分析、處理、降低</a:t>
            </a:r>
          </a:p>
        </p:txBody>
      </p:sp>
    </p:spTree>
    <p:extLst>
      <p:ext uri="{BB962C8B-B14F-4D97-AF65-F5344CB8AC3E}">
        <p14:creationId xmlns:p14="http://schemas.microsoft.com/office/powerpoint/2010/main" val="17655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風險不可能不存在</a:t>
            </a:r>
            <a:r>
              <a:rPr lang="en-US" altLang="zh-TW" sz="3600" dirty="0"/>
              <a:t>,</a:t>
            </a:r>
            <a:r>
              <a:rPr lang="zh-TW" altLang="en-US" sz="3600" dirty="0"/>
              <a:t>面對風險有哪四種處置的方法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接受、降低、移轉、避免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規劃、評估、排序、避免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面對、處理、解決、接受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評估、分析、處理、降低</a:t>
            </a:r>
          </a:p>
        </p:txBody>
      </p:sp>
    </p:spTree>
    <p:extLst>
      <p:ext uri="{BB962C8B-B14F-4D97-AF65-F5344CB8AC3E}">
        <p14:creationId xmlns:p14="http://schemas.microsoft.com/office/powerpoint/2010/main" val="8489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為能達成 </a:t>
            </a:r>
            <a:r>
              <a:rPr lang="en-US" altLang="zh-TW" sz="3600" dirty="0"/>
              <a:t>ERP </a:t>
            </a:r>
            <a:r>
              <a:rPr lang="zh-TW" altLang="en-US" sz="3600" dirty="0"/>
              <a:t>系統不中斷的使用要求</a:t>
            </a:r>
            <a:r>
              <a:rPr lang="en-US" altLang="zh-TW" sz="3600" dirty="0"/>
              <a:t>,</a:t>
            </a:r>
            <a:r>
              <a:rPr lang="zh-TW" altLang="en-US" sz="3600" dirty="0"/>
              <a:t>資訊單位決定建立 </a:t>
            </a:r>
            <a:r>
              <a:rPr lang="en-US" altLang="zh-TW" sz="3600" dirty="0"/>
              <a:t>ERP </a:t>
            </a:r>
            <a:r>
              <a:rPr lang="zh-TW" altLang="en-US" sz="3600" dirty="0"/>
              <a:t>備援系統</a:t>
            </a:r>
            <a:r>
              <a:rPr lang="en-US" altLang="zh-TW" sz="3600" dirty="0"/>
              <a:t>,</a:t>
            </a:r>
            <a:r>
              <a:rPr lang="zh-TW" altLang="en-US" sz="3600" dirty="0"/>
              <a:t>請問這是風險處理哪一種行為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  <a:r>
              <a:rPr lang="en-US" altLang="zh-TW" sz="3600" dirty="0"/>
              <a:t>(Avoid)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  <a:r>
              <a:rPr lang="en-US" altLang="zh-TW" sz="3600" dirty="0"/>
              <a:t>(Transfer)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風險降低</a:t>
            </a:r>
            <a:r>
              <a:rPr lang="en-US" altLang="zh-TW" sz="3600" dirty="0"/>
              <a:t>(Reduce)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風險接受</a:t>
            </a:r>
            <a:r>
              <a:rPr lang="en-US" altLang="zh-TW" sz="3600" dirty="0"/>
              <a:t>(Accept)</a:t>
            </a:r>
          </a:p>
        </p:txBody>
      </p:sp>
    </p:spTree>
    <p:extLst>
      <p:ext uri="{BB962C8B-B14F-4D97-AF65-F5344CB8AC3E}">
        <p14:creationId xmlns:p14="http://schemas.microsoft.com/office/powerpoint/2010/main" val="4675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為能達成 </a:t>
            </a:r>
            <a:r>
              <a:rPr lang="en-US" altLang="zh-TW" sz="3600" dirty="0"/>
              <a:t>ERP </a:t>
            </a:r>
            <a:r>
              <a:rPr lang="zh-TW" altLang="en-US" sz="3600" dirty="0"/>
              <a:t>系統不中斷的使用要求</a:t>
            </a:r>
            <a:r>
              <a:rPr lang="en-US" altLang="zh-TW" sz="3600" dirty="0"/>
              <a:t>,</a:t>
            </a:r>
            <a:r>
              <a:rPr lang="zh-TW" altLang="en-US" sz="3600" dirty="0"/>
              <a:t>資訊單位決定建立 </a:t>
            </a:r>
            <a:r>
              <a:rPr lang="en-US" altLang="zh-TW" sz="3600" dirty="0"/>
              <a:t>ERP </a:t>
            </a:r>
            <a:r>
              <a:rPr lang="zh-TW" altLang="en-US" sz="3600" dirty="0"/>
              <a:t>備援系統</a:t>
            </a:r>
            <a:r>
              <a:rPr lang="en-US" altLang="zh-TW" sz="3600" dirty="0"/>
              <a:t>,</a:t>
            </a:r>
            <a:r>
              <a:rPr lang="zh-TW" altLang="en-US" sz="3600" dirty="0"/>
              <a:t>請問這是風險處理哪一種行為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  <a:r>
              <a:rPr lang="en-US" altLang="zh-TW" sz="3600" dirty="0"/>
              <a:t>(Avoid)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  <a:r>
              <a:rPr lang="en-US" altLang="zh-TW" sz="3600" dirty="0"/>
              <a:t>(Transfer)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風險降低</a:t>
            </a:r>
            <a:r>
              <a:rPr lang="en-US" altLang="zh-TW" sz="3600" dirty="0">
                <a:solidFill>
                  <a:srgbClr val="FF0000"/>
                </a:solidFill>
              </a:rPr>
              <a:t>(Reduce)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風險接受</a:t>
            </a:r>
            <a:r>
              <a:rPr lang="en-US" altLang="zh-TW" sz="3600" dirty="0"/>
              <a:t>(Accept)</a:t>
            </a:r>
          </a:p>
        </p:txBody>
      </p:sp>
    </p:spTree>
    <p:extLst>
      <p:ext uri="{BB962C8B-B14F-4D97-AF65-F5344CB8AC3E}">
        <p14:creationId xmlns:p14="http://schemas.microsoft.com/office/powerpoint/2010/main" val="1131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關於風險降低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其方式包括稽查及遵守計畫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其方式包括處理偶發事故的計畫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其方式包括找出相較於現有的控制方法</a:t>
            </a:r>
            <a:r>
              <a:rPr lang="en-US" altLang="zh-TW" sz="3600" dirty="0"/>
              <a:t>,</a:t>
            </a:r>
            <a:r>
              <a:rPr lang="zh-TW" altLang="en-US" sz="3600" dirty="0"/>
              <a:t>新的控制方法所可能帶來的相對利益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其方法包括契約的簽訂、保險和機關的結構</a:t>
            </a:r>
            <a:r>
              <a:rPr lang="en-US" altLang="zh-TW" sz="3600" dirty="0"/>
              <a:t>,</a:t>
            </a:r>
            <a:r>
              <a:rPr lang="zh-TW" altLang="en-US" sz="3600" dirty="0"/>
              <a:t>如合夥經營和共同投資</a:t>
            </a:r>
          </a:p>
        </p:txBody>
      </p:sp>
    </p:spTree>
    <p:extLst>
      <p:ext uri="{BB962C8B-B14F-4D97-AF65-F5344CB8AC3E}">
        <p14:creationId xmlns:p14="http://schemas.microsoft.com/office/powerpoint/2010/main" val="39419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關於風險降低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其方式包括稽查及遵守計畫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其方式包括處理偶發事故的計畫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其方式包括找出相較於現有的控制方法</a:t>
            </a:r>
            <a:r>
              <a:rPr lang="en-US" altLang="zh-TW" sz="3600" dirty="0"/>
              <a:t>,</a:t>
            </a:r>
            <a:r>
              <a:rPr lang="zh-TW" altLang="en-US" sz="3600" dirty="0"/>
              <a:t>新的控制方法所可能帶來的相對利益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</a:t>
            </a:r>
            <a:r>
              <a:rPr lang="zh-TW" altLang="en-US" sz="3600" dirty="0">
                <a:solidFill>
                  <a:srgbClr val="FF0000"/>
                </a:solidFill>
              </a:rPr>
              <a:t>其方法包括契約的簽訂、保險和機關的結構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如合夥經營和共同投資</a:t>
            </a:r>
          </a:p>
        </p:txBody>
      </p:sp>
    </p:spTree>
    <p:extLst>
      <p:ext uri="{BB962C8B-B14F-4D97-AF65-F5344CB8AC3E}">
        <p14:creationId xmlns:p14="http://schemas.microsoft.com/office/powerpoint/2010/main" val="8183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只要進行風險處理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就可以消弭所有的風險因子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不需要考慮成本或法規要求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風險處理後</a:t>
            </a:r>
            <a:r>
              <a:rPr lang="en-US" altLang="zh-TW" sz="3600" dirty="0"/>
              <a:t>,</a:t>
            </a:r>
            <a:r>
              <a:rPr lang="zh-TW" altLang="en-US" sz="3600" dirty="0"/>
              <a:t>可能產生新的風險項目或是殘餘風險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風險處理僅能選擇暫時接受風險</a:t>
            </a:r>
            <a:r>
              <a:rPr lang="en-US" altLang="zh-TW" sz="3600" dirty="0"/>
              <a:t>,</a:t>
            </a:r>
            <a:r>
              <a:rPr lang="zh-TW" altLang="en-US" sz="3600" dirty="0"/>
              <a:t>別無他法</a:t>
            </a:r>
          </a:p>
        </p:txBody>
      </p:sp>
    </p:spTree>
    <p:extLst>
      <p:ext uri="{BB962C8B-B14F-4D97-AF65-F5344CB8AC3E}">
        <p14:creationId xmlns:p14="http://schemas.microsoft.com/office/powerpoint/2010/main" val="6926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只要進行風險處理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就可以消弭所有的風險因子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不需要考慮成本或法規要求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風險處理後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可能產生新的風險項目或是殘餘風險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風險處理僅能選擇暫時接受風險</a:t>
            </a:r>
            <a:r>
              <a:rPr lang="en-US" altLang="zh-TW" sz="3600" dirty="0"/>
              <a:t>,</a:t>
            </a:r>
            <a:r>
              <a:rPr lang="zh-TW" altLang="en-US" sz="3600" dirty="0"/>
              <a:t>別無他法</a:t>
            </a:r>
          </a:p>
        </p:txBody>
      </p:sp>
    </p:spTree>
    <p:extLst>
      <p:ext uri="{BB962C8B-B14F-4D97-AF65-F5344CB8AC3E}">
        <p14:creationId xmlns:p14="http://schemas.microsoft.com/office/powerpoint/2010/main" val="32411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6932" y="946908"/>
            <a:ext cx="82701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關於資訊資產之擁有、使用、保管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保管者</a:t>
            </a:r>
            <a:r>
              <a:rPr lang="en-US" altLang="zh-TW" sz="3200" dirty="0"/>
              <a:t>(Custodian)</a:t>
            </a:r>
            <a:r>
              <a:rPr lang="zh-TW" altLang="en-US" sz="3200" dirty="0"/>
              <a:t>負責獲得適當的授權</a:t>
            </a:r>
            <a:r>
              <a:rPr lang="en-US" altLang="zh-TW" sz="3200" dirty="0"/>
              <a:t>,</a:t>
            </a:r>
            <a:r>
              <a:rPr lang="zh-TW" altLang="en-US" sz="3200" dirty="0"/>
              <a:t>得以檢視、使用、存取或異動資訊資產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擁有者</a:t>
            </a:r>
            <a:r>
              <a:rPr lang="en-US" altLang="zh-TW" sz="3200" dirty="0"/>
              <a:t>(Owner)</a:t>
            </a:r>
            <a:r>
              <a:rPr lang="zh-TW" altLang="en-US" sz="3200" dirty="0"/>
              <a:t>對於資訊資產負有管理的權責</a:t>
            </a:r>
            <a:r>
              <a:rPr lang="en-US" altLang="zh-TW" sz="3200" dirty="0"/>
              <a:t>,</a:t>
            </a:r>
            <a:r>
              <a:rPr lang="zh-TW" altLang="en-US" sz="3200" dirty="0"/>
              <a:t>通常由各使用者擔任或其指派之人員擔任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使用者</a:t>
            </a:r>
            <a:r>
              <a:rPr lang="en-US" altLang="zh-TW" sz="3200" dirty="0"/>
              <a:t>(User)</a:t>
            </a:r>
            <a:r>
              <a:rPr lang="zh-TW" altLang="en-US" sz="3200" dirty="0"/>
              <a:t>負責資訊資產的相關處理與保管工作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為釐清資訊資產之擁有、保管與使用的權責</a:t>
            </a:r>
            <a:r>
              <a:rPr lang="en-US" altLang="zh-TW" sz="3200" dirty="0"/>
              <a:t>,</a:t>
            </a:r>
            <a:r>
              <a:rPr lang="zh-TW" altLang="en-US" sz="3200" dirty="0"/>
              <a:t>確保資產由適當的人員保管及使用</a:t>
            </a:r>
            <a:r>
              <a:rPr lang="en-US" altLang="zh-TW" sz="3200" dirty="0"/>
              <a:t>,</a:t>
            </a:r>
            <a:r>
              <a:rPr lang="zh-TW" altLang="en-US" sz="3200" dirty="0"/>
              <a:t>應由各部門權責主管指定適當之擁有者、保管者與使用者</a:t>
            </a:r>
          </a:p>
        </p:txBody>
      </p:sp>
    </p:spTree>
    <p:extLst>
      <p:ext uri="{BB962C8B-B14F-4D97-AF65-F5344CB8AC3E}">
        <p14:creationId xmlns:p14="http://schemas.microsoft.com/office/powerpoint/2010/main" val="5940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6932" y="946908"/>
            <a:ext cx="82701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關於資訊資產之擁有、使用、保管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保管者</a:t>
            </a:r>
            <a:r>
              <a:rPr lang="en-US" altLang="zh-TW" sz="3200" dirty="0"/>
              <a:t>(Custodian)</a:t>
            </a:r>
            <a:r>
              <a:rPr lang="zh-TW" altLang="en-US" sz="3200" dirty="0"/>
              <a:t>負責獲得適當的授權</a:t>
            </a:r>
            <a:r>
              <a:rPr lang="en-US" altLang="zh-TW" sz="3200" dirty="0"/>
              <a:t>,</a:t>
            </a:r>
            <a:r>
              <a:rPr lang="zh-TW" altLang="en-US" sz="3200" dirty="0"/>
              <a:t>得以檢視、使用、存取或異動資訊資產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擁有者</a:t>
            </a:r>
            <a:r>
              <a:rPr lang="en-US" altLang="zh-TW" sz="3200" dirty="0"/>
              <a:t>(Owner)</a:t>
            </a:r>
            <a:r>
              <a:rPr lang="zh-TW" altLang="en-US" sz="3200" dirty="0"/>
              <a:t>對於資訊資產負有管理的權責</a:t>
            </a:r>
            <a:r>
              <a:rPr lang="en-US" altLang="zh-TW" sz="3200" dirty="0"/>
              <a:t>,</a:t>
            </a:r>
            <a:r>
              <a:rPr lang="zh-TW" altLang="en-US" sz="3200" dirty="0"/>
              <a:t>通常由各使用者擔任或其指派之人員擔任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使用者</a:t>
            </a:r>
            <a:r>
              <a:rPr lang="en-US" altLang="zh-TW" sz="3200" dirty="0"/>
              <a:t>(User)</a:t>
            </a:r>
            <a:r>
              <a:rPr lang="zh-TW" altLang="en-US" sz="3200" dirty="0"/>
              <a:t>負責資訊資產的相關處理與保管工作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為釐清資訊資產之擁有、保管與使用的權責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確保資產由適當的人員保管及使用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應由各部門權責主管指定適當之擁有者、保管者與使用者</a:t>
            </a:r>
          </a:p>
        </p:txBody>
      </p:sp>
    </p:spTree>
    <p:extLst>
      <p:ext uri="{BB962C8B-B14F-4D97-AF65-F5344CB8AC3E}">
        <p14:creationId xmlns:p14="http://schemas.microsoft.com/office/powerpoint/2010/main" val="11469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4866</Words>
  <Application>Microsoft Office PowerPoint</Application>
  <PresentationFormat>如螢幕大小 (4:3)</PresentationFormat>
  <Paragraphs>462</Paragraphs>
  <Slides>78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85" baseType="lpstr">
      <vt:lpstr>-apple-system</vt:lpstr>
      <vt:lpstr>微軟正黑體</vt:lpstr>
      <vt:lpstr>新細明體</vt:lpstr>
      <vt:lpstr>Arial</vt:lpstr>
      <vt:lpstr>Calibri</vt:lpstr>
      <vt:lpstr>Calibri Light</vt:lpstr>
      <vt:lpstr>Office 佈景主題</vt:lpstr>
      <vt:lpstr>IPAS資安工程師 資訊安全管理概論</vt:lpstr>
      <vt:lpstr>PowerPoint 簡報</vt:lpstr>
      <vt:lpstr>PowerPoint 簡報</vt:lpstr>
      <vt:lpstr>M2.資產(assets)與風險(risk)管理</vt:lpstr>
      <vt:lpstr>M2-1.資產分類分級與盤點</vt:lpstr>
      <vt:lpstr>M2-2.風險評鑑與風險處理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</dc:title>
  <dc:creator>BREAKALLCTF{Letmeseesee}</dc:creator>
  <cp:lastModifiedBy>user</cp:lastModifiedBy>
  <cp:revision>103</cp:revision>
  <dcterms:created xsi:type="dcterms:W3CDTF">2019-05-14T03:32:08Z</dcterms:created>
  <dcterms:modified xsi:type="dcterms:W3CDTF">2023-05-03T13:29:09Z</dcterms:modified>
</cp:coreProperties>
</file>