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493" r:id="rId5"/>
    <p:sldId id="558" r:id="rId6"/>
    <p:sldId id="567" r:id="rId7"/>
    <p:sldId id="568" r:id="rId8"/>
    <p:sldId id="588" r:id="rId9"/>
    <p:sldId id="591" r:id="rId10"/>
    <p:sldId id="587" r:id="rId11"/>
    <p:sldId id="589" r:id="rId12"/>
    <p:sldId id="592" r:id="rId13"/>
    <p:sldId id="595" r:id="rId14"/>
    <p:sldId id="593" r:id="rId15"/>
    <p:sldId id="594" r:id="rId16"/>
    <p:sldId id="596" r:id="rId17"/>
    <p:sldId id="590" r:id="rId18"/>
    <p:sldId id="583" r:id="rId19"/>
  </p:sldIdLst>
  <p:sldSz cx="12192000" cy="6858000"/>
  <p:notesSz cx="10234613" cy="70993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1pPr>
    <a:lvl2pPr marL="4572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2pPr>
    <a:lvl3pPr marL="9144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3pPr>
    <a:lvl4pPr marL="13716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4pPr>
    <a:lvl5pPr marL="1828800" algn="l" rtl="0" fontAlgn="base">
      <a:spcBef>
        <a:spcPct val="0"/>
      </a:spcBef>
      <a:spcAft>
        <a:spcPct val="0"/>
      </a:spcAft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5pPr>
    <a:lvl6pPr marL="22860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6pPr>
    <a:lvl7pPr marL="27432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7pPr>
    <a:lvl8pPr marL="32004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8pPr>
    <a:lvl9pPr marL="3657600" algn="l" defTabSz="914400" rtl="0" eaLnBrk="1" latinLnBrk="0" hangingPunct="1">
      <a:defRPr kumimoji="1" sz="1600" kern="1200">
        <a:solidFill>
          <a:srgbClr val="737373"/>
        </a:solidFill>
        <a:latin typeface="Frutiger 47LightCn"/>
        <a:ea typeface="新細明體" pitchFamily="18" charset="-120"/>
        <a:cs typeface="文鼎新細黑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 userDrawn="1">
          <p15:clr>
            <a:srgbClr val="A4A3A4"/>
          </p15:clr>
        </p15:guide>
        <p15:guide id="2" pos="3223" userDrawn="1">
          <p15:clr>
            <a:srgbClr val="A4A3A4"/>
          </p15:clr>
        </p15:guide>
        <p15:guide id="3" orient="horz" pos="2237" userDrawn="1">
          <p15:clr>
            <a:srgbClr val="A4A3A4"/>
          </p15:clr>
        </p15:guide>
        <p15:guide id="4" pos="3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529C"/>
    <a:srgbClr val="FF7472"/>
    <a:srgbClr val="3399FF"/>
    <a:srgbClr val="05539D"/>
    <a:srgbClr val="33314C"/>
    <a:srgbClr val="46B9E1"/>
    <a:srgbClr val="FFC952"/>
    <a:srgbClr val="FE5C5E"/>
    <a:srgbClr val="D2E6F4"/>
    <a:srgbClr val="FFB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2" autoAdjust="0"/>
    <p:restoredTop sz="86960" autoAdjust="0"/>
  </p:normalViewPr>
  <p:slideViewPr>
    <p:cSldViewPr showGuides="1">
      <p:cViewPr varScale="1">
        <p:scale>
          <a:sx n="99" d="100"/>
          <a:sy n="99" d="100"/>
        </p:scale>
        <p:origin x="1448" y="184"/>
      </p:cViewPr>
      <p:guideLst>
        <p:guide orient="horz" pos="229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834"/>
    </p:cViewPr>
  </p:sorterViewPr>
  <p:notesViewPr>
    <p:cSldViewPr showGuides="1">
      <p:cViewPr varScale="1">
        <p:scale>
          <a:sx n="109" d="100"/>
          <a:sy n="109" d="100"/>
        </p:scale>
        <p:origin x="-1542" y="-84"/>
      </p:cViewPr>
      <p:guideLst>
        <p:guide orient="horz" pos="2236"/>
        <p:guide pos="3223"/>
        <p:guide orient="horz" pos="2237"/>
        <p:guide pos="3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AB8B961A-6A05-49D4-8C0E-A7AD7171AC5C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9916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888" y="1"/>
            <a:ext cx="4434726" cy="35580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49550" y="531813"/>
            <a:ext cx="4733925" cy="2663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65162" y="3372586"/>
            <a:ext cx="7504289" cy="3193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9888" y="6745171"/>
            <a:ext cx="4434726" cy="3541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100" tIns="47551" rIns="95100" bIns="47551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defRPr sz="12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  <a:cs typeface="+mn-cs"/>
              </a:defRPr>
            </a:lvl1pPr>
          </a:lstStyle>
          <a:p>
            <a:pPr>
              <a:defRPr/>
            </a:pPr>
            <a:fld id="{DDFD4178-4483-4FE6-9A63-D778FB3ED7F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61412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749550" y="531813"/>
            <a:ext cx="4733925" cy="26638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FD4178-4483-4FE6-9A63-D778FB3ED7F1}" type="slidenum">
              <a:rPr lang="en-US" altLang="zh-TW" smtClean="0"/>
              <a:pPr>
                <a:defRPr/>
              </a:pPr>
              <a:t>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052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1" name="副標題 2"/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769300" indent="0" algn="l">
              <a:lnSpc>
                <a:spcPct val="150000"/>
              </a:lnSpc>
              <a:buNone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5627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254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8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508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813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76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939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5017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895999CC-7DD9-140B-E663-97696AEF3F5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7287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CD8E534C-30B6-6DF6-6707-F0B89957B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BC169D16-A62A-B2BC-6296-B503C5119328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0185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標題 1"/>
          <p:cNvSpPr>
            <a:spLocks noGrp="1"/>
          </p:cNvSpPr>
          <p:nvPr>
            <p:ph type="title"/>
          </p:nvPr>
        </p:nvSpPr>
        <p:spPr>
          <a:xfrm>
            <a:off x="1031631" y="2529000"/>
            <a:ext cx="10128738" cy="1800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0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4" name="Text Box 12">
            <a:extLst>
              <a:ext uri="{FF2B5EF4-FFF2-40B4-BE49-F238E27FC236}">
                <a16:creationId xmlns:a16="http://schemas.microsoft.com/office/drawing/2014/main" id="{2B0168AA-3269-27F8-6075-592B1D7FB5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B290D4C6-D29F-B162-C37B-372AF2F2578F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167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6000" y="239296"/>
            <a:ext cx="115200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30000"/>
              </a:lnSpc>
              <a:defRPr sz="3400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9B6B94A0-8C1E-A807-278A-AE8B10A91B5B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405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1031631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1BF5DF5C-7EEC-5EA0-6FC5-E0A9658EEBB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9963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Aft>
                <a:spcPts val="1477"/>
              </a:spcAft>
              <a:buClrTx/>
              <a:buFont typeface="Wingdings" panose="05000000000000000000" pitchFamily="2" charset="2"/>
              <a:buChar char="l"/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2pPr>
            <a:lvl3pPr>
              <a:lnSpc>
                <a:spcPct val="150000"/>
              </a:lnSpc>
              <a:spcAft>
                <a:spcPts val="1477"/>
              </a:spcAft>
              <a:defRPr sz="24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3pPr>
            <a:lvl4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09600" y="557808"/>
            <a:ext cx="10128738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446" b="1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5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83BB7049-443C-C71A-2BE4-C42690E5DFA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1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609600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5" y="559566"/>
            <a:ext cx="5390400" cy="639762"/>
          </a:xfrm>
        </p:spPr>
        <p:txBody>
          <a:bodyPr anchor="b"/>
          <a:lstStyle>
            <a:lvl1pPr marL="0" indent="0" algn="ctr">
              <a:buNone/>
              <a:defRPr sz="32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 marL="562722" indent="0">
              <a:buNone/>
              <a:defRPr sz="2462" b="1"/>
            </a:lvl2pPr>
            <a:lvl3pPr marL="1125444" indent="0">
              <a:buNone/>
              <a:defRPr sz="2215" b="1"/>
            </a:lvl3pPr>
            <a:lvl4pPr marL="1688165" indent="0">
              <a:buNone/>
              <a:defRPr sz="1969" b="1"/>
            </a:lvl4pPr>
            <a:lvl5pPr marL="2250887" indent="0">
              <a:buNone/>
              <a:defRPr sz="1969" b="1"/>
            </a:lvl5pPr>
            <a:lvl6pPr marL="2813609" indent="0">
              <a:buNone/>
              <a:defRPr sz="1969" b="1"/>
            </a:lvl6pPr>
            <a:lvl7pPr marL="3376331" indent="0">
              <a:buNone/>
              <a:defRPr sz="1969" b="1"/>
            </a:lvl7pPr>
            <a:lvl8pPr marL="3939052" indent="0">
              <a:buNone/>
              <a:defRPr sz="1969" b="1"/>
            </a:lvl8pPr>
            <a:lvl9pPr marL="4501774" indent="0">
              <a:buNone/>
              <a:defRPr sz="1969" b="1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 hasCustomPrompt="1"/>
          </p:nvPr>
        </p:nvSpPr>
        <p:spPr>
          <a:xfrm>
            <a:off x="6193365" y="1316150"/>
            <a:ext cx="5390400" cy="3924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2pPr>
            <a:lvl3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2462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7" name="內容版面配置區 3"/>
          <p:cNvSpPr>
            <a:spLocks noGrp="1"/>
          </p:cNvSpPr>
          <p:nvPr>
            <p:ph sz="half" idx="13"/>
          </p:nvPr>
        </p:nvSpPr>
        <p:spPr>
          <a:xfrm>
            <a:off x="609600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8" name="內容版面配置區 5"/>
          <p:cNvSpPr>
            <a:spLocks noGrp="1"/>
          </p:cNvSpPr>
          <p:nvPr>
            <p:ph sz="quarter" idx="14"/>
          </p:nvPr>
        </p:nvSpPr>
        <p:spPr>
          <a:xfrm>
            <a:off x="6193365" y="4880046"/>
            <a:ext cx="5390400" cy="1260000"/>
          </a:xfrm>
        </p:spPr>
        <p:txBody>
          <a:bodyPr/>
          <a:lstStyle>
            <a:lvl1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1pPr>
            <a:lvl2pPr>
              <a:defRPr sz="2462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Microsoft JhengHei" panose="020B0604030504040204" pitchFamily="34" charset="-120"/>
              </a:defRPr>
            </a:lvl2pPr>
            <a:lvl3pPr>
              <a:defRPr sz="2215" baseline="0">
                <a:latin typeface="Calibri" panose="020F0502020204030204" pitchFamily="34" charset="0"/>
                <a:ea typeface="標楷體" panose="03000509000000000000" pitchFamily="65" charset="-120"/>
              </a:defRPr>
            </a:lvl3pPr>
            <a:lvl4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4pPr>
            <a:lvl5pPr>
              <a:defRPr sz="1969" baseline="0">
                <a:latin typeface="Calibri" panose="020F0502020204030204" pitchFamily="34" charset="0"/>
                <a:ea typeface="標楷體" panose="03000509000000000000" pitchFamily="65" charset="-120"/>
              </a:defRPr>
            </a:lvl5pPr>
            <a:lvl6pPr>
              <a:defRPr sz="1969"/>
            </a:lvl6pPr>
            <a:lvl7pPr>
              <a:defRPr sz="1969"/>
            </a:lvl7pPr>
            <a:lvl8pPr>
              <a:defRPr sz="1969"/>
            </a:lvl8pPr>
            <a:lvl9pPr>
              <a:defRPr sz="1969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15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2" name="Picture 11">
            <a:extLst>
              <a:ext uri="{FF2B5EF4-FFF2-40B4-BE49-F238E27FC236}">
                <a16:creationId xmlns:a16="http://schemas.microsoft.com/office/drawing/2014/main" id="{9BEAC327-7B1E-DED8-323D-6D8C341B59D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351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0"/>
          <p:cNvSpPr>
            <a:spLocks noChangeShapeType="1"/>
          </p:cNvSpPr>
          <p:nvPr userDrawn="1"/>
        </p:nvSpPr>
        <p:spPr bwMode="auto">
          <a:xfrm flipV="1">
            <a:off x="410308" y="636905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9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3" name="Text Box 12">
            <a:extLst>
              <a:ext uri="{FF2B5EF4-FFF2-40B4-BE49-F238E27FC236}">
                <a16:creationId xmlns:a16="http://schemas.microsoft.com/office/drawing/2014/main" id="{3AFE3CF7-E8E2-1D4D-FC8B-BC1CF45FA8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本簡報僅供參考，未經本人批准同意，本簡報不得翻印或作其他任何用途。</a:t>
            </a:r>
          </a:p>
        </p:txBody>
      </p:sp>
      <p:pic>
        <p:nvPicPr>
          <p:cNvPr id="4" name="Picture 11">
            <a:extLst>
              <a:ext uri="{FF2B5EF4-FFF2-40B4-BE49-F238E27FC236}">
                <a16:creationId xmlns:a16="http://schemas.microsoft.com/office/drawing/2014/main" id="{F121D990-5439-34A3-98E7-C79591C6DDD6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00" y="0"/>
            <a:ext cx="11340000" cy="19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940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0"/>
          <p:cNvSpPr>
            <a:spLocks noChangeShapeType="1"/>
          </p:cNvSpPr>
          <p:nvPr/>
        </p:nvSpPr>
        <p:spPr bwMode="auto">
          <a:xfrm flipV="1">
            <a:off x="410307" y="6369050"/>
            <a:ext cx="11342078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27" name="Line 10"/>
          <p:cNvSpPr>
            <a:spLocks noChangeShapeType="1"/>
          </p:cNvSpPr>
          <p:nvPr/>
        </p:nvSpPr>
        <p:spPr bwMode="auto">
          <a:xfrm flipV="1">
            <a:off x="422031" y="1295400"/>
            <a:ext cx="11336217" cy="0"/>
          </a:xfrm>
          <a:prstGeom prst="line">
            <a:avLst/>
          </a:prstGeom>
          <a:noFill/>
          <a:ln w="12700">
            <a:solidFill>
              <a:srgbClr val="00368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1969"/>
          </a:p>
        </p:txBody>
      </p:sp>
      <p:sp>
        <p:nvSpPr>
          <p:cNvPr id="10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9024818" y="60212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aseline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defRPr>
            </a:lvl1pPr>
          </a:lstStyle>
          <a:p>
            <a:fld id="{5724A70F-1A80-4FFC-9EFC-544BA2D42D7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2" name="Text Box 12"/>
          <p:cNvSpPr txBox="1">
            <a:spLocks noChangeArrowheads="1"/>
          </p:cNvSpPr>
          <p:nvPr userDrawn="1"/>
        </p:nvSpPr>
        <p:spPr bwMode="auto">
          <a:xfrm>
            <a:off x="1820308" y="6518126"/>
            <a:ext cx="8551385" cy="20672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>
            <a:spAutoFit/>
          </a:bodyPr>
          <a:lstStyle>
            <a:lvl1pPr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1pPr>
            <a:lvl2pPr marL="742950" indent="-28575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2pPr>
            <a:lvl3pPr marL="11430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3pPr>
            <a:lvl4pPr marL="16002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4pPr>
            <a:lvl5pPr marL="2057400" indent="-228600" eaLnBrk="0" hangingPunct="0"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defRPr kumimoji="1" sz="1600">
                <a:solidFill>
                  <a:srgbClr val="737373"/>
                </a:solidFill>
                <a:latin typeface="Frutiger 47LightCn" pitchFamily="34" charset="0"/>
                <a:ea typeface="文鼎新細黑" pitchFamily="49" charset="-120"/>
              </a:defRPr>
            </a:lvl9pPr>
          </a:lstStyle>
          <a:p>
            <a:pPr algn="ctr" eaLnBrk="1" fontAlgn="base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123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本簡報僅供參考，未經本人批准同意，本簡報不得翻印或作其他任何用途。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8" r:id="rId1"/>
    <p:sldLayoutId id="2147484263" r:id="rId2"/>
    <p:sldLayoutId id="2147484267" r:id="rId3"/>
    <p:sldLayoutId id="2147484261" r:id="rId4"/>
    <p:sldLayoutId id="2147484266" r:id="rId5"/>
    <p:sldLayoutId id="2147484264" r:id="rId6"/>
    <p:sldLayoutId id="2147484265" r:id="rId7"/>
    <p:sldLayoutId id="2147484260" r:id="rId8"/>
  </p:sldLayoutIdLst>
  <p:hf hdr="0" ftr="0" dt="0"/>
  <p:txStyles>
    <p:titleStyle>
      <a:lvl1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5pPr>
      <a:lvl6pPr marL="562722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6pPr>
      <a:lvl7pPr marL="1125444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7pPr>
      <a:lvl8pPr marL="1688165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8pPr>
      <a:lvl9pPr marL="2250887" algn="l" rtl="0" fontAlgn="base">
        <a:lnSpc>
          <a:spcPct val="110000"/>
        </a:lnSpc>
        <a:spcBef>
          <a:spcPct val="0"/>
        </a:spcBef>
        <a:spcAft>
          <a:spcPct val="0"/>
        </a:spcAft>
        <a:defRPr kumimoji="1" sz="3077" b="1">
          <a:solidFill>
            <a:schemeClr val="tx1"/>
          </a:solidFill>
          <a:latin typeface="標楷體" pitchFamily="65" charset="-120"/>
          <a:ea typeface="標楷體" pitchFamily="65" charset="-120"/>
        </a:defRPr>
      </a:lvl9pPr>
    </p:titleStyle>
    <p:bodyStyle>
      <a:lvl1pPr marL="422041" indent="-422041" algn="just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rgbClr val="D56C2A"/>
        </a:buClr>
        <a:buSzPct val="90000"/>
        <a:defRPr kumimoji="1" sz="2585">
          <a:solidFill>
            <a:schemeClr val="tx1"/>
          </a:solidFill>
          <a:latin typeface="+mn-lt"/>
          <a:ea typeface="+mn-ea"/>
          <a:cs typeface="+mn-cs"/>
        </a:defRPr>
      </a:lvl1pPr>
      <a:lvl2pPr marL="945685" indent="-351701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2pPr>
      <a:lvl3pPr marL="1461513" indent="-281361" algn="l" rtl="0" eaLnBrk="0" fontAlgn="base" hangingPunct="0">
        <a:spcBef>
          <a:spcPct val="20000"/>
        </a:spcBef>
        <a:spcAft>
          <a:spcPct val="0"/>
        </a:spcAft>
        <a:buChar char="•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3pPr>
      <a:lvl4pPr marL="1977342" indent="-281361" algn="l" rtl="0" eaLnBrk="0" fontAlgn="base" hangingPunct="0">
        <a:spcBef>
          <a:spcPct val="20000"/>
        </a:spcBef>
        <a:spcAft>
          <a:spcPct val="0"/>
        </a:spcAft>
        <a:buChar char="–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4pPr>
      <a:lvl5pPr marL="2532248" indent="-281361" algn="l" rtl="0" eaLnBrk="0" fontAlgn="base" hangingPunct="0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  <a:cs typeface="華康中明體"/>
        </a:defRPr>
      </a:lvl5pPr>
      <a:lvl6pPr marL="3094970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6pPr>
      <a:lvl7pPr marL="3657691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7pPr>
      <a:lvl8pPr marL="4220413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8pPr>
      <a:lvl9pPr marL="4783135" indent="-281361" algn="l" rtl="0" fontAlgn="base">
        <a:spcBef>
          <a:spcPct val="20000"/>
        </a:spcBef>
        <a:spcAft>
          <a:spcPct val="0"/>
        </a:spcAft>
        <a:buChar char="»"/>
        <a:defRPr kumimoji="1" sz="2462">
          <a:solidFill>
            <a:schemeClr val="tx1"/>
          </a:solidFill>
          <a:latin typeface="BauerBodoni" pitchFamily="18" charset="0"/>
          <a:ea typeface="華康中明體" pitchFamily="49" charset="-120"/>
        </a:defRPr>
      </a:lvl9pPr>
    </p:bodyStyle>
    <p:otherStyle>
      <a:defPPr>
        <a:defRPr lang="zh-TW"/>
      </a:defPPr>
      <a:lvl1pPr marL="0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2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165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887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09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331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052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774" algn="l" defTabSz="1125444" rtl="0" eaLnBrk="1" latinLnBrk="0" hangingPunct="1">
        <a:defRPr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slide" Target="slide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9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AB88F3E-0017-4839-B07D-9B2AEA41D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1385" y="2177722"/>
            <a:ext cx="9969231" cy="1656000"/>
          </a:xfrm>
        </p:spPr>
        <p:txBody>
          <a:bodyPr/>
          <a:lstStyle/>
          <a:p>
            <a:r>
              <a:rPr lang="zh-TW" altLang="en-US" dirty="0"/>
              <a:t>風險管理與商業機運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057EE1C9-5EA2-4B9C-B7E7-E8EB08DA8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231" y="4005264"/>
            <a:ext cx="8861538" cy="1800000"/>
          </a:xfrm>
        </p:spPr>
        <p:txBody>
          <a:bodyPr>
            <a:normAutofit/>
          </a:bodyPr>
          <a:lstStyle/>
          <a:p>
            <a:r>
              <a:rPr lang="zh-TW" altLang="en-US" dirty="0"/>
              <a:t>講師：陳君綺</a:t>
            </a:r>
            <a:endParaRPr lang="en-US" altLang="zh-TW" dirty="0"/>
          </a:p>
          <a:p>
            <a:r>
              <a:rPr lang="zh-TW" altLang="en-US" dirty="0"/>
              <a:t>日期：</a:t>
            </a:r>
            <a:r>
              <a:rPr lang="en-US" altLang="zh-TW" dirty="0"/>
              <a:t>114</a:t>
            </a:r>
            <a:r>
              <a:rPr lang="zh-TW" altLang="en-US" dirty="0"/>
              <a:t>年</a:t>
            </a:r>
            <a:r>
              <a:rPr lang="en-US" altLang="zh-TW" dirty="0"/>
              <a:t>3</a:t>
            </a:r>
            <a:r>
              <a:rPr lang="zh-TW" altLang="en-US" dirty="0"/>
              <a:t>月</a:t>
            </a:r>
            <a:r>
              <a:rPr lang="en-US" altLang="zh-TW" dirty="0"/>
              <a:t>27</a:t>
            </a:r>
            <a:r>
              <a:rPr lang="zh-TW" altLang="en-US" dirty="0"/>
              <a:t>日</a:t>
            </a:r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186FE58-799B-4CD8-BAC4-7A920CE42A94}"/>
              </a:ext>
            </a:extLst>
          </p:cNvPr>
          <p:cNvSpPr txBox="1"/>
          <p:nvPr/>
        </p:nvSpPr>
        <p:spPr>
          <a:xfrm>
            <a:off x="423985" y="908720"/>
            <a:ext cx="5316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Gen Jyuu Gothic Regular" panose="020B0302020203020207" pitchFamily="34" charset="-120"/>
              </a:rPr>
              <a:t>致理資管課程第三方支付業師教學</a:t>
            </a:r>
            <a:endParaRPr lang="en-US" altLang="zh-TW" sz="1800" dirty="0">
              <a:solidFill>
                <a:schemeClr val="tx1">
                  <a:lumMod val="75000"/>
                  <a:lumOff val="25000"/>
                </a:schemeClr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157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29F1A1-00AA-7461-F3A5-8FE609C3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建置評分卡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58E45F5-1263-2EB6-50F4-F44E98D01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5119C3-0A1A-D053-AEC6-5E30FB99C6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59" b="9854"/>
          <a:stretch/>
        </p:blipFill>
        <p:spPr>
          <a:xfrm>
            <a:off x="1238775" y="1340768"/>
            <a:ext cx="9714450" cy="4680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A2A30A-7349-1C61-302D-E257EDE9A128}"/>
              </a:ext>
            </a:extLst>
          </p:cNvPr>
          <p:cNvSpPr txBox="1"/>
          <p:nvPr/>
        </p:nvSpPr>
        <p:spPr>
          <a:xfrm>
            <a:off x="5087888" y="5993725"/>
            <a:ext cx="5420746" cy="306467"/>
          </a:xfrm>
          <a:prstGeom prst="roundRect">
            <a:avLst/>
          </a:prstGeom>
          <a:noFill/>
          <a:ln>
            <a:noFill/>
          </a:ln>
        </p:spPr>
        <p:txBody>
          <a:bodyPr wrap="square" lIns="180000" rIns="180000" rtlCol="0">
            <a:spAutoFit/>
          </a:bodyPr>
          <a:lstStyle/>
          <a:p>
            <a:r>
              <a:rPr lang="en-US" altLang="zh-TW" sz="1200" b="0" i="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QA/</a:t>
            </a:r>
            <a:r>
              <a:rPr lang="zh-TW" altLang="en-US" sz="1200" b="0" i="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回家作業：電信資料中，有哪些資料可協助銀行辨識客戶的風險？</a:t>
            </a:r>
            <a:endParaRPr lang="en-US" altLang="zh-TW" sz="1200" b="0" i="0" dirty="0">
              <a:solidFill>
                <a:srgbClr val="FF7472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59BB60F-CF4A-84AE-E998-00EE9441FFCA}"/>
              </a:ext>
            </a:extLst>
          </p:cNvPr>
          <p:cNvSpPr txBox="1"/>
          <p:nvPr/>
        </p:nvSpPr>
        <p:spPr>
          <a:xfrm>
            <a:off x="10722223" y="1052736"/>
            <a:ext cx="876291" cy="306467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(</a:t>
            </a:r>
            <a:r>
              <a:rPr lang="zh-TW" altLang="en-US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回前頁</a:t>
            </a:r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3" action="ppaction://hlinksldjump"/>
              </a:rPr>
              <a:t>)</a:t>
            </a:r>
            <a:endParaRPr lang="zh-TW" altLang="en-US" sz="1800" b="1" baseline="30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4208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3BD6C4-CE67-8BA9-771B-25A8FC2F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建置評分卡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EB5C15B-3D32-C583-8129-0D4202D7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BD0370E-7A15-EA4A-0BB4-9FFCCD94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31758"/>
              </p:ext>
            </p:extLst>
          </p:nvPr>
        </p:nvGraphicFramePr>
        <p:xfrm>
          <a:off x="976536" y="1368192"/>
          <a:ext cx="7223828" cy="4932000"/>
        </p:xfrm>
        <a:graphic>
          <a:graphicData uri="http://schemas.openxmlformats.org/drawingml/2006/table">
            <a:tbl>
              <a:tblPr/>
              <a:tblGrid>
                <a:gridCol w="884550">
                  <a:extLst>
                    <a:ext uri="{9D8B030D-6E8A-4147-A177-3AD203B41FA5}">
                      <a16:colId xmlns:a16="http://schemas.microsoft.com/office/drawing/2014/main" val="393421553"/>
                    </a:ext>
                  </a:extLst>
                </a:gridCol>
                <a:gridCol w="4636270">
                  <a:extLst>
                    <a:ext uri="{9D8B030D-6E8A-4147-A177-3AD203B41FA5}">
                      <a16:colId xmlns:a16="http://schemas.microsoft.com/office/drawing/2014/main" val="2768917962"/>
                    </a:ext>
                  </a:extLst>
                </a:gridCol>
                <a:gridCol w="851504">
                  <a:extLst>
                    <a:ext uri="{9D8B030D-6E8A-4147-A177-3AD203B41FA5}">
                      <a16:colId xmlns:a16="http://schemas.microsoft.com/office/drawing/2014/main" val="1536100749"/>
                    </a:ext>
                  </a:extLst>
                </a:gridCol>
                <a:gridCol w="851504">
                  <a:extLst>
                    <a:ext uri="{9D8B030D-6E8A-4147-A177-3AD203B41FA5}">
                      <a16:colId xmlns:a16="http://schemas.microsoft.com/office/drawing/2014/main" val="3015674801"/>
                    </a:ext>
                  </a:extLst>
                </a:gridCol>
              </a:tblGrid>
              <a:tr h="360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評分卡 </a:t>
                      </a:r>
                      <a:r>
                        <a:rPr lang="en-US" altLang="zh-TW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(KS = 73%)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F4A6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44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zh-TW" alt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標楷體" panose="03000509000000000000" pitchFamily="65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4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9978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排序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變數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重要性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44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係數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24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658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資費名稱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1.48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1.53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1883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近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個月發話對象數較近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3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個月平均發話對象數成長率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0.86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0.71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8472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居住地都會區類型 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&amp; 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行業別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0.90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0.44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291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工作日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06-11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發話分鐘數比率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1.07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0.57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6688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語音發話市話分鐘數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0.69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0.55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58121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婚姻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 &amp; 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郵遞區號分組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&amp;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年齡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0.60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0.73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9538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教育程度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0.47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0.99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37316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語音受話總次數 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&amp; </a:t>
                      </a:r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受話分鐘數比例</a:t>
                      </a:r>
                      <a:endParaRPr lang="en-US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0.40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0.41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87208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zh-TW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年收入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&amp;</a:t>
                      </a:r>
                      <a:r>
                        <a:rPr lang="en-US" altLang="zh-TW" sz="1400" b="0" i="0" u="none" strike="noStrike" kern="1200" baseline="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 </a:t>
                      </a:r>
                      <a:r>
                        <a:rPr lang="zh-TW" altLang="en-US" sz="1400" b="1" i="0" u="none" strike="noStrike" kern="1200" dirty="0">
                          <a:solidFill>
                            <a:srgbClr val="FF7472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近</a:t>
                      </a:r>
                      <a:r>
                        <a:rPr lang="en-US" altLang="zh-TW" sz="1400" b="1" i="0" u="none" strike="noStrike" kern="1200" dirty="0">
                          <a:solidFill>
                            <a:srgbClr val="FF7472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12</a:t>
                      </a:r>
                      <a:r>
                        <a:rPr lang="zh-TW" altLang="en-US" sz="1400" b="1" i="0" u="none" strike="noStrike" kern="1200" dirty="0">
                          <a:solidFill>
                            <a:srgbClr val="FF7472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個月逾期繳費次數</a:t>
                      </a:r>
                      <a:endParaRPr lang="en-US" sz="1400" b="1" i="0" u="none" strike="noStrike" kern="1200" dirty="0">
                        <a:solidFill>
                          <a:srgbClr val="FF7472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0.21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TW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itchFamily="34" charset="0"/>
                        </a:rPr>
                        <a:t>1.07</a:t>
                      </a: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858904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B242884-2F1F-817A-CCFD-8C64E482D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27312"/>
              </p:ext>
            </p:extLst>
          </p:nvPr>
        </p:nvGraphicFramePr>
        <p:xfrm>
          <a:off x="8321352" y="2511192"/>
          <a:ext cx="2743200" cy="8640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一維變數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TW" alt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個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二維變數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TW" alt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個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三維變數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TW" altLang="en-US" sz="12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個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9525" marB="108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572E4A6-8E25-BE84-CD1F-ED3B75B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660309"/>
              </p:ext>
            </p:extLst>
          </p:nvPr>
        </p:nvGraphicFramePr>
        <p:xfrm>
          <a:off x="8321352" y="1368192"/>
          <a:ext cx="2743200" cy="9720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0828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900" b="1" i="0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Confusion Matrix</a:t>
                      </a:r>
                      <a:endParaRPr lang="zh-TW" altLang="en-US" sz="9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實際 違約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3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200" b="1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實際 正常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10800" marB="1080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5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預測</a:t>
                      </a:r>
                      <a:r>
                        <a:rPr lang="en-US" altLang="zh-TW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違約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73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92%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8%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預測 正常</a:t>
                      </a:r>
                      <a:endParaRPr lang="en-US" altLang="zh-TW" sz="1200" b="1" i="0" u="none" strike="noStrike" dirty="0">
                        <a:solidFill>
                          <a:schemeClr val="bg1"/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36000" marR="36000" marT="10800" marB="10800" anchor="ctr">
                    <a:lnL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556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13%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1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u="none" strike="noStrike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  <a:cs typeface="Arial" panose="020B0604020202020204" pitchFamily="34" charset="0"/>
                        </a:rPr>
                        <a:t>87%</a:t>
                      </a:r>
                      <a:endParaRPr lang="en-US" altLang="zh-TW" sz="1200" b="1" i="0" u="none" strike="noStrike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effectLst/>
                        <a:latin typeface="Microsoft JhengHei" panose="020B0604030504040204" pitchFamily="34" charset="-120"/>
                        <a:ea typeface="Microsoft JhengHei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FAB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6F2770D-22DC-0FAE-0820-7C4B23BC8852}"/>
              </a:ext>
            </a:extLst>
          </p:cNvPr>
          <p:cNvSpPr txBox="1"/>
          <p:nvPr/>
        </p:nvSpPr>
        <p:spPr>
          <a:xfrm>
            <a:off x="10722223" y="1052736"/>
            <a:ext cx="876291" cy="306467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(</a:t>
            </a:r>
            <a:r>
              <a:rPr lang="zh-TW" altLang="en-US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回前頁</a:t>
            </a:r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)</a:t>
            </a:r>
            <a:endParaRPr lang="zh-TW" altLang="en-US" sz="1800" b="1" baseline="30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261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6A6025-0AA4-537C-8E16-0779F734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建置評分卡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F0AC902-2417-16C2-FA19-1727EEF6A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2FC15E13-F8FD-3254-2989-79E43DA0863C}"/>
              </a:ext>
            </a:extLst>
          </p:cNvPr>
          <p:cNvGrpSpPr/>
          <p:nvPr/>
        </p:nvGrpSpPr>
        <p:grpSpPr>
          <a:xfrm>
            <a:off x="1720647" y="2323619"/>
            <a:ext cx="8750707" cy="2210762"/>
            <a:chOff x="1560033" y="3293473"/>
            <a:chExt cx="8750707" cy="2210762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AAE0B64B-0ACA-AEB5-4140-42041444A9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9368" y="4306065"/>
              <a:ext cx="1981372" cy="1198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05AECAB-D0A4-1C6E-8BCB-CA57304D67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8168" y="4306065"/>
              <a:ext cx="1981372" cy="1198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FC62E58-F014-2D2C-A3C9-4EA0B1410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30168" y="4306065"/>
              <a:ext cx="1981372" cy="1198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C08C3469-79E0-51E6-F52E-29710ECAB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91349" y="4306065"/>
              <a:ext cx="1981372" cy="119817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五邊形 7">
              <a:extLst>
                <a:ext uri="{FF2B5EF4-FFF2-40B4-BE49-F238E27FC236}">
                  <a16:creationId xmlns:a16="http://schemas.microsoft.com/office/drawing/2014/main" id="{5269FEEA-D2DC-D353-DBE5-7E5008B2A9C4}"/>
                </a:ext>
              </a:extLst>
            </p:cNvPr>
            <p:cNvSpPr/>
            <p:nvPr/>
          </p:nvSpPr>
          <p:spPr bwMode="auto">
            <a:xfrm>
              <a:off x="1589957" y="4306814"/>
              <a:ext cx="1656184" cy="1196673"/>
            </a:xfrm>
            <a:prstGeom prst="homePlate">
              <a:avLst>
                <a:gd name="adj" fmla="val 21752"/>
              </a:avLst>
            </a:prstGeom>
            <a:solidFill>
              <a:srgbClr val="40404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D78CFA4A-43B6-4281-8E84-02895AB87C65}"/>
                </a:ext>
              </a:extLst>
            </p:cNvPr>
            <p:cNvSpPr txBox="1"/>
            <p:nvPr/>
          </p:nvSpPr>
          <p:spPr>
            <a:xfrm>
              <a:off x="1560033" y="4735873"/>
              <a:ext cx="15606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</a:rPr>
                <a:t>繳費期限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2F2BDDE-C0BC-60A9-7BDD-8F68B4E5E466}"/>
                </a:ext>
              </a:extLst>
            </p:cNvPr>
            <p:cNvSpPr txBox="1"/>
            <p:nvPr/>
          </p:nvSpPr>
          <p:spPr>
            <a:xfrm>
              <a:off x="3315055" y="4612763"/>
              <a:ext cx="1604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催收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(+1~10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天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F92DE8F-1597-46DD-E5EB-563271179D14}"/>
                </a:ext>
              </a:extLst>
            </p:cNvPr>
            <p:cNvSpPr txBox="1"/>
            <p:nvPr/>
          </p:nvSpPr>
          <p:spPr>
            <a:xfrm>
              <a:off x="5089368" y="4612763"/>
              <a:ext cx="1604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欠費停話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(+11~20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天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107A0C8-3546-E736-5FDF-AA5696553167}"/>
                </a:ext>
              </a:extLst>
            </p:cNvPr>
            <p:cNvSpPr txBox="1"/>
            <p:nvPr/>
          </p:nvSpPr>
          <p:spPr>
            <a:xfrm>
              <a:off x="6846798" y="4612763"/>
              <a:ext cx="16047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欠費拆機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(+21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天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~2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月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6002832-4473-5277-53D8-F6C3FBD23DCA}"/>
                </a:ext>
              </a:extLst>
            </p:cNvPr>
            <p:cNvSpPr txBox="1"/>
            <p:nvPr/>
          </p:nvSpPr>
          <p:spPr>
            <a:xfrm>
              <a:off x="8582080" y="4489652"/>
              <a:ext cx="16047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依法追繳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門號釋出</a:t>
              </a:r>
              <a:endParaRPr lang="en-US" altLang="zh-TW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  <a:p>
              <a:pPr algn="ctr"/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(+2~4</a:t>
              </a:r>
              <a:r>
                <a:rPr lang="zh-TW" altLang="en-US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個月</a:t>
              </a:r>
              <a:r>
                <a:rPr lang="en-US" altLang="zh-TW" b="1" dirty="0">
                  <a:solidFill>
                    <a:schemeClr val="bg1"/>
                  </a:solidFill>
                  <a:latin typeface="+mj-ea"/>
                  <a:ea typeface="+mj-ea"/>
                  <a:cs typeface="Arial" panose="020B0604020202020204" pitchFamily="34" charset="0"/>
                </a:rPr>
                <a:t>)</a:t>
              </a:r>
              <a:endParaRPr lang="zh-TW" altLang="en-US" b="1" dirty="0">
                <a:solidFill>
                  <a:schemeClr val="bg1"/>
                </a:solidFill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31EBA8FC-7417-F1C0-A8E6-F6EBC5B6BB4E}"/>
                </a:ext>
              </a:extLst>
            </p:cNvPr>
            <p:cNvSpPr/>
            <p:nvPr/>
          </p:nvSpPr>
          <p:spPr bwMode="auto">
            <a:xfrm>
              <a:off x="3073368" y="472515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400" b="1" dirty="0">
                  <a:solidFill>
                    <a:srgbClr val="3777C1"/>
                  </a:solidFill>
                  <a:latin typeface="+mj-ea"/>
                  <a:ea typeface="+mj-ea"/>
                  <a:cs typeface="Arial" panose="020B0604020202020204" pitchFamily="34" charset="0"/>
                </a:rPr>
                <a:t>►</a:t>
              </a: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3777C1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EDBB73CB-8096-2850-1ABB-8D6BB1ED70D6}"/>
                </a:ext>
              </a:extLst>
            </p:cNvPr>
            <p:cNvSpPr/>
            <p:nvPr/>
          </p:nvSpPr>
          <p:spPr bwMode="auto">
            <a:xfrm>
              <a:off x="4837368" y="472515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400" b="1" dirty="0">
                  <a:solidFill>
                    <a:srgbClr val="18AA9D"/>
                  </a:solidFill>
                  <a:latin typeface="+mj-ea"/>
                  <a:ea typeface="+mj-ea"/>
                  <a:cs typeface="Arial" panose="020B0604020202020204" pitchFamily="34" charset="0"/>
                </a:rPr>
                <a:t>►</a:t>
              </a: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18AA9D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7871162F-74F0-CD56-636F-BA7B248DC39F}"/>
                </a:ext>
              </a:extLst>
            </p:cNvPr>
            <p:cNvSpPr/>
            <p:nvPr/>
          </p:nvSpPr>
          <p:spPr bwMode="auto">
            <a:xfrm>
              <a:off x="6601368" y="472515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400" b="1" dirty="0">
                  <a:solidFill>
                    <a:srgbClr val="F6871C"/>
                  </a:solidFill>
                  <a:latin typeface="+mj-ea"/>
                  <a:ea typeface="+mj-ea"/>
                  <a:cs typeface="Arial" panose="020B0604020202020204" pitchFamily="34" charset="0"/>
                </a:rPr>
                <a:t>►</a:t>
              </a: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F6871C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E9425822-3F70-427A-4CB4-C2512B6ED802}"/>
                </a:ext>
              </a:extLst>
            </p:cNvPr>
            <p:cNvSpPr/>
            <p:nvPr/>
          </p:nvSpPr>
          <p:spPr bwMode="auto">
            <a:xfrm>
              <a:off x="8387115" y="4725150"/>
              <a:ext cx="360000" cy="360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R="0" algn="ctr" defTabSz="914400" rtl="0" eaLnBrk="1" fontAlgn="base" latinLnBrk="0" hangingPunct="1"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r>
                <a:rPr kumimoji="1" lang="en-US" altLang="zh-TW" sz="2400" b="1" dirty="0">
                  <a:solidFill>
                    <a:srgbClr val="96191D"/>
                  </a:solidFill>
                  <a:latin typeface="+mj-ea"/>
                  <a:ea typeface="+mj-ea"/>
                  <a:cs typeface="Arial" panose="020B0604020202020204" pitchFamily="34" charset="0"/>
                </a:rPr>
                <a:t>►</a:t>
              </a: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96191D"/>
                </a:solidFill>
                <a:effectLst/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8969206-4FCE-A0CB-56D1-6408B3D9B869}"/>
                </a:ext>
              </a:extLst>
            </p:cNvPr>
            <p:cNvSpPr/>
            <p:nvPr/>
          </p:nvSpPr>
          <p:spPr bwMode="auto">
            <a:xfrm>
              <a:off x="1589957" y="4003002"/>
              <a:ext cx="1296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B2C8403-0627-FF55-821E-3E1E31F8EEB2}"/>
                </a:ext>
              </a:extLst>
            </p:cNvPr>
            <p:cNvSpPr/>
            <p:nvPr/>
          </p:nvSpPr>
          <p:spPr bwMode="auto">
            <a:xfrm>
              <a:off x="3001360" y="4003666"/>
              <a:ext cx="6948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7FAAB974-2D17-8A7A-30FD-7CFA9D11577B}"/>
                </a:ext>
              </a:extLst>
            </p:cNvPr>
            <p:cNvSpPr txBox="1"/>
            <p:nvPr/>
          </p:nvSpPr>
          <p:spPr>
            <a:xfrm>
              <a:off x="1705368" y="3293473"/>
              <a:ext cx="1108051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chemeClr val="tx2"/>
                  </a:solidFill>
                  <a:latin typeface="+mj-ea"/>
                  <a:ea typeface="+mj-ea"/>
                </a:rPr>
                <a:t>正常還款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1A76A57-56F1-A04E-6ED6-06FE4D85B7F8}"/>
                </a:ext>
              </a:extLst>
            </p:cNvPr>
            <p:cNvSpPr txBox="1"/>
            <p:nvPr/>
          </p:nvSpPr>
          <p:spPr>
            <a:xfrm>
              <a:off x="5860054" y="3293473"/>
              <a:ext cx="1180059" cy="338554"/>
            </a:xfrm>
            <a:prstGeom prst="rect">
              <a:avLst/>
            </a:prstGeom>
            <a:noFill/>
            <a:ln>
              <a:noFill/>
              <a:prstDash val="sys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逾期繳費</a:t>
              </a:r>
            </a:p>
          </p:txBody>
        </p:sp>
        <p:sp>
          <p:nvSpPr>
            <p:cNvPr id="22" name="右大括弧 21">
              <a:extLst>
                <a:ext uri="{FF2B5EF4-FFF2-40B4-BE49-F238E27FC236}">
                  <a16:creationId xmlns:a16="http://schemas.microsoft.com/office/drawing/2014/main" id="{91E895F6-131E-68C6-93B9-FBC7DCB67514}"/>
                </a:ext>
              </a:extLst>
            </p:cNvPr>
            <p:cNvSpPr/>
            <p:nvPr/>
          </p:nvSpPr>
          <p:spPr bwMode="auto">
            <a:xfrm rot="16200000">
              <a:off x="6294497" y="308467"/>
              <a:ext cx="339983" cy="6868642"/>
            </a:xfrm>
            <a:prstGeom prst="rightBrace">
              <a:avLst>
                <a:gd name="adj1" fmla="val 132194"/>
                <a:gd name="adj2" fmla="val 50000"/>
              </a:avLst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+mj-ea"/>
                <a:ea typeface="+mj-ea"/>
              </a:endParaRPr>
            </a:p>
          </p:txBody>
        </p:sp>
        <p:sp>
          <p:nvSpPr>
            <p:cNvPr id="23" name="右大括弧 22">
              <a:extLst>
                <a:ext uri="{FF2B5EF4-FFF2-40B4-BE49-F238E27FC236}">
                  <a16:creationId xmlns:a16="http://schemas.microsoft.com/office/drawing/2014/main" id="{12100905-268D-49D0-30DF-50B4DA07B235}"/>
                </a:ext>
              </a:extLst>
            </p:cNvPr>
            <p:cNvSpPr/>
            <p:nvPr/>
          </p:nvSpPr>
          <p:spPr bwMode="auto">
            <a:xfrm rot="16200000">
              <a:off x="2091152" y="3118878"/>
              <a:ext cx="339983" cy="1249630"/>
            </a:xfrm>
            <a:prstGeom prst="rightBrace">
              <a:avLst>
                <a:gd name="adj1" fmla="val 74658"/>
                <a:gd name="adj2" fmla="val 50000"/>
              </a:avLst>
            </a:prstGeom>
            <a:noFill/>
            <a:ln w="28575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292100" marR="0" indent="-29210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D56C2A"/>
                </a:buClr>
                <a:buSzPct val="90000"/>
                <a:buFontTx/>
                <a:buNone/>
                <a:tabLst/>
              </a:pPr>
              <a:endParaRPr kumimoji="1" lang="zh-TW" altLang="en-US" sz="1600" b="0" i="0" u="none" strike="noStrike" cap="none" normalizeH="0" baseline="0">
                <a:ln>
                  <a:noFill/>
                </a:ln>
                <a:solidFill>
                  <a:srgbClr val="737373"/>
                </a:solidFill>
                <a:effectLst/>
                <a:latin typeface="+mj-ea"/>
                <a:ea typeface="+mj-ea"/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80DF6CA1-9690-F870-FEB0-D4BA82FF94F7}"/>
              </a:ext>
            </a:extLst>
          </p:cNvPr>
          <p:cNvSpPr txBox="1"/>
          <p:nvPr/>
        </p:nvSpPr>
        <p:spPr>
          <a:xfrm>
            <a:off x="10722223" y="1052736"/>
            <a:ext cx="876291" cy="306467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(</a:t>
            </a:r>
            <a:r>
              <a:rPr lang="zh-TW" altLang="en-US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回前頁</a:t>
            </a:r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6" action="ppaction://hlinksldjump"/>
              </a:rPr>
              <a:t>)</a:t>
            </a:r>
            <a:endParaRPr lang="zh-TW" altLang="en-US" sz="1800" b="1" baseline="30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998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655C5-E013-7F9F-D36D-83770A76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77509-3374-5B42-D6DB-ABB5792D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</a:t>
            </a:r>
            <a:r>
              <a:rPr kumimoji="1" lang="zh-TW" altLang="en-US" dirty="0"/>
              <a:t>補充</a:t>
            </a:r>
            <a:r>
              <a:rPr kumimoji="1" lang="en-US" altLang="zh-TW" dirty="0"/>
              <a:t>)</a:t>
            </a:r>
            <a:r>
              <a:rPr kumimoji="1" lang="zh-TW" altLang="en-US" dirty="0"/>
              <a:t>透過其他金融商品避險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3AEE557-035F-633A-04AA-F95EF827D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3A390FE-35FC-C5FB-F78F-D5F347D03728}"/>
              </a:ext>
            </a:extLst>
          </p:cNvPr>
          <p:cNvSpPr txBox="1"/>
          <p:nvPr/>
        </p:nvSpPr>
        <p:spPr>
          <a:xfrm>
            <a:off x="10722223" y="1052736"/>
            <a:ext cx="876291" cy="306467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(</a:t>
            </a:r>
            <a:r>
              <a:rPr lang="zh-TW" altLang="en-US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回前頁</a:t>
            </a:r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)</a:t>
            </a:r>
            <a:endParaRPr lang="zh-TW" altLang="en-US" sz="1800" b="1" baseline="30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1026" name="Picture 2" descr="不要把鸡蛋放一个篮子里？该如何分散投资首先感谢一下各位朋友对我的关心，我自己觉得腰部的扭伤还是自己养着就好了。那个推拿的女士说要捏一个 疗程，本来还想继续来给我...">
            <a:extLst>
              <a:ext uri="{FF2B5EF4-FFF2-40B4-BE49-F238E27FC236}">
                <a16:creationId xmlns:a16="http://schemas.microsoft.com/office/drawing/2014/main" id="{F0E93909-E987-2E26-D628-7834F96FCB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27"/>
          <a:stretch/>
        </p:blipFill>
        <p:spPr bwMode="auto">
          <a:xfrm>
            <a:off x="1415480" y="1484784"/>
            <a:ext cx="3746500" cy="187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群組 35">
            <a:extLst>
              <a:ext uri="{FF2B5EF4-FFF2-40B4-BE49-F238E27FC236}">
                <a16:creationId xmlns:a16="http://schemas.microsoft.com/office/drawing/2014/main" id="{6354E045-55AC-232B-5107-4041042C137C}"/>
              </a:ext>
            </a:extLst>
          </p:cNvPr>
          <p:cNvGrpSpPr/>
          <p:nvPr/>
        </p:nvGrpSpPr>
        <p:grpSpPr>
          <a:xfrm>
            <a:off x="1487488" y="3362722"/>
            <a:ext cx="3528392" cy="456920"/>
            <a:chOff x="1487488" y="3578746"/>
            <a:chExt cx="3528392" cy="456920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AD8BE587-9E9A-1FC3-2F16-2F5A69AE3C26}"/>
                </a:ext>
              </a:extLst>
            </p:cNvPr>
            <p:cNvSpPr/>
            <p:nvPr/>
          </p:nvSpPr>
          <p:spPr>
            <a:xfrm>
              <a:off x="1487488" y="3578746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台積電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3AD1FF7-A0EC-842B-12EF-D1F8704AA889}"/>
                </a:ext>
              </a:extLst>
            </p:cNvPr>
            <p:cNvSpPr/>
            <p:nvPr/>
          </p:nvSpPr>
          <p:spPr>
            <a:xfrm>
              <a:off x="2784674" y="3578746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台積電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E1E8167-0AE8-C831-C1E8-E3A22A02F727}"/>
                </a:ext>
              </a:extLst>
            </p:cNvPr>
            <p:cNvSpPr/>
            <p:nvPr/>
          </p:nvSpPr>
          <p:spPr>
            <a:xfrm>
              <a:off x="4007768" y="3578746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台積電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51D4654-633F-369F-DF70-E99C4787FFF2}"/>
              </a:ext>
            </a:extLst>
          </p:cNvPr>
          <p:cNvGrpSpPr/>
          <p:nvPr/>
        </p:nvGrpSpPr>
        <p:grpSpPr>
          <a:xfrm>
            <a:off x="6649918" y="1484784"/>
            <a:ext cx="3746500" cy="2334858"/>
            <a:chOff x="695400" y="1766962"/>
            <a:chExt cx="3746500" cy="2334858"/>
          </a:xfrm>
        </p:grpSpPr>
        <p:pic>
          <p:nvPicPr>
            <p:cNvPr id="31" name="Picture 2" descr="不要把鸡蛋放一个篮子里？该如何分散投资首先感谢一下各位朋友对我的关心，我自己觉得腰部的扭伤还是自己养着就好了。那个推拿的女士说要捏一个 疗程，本来还想继续来给我...">
              <a:extLst>
                <a:ext uri="{FF2B5EF4-FFF2-40B4-BE49-F238E27FC236}">
                  <a16:creationId xmlns:a16="http://schemas.microsoft.com/office/drawing/2014/main" id="{751A0882-3A97-07BB-9D17-CFC33C5B22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27"/>
            <a:stretch/>
          </p:blipFill>
          <p:spPr bwMode="auto">
            <a:xfrm>
              <a:off x="695400" y="1766962"/>
              <a:ext cx="3746500" cy="1877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5798867-AB49-34B7-2188-D899980BFC11}"/>
                </a:ext>
              </a:extLst>
            </p:cNvPr>
            <p:cNvSpPr/>
            <p:nvPr/>
          </p:nvSpPr>
          <p:spPr>
            <a:xfrm>
              <a:off x="767408" y="3644900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台積電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6CDD9C1-DB69-DAAF-951A-32615043ED23}"/>
                </a:ext>
              </a:extLst>
            </p:cNvPr>
            <p:cNvSpPr/>
            <p:nvPr/>
          </p:nvSpPr>
          <p:spPr>
            <a:xfrm>
              <a:off x="2064594" y="3644900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富邦金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912F61E4-C809-1217-32F4-65813DC85122}"/>
                </a:ext>
              </a:extLst>
            </p:cNvPr>
            <p:cNvSpPr/>
            <p:nvPr/>
          </p:nvSpPr>
          <p:spPr>
            <a:xfrm>
              <a:off x="3287688" y="3644900"/>
              <a:ext cx="1008112" cy="4569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黃金</a:t>
              </a:r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ADB020C-D148-357A-D1CE-3617A3E6BF9A}"/>
              </a:ext>
            </a:extLst>
          </p:cNvPr>
          <p:cNvGrpSpPr/>
          <p:nvPr/>
        </p:nvGrpSpPr>
        <p:grpSpPr>
          <a:xfrm>
            <a:off x="1487488" y="3873822"/>
            <a:ext cx="3528392" cy="923330"/>
            <a:chOff x="1487488" y="3578746"/>
            <a:chExt cx="3528392" cy="923330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71B6F49-BF94-E3EA-25BC-2777618EC146}"/>
                </a:ext>
              </a:extLst>
            </p:cNvPr>
            <p:cNvSpPr/>
            <p:nvPr/>
          </p:nvSpPr>
          <p:spPr>
            <a:xfrm>
              <a:off x="1487488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500</a:t>
              </a:r>
              <a:endPara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DB02D41-0B87-19F2-EEEC-1A68D9F4578C}"/>
                </a:ext>
              </a:extLst>
            </p:cNvPr>
            <p:cNvSpPr/>
            <p:nvPr/>
          </p:nvSpPr>
          <p:spPr>
            <a:xfrm>
              <a:off x="2784674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500</a:t>
              </a:r>
              <a:endPara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3F3C0A98-A7D1-4483-DC5F-E71411816FF3}"/>
                </a:ext>
              </a:extLst>
            </p:cNvPr>
            <p:cNvSpPr/>
            <p:nvPr/>
          </p:nvSpPr>
          <p:spPr>
            <a:xfrm>
              <a:off x="4007768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500</a:t>
              </a:r>
              <a:endPara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BACF09B-9A52-5204-7A95-1D364BBF9FA1}"/>
              </a:ext>
            </a:extLst>
          </p:cNvPr>
          <p:cNvGrpSpPr/>
          <p:nvPr/>
        </p:nvGrpSpPr>
        <p:grpSpPr>
          <a:xfrm>
            <a:off x="6721926" y="3873822"/>
            <a:ext cx="3528392" cy="923330"/>
            <a:chOff x="1487488" y="3578746"/>
            <a:chExt cx="3528392" cy="923330"/>
          </a:xfrm>
        </p:grpSpPr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E3163CF8-E208-C165-243C-6E31295B4821}"/>
                </a:ext>
              </a:extLst>
            </p:cNvPr>
            <p:cNvSpPr/>
            <p:nvPr/>
          </p:nvSpPr>
          <p:spPr>
            <a:xfrm>
              <a:off x="1487488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500</a:t>
              </a:r>
              <a:endPara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B5547F9-4FA9-DF70-F2BB-62430906CEE9}"/>
                </a:ext>
              </a:extLst>
            </p:cNvPr>
            <p:cNvSpPr/>
            <p:nvPr/>
          </p:nvSpPr>
          <p:spPr>
            <a:xfrm>
              <a:off x="2784674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1500</a:t>
              </a:r>
              <a:endPara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1A34628-4861-0DEA-22E4-4EE1C1E72C47}"/>
                </a:ext>
              </a:extLst>
            </p:cNvPr>
            <p:cNvSpPr/>
            <p:nvPr/>
          </p:nvSpPr>
          <p:spPr>
            <a:xfrm>
              <a:off x="4007768" y="3578746"/>
              <a:ext cx="1008112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1000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↓</a:t>
              </a:r>
            </a:p>
            <a:p>
              <a:pPr algn="ctr">
                <a:spcBef>
                  <a:spcPts val="0"/>
                </a:spcBef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2000</a:t>
              </a:r>
              <a:endPara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46" name="矩形 45">
            <a:extLst>
              <a:ext uri="{FF2B5EF4-FFF2-40B4-BE49-F238E27FC236}">
                <a16:creationId xmlns:a16="http://schemas.microsoft.com/office/drawing/2014/main" id="{B508D3E6-5611-2E54-FC23-5CB74E5ED702}"/>
              </a:ext>
            </a:extLst>
          </p:cNvPr>
          <p:cNvSpPr/>
          <p:nvPr/>
        </p:nvSpPr>
        <p:spPr>
          <a:xfrm>
            <a:off x="1559496" y="4963158"/>
            <a:ext cx="3384376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TW" altLang="en-US" sz="1800" b="1" u="sng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總結投資績效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5444F1D-9CCF-A152-9CCF-85E4B97BCA99}"/>
              </a:ext>
            </a:extLst>
          </p:cNvPr>
          <p:cNvSpPr/>
          <p:nvPr/>
        </p:nvSpPr>
        <p:spPr>
          <a:xfrm>
            <a:off x="6793934" y="4963158"/>
            <a:ext cx="3384376" cy="456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</a:pPr>
            <a:r>
              <a:rPr lang="zh-TW" altLang="en-US" sz="1800" b="1" u="sng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總結投資績效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5E8B36BE-184F-0B30-73A8-818220F3277E}"/>
              </a:ext>
            </a:extLst>
          </p:cNvPr>
          <p:cNvSpPr/>
          <p:nvPr/>
        </p:nvSpPr>
        <p:spPr>
          <a:xfrm>
            <a:off x="2747628" y="5388211"/>
            <a:ext cx="100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 </a:t>
            </a: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3000</a:t>
            </a: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↓</a:t>
            </a: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1500</a:t>
            </a:r>
            <a:endParaRPr lang="zh-TW" altLang="en-US" sz="1800" b="1" dirty="0">
              <a:solidFill>
                <a:schemeClr val="tx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211FA5C-B7DB-696E-F462-F5B51DF0BA0B}"/>
              </a:ext>
            </a:extLst>
          </p:cNvPr>
          <p:cNvSpPr/>
          <p:nvPr/>
        </p:nvSpPr>
        <p:spPr>
          <a:xfrm>
            <a:off x="7982066" y="5388211"/>
            <a:ext cx="10081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3000</a:t>
            </a: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↓</a:t>
            </a: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chemeClr val="tx1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?</a:t>
            </a:r>
            <a:endParaRPr lang="zh-TW" altLang="en-US" sz="1800" b="1" dirty="0">
              <a:solidFill>
                <a:schemeClr val="tx1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690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F175B9-A79A-F177-7A4A-9A41939B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風險管理部的組織架構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0961A6-0227-6E51-B482-48DFA9A5E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9F43EF4-B0C0-6BB7-412B-A8BEA2515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2837291"/>
            <a:ext cx="7772400" cy="325600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56261F1-1089-E935-53E9-945BDFFED80E}"/>
              </a:ext>
            </a:extLst>
          </p:cNvPr>
          <p:cNvSpPr txBox="1"/>
          <p:nvPr/>
        </p:nvSpPr>
        <p:spPr>
          <a:xfrm>
            <a:off x="767408" y="1378606"/>
            <a:ext cx="10308405" cy="132802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Gen Jyuu Gothic Regular" panose="020B0302020203020207" pitchFamily="34" charset="-120"/>
              </a:rPr>
              <a:t>當發生金融機構和客戶的利益受到損害，為了查核業務流程中的缺失，各項金融業都被要求成立</a:t>
            </a:r>
            <a:br>
              <a:rPr lang="en-US" altLang="zh-TW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Gen Jyuu Gothic Regular" panose="020B0302020203020207" pitchFamily="34" charset="-120"/>
              </a:rPr>
            </a:br>
            <a:r>
              <a:rPr lang="zh-TW" altLang="en-US" sz="18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cs typeface="Gen Jyuu Gothic Regular" panose="020B0302020203020207" pitchFamily="34" charset="-120"/>
              </a:rPr>
              <a:t>風險管理部，並定期召開風險管理委員會</a:t>
            </a:r>
            <a:endParaRPr lang="en-US" altLang="zh-TW" sz="18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Gen Jyuu Gothic Regular" panose="020B0302020203020207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80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金融機構發展風險管理，主要是因為</a:t>
            </a:r>
            <a:r>
              <a:rPr lang="zh-TW" altLang="en-US" sz="1800" i="0" u="none" strike="noStrike" dirty="0">
                <a:solidFill>
                  <a:srgbClr val="3399FF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在營運過程中不可避免地會面臨各種風險</a:t>
            </a:r>
            <a:r>
              <a:rPr lang="zh-TW" altLang="en-US" sz="180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，而這些風險若未</a:t>
            </a:r>
            <a:r>
              <a:rPr lang="zh-TW" altLang="en-US" sz="1800" b="1" i="0" u="none" strike="noStrike" dirty="0">
                <a:solidFill>
                  <a:srgbClr val="FF7472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妥善管理</a:t>
            </a:r>
            <a:r>
              <a:rPr lang="zh-TW" altLang="en-US" sz="180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，可能導致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嚴重的財務損失</a:t>
            </a:r>
            <a:r>
              <a:rPr lang="zh-TW" altLang="en-US" sz="1800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，甚至</a:t>
            </a:r>
            <a:r>
              <a:rPr lang="zh-TW" altLang="en-US" sz="1800" b="1" i="0" u="none" strike="noStrike" dirty="0">
                <a:solidFill>
                  <a:srgbClr val="000000"/>
                </a:solidFill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影響整個金融市場的穩定</a:t>
            </a:r>
            <a:endParaRPr kumimoji="1" lang="zh-TW" altLang="en-US" sz="1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F74FEDA9-80D1-6EFC-B965-F015146279F4}"/>
              </a:ext>
            </a:extLst>
          </p:cNvPr>
          <p:cNvSpPr/>
          <p:nvPr/>
        </p:nvSpPr>
        <p:spPr bwMode="auto">
          <a:xfrm>
            <a:off x="7531184" y="4780241"/>
            <a:ext cx="2700000" cy="1242000"/>
          </a:xfrm>
          <a:prstGeom prst="roundRect">
            <a:avLst>
              <a:gd name="adj" fmla="val 8473"/>
            </a:avLst>
          </a:prstGeom>
          <a:noFill/>
          <a:ln w="28575">
            <a:solidFill>
              <a:srgbClr val="FF7472"/>
            </a:solidFill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41843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2883FEA-D8BF-6F4D-9F4C-A0CDB6498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D9072B-760E-D31E-FA9F-C3C83D247E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000" y="-675456"/>
            <a:ext cx="7920000" cy="792000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AB3BA02-3D72-FDED-4878-5681E232D483}"/>
              </a:ext>
            </a:extLst>
          </p:cNvPr>
          <p:cNvSpPr txBox="1"/>
          <p:nvPr/>
        </p:nvSpPr>
        <p:spPr>
          <a:xfrm>
            <a:off x="4030195" y="2561269"/>
            <a:ext cx="4131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Thanks for </a:t>
            </a:r>
          </a:p>
          <a:p>
            <a:pPr algn="ctr"/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Y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our </a:t>
            </a:r>
            <a:r>
              <a:rPr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L</a:t>
            </a:r>
            <a:r>
              <a:rPr kumimoji="1" lang="en-US" altLang="zh-TW" sz="4400" b="1" dirty="0">
                <a:solidFill>
                  <a:schemeClr val="bg1"/>
                </a:solidFill>
                <a:latin typeface="Gen Jyuu Gothic Regular" panose="020B0302020203020207" pitchFamily="34" charset="-120"/>
                <a:ea typeface="Gen Jyuu Gothic Regular" panose="020B0302020203020207" pitchFamily="34" charset="-120"/>
                <a:cs typeface="Gen Jyuu Gothic Regular" panose="020B0302020203020207" pitchFamily="34" charset="-120"/>
              </a:rPr>
              <a:t>istening</a:t>
            </a:r>
            <a:endParaRPr kumimoji="1" lang="zh-TW" altLang="en-US" sz="4400" b="1" dirty="0">
              <a:solidFill>
                <a:schemeClr val="bg1"/>
              </a:solidFill>
              <a:latin typeface="Gen Jyuu Gothic Regular" panose="020B0302020203020207" pitchFamily="34" charset="-120"/>
              <a:ea typeface="Gen Jyuu Gothic Regular" panose="020B0302020203020207" pitchFamily="34" charset="-120"/>
              <a:cs typeface="Gen Jyuu Gothic Regular" panose="020B0302020203020207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75532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9681EA03-886A-038B-9408-B2E8F88E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FF04B8-A211-9628-43E4-B1814D22F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5DFBFC-672B-F00C-A45E-1F48F35DF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265867"/>
              </p:ext>
            </p:extLst>
          </p:nvPr>
        </p:nvGraphicFramePr>
        <p:xfrm>
          <a:off x="1631504" y="1556792"/>
          <a:ext cx="8928992" cy="407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6067">
                  <a:extLst>
                    <a:ext uri="{9D8B030D-6E8A-4147-A177-3AD203B41FA5}">
                      <a16:colId xmlns:a16="http://schemas.microsoft.com/office/drawing/2014/main" val="1962909246"/>
                    </a:ext>
                  </a:extLst>
                </a:gridCol>
                <a:gridCol w="1977495">
                  <a:extLst>
                    <a:ext uri="{9D8B030D-6E8A-4147-A177-3AD203B41FA5}">
                      <a16:colId xmlns:a16="http://schemas.microsoft.com/office/drawing/2014/main" val="1909324587"/>
                    </a:ext>
                  </a:extLst>
                </a:gridCol>
                <a:gridCol w="4825430">
                  <a:extLst>
                    <a:ext uri="{9D8B030D-6E8A-4147-A177-3AD203B41FA5}">
                      <a16:colId xmlns:a16="http://schemas.microsoft.com/office/drawing/2014/main" val="3322399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週次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上課時間</a:t>
                      </a:r>
                    </a:p>
                  </a:txBody>
                  <a:tcPr marT="72000" marB="720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i="0" dirty="0">
                          <a:latin typeface="+mn-ea"/>
                          <a:ea typeface="+mn-ea"/>
                        </a:rPr>
                        <a:t>上課內容</a:t>
                      </a:r>
                    </a:p>
                  </a:txBody>
                  <a:tcPr marT="72000" marB="72000"/>
                </a:tc>
                <a:extLst>
                  <a:ext uri="{0D108BD9-81ED-4DB2-BD59-A6C34878D82A}">
                    <a16:rowId xmlns:a16="http://schemas.microsoft.com/office/drawing/2014/main" val="22854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Week1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3/13)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9:30~11:30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dist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第三方支付的定義與市場應用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91338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Week2 (3/20)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金融業的數位化與普惠金融策略</a:t>
                      </a:r>
                      <a:endParaRPr lang="en-US" altLang="zh-TW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1756528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Week3 (3/27)</a:t>
                      </a:r>
                      <a:endParaRPr lang="zh-TW" altLang="en-US" sz="16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9:30~11:30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di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11:30~12:00</a:t>
                      </a:r>
                      <a:endParaRPr kumimoji="0" lang="zh-TW" altLang="en-US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風險管理與商業機運</a:t>
                      </a:r>
                      <a:endParaRPr lang="en-US" altLang="zh-TW" sz="1600" b="1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統一超商第三屆商業競賽進度檢視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00130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dist"/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Week4 (4/24)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一站式數據服務的價值與應用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564806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Week5 (5/1)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麻布記帳與凱基銀證服務的整合</a:t>
                      </a: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33393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Week6 (5/8)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校外教學「金融探索館 </a:t>
                      </a:r>
                      <a:r>
                        <a:rPr lang="en" altLang="zh-TW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FE62</a:t>
                      </a:r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」</a:t>
                      </a:r>
                      <a:r>
                        <a:rPr lang="en-US" altLang="zh-TW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--</a:t>
                      </a:r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更正</a:t>
                      </a:r>
                      <a:endParaRPr lang="en-US" altLang="zh-TW" sz="1600" b="0" i="0" dirty="0">
                        <a:solidFill>
                          <a:srgbClr val="3399FF"/>
                        </a:solidFill>
                        <a:latin typeface="+mn-ea"/>
                        <a:ea typeface="+mn-ea"/>
                      </a:endParaRPr>
                    </a:p>
                    <a:p>
                      <a:pPr algn="l"/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地址</a:t>
                      </a:r>
                      <a:r>
                        <a:rPr lang="en-US" altLang="zh-TW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:</a:t>
                      </a:r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 台北市中正區羅斯福路三段</a:t>
                      </a:r>
                      <a:r>
                        <a:rPr lang="en-US" altLang="zh-TW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62</a:t>
                      </a:r>
                      <a:r>
                        <a:rPr lang="zh-TW" altLang="en-US" sz="1600" b="0" i="0" dirty="0">
                          <a:solidFill>
                            <a:srgbClr val="3399FF"/>
                          </a:solidFill>
                          <a:latin typeface="+mn-ea"/>
                          <a:ea typeface="+mn-ea"/>
                        </a:rPr>
                        <a:t>號一、三樓</a:t>
                      </a:r>
                      <a:endParaRPr lang="en-US" altLang="zh-TW" sz="1600" b="0" i="0" dirty="0">
                        <a:solidFill>
                          <a:srgbClr val="3399FF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2895756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Week7 (5/15)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432000" marR="432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di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9:30~12:00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60000" marR="360000" marT="72000" marB="72000" anchor="ctr"/>
                </a:tc>
                <a:tc>
                  <a:txBody>
                    <a:bodyPr/>
                    <a:lstStyle/>
                    <a:p>
                      <a:pPr marL="0" marR="0" lvl="0" indent="0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期中報告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zh-TW" altLang="en-US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第三方支付還可以如何使用</a:t>
                      </a:r>
                      <a:r>
                        <a:rPr lang="en-US" altLang="zh-TW" sz="16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?</a:t>
                      </a:r>
                      <a:endParaRPr lang="zh-TW" altLang="en-US" sz="16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 anchor="ctr"/>
                </a:tc>
                <a:extLst>
                  <a:ext uri="{0D108BD9-81ED-4DB2-BD59-A6C34878D82A}">
                    <a16:rowId xmlns:a16="http://schemas.microsoft.com/office/drawing/2014/main" val="80626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449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D279B9-F55B-69F1-5EA1-BADE927AE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定義風險意識</a:t>
            </a:r>
            <a:endParaRPr lang="en-US" altLang="zh-TW" dirty="0"/>
          </a:p>
          <a:p>
            <a:r>
              <a:rPr lang="zh-TW" altLang="en-US" dirty="0"/>
              <a:t>風險管理簡介 及 各類風險案例說明</a:t>
            </a:r>
            <a:endParaRPr lang="en-US" altLang="zh-TW" dirty="0"/>
          </a:p>
          <a:p>
            <a:r>
              <a:rPr lang="zh-TW" altLang="en-US" sz="2400" b="0" i="0" dirty="0"/>
              <a:t>統一超商第三屆商業競賽進度檢視</a:t>
            </a:r>
          </a:p>
          <a:p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4999F3-2260-1F01-6458-7CBB7E881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本週教學大綱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F7F7D94-523E-ACC8-6F48-501AD5482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211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BE87-9F83-CD39-7A54-1567902BC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FBECEA2-EB92-74AD-6BFA-06F1F534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定義風險意識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8145888-5E75-198E-409E-4F210851D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3653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E41E2-57FF-E56B-600C-3119387F5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DDF33-FD5A-6AEF-15DF-0E1A23A9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定義</a:t>
            </a:r>
            <a:r>
              <a:rPr kumimoji="1" lang="zh-TW" altLang="en-US" dirty="0"/>
              <a:t>風險意識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B3CF04C-DBEF-22EA-70D3-3A54E7E5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1AF30411-5787-20EF-45A4-3D7188DA7736}"/>
              </a:ext>
            </a:extLst>
          </p:cNvPr>
          <p:cNvCxnSpPr>
            <a:cxnSpLocks/>
          </p:cNvCxnSpPr>
          <p:nvPr/>
        </p:nvCxnSpPr>
        <p:spPr bwMode="auto">
          <a:xfrm>
            <a:off x="4419578" y="28834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E2EC4623-48DF-55A5-9033-71B736563598}"/>
              </a:ext>
            </a:extLst>
          </p:cNvPr>
          <p:cNvSpPr/>
          <p:nvPr/>
        </p:nvSpPr>
        <p:spPr>
          <a:xfrm>
            <a:off x="3231578" y="3561783"/>
            <a:ext cx="23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開家小麵攤，穩定</a:t>
            </a:r>
            <a:endParaRPr lang="en-US" altLang="zh-TW" sz="1800" b="1" dirty="0">
              <a:solidFill>
                <a:srgbClr val="FF7472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獲利但不會一夜致富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8DCC4AE-D8AA-B537-1228-9FB9C123C09D}"/>
              </a:ext>
            </a:extLst>
          </p:cNvPr>
          <p:cNvSpPr txBox="1"/>
          <p:nvPr/>
        </p:nvSpPr>
        <p:spPr>
          <a:xfrm>
            <a:off x="3519377" y="4643142"/>
            <a:ext cx="180040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有風險意識</a:t>
            </a:r>
            <a:endParaRPr lang="en-US" altLang="zh-TW" sz="1800" dirty="0">
              <a:solidFill>
                <a:srgbClr val="FF7472"/>
              </a:solidFill>
              <a:latin typeface="Yuanti TC" panose="02010600040101010101" pitchFamily="2" charset="-120"/>
              <a:ea typeface="Yuanti TC" panose="02010600040101010101" pitchFamily="2" charset="-120"/>
              <a:cs typeface="Gen Jyuu Gothic Regular" panose="020B0302020203020207" pitchFamily="34" charset="-120"/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5589940-2C9D-566A-700E-762C4826AE0C}"/>
              </a:ext>
            </a:extLst>
          </p:cNvPr>
          <p:cNvCxnSpPr>
            <a:cxnSpLocks/>
          </p:cNvCxnSpPr>
          <p:nvPr/>
        </p:nvCxnSpPr>
        <p:spPr bwMode="auto">
          <a:xfrm>
            <a:off x="2026700" y="28834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50A4E8F8-DA4E-EA6F-E020-8432A0918DED}"/>
              </a:ext>
            </a:extLst>
          </p:cNvPr>
          <p:cNvSpPr/>
          <p:nvPr/>
        </p:nvSpPr>
        <p:spPr>
          <a:xfrm>
            <a:off x="838700" y="3561783"/>
            <a:ext cx="23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到賭場賭一把，</a:t>
            </a:r>
            <a:b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</a:br>
            <a: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贏了翻倍、輸了歸零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C953571E-EA61-9F57-6751-CA45100854ED}"/>
              </a:ext>
            </a:extLst>
          </p:cNvPr>
          <p:cNvSpPr txBox="1"/>
          <p:nvPr/>
        </p:nvSpPr>
        <p:spPr>
          <a:xfrm>
            <a:off x="1126499" y="4643142"/>
            <a:ext cx="180040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800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無風險意識</a:t>
            </a:r>
            <a:endParaRPr lang="en-US" altLang="zh-TW" sz="1800" dirty="0">
              <a:solidFill>
                <a:srgbClr val="3399FF"/>
              </a:solidFill>
              <a:latin typeface="Yuanti TC" panose="02010600040101010101" pitchFamily="2" charset="-120"/>
              <a:ea typeface="Yuanti TC" panose="02010600040101010101" pitchFamily="2" charset="-120"/>
              <a:cs typeface="Gen Jyuu Gothic Regular" panose="020B0302020203020207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444778B-2336-599B-207E-BDBBF5630783}"/>
              </a:ext>
            </a:extLst>
          </p:cNvPr>
          <p:cNvGrpSpPr/>
          <p:nvPr/>
        </p:nvGrpSpPr>
        <p:grpSpPr>
          <a:xfrm>
            <a:off x="1054876" y="2047600"/>
            <a:ext cx="4336525" cy="720000"/>
            <a:chOff x="5114660" y="4226426"/>
            <a:chExt cx="3587006" cy="720000"/>
          </a:xfrm>
        </p:grpSpPr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24FAD457-E2CC-4EEC-E175-BC9C214FE171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660" y="4226426"/>
              <a:ext cx="595556" cy="720000"/>
            </a:xfrm>
            <a:prstGeom prst="rect">
              <a:avLst/>
            </a:prstGeom>
          </p:spPr>
        </p:pic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D3CAD758-9826-2D19-AE39-6ACA0C5C943B}"/>
                </a:ext>
              </a:extLst>
            </p:cNvPr>
            <p:cNvSpPr/>
            <p:nvPr/>
          </p:nvSpPr>
          <p:spPr>
            <a:xfrm>
              <a:off x="5756225" y="4386371"/>
              <a:ext cx="29454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TW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王先生有</a:t>
              </a:r>
              <a:r>
                <a:rPr lang="en-US" altLang="zh-TW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</a:t>
              </a:r>
              <a:r>
                <a:rPr lang="zh-TW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萬元</a:t>
              </a:r>
              <a:endPara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32" name="圓角矩形 31">
            <a:extLst>
              <a:ext uri="{FF2B5EF4-FFF2-40B4-BE49-F238E27FC236}">
                <a16:creationId xmlns:a16="http://schemas.microsoft.com/office/drawing/2014/main" id="{C19DBFB5-FED8-4B31-3ED4-A9C120E90785}"/>
              </a:ext>
            </a:extLst>
          </p:cNvPr>
          <p:cNvSpPr/>
          <p:nvPr/>
        </p:nvSpPr>
        <p:spPr bwMode="auto">
          <a:xfrm>
            <a:off x="659460" y="1921876"/>
            <a:ext cx="5127359" cy="97144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681CA300-0A7D-C3DB-265B-839764732558}"/>
              </a:ext>
            </a:extLst>
          </p:cNvPr>
          <p:cNvCxnSpPr>
            <a:cxnSpLocks/>
          </p:cNvCxnSpPr>
          <p:nvPr/>
        </p:nvCxnSpPr>
        <p:spPr bwMode="auto">
          <a:xfrm>
            <a:off x="10139412" y="28834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矩形 66">
            <a:extLst>
              <a:ext uri="{FF2B5EF4-FFF2-40B4-BE49-F238E27FC236}">
                <a16:creationId xmlns:a16="http://schemas.microsoft.com/office/drawing/2014/main" id="{688C465E-8723-666F-3994-ECBC263F694B}"/>
              </a:ext>
            </a:extLst>
          </p:cNvPr>
          <p:cNvSpPr/>
          <p:nvPr/>
        </p:nvSpPr>
        <p:spPr>
          <a:xfrm>
            <a:off x="8951412" y="3561783"/>
            <a:ext cx="23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借給低風險客戶</a:t>
            </a:r>
            <a:endParaRPr lang="en-US" altLang="zh-TW" sz="1800" b="1" dirty="0">
              <a:solidFill>
                <a:srgbClr val="FF7472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例如</a:t>
            </a:r>
            <a:r>
              <a: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: </a:t>
            </a:r>
            <a:r>
              <a: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科技新貴</a:t>
            </a:r>
            <a:r>
              <a: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)</a:t>
            </a: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C053F5A0-9CCD-7BAF-C845-47AC5F41545E}"/>
              </a:ext>
            </a:extLst>
          </p:cNvPr>
          <p:cNvSpPr txBox="1"/>
          <p:nvPr/>
        </p:nvSpPr>
        <p:spPr>
          <a:xfrm>
            <a:off x="9239211" y="4643142"/>
            <a:ext cx="180040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__</a:t>
            </a:r>
            <a:r>
              <a:rPr lang="zh-TW" altLang="en-US" sz="180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風險意識</a:t>
            </a:r>
            <a:endParaRPr lang="en-US" altLang="zh-TW" sz="1800" dirty="0">
              <a:solidFill>
                <a:srgbClr val="FF7472"/>
              </a:solidFill>
              <a:latin typeface="Yuanti TC" panose="02010600040101010101" pitchFamily="2" charset="-120"/>
              <a:ea typeface="Yuanti TC" panose="02010600040101010101" pitchFamily="2" charset="-120"/>
              <a:cs typeface="Gen Jyuu Gothic Regular" panose="020B0302020203020207" pitchFamily="34" charset="-120"/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7A507C61-05BF-13F6-C373-8A0E6647B5D4}"/>
              </a:ext>
            </a:extLst>
          </p:cNvPr>
          <p:cNvCxnSpPr>
            <a:cxnSpLocks/>
          </p:cNvCxnSpPr>
          <p:nvPr/>
        </p:nvCxnSpPr>
        <p:spPr bwMode="auto">
          <a:xfrm>
            <a:off x="7746534" y="2883405"/>
            <a:ext cx="0" cy="36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B7539692-E74D-A7F6-4D60-99575AAA5090}"/>
              </a:ext>
            </a:extLst>
          </p:cNvPr>
          <p:cNvSpPr/>
          <p:nvPr/>
        </p:nvSpPr>
        <p:spPr>
          <a:xfrm>
            <a:off x="6558534" y="3561783"/>
            <a:ext cx="237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借給高風險客戶</a:t>
            </a:r>
            <a:endParaRPr lang="en-US" altLang="zh-TW" sz="1800" b="1" dirty="0">
              <a:solidFill>
                <a:srgbClr val="3399FF"/>
              </a:solidFill>
              <a:latin typeface="Yuanti TC" panose="02010600040101010101" pitchFamily="2" charset="-120"/>
              <a:ea typeface="Yuanti TC" panose="02010600040101010101" pitchFamily="2" charset="-120"/>
            </a:endParaRPr>
          </a:p>
          <a:p>
            <a:pPr algn="ctr">
              <a:spcBef>
                <a:spcPts val="0"/>
              </a:spcBef>
            </a:pPr>
            <a:r>
              <a: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(</a:t>
            </a:r>
            <a: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例如</a:t>
            </a:r>
            <a:r>
              <a: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: </a:t>
            </a:r>
            <a:r>
              <a:rPr lang="zh-TW" altLang="en-US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自由業者</a:t>
            </a:r>
            <a:r>
              <a: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rPr>
              <a:t>)</a:t>
            </a:r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8888FEEC-0078-3C18-1E4F-7F8F94F2EF96}"/>
              </a:ext>
            </a:extLst>
          </p:cNvPr>
          <p:cNvSpPr txBox="1"/>
          <p:nvPr/>
        </p:nvSpPr>
        <p:spPr>
          <a:xfrm>
            <a:off x="6846333" y="4643142"/>
            <a:ext cx="1800403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__</a:t>
            </a:r>
            <a:r>
              <a:rPr lang="zh-TW" altLang="en-US" sz="1800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rPr>
              <a:t>風險意識</a:t>
            </a:r>
            <a:endParaRPr lang="en-US" altLang="zh-TW" sz="1800" dirty="0">
              <a:solidFill>
                <a:srgbClr val="3399FF"/>
              </a:solidFill>
              <a:latin typeface="Yuanti TC" panose="02010600040101010101" pitchFamily="2" charset="-120"/>
              <a:ea typeface="Yuanti TC" panose="02010600040101010101" pitchFamily="2" charset="-120"/>
              <a:cs typeface="Gen Jyuu Gothic Regular" panose="020B0302020203020207" pitchFamily="34" charset="-120"/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1465CB3E-4A3F-DFDF-C3D4-273B0CD71029}"/>
              </a:ext>
            </a:extLst>
          </p:cNvPr>
          <p:cNvGrpSpPr/>
          <p:nvPr/>
        </p:nvGrpSpPr>
        <p:grpSpPr>
          <a:xfrm>
            <a:off x="6774710" y="2047600"/>
            <a:ext cx="4336525" cy="720000"/>
            <a:chOff x="5114660" y="4226426"/>
            <a:chExt cx="3587006" cy="720000"/>
          </a:xfrm>
        </p:grpSpPr>
        <p:pic>
          <p:nvPicPr>
            <p:cNvPr id="59" name="圖片 58">
              <a:extLst>
                <a:ext uri="{FF2B5EF4-FFF2-40B4-BE49-F238E27FC236}">
                  <a16:creationId xmlns:a16="http://schemas.microsoft.com/office/drawing/2014/main" id="{D6EFD1FA-9777-9929-FE37-F38F5A0E6EBA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4660" y="4226426"/>
              <a:ext cx="595556" cy="720000"/>
            </a:xfrm>
            <a:prstGeom prst="rect">
              <a:avLst/>
            </a:prstGeom>
          </p:spPr>
        </p:pic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5E575157-01D1-5B18-5679-827384E125FC}"/>
                </a:ext>
              </a:extLst>
            </p:cNvPr>
            <p:cNvSpPr/>
            <p:nvPr/>
          </p:nvSpPr>
          <p:spPr>
            <a:xfrm>
              <a:off x="5756225" y="4386371"/>
              <a:ext cx="2945441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0"/>
                </a:spcBef>
              </a:pPr>
              <a:r>
                <a:rPr lang="zh-TW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銀行有</a:t>
              </a:r>
              <a:r>
                <a:rPr lang="en-US" altLang="zh-TW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10</a:t>
              </a:r>
              <a:r>
                <a:rPr lang="zh-TW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萬元</a:t>
              </a:r>
              <a:endParaRPr lang="en-US" altLang="zh-TW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58" name="圓角矩形 57">
            <a:extLst>
              <a:ext uri="{FF2B5EF4-FFF2-40B4-BE49-F238E27FC236}">
                <a16:creationId xmlns:a16="http://schemas.microsoft.com/office/drawing/2014/main" id="{2E86FB4C-EB51-773E-C3D6-609EC17C83B3}"/>
              </a:ext>
            </a:extLst>
          </p:cNvPr>
          <p:cNvSpPr/>
          <p:nvPr/>
        </p:nvSpPr>
        <p:spPr bwMode="auto">
          <a:xfrm>
            <a:off x="6379294" y="1921876"/>
            <a:ext cx="5127359" cy="971448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92100" marR="0" indent="-29210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>
                <a:srgbClr val="D56C2A"/>
              </a:buClr>
              <a:buSzPct val="90000"/>
              <a:buFontTx/>
              <a:buNone/>
              <a:tabLst/>
            </a:pPr>
            <a:endParaRPr kumimoji="1" lang="zh-TW" altLang="en-US" sz="1600" b="0" i="0" u="none" strike="noStrike" cap="none" normalizeH="0" baseline="0">
              <a:ln>
                <a:noFill/>
              </a:ln>
              <a:solidFill>
                <a:srgbClr val="737373"/>
              </a:solidFill>
              <a:effectLst/>
              <a:latin typeface="Frutiger 47LightCn" pitchFamily="34" charset="0"/>
              <a:ea typeface="文鼎新細黑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11636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6E55-44A1-6428-93C7-5CA62999A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96752EB1-E684-478C-544F-AA22BD12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風險管理簡介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F7EB41-4A46-D950-9D43-71D4A25CA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89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10BE1-21D9-48E4-E1CB-F961CFAB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6561C-67A3-D247-1A41-9C301F76D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金融機構與客戶往來金融服務時可能發生的風險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635B447-88BC-1B9A-C5F6-0AEE300B9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53D58D8B-3135-D793-87BA-C52EF9F0EE20}"/>
              </a:ext>
            </a:extLst>
          </p:cNvPr>
          <p:cNvGrpSpPr/>
          <p:nvPr/>
        </p:nvGrpSpPr>
        <p:grpSpPr>
          <a:xfrm>
            <a:off x="1130765" y="1642393"/>
            <a:ext cx="9930470" cy="4378895"/>
            <a:chOff x="1076222" y="1570419"/>
            <a:chExt cx="9930470" cy="437889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14ED5F07-7023-1119-CB63-BD289DF4BD67}"/>
                </a:ext>
              </a:extLst>
            </p:cNvPr>
            <p:cNvGrpSpPr/>
            <p:nvPr/>
          </p:nvGrpSpPr>
          <p:grpSpPr>
            <a:xfrm>
              <a:off x="5933457" y="2569452"/>
              <a:ext cx="216000" cy="324024"/>
              <a:chOff x="5600328" y="2636912"/>
              <a:chExt cx="216000" cy="324024"/>
            </a:xfrm>
          </p:grpSpPr>
          <p:sp>
            <p:nvSpPr>
              <p:cNvPr id="8" name="三角形 7">
                <a:extLst>
                  <a:ext uri="{FF2B5EF4-FFF2-40B4-BE49-F238E27FC236}">
                    <a16:creationId xmlns:a16="http://schemas.microsoft.com/office/drawing/2014/main" id="{B110F164-71CC-CD72-F674-2900AFBA3989}"/>
                  </a:ext>
                </a:extLst>
              </p:cNvPr>
              <p:cNvSpPr/>
              <p:nvPr/>
            </p:nvSpPr>
            <p:spPr bwMode="auto">
              <a:xfrm flipV="1">
                <a:off x="5600328" y="2636912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  <p:sp>
            <p:nvSpPr>
              <p:cNvPr id="9" name="三角形 8">
                <a:extLst>
                  <a:ext uri="{FF2B5EF4-FFF2-40B4-BE49-F238E27FC236}">
                    <a16:creationId xmlns:a16="http://schemas.microsoft.com/office/drawing/2014/main" id="{FF5AF02D-0FBF-C686-9A34-5365EF97F5A9}"/>
                  </a:ext>
                </a:extLst>
              </p:cNvPr>
              <p:cNvSpPr/>
              <p:nvPr/>
            </p:nvSpPr>
            <p:spPr bwMode="auto">
              <a:xfrm flipV="1">
                <a:off x="5600328" y="2744924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  <p:sp>
            <p:nvSpPr>
              <p:cNvPr id="10" name="三角形 9">
                <a:extLst>
                  <a:ext uri="{FF2B5EF4-FFF2-40B4-BE49-F238E27FC236}">
                    <a16:creationId xmlns:a16="http://schemas.microsoft.com/office/drawing/2014/main" id="{FC3F8F4E-A88B-4BB8-F23E-B342D27E20AD}"/>
                  </a:ext>
                </a:extLst>
              </p:cNvPr>
              <p:cNvSpPr/>
              <p:nvPr/>
            </p:nvSpPr>
            <p:spPr bwMode="auto">
              <a:xfrm flipV="1">
                <a:off x="5600328" y="2852936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CDA43E42-1B31-4C66-118B-9B1A32FF36D1}"/>
                </a:ext>
              </a:extLst>
            </p:cNvPr>
            <p:cNvGrpSpPr/>
            <p:nvPr/>
          </p:nvGrpSpPr>
          <p:grpSpPr>
            <a:xfrm>
              <a:off x="5933457" y="4780289"/>
              <a:ext cx="216000" cy="324024"/>
              <a:chOff x="5600328" y="2636912"/>
              <a:chExt cx="216000" cy="324024"/>
            </a:xfrm>
          </p:grpSpPr>
          <p:sp>
            <p:nvSpPr>
              <p:cNvPr id="14" name="三角形 13">
                <a:extLst>
                  <a:ext uri="{FF2B5EF4-FFF2-40B4-BE49-F238E27FC236}">
                    <a16:creationId xmlns:a16="http://schemas.microsoft.com/office/drawing/2014/main" id="{37FC25DD-77DD-3AD9-BB0E-646DAFBF826D}"/>
                  </a:ext>
                </a:extLst>
              </p:cNvPr>
              <p:cNvSpPr/>
              <p:nvPr/>
            </p:nvSpPr>
            <p:spPr bwMode="auto">
              <a:xfrm flipV="1">
                <a:off x="5600328" y="2636912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  <p:sp>
            <p:nvSpPr>
              <p:cNvPr id="15" name="三角形 14">
                <a:extLst>
                  <a:ext uri="{FF2B5EF4-FFF2-40B4-BE49-F238E27FC236}">
                    <a16:creationId xmlns:a16="http://schemas.microsoft.com/office/drawing/2014/main" id="{FDBAA79C-6E1B-373E-5552-050B4F2C3E0B}"/>
                  </a:ext>
                </a:extLst>
              </p:cNvPr>
              <p:cNvSpPr/>
              <p:nvPr/>
            </p:nvSpPr>
            <p:spPr bwMode="auto">
              <a:xfrm flipV="1">
                <a:off x="5600328" y="2744924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 dirty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  <p:sp>
            <p:nvSpPr>
              <p:cNvPr id="16" name="三角形 15">
                <a:extLst>
                  <a:ext uri="{FF2B5EF4-FFF2-40B4-BE49-F238E27FC236}">
                    <a16:creationId xmlns:a16="http://schemas.microsoft.com/office/drawing/2014/main" id="{5FCC879E-A913-F596-BB1B-148F8DF9208F}"/>
                  </a:ext>
                </a:extLst>
              </p:cNvPr>
              <p:cNvSpPr/>
              <p:nvPr/>
            </p:nvSpPr>
            <p:spPr bwMode="auto">
              <a:xfrm flipV="1">
                <a:off x="5600328" y="2852936"/>
                <a:ext cx="216000" cy="108000"/>
              </a:xfrm>
              <a:prstGeom prst="triangle">
                <a:avLst/>
              </a:prstGeom>
              <a:solidFill>
                <a:srgbClr val="05539D"/>
              </a:solidFill>
              <a:ln>
                <a:noFill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292100" marR="0" indent="-29210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D56C2A"/>
                  </a:buClr>
                  <a:buSzPct val="90000"/>
                  <a:buFontTx/>
                  <a:buNone/>
                  <a:tabLst/>
                </a:pPr>
                <a:endParaRPr kumimoji="1" lang="zh-TW" altLang="en-US" sz="1600" b="0" i="0" u="none" strike="noStrike" cap="none" normalizeH="0" baseline="0">
                  <a:ln>
                    <a:noFill/>
                  </a:ln>
                  <a:solidFill>
                    <a:srgbClr val="737373"/>
                  </a:solidFill>
                  <a:effectLst/>
                  <a:latin typeface="Frutiger 47LightCn" pitchFamily="34" charset="0"/>
                  <a:ea typeface="文鼎新細黑" pitchFamily="49" charset="-120"/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AF2FA3D-5FFF-24F9-F5A6-216EA9D7AEA4}"/>
                </a:ext>
              </a:extLst>
            </p:cNvPr>
            <p:cNvSpPr txBox="1"/>
            <p:nvPr/>
          </p:nvSpPr>
          <p:spPr>
            <a:xfrm>
              <a:off x="1077306" y="5234225"/>
              <a:ext cx="9928302" cy="71508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800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  <a:cs typeface="Gen Jyuu Gothic Regular" panose="020B0302020203020207" pitchFamily="34" charset="-120"/>
                </a:rPr>
                <a:t>今日討論主題</a:t>
              </a:r>
              <a:endParaRPr lang="en-US" altLang="zh-TW" sz="1800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  <a:cs typeface="Gen Jyuu Gothic Regular" panose="020B0302020203020207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  <a:cs typeface="Gen Jyuu Gothic Regular" panose="020B0302020203020207" pitchFamily="34" charset="-120"/>
                </a:rPr>
                <a:t>金融機構與客戶往來金融服務時，確保金融機構和客戶的利益不受到損害，而進行的管理措施</a:t>
              </a:r>
              <a:r>
                <a:rPr lang="en-US" altLang="zh-TW" sz="1800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  <a:cs typeface="Gen Jyuu Gothic Regular" panose="020B0302020203020207" pitchFamily="34" charset="-120"/>
                </a:rPr>
                <a:t>?</a:t>
              </a:r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C9D66122-439F-0E1A-D448-0D344E5D2065}"/>
                </a:ext>
              </a:extLst>
            </p:cNvPr>
            <p:cNvGrpSpPr/>
            <p:nvPr/>
          </p:nvGrpSpPr>
          <p:grpSpPr>
            <a:xfrm>
              <a:off x="1076222" y="1570419"/>
              <a:ext cx="9929386" cy="868038"/>
              <a:chOff x="911424" y="1623775"/>
              <a:chExt cx="9929386" cy="868038"/>
            </a:xfrm>
          </p:grpSpPr>
          <p:grpSp>
            <p:nvGrpSpPr>
              <p:cNvPr id="34" name="群組 33">
                <a:extLst>
                  <a:ext uri="{FF2B5EF4-FFF2-40B4-BE49-F238E27FC236}">
                    <a16:creationId xmlns:a16="http://schemas.microsoft.com/office/drawing/2014/main" id="{11FAEEEC-FC91-C927-DA2B-5CC9C555DBFE}"/>
                  </a:ext>
                </a:extLst>
              </p:cNvPr>
              <p:cNvGrpSpPr/>
              <p:nvPr/>
            </p:nvGrpSpPr>
            <p:grpSpPr>
              <a:xfrm>
                <a:off x="911424" y="2117242"/>
                <a:ext cx="9929386" cy="374571"/>
                <a:chOff x="911424" y="2117242"/>
                <a:chExt cx="9929386" cy="374571"/>
              </a:xfrm>
            </p:grpSpPr>
            <p:sp>
              <p:nvSpPr>
                <p:cNvPr id="4" name="文字方塊 3">
                  <a:extLst>
                    <a:ext uri="{FF2B5EF4-FFF2-40B4-BE49-F238E27FC236}">
                      <a16:creationId xmlns:a16="http://schemas.microsoft.com/office/drawing/2014/main" id="{EB1550A5-71D4-5405-5B9A-E5B25A769EE7}"/>
                    </a:ext>
                  </a:extLst>
                </p:cNvPr>
                <p:cNvSpPr txBox="1"/>
                <p:nvPr/>
              </p:nvSpPr>
              <p:spPr>
                <a:xfrm>
                  <a:off x="5012116" y="2117242"/>
                  <a:ext cx="1620000" cy="37457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貸款、融資</a:t>
                  </a:r>
                </a:p>
              </p:txBody>
            </p: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2B4CD6C2-6268-71EC-6EEE-E47C59B68C9E}"/>
                    </a:ext>
                  </a:extLst>
                </p:cNvPr>
                <p:cNvSpPr txBox="1"/>
                <p:nvPr/>
              </p:nvSpPr>
              <p:spPr>
                <a:xfrm>
                  <a:off x="6792462" y="2117242"/>
                  <a:ext cx="2088000" cy="37457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股票投資、財富管理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7737F3A1-B3BF-37D2-4276-E2FC49EAAD31}"/>
                    </a:ext>
                  </a:extLst>
                </p:cNvPr>
                <p:cNvSpPr txBox="1"/>
                <p:nvPr/>
              </p:nvSpPr>
              <p:spPr>
                <a:xfrm>
                  <a:off x="911424" y="2117242"/>
                  <a:ext cx="1800000" cy="37457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en-US" altLang="zh-TW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(</a:t>
                  </a:r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數位</a:t>
                  </a:r>
                  <a:r>
                    <a:rPr lang="en-US" altLang="zh-TW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)</a:t>
                  </a:r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存款</a:t>
                  </a:r>
                </a:p>
              </p:txBody>
            </p:sp>
            <p:sp>
              <p:nvSpPr>
                <p:cNvPr id="11" name="文字方塊 10">
                  <a:extLst>
                    <a:ext uri="{FF2B5EF4-FFF2-40B4-BE49-F238E27FC236}">
                      <a16:creationId xmlns:a16="http://schemas.microsoft.com/office/drawing/2014/main" id="{CDB5F0F2-832D-7EC5-706A-DFF28FBFFDB7}"/>
                    </a:ext>
                  </a:extLst>
                </p:cNvPr>
                <p:cNvSpPr txBox="1"/>
                <p:nvPr/>
              </p:nvSpPr>
              <p:spPr>
                <a:xfrm>
                  <a:off x="2871770" y="2117242"/>
                  <a:ext cx="1980000" cy="37457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代收代付、信用卡</a:t>
                  </a:r>
                </a:p>
              </p:txBody>
            </p:sp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BD748802-777D-1858-DAF1-3505D0AC4E71}"/>
                    </a:ext>
                  </a:extLst>
                </p:cNvPr>
                <p:cNvSpPr txBox="1"/>
                <p:nvPr/>
              </p:nvSpPr>
              <p:spPr>
                <a:xfrm>
                  <a:off x="9040810" y="2117242"/>
                  <a:ext cx="1800000" cy="374571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保險</a:t>
                  </a:r>
                </a:p>
              </p:txBody>
            </p:sp>
          </p:grp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9EBB4D2B-3D73-9709-DC28-FBC8D729C236}"/>
                  </a:ext>
                </a:extLst>
              </p:cNvPr>
              <p:cNvSpPr txBox="1"/>
              <p:nvPr/>
            </p:nvSpPr>
            <p:spPr>
              <a:xfrm>
                <a:off x="912508" y="1623775"/>
                <a:ext cx="9928302" cy="408623"/>
              </a:xfrm>
              <a:prstGeom prst="roundRect">
                <a:avLst/>
              </a:prstGeom>
              <a:solidFill>
                <a:srgbClr val="06529C"/>
              </a:solidFill>
              <a:ln>
                <a:solidFill>
                  <a:schemeClr val="accent1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zh-TW" altLang="en-US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rPr>
                  <a:t>金融機構</a:t>
                </a:r>
                <a:r>
                  <a:rPr lang="en-US" altLang="zh-TW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rPr>
                  <a:t>(</a:t>
                </a:r>
                <a:r>
                  <a:rPr lang="zh-TW" altLang="en-US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rPr>
                  <a:t>銀行、證券、人壽、產險</a:t>
                </a:r>
                <a:r>
                  <a:rPr lang="en-US" altLang="zh-TW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rPr>
                  <a:t>)</a:t>
                </a:r>
                <a:r>
                  <a:rPr lang="zh-TW" altLang="en-US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rPr>
                  <a:t>的業務</a:t>
                </a:r>
                <a:endParaRPr lang="en-US" altLang="zh-TW" sz="1800" dirty="0">
                  <a:solidFill>
                    <a:schemeClr val="bg1"/>
                  </a:solidFill>
                  <a:latin typeface="Yuanti TC" panose="02010600040101010101" pitchFamily="2" charset="-120"/>
                  <a:ea typeface="Yuanti TC" panose="02010600040101010101" pitchFamily="2" charset="-120"/>
                  <a:cs typeface="Gen Jyuu Gothic Regular" panose="020B0302020203020207" pitchFamily="34" charset="-12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877277CD-B094-1FD2-691C-65340FC575E1}"/>
                </a:ext>
              </a:extLst>
            </p:cNvPr>
            <p:cNvGrpSpPr/>
            <p:nvPr/>
          </p:nvGrpSpPr>
          <p:grpSpPr>
            <a:xfrm>
              <a:off x="1076222" y="3023388"/>
              <a:ext cx="9930470" cy="1626989"/>
              <a:chOff x="1076222" y="3112686"/>
              <a:chExt cx="9930470" cy="1626989"/>
            </a:xfrm>
          </p:grpSpPr>
          <p:grpSp>
            <p:nvGrpSpPr>
              <p:cNvPr id="36" name="群組 35">
                <a:extLst>
                  <a:ext uri="{FF2B5EF4-FFF2-40B4-BE49-F238E27FC236}">
                    <a16:creationId xmlns:a16="http://schemas.microsoft.com/office/drawing/2014/main" id="{0235B77F-531B-CAC6-03AF-BB8673FD0ED4}"/>
                  </a:ext>
                </a:extLst>
              </p:cNvPr>
              <p:cNvGrpSpPr/>
              <p:nvPr/>
            </p:nvGrpSpPr>
            <p:grpSpPr>
              <a:xfrm>
                <a:off x="1076222" y="3112686"/>
                <a:ext cx="9930470" cy="1142550"/>
                <a:chOff x="911424" y="1623775"/>
                <a:chExt cx="9930470" cy="1142550"/>
              </a:xfrm>
            </p:grpSpPr>
            <p:grpSp>
              <p:nvGrpSpPr>
                <p:cNvPr id="37" name="群組 36">
                  <a:extLst>
                    <a:ext uri="{FF2B5EF4-FFF2-40B4-BE49-F238E27FC236}">
                      <a16:creationId xmlns:a16="http://schemas.microsoft.com/office/drawing/2014/main" id="{B1F406B4-7D3C-6B91-39AC-3CCAF90A76E9}"/>
                    </a:ext>
                  </a:extLst>
                </p:cNvPr>
                <p:cNvGrpSpPr/>
                <p:nvPr/>
              </p:nvGrpSpPr>
              <p:grpSpPr>
                <a:xfrm>
                  <a:off x="911424" y="2118325"/>
                  <a:ext cx="9930470" cy="648000"/>
                  <a:chOff x="911424" y="2118325"/>
                  <a:chExt cx="9930470" cy="648000"/>
                </a:xfrm>
              </p:grpSpPr>
              <p:sp>
                <p:nvSpPr>
                  <p:cNvPr id="39" name="文字方塊 38">
                    <a:extLst>
                      <a:ext uri="{FF2B5EF4-FFF2-40B4-BE49-F238E27FC236}">
                        <a16:creationId xmlns:a16="http://schemas.microsoft.com/office/drawing/2014/main" id="{BBE789F0-F216-FA42-99E9-127E9C115FEC}"/>
                      </a:ext>
                    </a:extLst>
                  </p:cNvPr>
                  <p:cNvSpPr txBox="1"/>
                  <p:nvPr/>
                </p:nvSpPr>
                <p:spPr>
                  <a:xfrm>
                    <a:off x="5012658" y="2118325"/>
                    <a:ext cx="1620000" cy="648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客戶還不出錢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endPara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  <p:sp>
                <p:nvSpPr>
                  <p:cNvPr id="40" name="文字方塊 39">
                    <a:extLst>
                      <a:ext uri="{FF2B5EF4-FFF2-40B4-BE49-F238E27FC236}">
                        <a16:creationId xmlns:a16="http://schemas.microsoft.com/office/drawing/2014/main" id="{4B6DB345-CCC0-DD68-17D4-635C7981577D}"/>
                      </a:ext>
                    </a:extLst>
                  </p:cNvPr>
                  <p:cNvSpPr txBox="1"/>
                  <p:nvPr/>
                </p:nvSpPr>
                <p:spPr>
                  <a:xfrm>
                    <a:off x="6793275" y="2118325"/>
                    <a:ext cx="2088000" cy="64698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台積電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1000</a:t>
                    </a:r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元突然變成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500</a:t>
                    </a:r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塊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endPara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  <p:sp>
                <p:nvSpPr>
                  <p:cNvPr id="41" name="文字方塊 40">
                    <a:extLst>
                      <a:ext uri="{FF2B5EF4-FFF2-40B4-BE49-F238E27FC236}">
                        <a16:creationId xmlns:a16="http://schemas.microsoft.com/office/drawing/2014/main" id="{1139FBC2-2599-EFEF-67AA-11D3D505A607}"/>
                      </a:ext>
                    </a:extLst>
                  </p:cNvPr>
                  <p:cNvSpPr txBox="1"/>
                  <p:nvPr/>
                </p:nvSpPr>
                <p:spPr>
                  <a:xfrm>
                    <a:off x="911424" y="2118325"/>
                    <a:ext cx="1800000" cy="648000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轉帳到詐騙集團的人頭戶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 </a:t>
                    </a:r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洗錢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endPara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  <p:sp>
                <p:nvSpPr>
                  <p:cNvPr id="42" name="文字方塊 41">
                    <a:extLst>
                      <a:ext uri="{FF2B5EF4-FFF2-40B4-BE49-F238E27FC236}">
                        <a16:creationId xmlns:a16="http://schemas.microsoft.com/office/drawing/2014/main" id="{FB365E99-FCDE-2E9E-1C7C-4BB06AB873F5}"/>
                      </a:ext>
                    </a:extLst>
                  </p:cNvPr>
                  <p:cNvSpPr txBox="1"/>
                  <p:nvPr/>
                </p:nvSpPr>
                <p:spPr>
                  <a:xfrm>
                    <a:off x="2872041" y="2118832"/>
                    <a:ext cx="1980000" cy="64698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客戶誤信假帳單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 信用卡盜刷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endPara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  <p:sp>
                <p:nvSpPr>
                  <p:cNvPr id="43" name="文字方塊 42">
                    <a:extLst>
                      <a:ext uri="{FF2B5EF4-FFF2-40B4-BE49-F238E27FC236}">
                        <a16:creationId xmlns:a16="http://schemas.microsoft.com/office/drawing/2014/main" id="{94A5155E-AF47-DDEF-8399-B5E9E786130C}"/>
                      </a:ext>
                    </a:extLst>
                  </p:cNvPr>
                  <p:cNvSpPr txBox="1"/>
                  <p:nvPr/>
                </p:nvSpPr>
                <p:spPr>
                  <a:xfrm>
                    <a:off x="9041894" y="2118325"/>
                    <a:ext cx="1800000" cy="646986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txBody>
                  <a:bodyPr wrap="square" anchor="ctr">
                    <a:spAutoFit/>
                  </a:bodyPr>
                  <a:lstStyle/>
                  <a:p>
                    <a:pPr algn="ctr"/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客戶詐保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b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</a:br>
                    <a:r>
                      <a: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業務員銷售瑕疵</a:t>
                    </a:r>
                    <a:r>
                      <a:rPr lang="en-US" altLang="zh-TW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rPr>
                      <a:t>?</a:t>
                    </a:r>
                    <a:endPara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endParaRPr>
                  </a:p>
                </p:txBody>
              </p:sp>
            </p:grp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B788E5B8-3086-BCAA-8845-FCAEF3287E33}"/>
                    </a:ext>
                  </a:extLst>
                </p:cNvPr>
                <p:cNvSpPr txBox="1"/>
                <p:nvPr/>
              </p:nvSpPr>
              <p:spPr>
                <a:xfrm>
                  <a:off x="912508" y="1623775"/>
                  <a:ext cx="9928302" cy="408623"/>
                </a:xfrm>
                <a:prstGeom prst="roundRect">
                  <a:avLst/>
                </a:prstGeom>
                <a:solidFill>
                  <a:srgbClr val="06529C"/>
                </a:solidFill>
                <a:ln>
                  <a:noFill/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zh-TW" altLang="en-US" sz="1800" dirty="0">
                      <a:solidFill>
                        <a:schemeClr val="bg1"/>
                      </a:solidFill>
                      <a:latin typeface="Yuanti TC" panose="02010600040101010101" pitchFamily="2" charset="-120"/>
                      <a:ea typeface="Yuanti TC" panose="02010600040101010101" pitchFamily="2" charset="-120"/>
                      <a:cs typeface="Gen Jyuu Gothic Regular" panose="020B0302020203020207" pitchFamily="34" charset="-120"/>
                    </a:rPr>
                    <a:t>可能發生的風險場景</a:t>
                  </a:r>
                  <a:endParaRPr lang="en-US" altLang="zh-TW" sz="1800" dirty="0">
                    <a:solidFill>
                      <a:schemeClr val="bg1"/>
                    </a:solidFill>
                    <a:latin typeface="Yuanti TC" panose="02010600040101010101" pitchFamily="2" charset="-120"/>
                    <a:ea typeface="Yuanti TC" panose="02010600040101010101" pitchFamily="2" charset="-120"/>
                    <a:cs typeface="Gen Jyuu Gothic Regular" panose="020B0302020203020207" pitchFamily="34" charset="-120"/>
                  </a:endParaRPr>
                </a:p>
              </p:txBody>
            </p: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9FCF797B-1D9D-4530-530A-4F1A3ADCFD7C}"/>
                  </a:ext>
                </a:extLst>
              </p:cNvPr>
              <p:cNvGrpSpPr/>
              <p:nvPr/>
            </p:nvGrpSpPr>
            <p:grpSpPr>
              <a:xfrm>
                <a:off x="1076222" y="4365104"/>
                <a:ext cx="9930470" cy="374571"/>
                <a:chOff x="911424" y="2118325"/>
                <a:chExt cx="9930470" cy="374571"/>
              </a:xfrm>
              <a:solidFill>
                <a:srgbClr val="FF7472">
                  <a:alpha val="29804"/>
                </a:srgbClr>
              </a:solidFill>
            </p:grpSpPr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B71981D2-7266-3977-FE9E-C778770BFD1A}"/>
                    </a:ext>
                  </a:extLst>
                </p:cNvPr>
                <p:cNvSpPr txBox="1"/>
                <p:nvPr/>
              </p:nvSpPr>
              <p:spPr>
                <a:xfrm>
                  <a:off x="5012658" y="2118325"/>
                  <a:ext cx="1620000" cy="374571"/>
                </a:xfrm>
                <a:prstGeom prst="roundRect">
                  <a:avLst/>
                </a:prstGeom>
                <a:grpFill/>
                <a:ln>
                  <a:solidFill>
                    <a:srgbClr val="FF7472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信用風險</a:t>
                  </a:r>
                </a:p>
              </p:txBody>
            </p:sp>
            <p:sp>
              <p:nvSpPr>
                <p:cNvPr id="49" name="文字方塊 48">
                  <a:extLst>
                    <a:ext uri="{FF2B5EF4-FFF2-40B4-BE49-F238E27FC236}">
                      <a16:creationId xmlns:a16="http://schemas.microsoft.com/office/drawing/2014/main" id="{17A48EF7-9497-3D2A-E515-523AA519B151}"/>
                    </a:ext>
                  </a:extLst>
                </p:cNvPr>
                <p:cNvSpPr txBox="1"/>
                <p:nvPr/>
              </p:nvSpPr>
              <p:spPr>
                <a:xfrm>
                  <a:off x="6793275" y="2118325"/>
                  <a:ext cx="2088000" cy="374571"/>
                </a:xfrm>
                <a:prstGeom prst="roundRect">
                  <a:avLst/>
                </a:prstGeom>
                <a:grpFill/>
                <a:ln>
                  <a:solidFill>
                    <a:srgbClr val="FF7472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市場風險</a:t>
                  </a:r>
                </a:p>
              </p:txBody>
            </p:sp>
            <p:sp>
              <p:nvSpPr>
                <p:cNvPr id="50" name="文字方塊 49">
                  <a:extLst>
                    <a:ext uri="{FF2B5EF4-FFF2-40B4-BE49-F238E27FC236}">
                      <a16:creationId xmlns:a16="http://schemas.microsoft.com/office/drawing/2014/main" id="{EE9F17B4-EBAE-3446-DE68-2D7681B2BD44}"/>
                    </a:ext>
                  </a:extLst>
                </p:cNvPr>
                <p:cNvSpPr txBox="1"/>
                <p:nvPr/>
              </p:nvSpPr>
              <p:spPr>
                <a:xfrm>
                  <a:off x="911424" y="2118325"/>
                  <a:ext cx="1800000" cy="374571"/>
                </a:xfrm>
                <a:prstGeom prst="roundRect">
                  <a:avLst/>
                </a:prstGeom>
                <a:grpFill/>
                <a:ln>
                  <a:solidFill>
                    <a:srgbClr val="FF7472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詐騙、合規風險</a:t>
                  </a:r>
                </a:p>
              </p:txBody>
            </p:sp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2E8779E5-D65D-5810-CD0C-DD0989687CA0}"/>
                    </a:ext>
                  </a:extLst>
                </p:cNvPr>
                <p:cNvSpPr txBox="1"/>
                <p:nvPr/>
              </p:nvSpPr>
              <p:spPr>
                <a:xfrm>
                  <a:off x="2872041" y="2118325"/>
                  <a:ext cx="1980000" cy="374571"/>
                </a:xfrm>
                <a:prstGeom prst="roundRect">
                  <a:avLst/>
                </a:prstGeom>
                <a:grpFill/>
                <a:ln>
                  <a:solidFill>
                    <a:srgbClr val="FF7472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詐騙、合規風險</a:t>
                  </a:r>
                </a:p>
              </p:txBody>
            </p:sp>
            <p:sp>
              <p:nvSpPr>
                <p:cNvPr id="52" name="文字方塊 51">
                  <a:extLst>
                    <a:ext uri="{FF2B5EF4-FFF2-40B4-BE49-F238E27FC236}">
                      <a16:creationId xmlns:a16="http://schemas.microsoft.com/office/drawing/2014/main" id="{C58C6A51-D78B-2869-FF66-F9298CB5D6ED}"/>
                    </a:ext>
                  </a:extLst>
                </p:cNvPr>
                <p:cNvSpPr txBox="1"/>
                <p:nvPr/>
              </p:nvSpPr>
              <p:spPr>
                <a:xfrm>
                  <a:off x="9041894" y="2118325"/>
                  <a:ext cx="1800000" cy="374571"/>
                </a:xfrm>
                <a:prstGeom prst="roundRect">
                  <a:avLst/>
                </a:prstGeom>
                <a:grpFill/>
                <a:ln>
                  <a:solidFill>
                    <a:srgbClr val="FF7472"/>
                  </a:solidFill>
                </a:ln>
              </p:spPr>
              <p:txBody>
                <a:bodyPr wrap="square" anchor="ctr">
                  <a:spAutoFit/>
                </a:bodyPr>
                <a:lstStyle/>
                <a:p>
                  <a:pPr algn="ctr"/>
                  <a:r>
                    <a:rPr lang="zh-TW" altLang="en-US" dirty="0">
                      <a:solidFill>
                        <a:schemeClr val="tx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</a:rPr>
                    <a:t>操作風險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2024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5350714-3808-DC56-F7E9-6B534E0A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整理各項風險類型及管理措施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B0B21B7-89B2-E9BB-06B4-9B071B704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4BF7328-28B4-3DFF-3081-45B6C19D4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60643"/>
              </p:ext>
            </p:extLst>
          </p:nvPr>
        </p:nvGraphicFramePr>
        <p:xfrm>
          <a:off x="863516" y="1484784"/>
          <a:ext cx="10476000" cy="457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000">
                  <a:extLst>
                    <a:ext uri="{9D8B030D-6E8A-4147-A177-3AD203B41FA5}">
                      <a16:colId xmlns:a16="http://schemas.microsoft.com/office/drawing/2014/main" val="3709560765"/>
                    </a:ext>
                  </a:extLst>
                </a:gridCol>
                <a:gridCol w="2196000">
                  <a:extLst>
                    <a:ext uri="{9D8B030D-6E8A-4147-A177-3AD203B41FA5}">
                      <a16:colId xmlns:a16="http://schemas.microsoft.com/office/drawing/2014/main" val="210354684"/>
                    </a:ext>
                  </a:extLst>
                </a:gridCol>
                <a:gridCol w="2664000">
                  <a:extLst>
                    <a:ext uri="{9D8B030D-6E8A-4147-A177-3AD203B41FA5}">
                      <a16:colId xmlns:a16="http://schemas.microsoft.com/office/drawing/2014/main" val="2997244285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2189813798"/>
                    </a:ext>
                  </a:extLst>
                </a:gridCol>
                <a:gridCol w="2232000">
                  <a:extLst>
                    <a:ext uri="{9D8B030D-6E8A-4147-A177-3AD203B41FA5}">
                      <a16:colId xmlns:a16="http://schemas.microsoft.com/office/drawing/2014/main" val="3877354885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風險類型</a:t>
                      </a:r>
                      <a:endParaRPr lang="zh-TW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1" dirty="0"/>
                        <a:t>詐騙、</a:t>
                      </a:r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合規風險</a:t>
                      </a:r>
                      <a:endParaRPr lang="zh-TW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信用風險</a:t>
                      </a:r>
                      <a:endParaRPr lang="zh-TW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市場風險</a:t>
                      </a:r>
                      <a:endParaRPr lang="zh-TW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dirty="0"/>
                        <a:t>操作風險</a:t>
                      </a:r>
                      <a:endParaRPr lang="zh-TW" altLang="en-US" sz="1600" b="1" dirty="0"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52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336600"/>
                  </a:ext>
                </a:extLst>
              </a:tr>
              <a:tr h="122400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zh-TW" altLang="en-US" sz="1600" dirty="0"/>
                        <a:t>場景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indent="-179388" algn="just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轉帳到詐騙集團的人頭戶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 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洗錢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客戶誤信假帳單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 信用卡盜刷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客戶還不出錢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台積電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1000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元突然變成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500</a:t>
                      </a: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塊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l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客戶詐保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br>
                        <a:rPr lang="en-US" altLang="zh-TW" sz="1600" dirty="0">
                          <a:solidFill>
                            <a:schemeClr val="tx1"/>
                          </a:solidFill>
                        </a:rPr>
                      </a:br>
                      <a:r>
                        <a:rPr lang="zh-TW" altLang="en-US" sz="1600" dirty="0">
                          <a:solidFill>
                            <a:schemeClr val="tx1"/>
                          </a:solidFill>
                        </a:rPr>
                        <a:t>業務員銷售瑕疵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4819"/>
                  </a:ext>
                </a:extLst>
              </a:tr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發生原因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詐騙集團違反法規或政策導致客戶權益受損</a:t>
                      </a:r>
                      <a:endParaRPr lang="en-US" altLang="zh-TW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借款人倒帳，導致金融機構無法回收本金或利息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市場價格變動，導致投資價值波動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TW" altLang="en-US" sz="16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內部管理、系統錯誤或人為失誤，導致客戶權益受損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1709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/>
                        <a:t>管理措施</a:t>
                      </a:r>
                      <a:endParaRPr lang="zh-TW" altLang="en-US" sz="1600" dirty="0">
                        <a:latin typeface="+mn-ea"/>
                        <a:ea typeface="+mn-ea"/>
                      </a:endParaRPr>
                    </a:p>
                  </a:txBody>
                  <a:tcPr marL="36000" marR="36000" marT="72000" marB="72000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通報及限額機制</a:t>
                      </a:r>
                      <a:endParaRPr lang="en-US" altLang="zh-TW" sz="1600" b="1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58775" marR="0" lvl="0" indent="-219075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客戶實體分行轉帳超過</a:t>
                      </a:r>
                      <a:r>
                        <a:rPr lang="en-US" altLang="zh-TW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50</a:t>
                      </a:r>
                      <a:r>
                        <a:rPr lang="zh-TW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萬元需立即通報及查核轉帳原因</a:t>
                      </a:r>
                      <a:endParaRPr lang="en-US" altLang="zh-TW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58775" marR="0" lvl="0" indent="-219075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電子支付帳戶每月代收代付上限</a:t>
                      </a:r>
                      <a:r>
                        <a:rPr lang="en-US" altLang="zh-TW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3</a:t>
                      </a:r>
                      <a:r>
                        <a:rPr lang="zh-TW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萬元</a:t>
                      </a:r>
                      <a:endParaRPr lang="en-US" altLang="zh-TW" sz="1400" b="0" u="none" strike="noStrike" kern="1200" dirty="0">
                        <a:solidFill>
                          <a:schemeClr val="dk1"/>
                        </a:solidFill>
                        <a:effectLst/>
                      </a:endParaRPr>
                    </a:p>
                    <a:p>
                      <a:pPr marL="358775" marR="0" lvl="0" indent="-219075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查核信用卡消費項目及消費地點</a:t>
                      </a:r>
                      <a:r>
                        <a:rPr lang="en-US" altLang="zh-TW" sz="1400" b="0" u="none" strike="noStrike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kern="1200" baseline="30000" dirty="0">
                          <a:solidFill>
                            <a:schemeClr val="dk1"/>
                          </a:solidFill>
                          <a:effectLst/>
                          <a:hlinkClick r:id="rId2" action="ppaction://hlinksldjump"/>
                        </a:rPr>
                        <a:t>(</a:t>
                      </a:r>
                      <a:r>
                        <a:rPr lang="zh-TW" altLang="en-US" sz="1400" b="0" u="none" strike="noStrike" kern="1200" baseline="30000" dirty="0">
                          <a:solidFill>
                            <a:schemeClr val="dk1"/>
                          </a:solidFill>
                          <a:effectLst/>
                          <a:hlinkClick r:id="rId2" action="ppaction://hlinksldjump"/>
                        </a:rPr>
                        <a:t>說明</a:t>
                      </a:r>
                      <a:r>
                        <a:rPr lang="en-US" altLang="zh-TW" sz="1400" b="0" u="none" strike="noStrike" kern="1200" baseline="30000" dirty="0">
                          <a:solidFill>
                            <a:schemeClr val="dk1"/>
                          </a:solidFill>
                          <a:effectLst/>
                          <a:hlinkClick r:id="rId2" action="ppaction://hlinksldjump"/>
                        </a:rPr>
                        <a:t>)</a:t>
                      </a:r>
                      <a:endParaRPr lang="en-US" altLang="zh-TW" sz="1400" b="0" i="0" u="none" strike="noStrike" kern="1200" baseline="300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/>
                        <a:t>幫客戶的還款能力打分數，客戶分數越高，越具還款能力</a:t>
                      </a:r>
                      <a:endParaRPr lang="en-US" altLang="zh-TW" sz="1600" b="1" dirty="0"/>
                    </a:p>
                    <a:p>
                      <a:pPr marL="358775" marR="0" lvl="0" indent="-1920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zh-TW" altLang="en-US" sz="1400" dirty="0"/>
                        <a:t>聯徵中心</a:t>
                      </a:r>
                      <a:r>
                        <a:rPr lang="en-US" altLang="zh-TW" sz="1400" dirty="0"/>
                        <a:t>(JCIC)</a:t>
                      </a:r>
                      <a:r>
                        <a:rPr lang="zh-TW" altLang="en-US" sz="1400" dirty="0"/>
                        <a:t>查詢客戶的信用評分</a:t>
                      </a:r>
                      <a:endParaRPr lang="en-US" altLang="zh-TW" sz="1400" dirty="0"/>
                    </a:p>
                    <a:p>
                      <a:pPr marL="358775" indent="-192088" algn="just">
                        <a:buFont typeface="+mj-lt"/>
                        <a:buAutoNum type="arabicPeriod"/>
                        <a:tabLst/>
                      </a:pPr>
                      <a:r>
                        <a:rPr lang="zh-TW" altLang="en-US" sz="1400" dirty="0"/>
                        <a:t>建置客戶評分系統，依據客戶的基本屬性、交易行為建置評分卡 </a:t>
                      </a:r>
                      <a:r>
                        <a:rPr lang="en-US" altLang="zh-TW" sz="1400" baseline="30000" dirty="0">
                          <a:hlinkClick r:id="rId3" action="ppaction://hlinksldjump"/>
                        </a:rPr>
                        <a:t>(</a:t>
                      </a:r>
                      <a:r>
                        <a:rPr lang="zh-TW" altLang="en-US" sz="1400" baseline="30000" dirty="0">
                          <a:hlinkClick r:id="rId3" action="ppaction://hlinksldjump"/>
                        </a:rPr>
                        <a:t>說明</a:t>
                      </a:r>
                      <a:r>
                        <a:rPr lang="en-US" altLang="zh-TW" sz="1400" baseline="30000" dirty="0">
                          <a:hlinkClick r:id="rId3" action="ppaction://hlinksldjump"/>
                        </a:rPr>
                        <a:t>)</a:t>
                      </a:r>
                      <a:endParaRPr lang="en-US" altLang="zh-TW" sz="1400" baseline="30000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/>
                        <a:t>分析客戶資產配置，向客戶建議分散投資風險</a:t>
                      </a:r>
                      <a:endParaRPr lang="en-US" altLang="zh-TW" sz="1600" b="1" dirty="0"/>
                    </a:p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/>
                        <a:t>透過其他金融商品進行避險 </a:t>
                      </a:r>
                      <a:r>
                        <a:rPr lang="en-US" altLang="zh-TW" sz="1600" baseline="30000" dirty="0">
                          <a:hlinkClick r:id="rId4" action="ppaction://hlinksldjump"/>
                        </a:rPr>
                        <a:t>(</a:t>
                      </a:r>
                      <a:r>
                        <a:rPr lang="zh-TW" altLang="en-US" sz="1600" baseline="30000" dirty="0">
                          <a:hlinkClick r:id="rId4" action="ppaction://hlinksldjump"/>
                        </a:rPr>
                        <a:t>說明</a:t>
                      </a:r>
                      <a:r>
                        <a:rPr lang="en-US" altLang="zh-TW" sz="1600" baseline="30000" dirty="0">
                          <a:hlinkClick r:id="rId4" action="ppaction://hlinksldjump"/>
                        </a:rPr>
                        <a:t>)</a:t>
                      </a:r>
                      <a:endParaRPr lang="en-US" altLang="zh-TW" sz="1600" b="1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/>
                        <a:t>透過內控機制，管理金融機構內部人員</a:t>
                      </a:r>
                      <a:endParaRPr lang="en-US" altLang="zh-TW" sz="1600" b="1" dirty="0"/>
                    </a:p>
                    <a:p>
                      <a:pPr marL="179388" marR="0" lvl="0" indent="-179388" algn="just" defTabSz="11254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zh-TW" altLang="en-US" sz="1600" b="1" dirty="0"/>
                        <a:t>明確的權責分級及權限控管</a:t>
                      </a:r>
                      <a:endParaRPr lang="en-US" altLang="zh-TW" sz="2400" b="1" dirty="0">
                        <a:latin typeface="+mn-ea"/>
                        <a:ea typeface="+mn-ea"/>
                      </a:endParaRPr>
                    </a:p>
                  </a:txBody>
                  <a:tcPr marL="108000" marR="108000" marT="72000" marB="7200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23664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9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896A54-C633-01F1-7EBD-485A1BA8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600" i="0" u="none" strike="noStrike" kern="1200" dirty="0">
                <a:solidFill>
                  <a:schemeClr val="dk1"/>
                </a:solidFill>
                <a:effectLst/>
                <a:latin typeface="+mn-ea"/>
                <a:ea typeface="+mn-ea"/>
                <a:cs typeface="+mn-cs"/>
              </a:rPr>
              <a:t>信用卡消費項目及消費地點查核</a:t>
            </a:r>
            <a:endParaRPr kumimoji="1"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6964E6F-EBAE-82A1-C668-790F739BD5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724A70F-1A80-4FFC-9EFC-544BA2D42D7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3378D1C-FE71-02D3-A91B-BEE8539A6E1A}"/>
              </a:ext>
            </a:extLst>
          </p:cNvPr>
          <p:cNvGrpSpPr/>
          <p:nvPr/>
        </p:nvGrpSpPr>
        <p:grpSpPr>
          <a:xfrm>
            <a:off x="2315580" y="1573894"/>
            <a:ext cx="7560840" cy="3151250"/>
            <a:chOff x="2423592" y="2091831"/>
            <a:chExt cx="7560840" cy="3151250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200D3DD-B72F-1697-726B-E0270F177623}"/>
                </a:ext>
              </a:extLst>
            </p:cNvPr>
            <p:cNvSpPr txBox="1"/>
            <p:nvPr/>
          </p:nvSpPr>
          <p:spPr>
            <a:xfrm>
              <a:off x="2423592" y="2091831"/>
              <a:ext cx="7560840" cy="408623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zh-TW" altLang="en-US" sz="1800" b="1" dirty="0">
                  <a:solidFill>
                    <a:schemeClr val="tx1"/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我是一位在台北的上班族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1E20B62-F0C4-E784-AD7A-A94E069BEBD7}"/>
                </a:ext>
              </a:extLst>
            </p:cNvPr>
            <p:cNvSpPr/>
            <p:nvPr/>
          </p:nvSpPr>
          <p:spPr>
            <a:xfrm>
              <a:off x="2423592" y="2674230"/>
              <a:ext cx="3168352" cy="2534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u="sng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平常的消費行為</a:t>
              </a:r>
              <a:endParaRPr lang="en-US" altLang="zh-TW" sz="1800" b="1" u="sng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吃公司附近的便當店</a:t>
              </a:r>
              <a:endPara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喝家裡附近的飲料店</a:t>
              </a:r>
              <a:endPara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到</a:t>
              </a:r>
              <a:r>
                <a:rPr lang="en-US" altLang="zh-TW" sz="1800" b="1" dirty="0" err="1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momo</a:t>
              </a: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購物</a:t>
              </a:r>
              <a:endPara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在台北市區的加油站加油</a:t>
              </a:r>
              <a:endParaRPr lang="en-US" altLang="zh-TW" sz="1800" b="1" dirty="0">
                <a:solidFill>
                  <a:srgbClr val="3399FF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3399FF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週五到百貨公司逛街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BCD23B6-0277-80FC-CEDC-B6141B43CA8E}"/>
                </a:ext>
              </a:extLst>
            </p:cNvPr>
            <p:cNvSpPr/>
            <p:nvPr/>
          </p:nvSpPr>
          <p:spPr>
            <a:xfrm>
              <a:off x="6096000" y="2708669"/>
              <a:ext cx="3888432" cy="25344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r>
                <a:rPr lang="zh-TW" altLang="en-US" sz="1800" b="1" u="sng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異常的消費行為</a:t>
              </a:r>
              <a:endParaRPr lang="en-US" altLang="zh-TW" sz="1800" b="1" u="sng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半夜在美國刷一台電腦？</a:t>
              </a:r>
              <a:endPara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上班時間在歐洲購買遊戲點數？</a:t>
              </a:r>
              <a:endPara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早上六點全額買一台法拉利跑車？</a:t>
              </a:r>
              <a:endParaRPr lang="en-US" altLang="zh-TW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在</a:t>
              </a:r>
              <a:r>
                <a:rPr lang="en-US" altLang="zh-TW" sz="1800" b="1" dirty="0" err="1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momo</a:t>
              </a: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連續刷</a:t>
              </a: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50</a:t>
              </a: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筆</a:t>
              </a: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NIKE</a:t>
              </a:r>
              <a:r>
                <a:rPr lang="zh-TW" altLang="en-US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球鞋</a:t>
              </a: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?</a:t>
              </a:r>
            </a:p>
            <a:p>
              <a:pPr marL="342900" indent="-342900">
                <a:lnSpc>
                  <a:spcPct val="150000"/>
                </a:lnSpc>
                <a:spcBef>
                  <a:spcPts val="0"/>
                </a:spcBef>
                <a:buAutoNum type="arabicPeriod"/>
              </a:pPr>
              <a:r>
                <a:rPr lang="en-US" altLang="zh-TW" sz="1800" b="1" dirty="0">
                  <a:solidFill>
                    <a:srgbClr val="FF7472"/>
                  </a:solidFill>
                  <a:latin typeface="Yuanti TC" panose="02010600040101010101" pitchFamily="2" charset="-120"/>
                  <a:ea typeface="Yuanti TC" panose="02010600040101010101" pitchFamily="2" charset="-120"/>
                </a:rPr>
                <a:t>…</a:t>
              </a:r>
              <a:endParaRPr lang="zh-TW" altLang="en-US" sz="1800" b="1" dirty="0">
                <a:solidFill>
                  <a:srgbClr val="FF7472"/>
                </a:solidFill>
                <a:latin typeface="Yuanti TC" panose="02010600040101010101" pitchFamily="2" charset="-120"/>
                <a:ea typeface="Yuanti TC" panose="02010600040101010101" pitchFamily="2" charset="-120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4437711-F107-68D1-76C1-2694A7E6DB27}"/>
              </a:ext>
            </a:extLst>
          </p:cNvPr>
          <p:cNvSpPr txBox="1"/>
          <p:nvPr/>
        </p:nvSpPr>
        <p:spPr>
          <a:xfrm>
            <a:off x="10722223" y="1052736"/>
            <a:ext cx="876291" cy="306467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(</a:t>
            </a:r>
            <a:r>
              <a:rPr lang="zh-TW" altLang="en-US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回前頁</a:t>
            </a:r>
            <a:r>
              <a:rPr lang="en-US" altLang="zh-TW" sz="1800" b="1" baseline="30000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  <a:hlinkClick r:id="rId2" action="ppaction://hlinksldjump"/>
              </a:rPr>
              <a:t>)</a:t>
            </a:r>
            <a:endParaRPr lang="zh-TW" altLang="en-US" sz="1800" b="1" baseline="30000" dirty="0">
              <a:solidFill>
                <a:schemeClr val="tx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0A12F02-364D-7E12-F5DD-ACBB9C1C0830}"/>
              </a:ext>
            </a:extLst>
          </p:cNvPr>
          <p:cNvSpPr txBox="1"/>
          <p:nvPr/>
        </p:nvSpPr>
        <p:spPr>
          <a:xfrm>
            <a:off x="2315580" y="5035128"/>
            <a:ext cx="7560840" cy="919401"/>
          </a:xfrm>
          <a:prstGeom prst="round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[Takeaway] 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不可能透過人力審查逐筆信用卡交易紀錄，針對常見異常刷卡行為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與持卡人消費習慣不符、跨國交易、大額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/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短時間頻繁交易</a:t>
            </a:r>
            <a:r>
              <a:rPr lang="en-US" altLang="zh-TW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r>
              <a:rPr lang="zh-TW" altLang="en-US" b="1" dirty="0">
                <a:solidFill>
                  <a:schemeClr val="tx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建置監控系統，針對系統所認為的異常交易，在透過人力進行審查</a:t>
            </a:r>
          </a:p>
        </p:txBody>
      </p:sp>
    </p:spTree>
    <p:extLst>
      <p:ext uri="{BB962C8B-B14F-4D97-AF65-F5344CB8AC3E}">
        <p14:creationId xmlns:p14="http://schemas.microsoft.com/office/powerpoint/2010/main" val="2027421022"/>
      </p:ext>
    </p:extLst>
  </p:cSld>
  <p:clrMapOvr>
    <a:masterClrMapping/>
  </p:clrMapOvr>
</p:sld>
</file>

<file path=ppt/theme/theme1.xml><?xml version="1.0" encoding="utf-8"?>
<a:theme xmlns:a="http://schemas.openxmlformats.org/drawingml/2006/main" name="1_tsia_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1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292100" marR="0" indent="-292100" algn="just" defTabSz="914400" rtl="0" eaLnBrk="1" fontAlgn="base" latinLnBrk="0" hangingPunct="1">
          <a:lnSpc>
            <a:spcPct val="110000"/>
          </a:lnSpc>
          <a:spcBef>
            <a:spcPct val="50000"/>
          </a:spcBef>
          <a:spcAft>
            <a:spcPct val="0"/>
          </a:spcAft>
          <a:buClr>
            <a:srgbClr val="D56C2A"/>
          </a:buClr>
          <a:buSzPct val="90000"/>
          <a:buFontTx/>
          <a:buNone/>
          <a:tabLst/>
          <a:defRPr kumimoji="1" lang="zh-TW" altLang="en-US" sz="1600" b="0" i="0" u="none" strike="noStrike" cap="none" normalizeH="0" baseline="0" smtClean="0">
            <a:ln>
              <a:noFill/>
            </a:ln>
            <a:solidFill>
              <a:srgbClr val="737373"/>
            </a:solidFill>
            <a:effectLst/>
            <a:latin typeface="Frutiger 47LightCn" pitchFamily="34" charset="0"/>
            <a:ea typeface="文鼎新細黑" pitchFamily="49" charset="-120"/>
          </a:defRPr>
        </a:defPPr>
      </a:lstStyle>
    </a:lnDef>
  </a:objectDefaults>
  <a:extraClrSchemeLst>
    <a:extraClrScheme>
      <a:clrScheme name="1_tsia_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tsia_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tsia_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7739149FA64B4E419EEE40D951FBA4AF" ma:contentTypeVersion="0" ma:contentTypeDescription="建立新的文件。" ma:contentTypeScope="" ma:versionID="2b706d2e0a5847acf47771b8a3c7a61c">
  <xsd:schema xmlns:xsd="http://www.w3.org/2001/XMLSchema" xmlns:p="http://schemas.microsoft.com/office/2006/metadata/properties" targetNamespace="http://schemas.microsoft.com/office/2006/metadata/properties" ma:root="true" ma:fieldsID="b8ca951d90cafeb83d4a03d140f1bad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 ma:readOnly="true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0715E0-0561-4CF3-AD44-D0193BFD0A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6B8D6D86-0E61-4004-A41C-AC1932313D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3572742-EFF2-4FAB-95B7-CBB05305332D}">
  <ds:schemaRefs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58017</TotalTime>
  <Words>1174</Words>
  <Application>Microsoft Macintosh PowerPoint</Application>
  <PresentationFormat>寬螢幕</PresentationFormat>
  <Paragraphs>254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Microsoft JhengHei</vt:lpstr>
      <vt:lpstr>標楷體</vt:lpstr>
      <vt:lpstr>BauerBodoni</vt:lpstr>
      <vt:lpstr>Frutiger 47LightCn</vt:lpstr>
      <vt:lpstr>Gen Jyuu Gothic Regular</vt:lpstr>
      <vt:lpstr>Yuanti TC</vt:lpstr>
      <vt:lpstr>Arial</vt:lpstr>
      <vt:lpstr>Calibri</vt:lpstr>
      <vt:lpstr>Times New Roman</vt:lpstr>
      <vt:lpstr>Wingdings</vt:lpstr>
      <vt:lpstr>1_tsia_a</vt:lpstr>
      <vt:lpstr>風險管理與商業機運</vt:lpstr>
      <vt:lpstr>課程大綱</vt:lpstr>
      <vt:lpstr>本週教學大綱</vt:lpstr>
      <vt:lpstr>定義風險意識</vt:lpstr>
      <vt:lpstr>定義風險意識</vt:lpstr>
      <vt:lpstr>風險管理簡介</vt:lpstr>
      <vt:lpstr>金融機構與客戶往來金融服務時可能發生的風險</vt:lpstr>
      <vt:lpstr>整理各項風險類型及管理措施</vt:lpstr>
      <vt:lpstr>信用卡消費項目及消費地點查核</vt:lpstr>
      <vt:lpstr>建置評分卡</vt:lpstr>
      <vt:lpstr>建置評分卡</vt:lpstr>
      <vt:lpstr>建置評分卡</vt:lpstr>
      <vt:lpstr>(補充)透過其他金融商品避險</vt:lpstr>
      <vt:lpstr>風險管理部的組織架構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消金評分模型策略合作案</dc:title>
  <cp:lastModifiedBy>君綺 陳</cp:lastModifiedBy>
  <cp:revision>685</cp:revision>
  <cp:lastPrinted>2025-03-08T16:20:56Z</cp:lastPrinted>
  <dcterms:created xsi:type="dcterms:W3CDTF">2002-10-28T05:17:34Z</dcterms:created>
  <dcterms:modified xsi:type="dcterms:W3CDTF">2025-03-23T15:23:29Z</dcterms:modified>
</cp:coreProperties>
</file>