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493" r:id="rId5"/>
    <p:sldId id="558" r:id="rId6"/>
    <p:sldId id="567" r:id="rId7"/>
    <p:sldId id="584" r:id="rId8"/>
    <p:sldId id="607" r:id="rId9"/>
    <p:sldId id="609" r:id="rId10"/>
    <p:sldId id="615" r:id="rId11"/>
    <p:sldId id="610" r:id="rId12"/>
    <p:sldId id="611" r:id="rId13"/>
    <p:sldId id="612" r:id="rId14"/>
    <p:sldId id="613" r:id="rId15"/>
    <p:sldId id="620" r:id="rId16"/>
    <p:sldId id="621" r:id="rId17"/>
    <p:sldId id="616" r:id="rId18"/>
    <p:sldId id="623" r:id="rId19"/>
    <p:sldId id="622" r:id="rId20"/>
    <p:sldId id="599" r:id="rId21"/>
    <p:sldId id="602" r:id="rId22"/>
    <p:sldId id="603" r:id="rId23"/>
    <p:sldId id="606" r:id="rId24"/>
    <p:sldId id="583" r:id="rId25"/>
  </p:sldIdLst>
  <p:sldSz cx="12192000" cy="6858000"/>
  <p:notesSz cx="10234613" cy="70993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5pPr>
    <a:lvl6pPr marL="22860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6pPr>
    <a:lvl7pPr marL="27432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7pPr>
    <a:lvl8pPr marL="32004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8pPr>
    <a:lvl9pPr marL="36576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9pPr>
  </p:defaultTextStyle>
  <p:extLst>
    <p:ext uri="{EFAFB233-063F-42B5-8137-9DF3F51BA10A}">
      <p15:sldGuideLst xmlns:p15="http://schemas.microsoft.com/office/powerpoint/2012/main">
        <p15:guide id="1" orient="horz" pos="3793" userDrawn="1">
          <p15:clr>
            <a:srgbClr val="A4A3A4"/>
          </p15:clr>
        </p15:guide>
        <p15:guide id="2" pos="2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3" userDrawn="1">
          <p15:clr>
            <a:srgbClr val="A4A3A4"/>
          </p15:clr>
        </p15:guide>
        <p15:guide id="3" orient="horz" pos="2237" userDrawn="1">
          <p15:clr>
            <a:srgbClr val="A4A3A4"/>
          </p15:clr>
        </p15:guide>
        <p15:guide id="4" pos="3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E5C5E"/>
    <a:srgbClr val="3399FF"/>
    <a:srgbClr val="0000CC"/>
    <a:srgbClr val="FE94A4"/>
    <a:srgbClr val="06529C"/>
    <a:srgbClr val="FF7472"/>
    <a:srgbClr val="05539D"/>
    <a:srgbClr val="33314C"/>
    <a:srgbClr val="46B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 autoAdjust="0"/>
    <p:restoredTop sz="89199" autoAdjust="0"/>
  </p:normalViewPr>
  <p:slideViewPr>
    <p:cSldViewPr showGuides="1">
      <p:cViewPr varScale="1">
        <p:scale>
          <a:sx n="103" d="100"/>
          <a:sy n="103" d="100"/>
        </p:scale>
        <p:origin x="976" y="176"/>
      </p:cViewPr>
      <p:guideLst>
        <p:guide orient="horz" pos="3793"/>
        <p:guide pos="2842"/>
      </p:guideLst>
    </p:cSldViewPr>
  </p:slideViewPr>
  <p:outlineViewPr>
    <p:cViewPr>
      <p:scale>
        <a:sx n="33" d="100"/>
        <a:sy n="33" d="100"/>
      </p:scale>
      <p:origin x="0" y="-2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109" d="100"/>
          <a:sy n="109" d="100"/>
        </p:scale>
        <p:origin x="-1542" y="-84"/>
      </p:cViewPr>
      <p:guideLst>
        <p:guide orient="horz" pos="2236"/>
        <p:guide pos="3223"/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B8B961A-6A05-49D4-8C0E-A7AD7171AC5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991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9550" y="531813"/>
            <a:ext cx="4733925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162" y="3372586"/>
            <a:ext cx="7504289" cy="319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DFD4178-4483-4FE6-9A63-D778FB3ED7F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14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3925" cy="2663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527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[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場景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]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消費者在遠傳電信所填寫過的基本資料，消費者同意國泰人壽調用，節省客戶重複填寫資料的時間</a:t>
            </a:r>
            <a:endParaRPr lang="en-US" altLang="zh-TW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5331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901F-5266-DBDE-BA27-DA898D19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BD94454-0247-9EA0-18C4-977D9433C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3DDB3B5-0311-3984-13DD-86D26495E3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07FCF8-DB38-8874-D549-E800A5493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52791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Lora" panose="020F0502020204030204" pitchFamily="34" charset="0"/>
              </a:rPr>
              <a:t>政府推出開放銀行立意良善，想將金融機構主導權還給消費者，但對銀行來說，找不到一個雙方可以互利模式，目前異業合作頂多做相互引流客戶，第二階段的消費者資訊查詢都不賺錢，還要走到第三階段交易面，對雙方來說都很沉重；對</a:t>
            </a:r>
            <a:r>
              <a:rPr lang="en" altLang="zh-TW" b="0" i="0" u="none" strike="noStrike" dirty="0">
                <a:solidFill>
                  <a:srgbClr val="FF0000"/>
                </a:solidFill>
                <a:effectLst/>
                <a:latin typeface="Lora" panose="020F0502020204030204" pitchFamily="34" charset="0"/>
              </a:rPr>
              <a:t>TSP </a:t>
            </a:r>
            <a:r>
              <a:rPr lang="zh-TW" altLang="en-US" b="0" i="0" u="none" strike="noStrike" dirty="0">
                <a:solidFill>
                  <a:srgbClr val="FF0000"/>
                </a:solidFill>
                <a:effectLst/>
                <a:latin typeface="Lora" panose="020F0502020204030204" pitchFamily="34" charset="0"/>
              </a:rPr>
              <a:t>業者來說，使用者不多的情況下，除了資安高成本，拿了從銀行端「開放」出來的客戶資料後，變現也是一大難題，迄今業者普遍興趣缺缺，包括集保公司先前受邀，但評估後認為難度高，未有太多參與意願。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253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69300" indent="0" algn="l">
              <a:lnSpc>
                <a:spcPct val="150000"/>
              </a:lnSpc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895999CC-7DD9-140B-E663-97696AEF3F5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287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D8E534C-30B6-6DF6-6707-F0B89957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C169D16-A62A-B2BC-6296-B503C5119328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8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B0168AA-3269-27F8-6075-592B1D7FB5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B290D4C6-D29F-B162-C37B-372AF2F2578F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000" y="239296"/>
            <a:ext cx="115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30000"/>
              </a:lnSpc>
              <a:defRPr sz="3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B6B94A0-8C1E-A807-278A-AE8B10A91B5B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0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1631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1BF5DF5C-7EEC-5EA0-6FC5-E0A9658EEBB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9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Aft>
                <a:spcPts val="1477"/>
              </a:spcAft>
              <a:buClrTx/>
              <a:buFont typeface="Wingdings" panose="05000000000000000000" pitchFamily="2" charset="2"/>
              <a:buChar char="l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446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83BB7049-443C-C71A-2BE4-C42690E5DFA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09600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5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93365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13"/>
          </p:nvPr>
        </p:nvSpPr>
        <p:spPr>
          <a:xfrm>
            <a:off x="609600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6193365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標楷體" panose="03000509000000000000" pitchFamily="65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15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9BEAC327-7B1E-DED8-323D-6D8C341B59D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3AFE3CF7-E8E2-1D4D-FC8B-BC1CF45FA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121D990-5439-34A3-98E7-C79591C6DDD6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4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/>
          <p:cNvSpPr>
            <a:spLocks noChangeShapeType="1"/>
          </p:cNvSpPr>
          <p:nvPr/>
        </p:nvSpPr>
        <p:spPr bwMode="auto">
          <a:xfrm flipV="1">
            <a:off x="410307" y="6369050"/>
            <a:ext cx="11342078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27" name="Line 10"/>
          <p:cNvSpPr>
            <a:spLocks noChangeShapeType="1"/>
          </p:cNvSpPr>
          <p:nvPr/>
        </p:nvSpPr>
        <p:spPr bwMode="auto">
          <a:xfrm flipV="1">
            <a:off x="422031" y="129540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本簡報僅供參考，未經本人批准同意，本簡報不得翻印或作其他任何用途。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63" r:id="rId2"/>
    <p:sldLayoutId id="2147484267" r:id="rId3"/>
    <p:sldLayoutId id="2147484261" r:id="rId4"/>
    <p:sldLayoutId id="2147484266" r:id="rId5"/>
    <p:sldLayoutId id="2147484264" r:id="rId6"/>
    <p:sldLayoutId id="2147484265" r:id="rId7"/>
    <p:sldLayoutId id="2147484260" r:id="rId8"/>
  </p:sldLayoutIdLst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562722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6pPr>
      <a:lvl7pPr marL="1125444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7pPr>
      <a:lvl8pPr marL="1688165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8pPr>
      <a:lvl9pPr marL="2250887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9pPr>
    </p:titleStyle>
    <p:bodyStyle>
      <a:lvl1pPr marL="422041" indent="-422041" algn="just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D56C2A"/>
        </a:buClr>
        <a:buSzPct val="90000"/>
        <a:defRPr kumimoji="1" sz="2585">
          <a:solidFill>
            <a:schemeClr val="tx1"/>
          </a:solidFill>
          <a:latin typeface="+mn-lt"/>
          <a:ea typeface="+mn-ea"/>
          <a:cs typeface="+mn-cs"/>
        </a:defRPr>
      </a:lvl1pPr>
      <a:lvl2pPr marL="945685" indent="-35170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2pPr>
      <a:lvl3pPr marL="1461513" indent="-281361" algn="l" rtl="0" eaLnBrk="0" fontAlgn="base" hangingPunct="0">
        <a:spcBef>
          <a:spcPct val="20000"/>
        </a:spcBef>
        <a:spcAft>
          <a:spcPct val="0"/>
        </a:spcAft>
        <a:buChar char="•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3pPr>
      <a:lvl4pPr marL="1977342" indent="-281361" algn="l" rtl="0" eaLnBrk="0" fontAlgn="base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5pPr>
      <a:lvl6pPr marL="3094970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6pPr>
      <a:lvl7pPr marL="3657691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7pPr>
      <a:lvl8pPr marL="4220413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8pPr>
      <a:lvl9pPr marL="4783135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9pPr>
    </p:bodyStyle>
    <p:otherStyle>
      <a:defPPr>
        <a:defRPr lang="zh-TW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sc.com.tw/TC/Profile?Caid=56d5d557-18a8-4af1-9f2d-1eca9627169f&amp;CaStyleId=3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AB88F3E-0017-4839-B07D-9B2AEA41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</p:spPr>
        <p:txBody>
          <a:bodyPr/>
          <a:lstStyle/>
          <a:p>
            <a:r>
              <a:rPr lang="zh-TW" altLang="en-US" dirty="0"/>
              <a:t>麻布記帳與凱基銀證服務的整合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57EE1C9-5EA2-4B9C-B7E7-E8EB08DA8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</p:spPr>
        <p:txBody>
          <a:bodyPr>
            <a:normAutofit/>
          </a:bodyPr>
          <a:lstStyle/>
          <a:p>
            <a:r>
              <a:rPr lang="zh-TW" altLang="en-US" dirty="0"/>
              <a:t>講師：陳君綺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114</a:t>
            </a:r>
            <a:r>
              <a:rPr lang="zh-TW" altLang="en-US" dirty="0"/>
              <a:t>年</a:t>
            </a:r>
            <a:r>
              <a:rPr lang="en-US" altLang="zh-TW" dirty="0"/>
              <a:t>5</a:t>
            </a:r>
            <a:r>
              <a:rPr lang="zh-TW" altLang="en-US" dirty="0"/>
              <a:t>月</a:t>
            </a:r>
            <a:r>
              <a:rPr lang="en-US" altLang="zh-TW" dirty="0"/>
              <a:t>1</a:t>
            </a:r>
            <a:r>
              <a:rPr lang="zh-TW" altLang="en-US" dirty="0"/>
              <a:t>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6FE58-799B-4CD8-BAC4-7A920CE42A94}"/>
              </a:ext>
            </a:extLst>
          </p:cNvPr>
          <p:cNvSpPr txBox="1"/>
          <p:nvPr/>
        </p:nvSpPr>
        <p:spPr>
          <a:xfrm>
            <a:off x="423985" y="908720"/>
            <a:ext cx="53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Gen Jyuu Gothic Regular" panose="020B0302020203020207" pitchFamily="34" charset="-120"/>
              </a:rPr>
              <a:t>致理資管課程第三方支付業師教學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57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C0F53C-E6E1-5523-439F-E1AB0D5B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API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95C1B7-5C4E-11ED-F555-F6F1B2EE99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0809D01-ED2E-50CD-7536-54FCF706E6AB}"/>
              </a:ext>
            </a:extLst>
          </p:cNvPr>
          <p:cNvSpPr txBox="1"/>
          <p:nvPr/>
        </p:nvSpPr>
        <p:spPr>
          <a:xfrm>
            <a:off x="1401214" y="1674199"/>
            <a:ext cx="9389572" cy="7761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API(Application Programming Interface)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：提供不同軟體系統間彼此溝通或調用的工具，像是不同軟體系統間的溝通橋樑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076CF48-343D-1797-1900-0E3B1B0BE6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8494" r="3938" b="18499"/>
          <a:stretch/>
        </p:blipFill>
        <p:spPr bwMode="auto">
          <a:xfrm>
            <a:off x="1472106" y="2665341"/>
            <a:ext cx="4824536" cy="296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1E234F0-BCFC-3D11-289E-A1F8CBC6D91C}"/>
              </a:ext>
            </a:extLst>
          </p:cNvPr>
          <p:cNvSpPr txBox="1"/>
          <p:nvPr/>
        </p:nvSpPr>
        <p:spPr>
          <a:xfrm>
            <a:off x="3963504" y="3659100"/>
            <a:ext cx="113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發送</a:t>
            </a: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Request</a:t>
            </a:r>
            <a:endParaRPr lang="zh-TW" altLang="en-US" sz="12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794270BD-4A70-52B6-73C3-012E34E4F1AD}"/>
              </a:ext>
            </a:extLst>
          </p:cNvPr>
          <p:cNvCxnSpPr/>
          <p:nvPr/>
        </p:nvCxnSpPr>
        <p:spPr bwMode="auto">
          <a:xfrm rot="16200000" flipV="1">
            <a:off x="3647592" y="4192305"/>
            <a:ext cx="432000" cy="2880000"/>
          </a:xfrm>
          <a:prstGeom prst="bentConnector3">
            <a:avLst>
              <a:gd name="adj1" fmla="val -19049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23EDA1-B886-DA30-13E7-27BABCB4A131}"/>
              </a:ext>
            </a:extLst>
          </p:cNvPr>
          <p:cNvSpPr txBox="1"/>
          <p:nvPr/>
        </p:nvSpPr>
        <p:spPr>
          <a:xfrm>
            <a:off x="3318154" y="5921513"/>
            <a:ext cx="1132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回傳</a:t>
            </a:r>
            <a:r>
              <a:rPr lang="en-US" altLang="zh-TW" sz="12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Response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1F2973D-B046-23FD-1893-A1543310D2F6}"/>
              </a:ext>
            </a:extLst>
          </p:cNvPr>
          <p:cNvSpPr txBox="1"/>
          <p:nvPr/>
        </p:nvSpPr>
        <p:spPr>
          <a:xfrm>
            <a:off x="7464152" y="2924944"/>
            <a:ext cx="2743200" cy="1347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常見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的方式有哪些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63538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大型主機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Client</a:t>
            </a:r>
          </a:p>
          <a:p>
            <a:pPr marL="363538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2.PYTHON</a:t>
            </a:r>
          </a:p>
          <a:p>
            <a:pPr marL="363538">
              <a:lnSpc>
                <a:spcPct val="150000"/>
              </a:lnSpc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3.JAVA…</a:t>
            </a:r>
          </a:p>
        </p:txBody>
      </p:sp>
    </p:spTree>
    <p:extLst>
      <p:ext uri="{BB962C8B-B14F-4D97-AF65-F5344CB8AC3E}">
        <p14:creationId xmlns:p14="http://schemas.microsoft.com/office/powerpoint/2010/main" val="270965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78339-0D4A-BBE4-6DE9-27BD457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TSP</a:t>
            </a:r>
            <a:r>
              <a:rPr lang="zh-TW" altLang="en-US" dirty="0"/>
              <a:t>業者制定產業自律標準，確保客戶資料不外洩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16F46F-DA36-9095-AB35-930B46AC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BDAFC1-1FEE-9B79-180D-2ECC2DE4BE8B}"/>
              </a:ext>
            </a:extLst>
          </p:cNvPr>
          <p:cNvSpPr txBox="1"/>
          <p:nvPr/>
        </p:nvSpPr>
        <p:spPr>
          <a:xfrm>
            <a:off x="1401214" y="1674199"/>
            <a:ext cx="9389572" cy="11303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TSP(Third-party Service Providers)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：納管不同的合作機構，組成一個聯盟，並允許此聯盟擁有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CALL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的權限，台灣自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2019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年陸續上線，目前已有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家金融機構與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家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TSP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業者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麻布記帳、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CMONEY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、百商數位科技、遠傳電信等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542FFD-F3AF-D5C4-0660-4BCFC42A3FE2}"/>
              </a:ext>
            </a:extLst>
          </p:cNvPr>
          <p:cNvSpPr txBox="1"/>
          <p:nvPr/>
        </p:nvSpPr>
        <p:spPr>
          <a:xfrm>
            <a:off x="1394642" y="3022440"/>
            <a:ext cx="9389571" cy="198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「聯盟」該如何管理及監管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：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訴諸作業委外監理規範：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銀行委託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業者辦理相關自身業務，銀行保留主要的控制與監控權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委由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API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管理中心把關：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由政府主導，設立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API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管理中心，主要業務是提供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業者之註冊、測試和驗證作業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制定產業自律標準：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由銀行與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 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業者制定共同的治理標準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主管機關直接納管：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主管機關將會把</a:t>
            </a:r>
            <a:r>
              <a:rPr lang="en-US" altLang="zh-TW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TSP</a:t>
            </a:r>
            <a:r>
              <a:rPr lang="zh-TW" altLang="en-US" b="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業者視為準金融機構，並依照金融監理法規監管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8C41FF1-B714-347A-154D-9CA0A4F5A05E}"/>
              </a:ext>
            </a:extLst>
          </p:cNvPr>
          <p:cNvSpPr txBox="1"/>
          <p:nvPr/>
        </p:nvSpPr>
        <p:spPr>
          <a:xfrm>
            <a:off x="1401215" y="5191666"/>
            <a:ext cx="9389571" cy="381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TW" altLang="en-US" b="1" i="0" dirty="0">
                <a:solidFill>
                  <a:srgbClr val="0066FF"/>
                </a:solidFill>
                <a:effectLst/>
                <a:latin typeface="+mj-ea"/>
                <a:ea typeface="+mj-ea"/>
              </a:rPr>
              <a:t>簡單來說：</a:t>
            </a:r>
            <a:r>
              <a:rPr lang="en-US" altLang="zh-TW" b="1" i="0" dirty="0">
                <a:solidFill>
                  <a:srgbClr val="0066FF"/>
                </a:solidFill>
                <a:effectLst/>
                <a:latin typeface="+mj-ea"/>
                <a:ea typeface="+mj-ea"/>
              </a:rPr>
              <a:t>TSP</a:t>
            </a:r>
            <a:r>
              <a:rPr lang="zh-TW" altLang="en-US" b="1" i="0" dirty="0">
                <a:solidFill>
                  <a:srgbClr val="0066FF"/>
                </a:solidFill>
                <a:effectLst/>
                <a:latin typeface="+mj-ea"/>
                <a:ea typeface="+mj-ea"/>
              </a:rPr>
              <a:t>制定標準，限縮客戶資料僅能運用在限定範疇之下，由主管機關嚴格把關</a:t>
            </a:r>
          </a:p>
        </p:txBody>
      </p:sp>
    </p:spTree>
    <p:extLst>
      <p:ext uri="{BB962C8B-B14F-4D97-AF65-F5344CB8AC3E}">
        <p14:creationId xmlns:p14="http://schemas.microsoft.com/office/powerpoint/2010/main" val="2987828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E4891-694C-9D35-F52A-8D1D41E2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客戶資料僅能運用在那些範疇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99596A7-907D-B0BD-A901-8EAD070D9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061871A-9546-A1B1-1B5A-801D04C2C30C}"/>
              </a:ext>
            </a:extLst>
          </p:cNvPr>
          <p:cNvSpPr txBox="1"/>
          <p:nvPr/>
        </p:nvSpPr>
        <p:spPr>
          <a:xfrm>
            <a:off x="1409528" y="1412776"/>
            <a:ext cx="9372944" cy="1678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產品資料查詢：連接到各家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金融機構的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商品資訊，讓消費者可以直接透過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平台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查詢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例如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</a:t>
            </a: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房貸利率</a:t>
            </a:r>
            <a:r>
              <a:rPr lang="en-US" altLang="zh-TW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)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客戶基本資料查詢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：消費者同意各家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TSP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業者調用客戶帳戶的基本資料</a:t>
            </a:r>
            <a:endParaRPr lang="en-US" altLang="zh-TW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客戶交易資料查詢：消費者同意各家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TSP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業者調用客戶帳戶的交易資料，</a:t>
            </a:r>
            <a: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  <a:t>TSP</a:t>
            </a: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業者整合好帳戶後，</a:t>
            </a:r>
            <a:br>
              <a:rPr lang="en-US" altLang="zh-TW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zh-TW" altLang="en-US" b="1" dirty="0">
                <a:solidFill>
                  <a:schemeClr val="tx1"/>
                </a:solidFill>
                <a:latin typeface="+mj-ea"/>
                <a:ea typeface="+mj-ea"/>
              </a:rPr>
              <a:t>                                    可進一步透過平台連結帳戶扣款，直接做消費支付</a:t>
            </a:r>
            <a:endParaRPr lang="zh-TW" altLang="en-US" b="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8" name="箭號: 有線條的向右箭號 7">
            <a:extLst>
              <a:ext uri="{FF2B5EF4-FFF2-40B4-BE49-F238E27FC236}">
                <a16:creationId xmlns:a16="http://schemas.microsoft.com/office/drawing/2014/main" id="{C3EA61AF-771A-5AB1-FD7F-55EC6108B398}"/>
              </a:ext>
            </a:extLst>
          </p:cNvPr>
          <p:cNvSpPr/>
          <p:nvPr/>
        </p:nvSpPr>
        <p:spPr bwMode="auto">
          <a:xfrm rot="5400000">
            <a:off x="5843972" y="3125055"/>
            <a:ext cx="504056" cy="720080"/>
          </a:xfrm>
          <a:prstGeom prst="stripedRight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68DC7D4-A8FF-0098-C8A9-2389DDC9674B}"/>
              </a:ext>
            </a:extLst>
          </p:cNvPr>
          <p:cNvGrpSpPr/>
          <p:nvPr/>
        </p:nvGrpSpPr>
        <p:grpSpPr>
          <a:xfrm>
            <a:off x="891679" y="3877147"/>
            <a:ext cx="10408643" cy="2058225"/>
            <a:chOff x="1301078" y="3933056"/>
            <a:chExt cx="10408643" cy="2058225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D660AC4-37F4-5FB8-6C85-0CE2D519EAF5}"/>
                </a:ext>
              </a:extLst>
            </p:cNvPr>
            <p:cNvGrpSpPr/>
            <p:nvPr/>
          </p:nvGrpSpPr>
          <p:grpSpPr>
            <a:xfrm>
              <a:off x="1301078" y="3933056"/>
              <a:ext cx="1986610" cy="2058225"/>
              <a:chOff x="750623" y="3933056"/>
              <a:chExt cx="1986610" cy="2058225"/>
            </a:xfrm>
          </p:grpSpPr>
          <p:pic>
            <p:nvPicPr>
              <p:cNvPr id="1026" name="Picture 2" descr="Pig ">
                <a:extLst>
                  <a:ext uri="{FF2B5EF4-FFF2-40B4-BE49-F238E27FC236}">
                    <a16:creationId xmlns:a16="http://schemas.microsoft.com/office/drawing/2014/main" id="{CFB7E195-9802-A972-E31E-FAC33A50A2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3928" y="3933056"/>
                <a:ext cx="1080000" cy="10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69A6B549-19E6-FC82-DF65-DB7DD33C7EBB}"/>
                  </a:ext>
                </a:extLst>
              </p:cNvPr>
              <p:cNvSpPr txBox="1"/>
              <p:nvPr/>
            </p:nvSpPr>
            <p:spPr>
              <a:xfrm>
                <a:off x="750623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存款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進行</a:t>
                </a:r>
                <a:br>
                  <a:rPr lang="en-US" altLang="zh-TW" sz="120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活存轉定存、定存轉活存、存款帳戶解約等業務</a:t>
                </a:r>
              </a:p>
            </p:txBody>
          </p: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0872CCE3-F4FE-BAEF-7FE2-C11214932B42}"/>
                </a:ext>
              </a:extLst>
            </p:cNvPr>
            <p:cNvGrpSpPr/>
            <p:nvPr/>
          </p:nvGrpSpPr>
          <p:grpSpPr>
            <a:xfrm>
              <a:off x="3406586" y="4023056"/>
              <a:ext cx="1986610" cy="1968225"/>
              <a:chOff x="2993745" y="4023056"/>
              <a:chExt cx="1986610" cy="1968225"/>
            </a:xfrm>
          </p:grpSpPr>
          <p:pic>
            <p:nvPicPr>
              <p:cNvPr id="1028" name="Picture 4" descr="Signing ">
                <a:extLst>
                  <a:ext uri="{FF2B5EF4-FFF2-40B4-BE49-F238E27FC236}">
                    <a16:creationId xmlns:a16="http://schemas.microsoft.com/office/drawing/2014/main" id="{B5133273-77B1-4F6E-2507-DEB9FBAA34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37050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993EB70-FBD5-CE0E-D1A1-819EDE9E555E}"/>
                  </a:ext>
                </a:extLst>
              </p:cNvPr>
              <p:cNvSpPr txBox="1"/>
              <p:nvPr/>
            </p:nvSpPr>
            <p:spPr>
              <a:xfrm>
                <a:off x="2993745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貸款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查詢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多家有擔保及無擔保貸款申請結果</a:t>
                </a: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9C5903E6-AA7A-4125-30D3-27282DA17791}"/>
                </a:ext>
              </a:extLst>
            </p:cNvPr>
            <p:cNvGrpSpPr/>
            <p:nvPr/>
          </p:nvGrpSpPr>
          <p:grpSpPr>
            <a:xfrm>
              <a:off x="5512094" y="4023056"/>
              <a:ext cx="1986610" cy="1968225"/>
              <a:chOff x="5236867" y="4023056"/>
              <a:chExt cx="1986610" cy="1968225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081C79A7-BD67-8391-30C5-07ADE3675836}"/>
                  </a:ext>
                </a:extLst>
              </p:cNvPr>
              <p:cNvSpPr txBox="1"/>
              <p:nvPr/>
            </p:nvSpPr>
            <p:spPr>
              <a:xfrm>
                <a:off x="5236867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信用卡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進行</a:t>
                </a:r>
                <a:br>
                  <a:rPr lang="en-US" altLang="zh-TW" sz="120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多家</a:t>
                </a: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信用卡申請及額度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調整等業務</a:t>
                </a:r>
              </a:p>
            </p:txBody>
          </p:sp>
          <p:pic>
            <p:nvPicPr>
              <p:cNvPr id="1030" name="Picture 6" descr="Credit card ">
                <a:extLst>
                  <a:ext uri="{FF2B5EF4-FFF2-40B4-BE49-F238E27FC236}">
                    <a16:creationId xmlns:a16="http://schemas.microsoft.com/office/drawing/2014/main" id="{12082649-D0D3-3E43-1985-E14623B04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0172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750285B5-6085-92A5-E396-8C616A376C1F}"/>
                </a:ext>
              </a:extLst>
            </p:cNvPr>
            <p:cNvGrpSpPr/>
            <p:nvPr/>
          </p:nvGrpSpPr>
          <p:grpSpPr>
            <a:xfrm>
              <a:off x="9723111" y="4023056"/>
              <a:ext cx="1986610" cy="1968225"/>
              <a:chOff x="9723111" y="4023056"/>
              <a:chExt cx="1986610" cy="1968225"/>
            </a:xfrm>
          </p:grpSpPr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9CF5308-3624-6BD4-CB9B-BBA2DDE863EC}"/>
                  </a:ext>
                </a:extLst>
              </p:cNvPr>
              <p:cNvSpPr txBox="1"/>
              <p:nvPr/>
            </p:nvSpPr>
            <p:spPr>
              <a:xfrm>
                <a:off x="9723111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手機門號轉帳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連結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手機門號進行轉帳與查詢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等業務</a:t>
                </a:r>
              </a:p>
            </p:txBody>
          </p:sp>
          <p:pic>
            <p:nvPicPr>
              <p:cNvPr id="1034" name="Picture 10" descr="Operation ">
                <a:extLst>
                  <a:ext uri="{FF2B5EF4-FFF2-40B4-BE49-F238E27FC236}">
                    <a16:creationId xmlns:a16="http://schemas.microsoft.com/office/drawing/2014/main" id="{4CAACD9B-FD5B-8678-CD22-4B0EA274A4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6416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5605584-69B1-335F-7250-3C8D59E2E7AA}"/>
                </a:ext>
              </a:extLst>
            </p:cNvPr>
            <p:cNvGrpSpPr/>
            <p:nvPr/>
          </p:nvGrpSpPr>
          <p:grpSpPr>
            <a:xfrm>
              <a:off x="7617602" y="4023056"/>
              <a:ext cx="1986610" cy="1968225"/>
              <a:chOff x="7479989" y="4023056"/>
              <a:chExt cx="1986610" cy="1968225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377CC19-FD2B-0740-44F4-D3E5C772971E}"/>
                  </a:ext>
                </a:extLst>
              </p:cNvPr>
              <p:cNvSpPr txBox="1"/>
              <p:nvPr/>
            </p:nvSpPr>
            <p:spPr>
              <a:xfrm>
                <a:off x="7479989" y="5060257"/>
                <a:ext cx="1986610" cy="931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300"/>
                  </a:spcAft>
                </a:pPr>
                <a:r>
                  <a:rPr lang="zh-TW" altLang="en-US" b="1" i="0" u="sng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支付</a:t>
                </a:r>
                <a:endParaRPr lang="en-US" altLang="zh-TW" b="1" i="0" u="sng" dirty="0">
                  <a:solidFill>
                    <a:schemeClr val="tx1"/>
                  </a:solidFill>
                  <a:effectLst/>
                  <a:latin typeface="+mj-ea"/>
                  <a:ea typeface="+mj-ea"/>
                </a:endParaRPr>
              </a:p>
              <a:p>
                <a:pPr algn="ctr">
                  <a:spcAft>
                    <a:spcPts val="300"/>
                  </a:spcAft>
                </a:pP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可透過第三方</a:t>
                </a:r>
                <a: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APP</a:t>
                </a:r>
                <a:r>
                  <a:rPr lang="zh-TW" altLang="en-US" sz="1200" dirty="0">
                    <a:solidFill>
                      <a:schemeClr val="tx1"/>
                    </a:solidFill>
                    <a:latin typeface="+mj-ea"/>
                    <a:ea typeface="+mj-ea"/>
                  </a:rPr>
                  <a:t>進行</a:t>
                </a:r>
                <a:br>
                  <a:rPr lang="en-US" altLang="zh-TW" sz="1200" dirty="0">
                    <a:solidFill>
                      <a:schemeClr val="tx1"/>
                    </a:solidFill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跨行轉帳與查詢交易</a:t>
                </a:r>
                <a:br>
                  <a:rPr lang="en-US" altLang="zh-TW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</a:br>
                <a:r>
                  <a:rPr lang="zh-TW" altLang="en-US" sz="1200" i="0" dirty="0">
                    <a:solidFill>
                      <a:schemeClr val="tx1"/>
                    </a:solidFill>
                    <a:effectLst/>
                    <a:latin typeface="+mj-ea"/>
                    <a:ea typeface="+mj-ea"/>
                  </a:rPr>
                  <a:t>等業務</a:t>
                </a:r>
              </a:p>
            </p:txBody>
          </p:sp>
          <p:pic>
            <p:nvPicPr>
              <p:cNvPr id="1036" name="Picture 12" descr="Credit card ">
                <a:extLst>
                  <a:ext uri="{FF2B5EF4-FFF2-40B4-BE49-F238E27FC236}">
                    <a16:creationId xmlns:a16="http://schemas.microsoft.com/office/drawing/2014/main" id="{663CB8CB-BC2E-C1D8-0E6D-71F69E0CFF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3294" y="4023056"/>
                <a:ext cx="900000" cy="90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040943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78339-0D4A-BBE4-6DE9-27BD4571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在客戶同意共銷範圍下跨售，避免過度打擾客戶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16F46F-DA36-9095-AB35-930B46ACF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pic>
        <p:nvPicPr>
          <p:cNvPr id="5" name="Picture 2" descr="什麼是開放銀行？—把資料分享出去吧！迎接全新金融場景（上） | Medium">
            <a:extLst>
              <a:ext uri="{FF2B5EF4-FFF2-40B4-BE49-F238E27FC236}">
                <a16:creationId xmlns:a16="http://schemas.microsoft.com/office/drawing/2014/main" id="{52100F3D-ABAE-C1C5-2776-07C86F8F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56" y="1397502"/>
            <a:ext cx="8888889" cy="480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AF1D6AF7-FE0E-0EB3-D21F-50ED426C8B92}"/>
              </a:ext>
            </a:extLst>
          </p:cNvPr>
          <p:cNvSpPr/>
          <p:nvPr/>
        </p:nvSpPr>
        <p:spPr bwMode="auto">
          <a:xfrm>
            <a:off x="3239029" y="5229200"/>
            <a:ext cx="1620000" cy="468000"/>
          </a:xfrm>
          <a:prstGeom prst="round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382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</a:t>
            </a:r>
            <a:r>
              <a:rPr lang="en-US" altLang="zh-TW" dirty="0"/>
              <a:t>QA</a:t>
            </a:r>
            <a:r>
              <a:rPr lang="zh-TW" altLang="en-US" dirty="0"/>
              <a:t>討論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730A39-63B9-E0B0-34B0-AF6F00D13046}"/>
              </a:ext>
            </a:extLst>
          </p:cNvPr>
          <p:cNvSpPr txBox="1"/>
          <p:nvPr/>
        </p:nvSpPr>
        <p:spPr>
          <a:xfrm>
            <a:off x="2207568" y="4005064"/>
            <a:ext cx="8064896" cy="776170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介紹完麻布記帳後，請大家分組討論麻布記帳串聯銀行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證券，</a:t>
            </a:r>
            <a:b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對於麻布記帳本身有什麼誘因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證券又有什麼誘因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endParaRPr lang="zh-TW" altLang="en-US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7623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44FD-DCD5-2B24-03BE-EA758F773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4E7765C5-CE14-ACAC-A76D-7A5F1B38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整合麻布記帳與凱基銀證服務的經驗分享～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F5635F-2918-DDA5-8909-3FEEE85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E29C0D7-CD7C-0740-9918-F562B11628E6}"/>
              </a:ext>
            </a:extLst>
          </p:cNvPr>
          <p:cNvSpPr/>
          <p:nvPr/>
        </p:nvSpPr>
        <p:spPr bwMode="auto">
          <a:xfrm>
            <a:off x="3116183" y="2932905"/>
            <a:ext cx="1728000" cy="428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cap="none" normalizeH="0" baseline="0" dirty="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rPr>
              <a:t>麻布記帳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A30FF9B-7E8A-EAE9-BA6C-229424158EFA}"/>
              </a:ext>
            </a:extLst>
          </p:cNvPr>
          <p:cNvSpPr/>
          <p:nvPr/>
        </p:nvSpPr>
        <p:spPr bwMode="auto">
          <a:xfrm>
            <a:off x="5276370" y="1638130"/>
            <a:ext cx="1728000" cy="428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cap="none" normalizeH="0" baseline="0" dirty="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rPr>
              <a:t>凱基證券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B8DF31CF-AD06-2F21-F2C9-A6CF2EB8CA0A}"/>
              </a:ext>
            </a:extLst>
          </p:cNvPr>
          <p:cNvSpPr/>
          <p:nvPr/>
        </p:nvSpPr>
        <p:spPr bwMode="auto">
          <a:xfrm>
            <a:off x="6583630" y="3650184"/>
            <a:ext cx="1728000" cy="428400"/>
          </a:xfrm>
          <a:prstGeom prst="round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lang="zh-TW" altLang="en-US" b="0" i="0" u="none" strike="noStrike" dirty="0">
                <a:solidFill>
                  <a:schemeClr val="bg1"/>
                </a:solidFill>
                <a:effectLst/>
                <a:latin typeface="+mn-ea"/>
                <a:ea typeface="+mn-ea"/>
              </a:rPr>
              <a:t>凱基銀行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CEF733-F1AB-96CB-55B7-F8A0C0C4F83A}"/>
              </a:ext>
            </a:extLst>
          </p:cNvPr>
          <p:cNvSpPr txBox="1"/>
          <p:nvPr/>
        </p:nvSpPr>
        <p:spPr>
          <a:xfrm>
            <a:off x="3662211" y="3450038"/>
            <a:ext cx="184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320D861C-3DE0-5294-42FB-4506F702B9B3}"/>
              </a:ext>
            </a:extLst>
          </p:cNvPr>
          <p:cNvCxnSpPr>
            <a:stCxn id="12" idx="2"/>
            <a:endCxn id="11" idx="0"/>
          </p:cNvCxnSpPr>
          <p:nvPr/>
        </p:nvCxnSpPr>
        <p:spPr bwMode="auto">
          <a:xfrm flipH="1">
            <a:off x="3980183" y="2066530"/>
            <a:ext cx="2160187" cy="866375"/>
          </a:xfrm>
          <a:prstGeom prst="straightConnector1">
            <a:avLst/>
          </a:prstGeom>
          <a:ln w="15875" cap="rnd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16078A18-8D0B-79B9-5668-7856A721BDFE}"/>
              </a:ext>
            </a:extLst>
          </p:cNvPr>
          <p:cNvCxnSpPr>
            <a:stCxn id="11" idx="2"/>
            <a:endCxn id="13" idx="1"/>
          </p:cNvCxnSpPr>
          <p:nvPr/>
        </p:nvCxnSpPr>
        <p:spPr bwMode="auto">
          <a:xfrm>
            <a:off x="3980183" y="3361305"/>
            <a:ext cx="2603447" cy="503079"/>
          </a:xfrm>
          <a:prstGeom prst="straightConnector1">
            <a:avLst/>
          </a:prstGeom>
          <a:noFill/>
          <a:ln w="1587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B314781D-01B4-66E8-9427-C1C673005D99}"/>
              </a:ext>
            </a:extLst>
          </p:cNvPr>
          <p:cNvCxnSpPr/>
          <p:nvPr/>
        </p:nvCxnSpPr>
        <p:spPr bwMode="auto">
          <a:xfrm flipH="1" flipV="1">
            <a:off x="6140370" y="2066530"/>
            <a:ext cx="1307260" cy="1583654"/>
          </a:xfrm>
          <a:prstGeom prst="straightConnector1">
            <a:avLst/>
          </a:prstGeom>
          <a:noFill/>
          <a:ln w="1587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1773987-16CC-6A11-DB73-F0AF0D65031E}"/>
              </a:ext>
            </a:extLst>
          </p:cNvPr>
          <p:cNvSpPr/>
          <p:nvPr/>
        </p:nvSpPr>
        <p:spPr bwMode="auto">
          <a:xfrm>
            <a:off x="6744072" y="2432252"/>
            <a:ext cx="307206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綁定交割帳戶</a:t>
            </a:r>
            <a:endParaRPr kumimoji="1" lang="en-US" altLang="zh-TW" sz="1600" b="0" i="0" u="none" strike="noStrike" cap="none" normalizeH="0" baseline="0" dirty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         理財服務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8703C5-7B7A-8DCD-92E5-07A682E9DF01}"/>
              </a:ext>
            </a:extLst>
          </p:cNvPr>
          <p:cNvSpPr/>
          <p:nvPr/>
        </p:nvSpPr>
        <p:spPr bwMode="auto">
          <a:xfrm>
            <a:off x="3048760" y="3588742"/>
            <a:ext cx="2910052" cy="51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針對他行客戶提供誘因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lang="zh-TW" altLang="en-US" dirty="0">
                <a:latin typeface="Frutiger 47LightCn" pitchFamily="34" charset="0"/>
                <a:ea typeface="文鼎新細黑" pitchFamily="49" charset="-120"/>
              </a:rPr>
              <a:t>拓展麻布記帳用戶增加廣告收入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1C0F72D-0AC4-65DA-3AB4-7F060DFC87FE}"/>
              </a:ext>
            </a:extLst>
          </p:cNvPr>
          <p:cNvSpPr txBox="1"/>
          <p:nvPr/>
        </p:nvSpPr>
        <p:spPr>
          <a:xfrm>
            <a:off x="1120315" y="4581128"/>
            <a:ext cx="9951370" cy="151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144000" rIns="72000" bIns="36000" rtlCol="0" anchor="b">
            <a:spAutoFit/>
          </a:bodyPr>
          <a:lstStyle/>
          <a:p>
            <a:pPr marL="404813" indent="-3238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規模較小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：找到潛在優質客戶、拓展約定交割帳戶、強化風險控管能力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4813" indent="-3238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規模較大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：精準提供多元金融服務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個性化商品、強化風險控管能力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04813" indent="-32385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麻布記帳：吸引客戶在單一平台完成銀證體驗，取得凱基銀證的數據，基於目標客群發展新的商業模式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7D5A2B53-B8C5-8593-9345-7F4A31E62A00}"/>
              </a:ext>
            </a:extLst>
          </p:cNvPr>
          <p:cNvSpPr/>
          <p:nvPr/>
        </p:nvSpPr>
        <p:spPr bwMode="auto">
          <a:xfrm>
            <a:off x="5232000" y="4653136"/>
            <a:ext cx="1728000" cy="356400"/>
          </a:xfrm>
          <a:prstGeom prst="roundRect">
            <a:avLst>
              <a:gd name="adj" fmla="val 27154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經營利基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FA0A4A9-4A11-60BF-95D1-42E12BE83A10}"/>
              </a:ext>
            </a:extLst>
          </p:cNvPr>
          <p:cNvSpPr txBox="1"/>
          <p:nvPr/>
        </p:nvSpPr>
        <p:spPr>
          <a:xfrm>
            <a:off x="9062113" y="44491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80F527-BECE-B4FF-7006-BA8AA2F8B09A}"/>
              </a:ext>
            </a:extLst>
          </p:cNvPr>
          <p:cNvSpPr/>
          <p:nvPr/>
        </p:nvSpPr>
        <p:spPr bwMode="auto">
          <a:xfrm>
            <a:off x="2928467" y="2181370"/>
            <a:ext cx="291005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rPr>
              <a:t>針對他行客戶提供誘因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  <a:p>
            <a:pPr marL="292100" marR="0" indent="-292100" algn="just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lang="zh-TW" altLang="en-US" dirty="0">
                <a:latin typeface="Frutiger 47LightCn" pitchFamily="34" charset="0"/>
                <a:ea typeface="文鼎新細黑" pitchFamily="49" charset="-120"/>
              </a:rPr>
              <a:t>拓展麻布記帳用戶增加廣告收入</a:t>
            </a:r>
            <a:endParaRPr lang="en-US" altLang="zh-TW" dirty="0"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9F5D5AC-C782-5A67-44DE-3FFA195E6C64}"/>
              </a:ext>
            </a:extLst>
          </p:cNvPr>
          <p:cNvSpPr txBox="1"/>
          <p:nvPr/>
        </p:nvSpPr>
        <p:spPr>
          <a:xfrm>
            <a:off x="8366612" y="1518772"/>
            <a:ext cx="32257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>
                <a:latin typeface="+mn-ea"/>
                <a:ea typeface="+mn-ea"/>
              </a:rPr>
              <a:t>對消費者</a:t>
            </a:r>
            <a:r>
              <a:rPr lang="en-US" altLang="zh-TW" sz="1200" dirty="0">
                <a:latin typeface="+mn-ea"/>
                <a:ea typeface="+mn-ea"/>
              </a:rPr>
              <a:t>Benefit</a:t>
            </a:r>
            <a:r>
              <a:rPr lang="zh-TW" altLang="en-US" sz="1200" dirty="0">
                <a:latin typeface="+mn-ea"/>
                <a:ea typeface="+mn-ea"/>
              </a:rPr>
              <a:t>：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>
                <a:latin typeface="+mn-ea"/>
                <a:ea typeface="+mn-ea"/>
              </a:rPr>
              <a:t>增加貸款核准機率及縮短作業時效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zh-TW" altLang="en-US" sz="1200" dirty="0">
                <a:latin typeface="+mn-ea"/>
                <a:ea typeface="+mn-ea"/>
              </a:rPr>
              <a:t>消費者的財務狀況有變動時，能夠得到即時的洞見和警示</a:t>
            </a:r>
          </a:p>
        </p:txBody>
      </p:sp>
    </p:spTree>
    <p:extLst>
      <p:ext uri="{BB962C8B-B14F-4D97-AF65-F5344CB8AC3E}">
        <p14:creationId xmlns:p14="http://schemas.microsoft.com/office/powerpoint/2010/main" val="3414566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DD3778C6-11A7-98F0-6401-A9172D72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不是所有案例都是成功，以遠傳電信為例～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552C1E-6E50-CA1A-68D6-ED20FA0C5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A90CAD3-85C2-AFA9-ABBC-42DEB6671488}"/>
              </a:ext>
            </a:extLst>
          </p:cNvPr>
          <p:cNvGrpSpPr/>
          <p:nvPr/>
        </p:nvGrpSpPr>
        <p:grpSpPr>
          <a:xfrm>
            <a:off x="3116183" y="1638130"/>
            <a:ext cx="5959634" cy="2444054"/>
            <a:chOff x="3591047" y="1923217"/>
            <a:chExt cx="5959634" cy="2444054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8BA6259-C89F-90D2-F544-A04F7DB6A211}"/>
                </a:ext>
              </a:extLst>
            </p:cNvPr>
            <p:cNvGrpSpPr/>
            <p:nvPr/>
          </p:nvGrpSpPr>
          <p:grpSpPr>
            <a:xfrm>
              <a:off x="3591047" y="1923217"/>
              <a:ext cx="5195447" cy="2444054"/>
              <a:chOff x="1487488" y="1918225"/>
              <a:chExt cx="5195447" cy="2444054"/>
            </a:xfrm>
          </p:grpSpPr>
          <p:sp>
            <p:nvSpPr>
              <p:cNvPr id="11" name="圓角矩形 10">
                <a:extLst>
                  <a:ext uri="{FF2B5EF4-FFF2-40B4-BE49-F238E27FC236}">
                    <a16:creationId xmlns:a16="http://schemas.microsoft.com/office/drawing/2014/main" id="{EA2F294B-96CC-C0EA-6F92-74902F19D822}"/>
                  </a:ext>
                </a:extLst>
              </p:cNvPr>
              <p:cNvSpPr/>
              <p:nvPr/>
            </p:nvSpPr>
            <p:spPr bwMode="auto">
              <a:xfrm>
                <a:off x="1487488" y="3213000"/>
                <a:ext cx="1728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ctr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遠傳</a:t>
                </a:r>
                <a:r>
                  <a:rPr lang="en" altLang="zh-TW" b="0" i="0" u="none" strike="noStrike" dirty="0" err="1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friDay</a:t>
                </a:r>
                <a:r>
                  <a:rPr lang="en" altLang="zh-TW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 </a:t>
                </a: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理財</a:t>
                </a:r>
                <a:r>
                  <a:rPr lang="en-US" altLang="zh-TW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+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2" name="圓角矩形 11">
                <a:extLst>
                  <a:ext uri="{FF2B5EF4-FFF2-40B4-BE49-F238E27FC236}">
                    <a16:creationId xmlns:a16="http://schemas.microsoft.com/office/drawing/2014/main" id="{ADE2C152-AA57-9992-2068-678289F07EB3}"/>
                  </a:ext>
                </a:extLst>
              </p:cNvPr>
              <p:cNvSpPr/>
              <p:nvPr/>
            </p:nvSpPr>
            <p:spPr bwMode="auto">
              <a:xfrm>
                <a:off x="3647675" y="1918225"/>
                <a:ext cx="1728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ctr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遠傳</a:t>
                </a:r>
                <a:r>
                  <a:rPr lang="en" altLang="zh-TW" b="0" i="0" u="none" strike="noStrike" dirty="0" err="1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friDay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3" name="圓角矩形 12">
                <a:extLst>
                  <a:ext uri="{FF2B5EF4-FFF2-40B4-BE49-F238E27FC236}">
                    <a16:creationId xmlns:a16="http://schemas.microsoft.com/office/drawing/2014/main" id="{116ABD4E-F29E-FC07-17CC-9F81F90A1160}"/>
                  </a:ext>
                </a:extLst>
              </p:cNvPr>
              <p:cNvSpPr/>
              <p:nvPr/>
            </p:nvSpPr>
            <p:spPr bwMode="auto">
              <a:xfrm>
                <a:off x="4954935" y="3930279"/>
                <a:ext cx="1728000" cy="4320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ctr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r>
                  <a:rPr lang="zh-TW" altLang="en-US" b="0" i="0" u="none" strike="noStrike" dirty="0">
                    <a:solidFill>
                      <a:schemeClr val="bg1"/>
                    </a:solidFill>
                    <a:effectLst/>
                    <a:latin typeface="+mn-ea"/>
                    <a:ea typeface="+mn-ea"/>
                  </a:rPr>
                  <a:t>銀行</a:t>
                </a: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ea"/>
                  <a:ea typeface="+mn-ea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E790E5-1545-5F73-DD17-EC458D5CA7A5}"/>
                  </a:ext>
                </a:extLst>
              </p:cNvPr>
              <p:cNvSpPr txBox="1"/>
              <p:nvPr/>
            </p:nvSpPr>
            <p:spPr>
              <a:xfrm>
                <a:off x="2033516" y="3807725"/>
                <a:ext cx="1847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zh-TW" altLang="en-US" dirty="0"/>
              </a:p>
            </p:txBody>
          </p:sp>
          <p:cxnSp>
            <p:nvCxnSpPr>
              <p:cNvPr id="17" name="直線箭頭接點 16">
                <a:extLst>
                  <a:ext uri="{FF2B5EF4-FFF2-40B4-BE49-F238E27FC236}">
                    <a16:creationId xmlns:a16="http://schemas.microsoft.com/office/drawing/2014/main" id="{4D701CAC-8A62-BDEC-F230-FD5FA65F1001}"/>
                  </a:ext>
                </a:extLst>
              </p:cNvPr>
              <p:cNvCxnSpPr>
                <a:stCxn id="12" idx="2"/>
                <a:endCxn id="11" idx="0"/>
              </p:cNvCxnSpPr>
              <p:nvPr/>
            </p:nvCxnSpPr>
            <p:spPr bwMode="auto">
              <a:xfrm flipH="1">
                <a:off x="2351488" y="2350225"/>
                <a:ext cx="2160187" cy="862775"/>
              </a:xfrm>
              <a:prstGeom prst="straightConnector1">
                <a:avLst/>
              </a:prstGeom>
              <a:ln w="15875" cap="rnd">
                <a:solidFill>
                  <a:schemeClr val="bg1">
                    <a:lumMod val="75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直線箭頭接點 18">
                <a:extLst>
                  <a:ext uri="{FF2B5EF4-FFF2-40B4-BE49-F238E27FC236}">
                    <a16:creationId xmlns:a16="http://schemas.microsoft.com/office/drawing/2014/main" id="{A7A77BC9-D5E1-E27D-B74A-0E63E05E65F3}"/>
                  </a:ext>
                </a:extLst>
              </p:cNvPr>
              <p:cNvCxnSpPr>
                <a:stCxn id="11" idx="2"/>
                <a:endCxn id="13" idx="1"/>
              </p:cNvCxnSpPr>
              <p:nvPr/>
            </p:nvCxnSpPr>
            <p:spPr bwMode="auto">
              <a:xfrm>
                <a:off x="2351488" y="3645000"/>
                <a:ext cx="2603447" cy="501279"/>
              </a:xfrm>
              <a:prstGeom prst="straightConnector1">
                <a:avLst/>
              </a:prstGeom>
              <a:noFill/>
              <a:ln w="15875" cap="rnd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線箭頭接點 24">
                <a:extLst>
                  <a:ext uri="{FF2B5EF4-FFF2-40B4-BE49-F238E27FC236}">
                    <a16:creationId xmlns:a16="http://schemas.microsoft.com/office/drawing/2014/main" id="{E40F7E7F-136E-9AC0-0741-4034394AAC92}"/>
                  </a:ext>
                </a:extLst>
              </p:cNvPr>
              <p:cNvCxnSpPr>
                <a:stCxn id="13" idx="0"/>
                <a:endCxn id="12" idx="2"/>
              </p:cNvCxnSpPr>
              <p:nvPr/>
            </p:nvCxnSpPr>
            <p:spPr bwMode="auto">
              <a:xfrm flipH="1" flipV="1">
                <a:off x="4511675" y="2350225"/>
                <a:ext cx="1307260" cy="1580054"/>
              </a:xfrm>
              <a:prstGeom prst="straightConnector1">
                <a:avLst/>
              </a:prstGeom>
              <a:noFill/>
              <a:ln w="15875" cap="rnd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34C81B9-6793-E06B-E3AA-B29CEEF760B1}"/>
                </a:ext>
              </a:extLst>
            </p:cNvPr>
            <p:cNvSpPr/>
            <p:nvPr/>
          </p:nvSpPr>
          <p:spPr bwMode="auto">
            <a:xfrm>
              <a:off x="7384761" y="2702370"/>
              <a:ext cx="2165920" cy="649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lang="zh-TW" altLang="en-US" dirty="0">
                  <a:latin typeface="Frutiger 47LightCn" pitchFamily="34" charset="0"/>
                  <a:ea typeface="文鼎新細黑" pitchFamily="49" charset="-120"/>
                </a:rPr>
                <a:t>儲值扣訂閱費用</a:t>
              </a:r>
              <a:endParaRPr lang="en-US" altLang="zh-TW" dirty="0">
                <a:latin typeface="Frutiger 47LightCn" pitchFamily="34" charset="0"/>
                <a:ea typeface="文鼎新細黑" pitchFamily="49" charset="-120"/>
              </a:endParaRPr>
            </a:p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rPr>
                <a:t>綁定銀行帳戶查詢餘額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9ED9EA0-E576-401D-CC72-77383B922F2B}"/>
                </a:ext>
              </a:extLst>
            </p:cNvPr>
            <p:cNvSpPr/>
            <p:nvPr/>
          </p:nvSpPr>
          <p:spPr bwMode="auto">
            <a:xfrm>
              <a:off x="4695968" y="4111560"/>
              <a:ext cx="1492803" cy="2557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lang="zh-TW" altLang="en-US" dirty="0">
                  <a:latin typeface="Frutiger 47LightCn" pitchFamily="34" charset="0"/>
                  <a:ea typeface="文鼎新細黑" pitchFamily="49" charset="-120"/>
                </a:rPr>
                <a:t>小額儲蓄及投資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84A51BD-C52E-6C9C-E4CE-2D04DE86D10B}"/>
                </a:ext>
              </a:extLst>
            </p:cNvPr>
            <p:cNvSpPr/>
            <p:nvPr/>
          </p:nvSpPr>
          <p:spPr bwMode="auto">
            <a:xfrm>
              <a:off x="4295800" y="2474693"/>
              <a:ext cx="1492803" cy="450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ct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en-US" altLang="zh-TW" sz="2800" b="0" i="0" u="none" strike="noStrike" cap="none" normalizeH="0" baseline="0" dirty="0">
                  <a:ln>
                    <a:noFill/>
                  </a:ln>
                  <a:solidFill>
                    <a:srgbClr val="FE5C5E"/>
                  </a:solidFill>
                  <a:effectLst/>
                  <a:latin typeface="Frutiger 47LightCn" pitchFamily="34" charset="0"/>
                  <a:ea typeface="文鼎新細黑" pitchFamily="49" charset="-120"/>
                </a:rPr>
                <a:t>?</a:t>
              </a:r>
              <a:endParaRPr kumimoji="1" lang="zh-TW" altLang="en-US" sz="2800" b="0" i="0" u="none" strike="noStrike" cap="none" normalizeH="0" baseline="0" dirty="0">
                <a:ln>
                  <a:noFill/>
                </a:ln>
                <a:solidFill>
                  <a:srgbClr val="FE5C5E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</p:grp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A5D003A6-90AD-8E7D-E204-5C8CD5E9F337}"/>
              </a:ext>
            </a:extLst>
          </p:cNvPr>
          <p:cNvSpPr txBox="1"/>
          <p:nvPr/>
        </p:nvSpPr>
        <p:spPr>
          <a:xfrm>
            <a:off x="1401214" y="4581128"/>
            <a:ext cx="9389572" cy="1512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tIns="144000" rIns="72000" bIns="36000" rtlCol="0" anchor="b">
            <a:spAutoFit/>
          </a:bodyPr>
          <a:lstStyle/>
          <a:p>
            <a:pPr marL="635000" indent="-3420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數位化發展較為落後的業者，配合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TSP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建置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相關平台並整合內部業務中的成本較高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0" indent="-3420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消費者使用遠傳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App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綁定銀行帳戶查詢餘額的需求不多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35000" indent="-342000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在現行的生態圈中難以找到獲利的模式及導客模式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F99E93FB-7242-B918-6A8B-4154D1B26103}"/>
              </a:ext>
            </a:extLst>
          </p:cNvPr>
          <p:cNvSpPr/>
          <p:nvPr/>
        </p:nvSpPr>
        <p:spPr bwMode="auto">
          <a:xfrm>
            <a:off x="5232000" y="4653136"/>
            <a:ext cx="1728000" cy="351824"/>
          </a:xfrm>
          <a:prstGeom prst="roundRect">
            <a:avLst>
              <a:gd name="adj" fmla="val 27154"/>
            </a:avLst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  <a:ea typeface="+mn-ea"/>
              </a:rPr>
              <a:t>經營痛點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300D62B-B818-3CB6-5CE6-A418F9D4AB76}"/>
              </a:ext>
            </a:extLst>
          </p:cNvPr>
          <p:cNvSpPr txBox="1"/>
          <p:nvPr/>
        </p:nvSpPr>
        <p:spPr>
          <a:xfrm>
            <a:off x="9062113" y="4449170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E62B778-F4AC-31C4-DD43-7C7C3D681599}"/>
              </a:ext>
            </a:extLst>
          </p:cNvPr>
          <p:cNvSpPr/>
          <p:nvPr/>
        </p:nvSpPr>
        <p:spPr bwMode="auto">
          <a:xfrm>
            <a:off x="6831767" y="5829541"/>
            <a:ext cx="4244739" cy="191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ctr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r>
              <a:rPr kumimoji="1" lang="zh-TW" altLang="en-US" sz="12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Frutiger 47LightCn" pitchFamily="34" charset="0"/>
                <a:ea typeface="文鼎新細黑" pitchFamily="49" charset="-120"/>
              </a:rPr>
              <a:t>拓展業務時，商業模式的可行性評估很重要</a:t>
            </a:r>
            <a:r>
              <a:rPr kumimoji="1" lang="en-US" altLang="zh-TW" sz="1200" b="0" i="0" u="none" strike="noStrike" cap="none" normalizeH="0" baseline="0" dirty="0">
                <a:ln>
                  <a:noFill/>
                </a:ln>
                <a:solidFill>
                  <a:srgbClr val="0066FF"/>
                </a:solidFill>
                <a:effectLst/>
                <a:latin typeface="Frutiger 47LightCn" pitchFamily="34" charset="0"/>
                <a:ea typeface="文鼎新細黑" pitchFamily="49" charset="-120"/>
              </a:rPr>
              <a:t>!!!</a:t>
            </a:r>
            <a:endParaRPr kumimoji="1" lang="zh-TW" altLang="en-US" sz="1200" b="0" i="0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1529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4592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FCC34-86DD-83FA-4BC5-A604F8ED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生成式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vs AI Agent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5EF3692-2C52-5188-B2AE-27AB030FB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B7FA1A85-2F5A-1201-8C8C-47A4500C9F4F}"/>
              </a:ext>
            </a:extLst>
          </p:cNvPr>
          <p:cNvGraphicFramePr>
            <a:graphicFrameLocks noGrp="1"/>
          </p:cNvGraphicFramePr>
          <p:nvPr/>
        </p:nvGraphicFramePr>
        <p:xfrm>
          <a:off x="678000" y="1367520"/>
          <a:ext cx="10836000" cy="4912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35301450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9706374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575626163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13680019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59472197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4093475646"/>
                    </a:ext>
                  </a:extLst>
                </a:gridCol>
              </a:tblGrid>
              <a:tr h="304138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生成式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創作者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anchor="ctr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zh-TW" altLang="en-US" sz="1400" dirty="0"/>
                        <a:t>生成式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創作者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執行者</a:t>
                      </a:r>
                      <a:r>
                        <a:rPr lang="en-US" altLang="zh-TW" sz="1400" dirty="0"/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altLang="zh-TW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88400"/>
                  </a:ext>
                </a:extLst>
              </a:tr>
              <a:tr h="1548000">
                <a:tc rowSpan="2"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使用者詢問</a:t>
                      </a:r>
                      <a:r>
                        <a:rPr lang="en-US" altLang="zh-TW" sz="1400" dirty="0"/>
                        <a:t>:</a:t>
                      </a:r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幫我規劃名古屋五天四夜的行程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生成式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回答</a:t>
                      </a:r>
                      <a:r>
                        <a:rPr lang="en-US" altLang="zh-TW" sz="1400" dirty="0"/>
                        <a:t>: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主要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功能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依據使用者下達的</a:t>
                      </a:r>
                      <a:r>
                        <a:rPr lang="en-US" altLang="zh-TW" sz="1400" dirty="0"/>
                        <a:t>prompt</a:t>
                      </a:r>
                      <a:r>
                        <a:rPr lang="zh-TW" altLang="en-US" sz="1400" dirty="0"/>
                        <a:t>，生成內容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文字、圖像、音樂等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 marR="90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使用者詢問</a:t>
                      </a:r>
                      <a:r>
                        <a:rPr lang="en-US" altLang="zh-TW" sz="1400" dirty="0"/>
                        <a:t>:</a:t>
                      </a:r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/>
                        <a:t>幫我規劃名古屋五天四夜的行程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依序分派任務</a:t>
                      </a:r>
                      <a:r>
                        <a:rPr lang="en-US" altLang="zh-TW" sz="1400" dirty="0"/>
                        <a:t>:</a:t>
                      </a:r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Agent1</a:t>
                      </a:r>
                      <a:r>
                        <a:rPr lang="zh-TW" altLang="en-US" sz="1400" dirty="0"/>
                        <a:t>：</a:t>
                      </a:r>
                      <a:r>
                        <a:rPr lang="en-US" altLang="zh-TW" sz="1400" dirty="0" err="1"/>
                        <a:t>chatGPT</a:t>
                      </a:r>
                      <a:r>
                        <a:rPr lang="zh-TW" altLang="en-US" sz="1400" dirty="0"/>
                        <a:t>生成行程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zh-TW" sz="1400" dirty="0"/>
                      </a:br>
                      <a:r>
                        <a:rPr lang="en-US" altLang="zh-TW" sz="1400" dirty="0"/>
                        <a:t>Agent2</a:t>
                      </a:r>
                      <a:r>
                        <a:rPr lang="zh-TW" altLang="en-US" sz="1400" dirty="0"/>
                        <a:t>：航空網站機票價格爬蟲，透過</a:t>
                      </a:r>
                      <a:r>
                        <a:rPr lang="en-US" altLang="zh-TW" sz="1400" dirty="0"/>
                        <a:t>Gemini</a:t>
                      </a:r>
                      <a:r>
                        <a:rPr lang="zh-TW" altLang="en-US" sz="1400" dirty="0"/>
                        <a:t>匯整機票價格</a:t>
                      </a: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Agent3</a:t>
                      </a:r>
                      <a:r>
                        <a:rPr lang="zh-TW" altLang="en-US" sz="1400" dirty="0"/>
                        <a:t>：將最便宜的機票，透過</a:t>
                      </a:r>
                      <a:r>
                        <a:rPr lang="en-US" altLang="zh-TW" sz="1400" dirty="0"/>
                        <a:t>email</a:t>
                      </a:r>
                      <a:r>
                        <a:rPr lang="zh-TW" altLang="en-US" sz="1400" dirty="0"/>
                        <a:t>發送給使用者</a:t>
                      </a:r>
                      <a:r>
                        <a:rPr lang="en-US" altLang="zh-TW" sz="1400" dirty="0"/>
                        <a:t>…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主要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功能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依據使用者下達的</a:t>
                      </a:r>
                      <a:r>
                        <a:rPr lang="en-US" altLang="zh-TW" sz="1400" dirty="0"/>
                        <a:t>prompt</a:t>
                      </a:r>
                      <a:r>
                        <a:rPr lang="zh-TW" altLang="en-US" sz="1400" dirty="0"/>
                        <a:t>，除生成內容</a:t>
                      </a:r>
                      <a:r>
                        <a:rPr lang="en-US" altLang="zh-TW" sz="1400" dirty="0"/>
                        <a:t>(</a:t>
                      </a:r>
                      <a:r>
                        <a:rPr lang="zh-TW" altLang="en-US" sz="1400" dirty="0"/>
                        <a:t>文字、圖像、音樂等</a:t>
                      </a:r>
                      <a:r>
                        <a:rPr lang="en-US" altLang="zh-TW" sz="1400" dirty="0"/>
                        <a:t>)</a:t>
                      </a:r>
                      <a:r>
                        <a:rPr lang="zh-TW" altLang="en-US" sz="1400" dirty="0"/>
                        <a:t>外，</a:t>
                      </a:r>
                      <a:br>
                        <a:rPr lang="en-US" altLang="zh-TW" sz="1400" dirty="0"/>
                      </a:br>
                      <a:r>
                        <a:rPr lang="zh-TW" altLang="en-US" sz="1400" dirty="0"/>
                        <a:t>還會主動思考、規劃一個完成任務的方式</a:t>
                      </a: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5634822"/>
                  </a:ext>
                </a:extLst>
              </a:tr>
              <a:tr h="3060000">
                <a:tc vMerge="1"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互動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方式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使用者進行一次性的請求，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回應完後即停止</a:t>
                      </a:r>
                    </a:p>
                  </a:txBody>
                  <a:tcPr marR="900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zh-TW" altLang="en-US" sz="1400" dirty="0"/>
                        <a:t>持續與使用者互動，可依據使用者回覆持續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互動</a:t>
                      </a:r>
                      <a:endParaRPr lang="en-US" altLang="zh-TW" sz="1400" dirty="0"/>
                    </a:p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zh-TW" altLang="en-US" sz="1400" dirty="0"/>
                        <a:t>方式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>
                        <a:lnSpc>
                          <a:spcPct val="130000"/>
                        </a:lnSpc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zh-TW" altLang="en-US" sz="1400" dirty="0"/>
                        <a:t>使用者進行一次性的請求，</a:t>
                      </a:r>
                      <a:r>
                        <a:rPr lang="en-US" altLang="zh-TW" sz="1400" dirty="0"/>
                        <a:t>AI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會自主分派調用不同功能的子</a:t>
                      </a:r>
                      <a:r>
                        <a:rPr lang="en-US" altLang="zh-TW" sz="1400" dirty="0"/>
                        <a:t>Agent</a:t>
                      </a:r>
                    </a:p>
                    <a:p>
                      <a:pPr marL="180975" indent="-180975">
                        <a:lnSpc>
                          <a:spcPct val="130000"/>
                        </a:lnSpc>
                        <a:spcAft>
                          <a:spcPts val="300"/>
                        </a:spcAft>
                        <a:buFont typeface="+mj-lt"/>
                        <a:buAutoNum type="arabicPeriod"/>
                      </a:pPr>
                      <a:r>
                        <a:rPr lang="zh-TW" altLang="en-US" sz="1400" dirty="0"/>
                        <a:t>將不同子</a:t>
                      </a:r>
                      <a:r>
                        <a:rPr lang="en-US" altLang="zh-TW" sz="1400" dirty="0"/>
                        <a:t>Agent</a:t>
                      </a:r>
                      <a:r>
                        <a:rPr lang="zh-TW" altLang="en-US" sz="1400" dirty="0"/>
                        <a:t>的輸出，組合成一個</a:t>
                      </a:r>
                      <a:r>
                        <a:rPr lang="en-US" altLang="zh-TW" sz="1400" dirty="0"/>
                        <a:t>Action</a:t>
                      </a:r>
                      <a:r>
                        <a:rPr lang="zh-TW" altLang="en-US" sz="1400" dirty="0"/>
                        <a:t>，與使用者進行互動</a:t>
                      </a:r>
                      <a:endParaRPr lang="en-US" altLang="zh-TW" sz="1400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441633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90D722B2-CF26-F0C7-9A82-FAF2634AE7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9" b="7878"/>
          <a:stretch/>
        </p:blipFill>
        <p:spPr>
          <a:xfrm>
            <a:off x="749693" y="2645621"/>
            <a:ext cx="2529286" cy="33246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0ACA9AE-EC92-A80C-B0C0-96E2B7012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99" b="28886"/>
          <a:stretch/>
        </p:blipFill>
        <p:spPr>
          <a:xfrm>
            <a:off x="6086994" y="2840633"/>
            <a:ext cx="2529286" cy="21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7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649709-FB83-4D9D-BAC1-1ED078961D6A}"/>
              </a:ext>
            </a:extLst>
          </p:cNvPr>
          <p:cNvSpPr txBox="1"/>
          <p:nvPr/>
        </p:nvSpPr>
        <p:spPr>
          <a:xfrm>
            <a:off x="12432704" y="203886"/>
            <a:ext cx="2350599" cy="21927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b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像是</a:t>
            </a:r>
            <a:r>
              <a:rPr lang="zh-TW" altLang="en-US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任務小幫手</a:t>
            </a:r>
            <a:r>
              <a:rPr lang="en-US" altLang="zh-TW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執行者</a:t>
            </a:r>
            <a:r>
              <a:rPr lang="en-US" altLang="zh-TW" b="1" u="sng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，能夠依據使用者下達的指令，運用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模型的思考能力，導引使用者完成任務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D9F67CB-D93F-F8EA-B40A-61260DFC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4" y="2931245"/>
            <a:ext cx="3565073" cy="153360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2D9258-AFA9-6F25-904C-08B92F4DA8AD}"/>
              </a:ext>
            </a:extLst>
          </p:cNvPr>
          <p:cNvSpPr txBox="1"/>
          <p:nvPr/>
        </p:nvSpPr>
        <p:spPr>
          <a:xfrm>
            <a:off x="885254" y="1706577"/>
            <a:ext cx="1476000" cy="374571"/>
          </a:xfrm>
          <a:prstGeom prst="roundRect">
            <a:avLst/>
          </a:prstGeom>
          <a:solidFill>
            <a:srgbClr val="06529C"/>
          </a:solidFill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生成式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B1CC31F-0F60-3325-2A49-922A591D1076}"/>
              </a:ext>
            </a:extLst>
          </p:cNvPr>
          <p:cNvSpPr txBox="1"/>
          <p:nvPr/>
        </p:nvSpPr>
        <p:spPr>
          <a:xfrm>
            <a:off x="4589856" y="1706577"/>
            <a:ext cx="1476000" cy="37457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架構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05BFF24-8357-308A-8AA1-37885A7DAA3C}"/>
              </a:ext>
            </a:extLst>
          </p:cNvPr>
          <p:cNvSpPr txBox="1"/>
          <p:nvPr/>
        </p:nvSpPr>
        <p:spPr>
          <a:xfrm>
            <a:off x="6408883" y="2362086"/>
            <a:ext cx="109215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決策中樞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E13C0C5-D34F-DD37-31DA-6D3AA92C9ABC}"/>
              </a:ext>
            </a:extLst>
          </p:cNvPr>
          <p:cNvSpPr txBox="1"/>
          <p:nvPr/>
        </p:nvSpPr>
        <p:spPr>
          <a:xfrm>
            <a:off x="7825946" y="2348880"/>
            <a:ext cx="3814670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執行單位</a:t>
            </a:r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55180E2-9804-47A4-4B60-8DA4B225956C}"/>
              </a:ext>
            </a:extLst>
          </p:cNvPr>
          <p:cNvCxnSpPr/>
          <p:nvPr/>
        </p:nvCxnSpPr>
        <p:spPr bwMode="auto">
          <a:xfrm>
            <a:off x="4511675" y="1628800"/>
            <a:ext cx="8417" cy="439212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Picture 2" descr="Search in sidebar query">
            <a:extLst>
              <a:ext uri="{FF2B5EF4-FFF2-40B4-BE49-F238E27FC236}">
                <a16:creationId xmlns:a16="http://schemas.microsoft.com/office/drawing/2014/main" id="{84BFF06C-5725-B898-4981-AD38B7256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6" y="408735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52E83D7A-45EC-20E3-F6BF-0DAD934F64FC}"/>
              </a:ext>
            </a:extLst>
          </p:cNvPr>
          <p:cNvSpPr txBox="1"/>
          <p:nvPr/>
        </p:nvSpPr>
        <p:spPr>
          <a:xfrm>
            <a:off x="7825946" y="2924912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1: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分析業務需求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490B12-F67E-C460-D0E8-6CAD9BE483B4}"/>
              </a:ext>
            </a:extLst>
          </p:cNvPr>
          <p:cNvSpPr txBox="1"/>
          <p:nvPr/>
        </p:nvSpPr>
        <p:spPr>
          <a:xfrm>
            <a:off x="7825946" y="3822265"/>
            <a:ext cx="2249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2: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檢索內外部資料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B114656-C5A1-417E-CC29-8CD4C729D468}"/>
              </a:ext>
            </a:extLst>
          </p:cNvPr>
          <p:cNvSpPr txBox="1"/>
          <p:nvPr/>
        </p:nvSpPr>
        <p:spPr>
          <a:xfrm>
            <a:off x="7825946" y="3163362"/>
            <a:ext cx="2321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理解使用者問題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分析業務需求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F51D41-0F17-7706-2B12-B58459C561CC}"/>
              </a:ext>
            </a:extLst>
          </p:cNvPr>
          <p:cNvSpPr txBox="1"/>
          <p:nvPr/>
        </p:nvSpPr>
        <p:spPr>
          <a:xfrm>
            <a:off x="7825946" y="4045867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根據業務需求至資料庫檢索資料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對資料進行整理加工產出統計報表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9BA4204-2B66-6DE4-EFEF-5CB68467535F}"/>
              </a:ext>
            </a:extLst>
          </p:cNvPr>
          <p:cNvSpPr txBox="1"/>
          <p:nvPr/>
        </p:nvSpPr>
        <p:spPr>
          <a:xfrm>
            <a:off x="7825946" y="4719618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3: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說明分析結果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E99130-B54B-D877-4684-B753FBB1BA90}"/>
              </a:ext>
            </a:extLst>
          </p:cNvPr>
          <p:cNvSpPr txBox="1"/>
          <p:nvPr/>
        </p:nvSpPr>
        <p:spPr>
          <a:xfrm>
            <a:off x="7825946" y="495034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根據分析結果進行說明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1BDDFCF-D6E5-4808-4921-8C5AADB23E7D}"/>
              </a:ext>
            </a:extLst>
          </p:cNvPr>
          <p:cNvSpPr txBox="1"/>
          <p:nvPr/>
        </p:nvSpPr>
        <p:spPr>
          <a:xfrm>
            <a:off x="7825946" y="5517885"/>
            <a:ext cx="1710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 4: </a:t>
            </a:r>
            <a:r>
              <a:rPr lang="zh-TW" altLang="en-US" sz="1400" b="1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發送通知</a:t>
            </a:r>
            <a:endParaRPr lang="en-US" altLang="zh-TW" sz="1400" b="1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AACF0F-F974-BB66-1B2E-8B980676D42E}"/>
              </a:ext>
            </a:extLst>
          </p:cNvPr>
          <p:cNvSpPr txBox="1"/>
          <p:nvPr/>
        </p:nvSpPr>
        <p:spPr>
          <a:xfrm>
            <a:off x="7825946" y="5771041"/>
            <a:ext cx="2262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透過 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Mail/Teams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訊息通知長官</a:t>
            </a:r>
            <a:endParaRPr lang="en-US" altLang="zh-TW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6B0E807-6F48-2836-A268-1EC2B4E15371}"/>
              </a:ext>
            </a:extLst>
          </p:cNvPr>
          <p:cNvSpPr txBox="1"/>
          <p:nvPr/>
        </p:nvSpPr>
        <p:spPr>
          <a:xfrm>
            <a:off x="4669700" y="498111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總</a:t>
            </a:r>
            <a:r>
              <a:rPr lang="en-US" altLang="zh-TW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分公司長官</a:t>
            </a: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F663F41E-8CEE-5C5C-87C9-2E5EE034CB8D}"/>
              </a:ext>
            </a:extLst>
          </p:cNvPr>
          <p:cNvGrpSpPr/>
          <p:nvPr/>
        </p:nvGrpSpPr>
        <p:grpSpPr>
          <a:xfrm>
            <a:off x="5782449" y="4427282"/>
            <a:ext cx="648000" cy="187553"/>
            <a:chOff x="5894116" y="4687577"/>
            <a:chExt cx="864000" cy="187553"/>
          </a:xfrm>
        </p:grpSpPr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1C151A17-BC17-5576-66E3-848EE0953EC8}"/>
                </a:ext>
              </a:extLst>
            </p:cNvPr>
            <p:cNvCxnSpPr>
              <a:cxnSpLocks/>
            </p:cNvCxnSpPr>
            <p:nvPr/>
          </p:nvCxnSpPr>
          <p:spPr>
            <a:xfrm>
              <a:off x="5894116" y="4687577"/>
              <a:ext cx="86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497A909E-0BE2-22B1-64E8-E0E04409D424}"/>
                </a:ext>
              </a:extLst>
            </p:cNvPr>
            <p:cNvCxnSpPr>
              <a:cxnSpLocks/>
            </p:cNvCxnSpPr>
            <p:nvPr/>
          </p:nvCxnSpPr>
          <p:spPr>
            <a:xfrm>
              <a:off x="5894116" y="4875130"/>
              <a:ext cx="86400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線接點 24">
            <a:extLst>
              <a:ext uri="{FF2B5EF4-FFF2-40B4-BE49-F238E27FC236}">
                <a16:creationId xmlns:a16="http://schemas.microsoft.com/office/drawing/2014/main" id="{36E15834-DDDD-B12A-6E94-19FF59137412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7250982" y="3078801"/>
            <a:ext cx="574964" cy="13865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4">
            <a:extLst>
              <a:ext uri="{FF2B5EF4-FFF2-40B4-BE49-F238E27FC236}">
                <a16:creationId xmlns:a16="http://schemas.microsoft.com/office/drawing/2014/main" id="{12BDCEC9-04A0-84FC-0A89-1F1CC13103E9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7250982" y="3976154"/>
            <a:ext cx="574964" cy="4892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4">
            <a:extLst>
              <a:ext uri="{FF2B5EF4-FFF2-40B4-BE49-F238E27FC236}">
                <a16:creationId xmlns:a16="http://schemas.microsoft.com/office/drawing/2014/main" id="{0E591F53-E334-2059-6E7B-0CED445D0601}"/>
              </a:ext>
            </a:extLst>
          </p:cNvPr>
          <p:cNvCxnSpPr>
            <a:cxnSpLocks/>
            <a:stCxn id="26" idx="3"/>
            <a:endCxn id="10" idx="1"/>
          </p:cNvCxnSpPr>
          <p:nvPr/>
        </p:nvCxnSpPr>
        <p:spPr>
          <a:xfrm>
            <a:off x="7250982" y="4465355"/>
            <a:ext cx="574964" cy="4081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08D7E589-299D-9DEF-77EA-7ED01398B2B8}"/>
              </a:ext>
            </a:extLst>
          </p:cNvPr>
          <p:cNvCxnSpPr>
            <a:cxnSpLocks/>
            <a:stCxn id="26" idx="3"/>
            <a:endCxn id="12" idx="1"/>
          </p:cNvCxnSpPr>
          <p:nvPr/>
        </p:nvCxnSpPr>
        <p:spPr>
          <a:xfrm>
            <a:off x="7250982" y="4465355"/>
            <a:ext cx="574964" cy="120641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8" descr="Search in sidebar query">
            <a:extLst>
              <a:ext uri="{FF2B5EF4-FFF2-40B4-BE49-F238E27FC236}">
                <a16:creationId xmlns:a16="http://schemas.microsoft.com/office/drawing/2014/main" id="{C387E13B-429A-7BE1-73CE-F1B2DF83E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982" y="4087355"/>
            <a:ext cx="756000" cy="7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群組 60">
            <a:extLst>
              <a:ext uri="{FF2B5EF4-FFF2-40B4-BE49-F238E27FC236}">
                <a16:creationId xmlns:a16="http://schemas.microsoft.com/office/drawing/2014/main" id="{3A5690C9-A52C-438F-0DC1-14F17EC36F6C}"/>
              </a:ext>
            </a:extLst>
          </p:cNvPr>
          <p:cNvGrpSpPr/>
          <p:nvPr/>
        </p:nvGrpSpPr>
        <p:grpSpPr>
          <a:xfrm>
            <a:off x="9813084" y="2983272"/>
            <a:ext cx="1827532" cy="194040"/>
            <a:chOff x="7928080" y="3702141"/>
            <a:chExt cx="1827532" cy="194040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4392C91-9C6C-424C-5922-2BDA1F72B069}"/>
                </a:ext>
              </a:extLst>
            </p:cNvPr>
            <p:cNvSpPr/>
            <p:nvPr/>
          </p:nvSpPr>
          <p:spPr>
            <a:xfrm>
              <a:off x="8407897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圖片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EADE4943-68D5-818B-2663-6914473A66EB}"/>
                </a:ext>
              </a:extLst>
            </p:cNvPr>
            <p:cNvSpPr/>
            <p:nvPr/>
          </p:nvSpPr>
          <p:spPr>
            <a:xfrm>
              <a:off x="7928080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文字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3444223-F19C-2F33-6826-CA29133E388B}"/>
                </a:ext>
              </a:extLst>
            </p:cNvPr>
            <p:cNvSpPr/>
            <p:nvPr/>
          </p:nvSpPr>
          <p:spPr>
            <a:xfrm>
              <a:off x="8887714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音檔</a:t>
              </a: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70E9B0D-2C6E-0D03-FC8F-99E27798F3A7}"/>
                </a:ext>
              </a:extLst>
            </p:cNvPr>
            <p:cNvSpPr/>
            <p:nvPr/>
          </p:nvSpPr>
          <p:spPr>
            <a:xfrm>
              <a:off x="9367532" y="3702141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影片</a:t>
              </a:r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6DEB2A51-0D30-4C15-9D4D-424B9F6E01D3}"/>
              </a:ext>
            </a:extLst>
          </p:cNvPr>
          <p:cNvGrpSpPr/>
          <p:nvPr/>
        </p:nvGrpSpPr>
        <p:grpSpPr>
          <a:xfrm>
            <a:off x="9960893" y="3880625"/>
            <a:ext cx="1679723" cy="194040"/>
            <a:chOff x="9967004" y="4131063"/>
            <a:chExt cx="1679723" cy="194040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7AC5C363-6300-25A7-433D-5C7B23D93BF6}"/>
                </a:ext>
              </a:extLst>
            </p:cNvPr>
            <p:cNvSpPr/>
            <p:nvPr/>
          </p:nvSpPr>
          <p:spPr>
            <a:xfrm>
              <a:off x="10416480" y="4131063"/>
              <a:ext cx="540389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python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BD910F0C-592E-5F48-4B97-B4AD920DF956}"/>
                </a:ext>
              </a:extLst>
            </p:cNvPr>
            <p:cNvSpPr/>
            <p:nvPr/>
          </p:nvSpPr>
          <p:spPr>
            <a:xfrm>
              <a:off x="9967004" y="4131063"/>
              <a:ext cx="388080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SQL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D4006BEE-2D83-CB34-488D-FEF3EF29BB37}"/>
                </a:ext>
              </a:extLst>
            </p:cNvPr>
            <p:cNvSpPr/>
            <p:nvPr/>
          </p:nvSpPr>
          <p:spPr>
            <a:xfrm>
              <a:off x="11033785" y="4131063"/>
              <a:ext cx="612942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zh-TW" altLang="en-US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網路爬蟲</a:t>
              </a:r>
            </a:p>
          </p:txBody>
        </p:sp>
      </p:grp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5F3E641-A14D-B17F-22B5-D96DDB11256B}"/>
              </a:ext>
            </a:extLst>
          </p:cNvPr>
          <p:cNvSpPr/>
          <p:nvPr/>
        </p:nvSpPr>
        <p:spPr>
          <a:xfrm>
            <a:off x="9810272" y="4759891"/>
            <a:ext cx="628674" cy="19404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文本生成</a:t>
            </a:r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71D23FC0-2367-5C49-2B2E-D7664803D94A}"/>
              </a:ext>
            </a:extLst>
          </p:cNvPr>
          <p:cNvGrpSpPr/>
          <p:nvPr/>
        </p:nvGrpSpPr>
        <p:grpSpPr>
          <a:xfrm>
            <a:off x="9462948" y="5574074"/>
            <a:ext cx="2177668" cy="194040"/>
            <a:chOff x="8383305" y="6418993"/>
            <a:chExt cx="2177668" cy="194040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CD2FE346-3CA9-234D-8027-F57F89A038F3}"/>
                </a:ext>
              </a:extLst>
            </p:cNvPr>
            <p:cNvSpPr/>
            <p:nvPr/>
          </p:nvSpPr>
          <p:spPr>
            <a:xfrm>
              <a:off x="8383305" y="6418993"/>
              <a:ext cx="405209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Mail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3425FD06-133E-BAAD-E3E1-B1C886A7E4A7}"/>
                </a:ext>
              </a:extLst>
            </p:cNvPr>
            <p:cNvSpPr/>
            <p:nvPr/>
          </p:nvSpPr>
          <p:spPr>
            <a:xfrm>
              <a:off x="8870903" y="6418993"/>
              <a:ext cx="494640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Teams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4A52EEA2-C8A7-D901-1BF2-F58C770B09E8}"/>
                </a:ext>
              </a:extLst>
            </p:cNvPr>
            <p:cNvSpPr/>
            <p:nvPr/>
          </p:nvSpPr>
          <p:spPr>
            <a:xfrm>
              <a:off x="9447932" y="6418993"/>
              <a:ext cx="376902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Line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F3F63792-7483-FE8F-9E3F-D646461C8AB7}"/>
                </a:ext>
              </a:extLst>
            </p:cNvPr>
            <p:cNvSpPr/>
            <p:nvPr/>
          </p:nvSpPr>
          <p:spPr>
            <a:xfrm>
              <a:off x="9907223" y="6418993"/>
              <a:ext cx="653750" cy="194040"/>
            </a:xfrm>
            <a:prstGeom prst="round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TW" sz="11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Telegram</a:t>
              </a:r>
              <a:endParaRPr lang="zh-TW" altLang="en-US" sz="11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912CB8-C54E-90ED-7B1D-16760E297DE0}"/>
              </a:ext>
            </a:extLst>
          </p:cNvPr>
          <p:cNvSpPr txBox="1"/>
          <p:nvPr/>
        </p:nvSpPr>
        <p:spPr>
          <a:xfrm>
            <a:off x="6227159" y="4827229"/>
            <a:ext cx="130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AI</a:t>
            </a:r>
            <a:r>
              <a:rPr lang="zh-TW" altLang="en-US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</a:p>
          <a:p>
            <a:pPr algn="ctr"/>
            <a:r>
              <a:rPr lang="en-US" altLang="zh-TW" sz="1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(Master Agent)</a:t>
            </a:r>
            <a:endParaRPr lang="zh-TW" altLang="en-US" sz="12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6754FAE-4BB4-8AE0-5EE3-DD7BEA77A299}"/>
              </a:ext>
            </a:extLst>
          </p:cNvPr>
          <p:cNvSpPr txBox="1"/>
          <p:nvPr/>
        </p:nvSpPr>
        <p:spPr>
          <a:xfrm>
            <a:off x="6135619" y="1700808"/>
            <a:ext cx="5210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相同功能的</a:t>
            </a:r>
            <a:r>
              <a: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不需重複開發</a:t>
            </a:r>
            <a:endParaRPr lang="en-US" altLang="zh-TW" sz="12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處理複雜指令，但尚未有相應的</a:t>
            </a:r>
            <a:r>
              <a: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可自由擴充</a:t>
            </a:r>
          </a:p>
        </p:txBody>
      </p: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BEEA8A28-A11E-42C6-B900-CB509C448C0E}"/>
              </a:ext>
            </a:extLst>
          </p:cNvPr>
          <p:cNvGrpSpPr/>
          <p:nvPr/>
        </p:nvGrpSpPr>
        <p:grpSpPr>
          <a:xfrm>
            <a:off x="4807015" y="3153314"/>
            <a:ext cx="1657654" cy="930885"/>
            <a:chOff x="4807015" y="3413609"/>
            <a:chExt cx="1657654" cy="930885"/>
          </a:xfrm>
        </p:grpSpPr>
        <p:sp>
          <p:nvSpPr>
            <p:cNvPr id="47" name="語音泡泡: 圓角矩形 46">
              <a:extLst>
                <a:ext uri="{FF2B5EF4-FFF2-40B4-BE49-F238E27FC236}">
                  <a16:creationId xmlns:a16="http://schemas.microsoft.com/office/drawing/2014/main" id="{33A296C1-F0C7-25AB-A290-FAEB57524826}"/>
                </a:ext>
              </a:extLst>
            </p:cNvPr>
            <p:cNvSpPr/>
            <p:nvPr/>
          </p:nvSpPr>
          <p:spPr bwMode="auto">
            <a:xfrm>
              <a:off x="4821025" y="3413609"/>
              <a:ext cx="1629635" cy="930885"/>
            </a:xfrm>
            <a:custGeom>
              <a:avLst/>
              <a:gdLst>
                <a:gd name="connsiteX0" fmla="*/ 0 w 1845659"/>
                <a:gd name="connsiteY0" fmla="*/ 126003 h 756000"/>
                <a:gd name="connsiteX1" fmla="*/ 126003 w 1845659"/>
                <a:gd name="connsiteY1" fmla="*/ 0 h 756000"/>
                <a:gd name="connsiteX2" fmla="*/ 307610 w 1845659"/>
                <a:gd name="connsiteY2" fmla="*/ 0 h 756000"/>
                <a:gd name="connsiteX3" fmla="*/ 307610 w 1845659"/>
                <a:gd name="connsiteY3" fmla="*/ 0 h 756000"/>
                <a:gd name="connsiteX4" fmla="*/ 769025 w 1845659"/>
                <a:gd name="connsiteY4" fmla="*/ 0 h 756000"/>
                <a:gd name="connsiteX5" fmla="*/ 1719656 w 1845659"/>
                <a:gd name="connsiteY5" fmla="*/ 0 h 756000"/>
                <a:gd name="connsiteX6" fmla="*/ 1845659 w 1845659"/>
                <a:gd name="connsiteY6" fmla="*/ 126003 h 756000"/>
                <a:gd name="connsiteX7" fmla="*/ 1845659 w 1845659"/>
                <a:gd name="connsiteY7" fmla="*/ 441000 h 756000"/>
                <a:gd name="connsiteX8" fmla="*/ 1845659 w 1845659"/>
                <a:gd name="connsiteY8" fmla="*/ 441000 h 756000"/>
                <a:gd name="connsiteX9" fmla="*/ 1845659 w 1845659"/>
                <a:gd name="connsiteY9" fmla="*/ 630000 h 756000"/>
                <a:gd name="connsiteX10" fmla="*/ 1845659 w 1845659"/>
                <a:gd name="connsiteY10" fmla="*/ 629997 h 756000"/>
                <a:gd name="connsiteX11" fmla="*/ 1719656 w 1845659"/>
                <a:gd name="connsiteY11" fmla="*/ 756000 h 756000"/>
                <a:gd name="connsiteX12" fmla="*/ 769025 w 1845659"/>
                <a:gd name="connsiteY12" fmla="*/ 756000 h 756000"/>
                <a:gd name="connsiteX13" fmla="*/ 588562 w 1845659"/>
                <a:gd name="connsiteY13" fmla="*/ 930885 h 756000"/>
                <a:gd name="connsiteX14" fmla="*/ 307610 w 1845659"/>
                <a:gd name="connsiteY14" fmla="*/ 756000 h 756000"/>
                <a:gd name="connsiteX15" fmla="*/ 126003 w 1845659"/>
                <a:gd name="connsiteY15" fmla="*/ 756000 h 756000"/>
                <a:gd name="connsiteX16" fmla="*/ 0 w 1845659"/>
                <a:gd name="connsiteY16" fmla="*/ 629997 h 756000"/>
                <a:gd name="connsiteX17" fmla="*/ 0 w 1845659"/>
                <a:gd name="connsiteY17" fmla="*/ 630000 h 756000"/>
                <a:gd name="connsiteX18" fmla="*/ 0 w 1845659"/>
                <a:gd name="connsiteY18" fmla="*/ 441000 h 756000"/>
                <a:gd name="connsiteX19" fmla="*/ 0 w 1845659"/>
                <a:gd name="connsiteY19" fmla="*/ 441000 h 756000"/>
                <a:gd name="connsiteX20" fmla="*/ 0 w 1845659"/>
                <a:gd name="connsiteY20" fmla="*/ 126003 h 756000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769025 w 1845659"/>
                <a:gd name="connsiteY12" fmla="*/ 756000 h 930885"/>
                <a:gd name="connsiteX13" fmla="*/ 588562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618300 w 1845659"/>
                <a:gd name="connsiteY12" fmla="*/ 766049 h 930885"/>
                <a:gd name="connsiteX13" fmla="*/ 588562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618300 w 1845659"/>
                <a:gd name="connsiteY12" fmla="*/ 766049 h 930885"/>
                <a:gd name="connsiteX13" fmla="*/ 548369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  <a:gd name="connsiteX0" fmla="*/ 0 w 1845659"/>
                <a:gd name="connsiteY0" fmla="*/ 126003 h 930885"/>
                <a:gd name="connsiteX1" fmla="*/ 126003 w 1845659"/>
                <a:gd name="connsiteY1" fmla="*/ 0 h 930885"/>
                <a:gd name="connsiteX2" fmla="*/ 307610 w 1845659"/>
                <a:gd name="connsiteY2" fmla="*/ 0 h 930885"/>
                <a:gd name="connsiteX3" fmla="*/ 307610 w 1845659"/>
                <a:gd name="connsiteY3" fmla="*/ 0 h 930885"/>
                <a:gd name="connsiteX4" fmla="*/ 769025 w 1845659"/>
                <a:gd name="connsiteY4" fmla="*/ 0 h 930885"/>
                <a:gd name="connsiteX5" fmla="*/ 1719656 w 1845659"/>
                <a:gd name="connsiteY5" fmla="*/ 0 h 930885"/>
                <a:gd name="connsiteX6" fmla="*/ 1845659 w 1845659"/>
                <a:gd name="connsiteY6" fmla="*/ 126003 h 930885"/>
                <a:gd name="connsiteX7" fmla="*/ 1845659 w 1845659"/>
                <a:gd name="connsiteY7" fmla="*/ 441000 h 930885"/>
                <a:gd name="connsiteX8" fmla="*/ 1845659 w 1845659"/>
                <a:gd name="connsiteY8" fmla="*/ 441000 h 930885"/>
                <a:gd name="connsiteX9" fmla="*/ 1845659 w 1845659"/>
                <a:gd name="connsiteY9" fmla="*/ 630000 h 930885"/>
                <a:gd name="connsiteX10" fmla="*/ 1845659 w 1845659"/>
                <a:gd name="connsiteY10" fmla="*/ 629997 h 930885"/>
                <a:gd name="connsiteX11" fmla="*/ 1719656 w 1845659"/>
                <a:gd name="connsiteY11" fmla="*/ 756000 h 930885"/>
                <a:gd name="connsiteX12" fmla="*/ 618300 w 1845659"/>
                <a:gd name="connsiteY12" fmla="*/ 766049 h 930885"/>
                <a:gd name="connsiteX13" fmla="*/ 508175 w 1845659"/>
                <a:gd name="connsiteY13" fmla="*/ 930885 h 930885"/>
                <a:gd name="connsiteX14" fmla="*/ 408094 w 1845659"/>
                <a:gd name="connsiteY14" fmla="*/ 745952 h 930885"/>
                <a:gd name="connsiteX15" fmla="*/ 126003 w 1845659"/>
                <a:gd name="connsiteY15" fmla="*/ 756000 h 930885"/>
                <a:gd name="connsiteX16" fmla="*/ 0 w 1845659"/>
                <a:gd name="connsiteY16" fmla="*/ 629997 h 930885"/>
                <a:gd name="connsiteX17" fmla="*/ 0 w 1845659"/>
                <a:gd name="connsiteY17" fmla="*/ 630000 h 930885"/>
                <a:gd name="connsiteX18" fmla="*/ 0 w 1845659"/>
                <a:gd name="connsiteY18" fmla="*/ 441000 h 930885"/>
                <a:gd name="connsiteX19" fmla="*/ 0 w 1845659"/>
                <a:gd name="connsiteY19" fmla="*/ 441000 h 930885"/>
                <a:gd name="connsiteX20" fmla="*/ 0 w 1845659"/>
                <a:gd name="connsiteY20" fmla="*/ 126003 h 93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45659" h="930885">
                  <a:moveTo>
                    <a:pt x="0" y="126003"/>
                  </a:moveTo>
                  <a:cubicBezTo>
                    <a:pt x="0" y="56413"/>
                    <a:pt x="56413" y="0"/>
                    <a:pt x="126003" y="0"/>
                  </a:cubicBezTo>
                  <a:lnTo>
                    <a:pt x="307610" y="0"/>
                  </a:lnTo>
                  <a:lnTo>
                    <a:pt x="307610" y="0"/>
                  </a:lnTo>
                  <a:lnTo>
                    <a:pt x="769025" y="0"/>
                  </a:lnTo>
                  <a:lnTo>
                    <a:pt x="1719656" y="0"/>
                  </a:lnTo>
                  <a:cubicBezTo>
                    <a:pt x="1789246" y="0"/>
                    <a:pt x="1845659" y="56413"/>
                    <a:pt x="1845659" y="126003"/>
                  </a:cubicBezTo>
                  <a:lnTo>
                    <a:pt x="1845659" y="441000"/>
                  </a:lnTo>
                  <a:lnTo>
                    <a:pt x="1845659" y="441000"/>
                  </a:lnTo>
                  <a:lnTo>
                    <a:pt x="1845659" y="630000"/>
                  </a:lnTo>
                  <a:lnTo>
                    <a:pt x="1845659" y="629997"/>
                  </a:lnTo>
                  <a:cubicBezTo>
                    <a:pt x="1845659" y="699587"/>
                    <a:pt x="1789246" y="756000"/>
                    <a:pt x="1719656" y="756000"/>
                  </a:cubicBezTo>
                  <a:lnTo>
                    <a:pt x="618300" y="766049"/>
                  </a:lnTo>
                  <a:lnTo>
                    <a:pt x="508175" y="930885"/>
                  </a:lnTo>
                  <a:lnTo>
                    <a:pt x="408094" y="745952"/>
                  </a:lnTo>
                  <a:cubicBezTo>
                    <a:pt x="347558" y="745952"/>
                    <a:pt x="186539" y="756000"/>
                    <a:pt x="126003" y="756000"/>
                  </a:cubicBezTo>
                  <a:cubicBezTo>
                    <a:pt x="56413" y="756000"/>
                    <a:pt x="0" y="699587"/>
                    <a:pt x="0" y="629997"/>
                  </a:cubicBezTo>
                  <a:lnTo>
                    <a:pt x="0" y="630000"/>
                  </a:lnTo>
                  <a:lnTo>
                    <a:pt x="0" y="441000"/>
                  </a:lnTo>
                  <a:lnTo>
                    <a:pt x="0" y="441000"/>
                  </a:lnTo>
                  <a:lnTo>
                    <a:pt x="0" y="126003"/>
                  </a:lnTo>
                  <a:close/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Frutiger 47LightCn" pitchFamily="34" charset="0"/>
                <a:ea typeface="文鼎新細黑" pitchFamily="49" charset="-12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C1DBA55A-CE18-6FD9-9D17-8D259F4EAE19}"/>
                </a:ext>
              </a:extLst>
            </p:cNvPr>
            <p:cNvSpPr txBox="1"/>
            <p:nvPr/>
          </p:nvSpPr>
          <p:spPr>
            <a:xfrm>
              <a:off x="4807015" y="3479240"/>
              <a:ext cx="165765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幫我檢視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XX</a:t>
              </a:r>
              <a:r>
                <a:rPr lang="zh-TW" altLang="en-US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分公司的營業員，本周新開發的客戶數量</a:t>
              </a:r>
              <a:r>
                <a:rPr lang="en-US" altLang="zh-TW" sz="1200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sz="12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1F987A5-1072-95EE-4EF8-CBE8F9FA17AA}"/>
              </a:ext>
            </a:extLst>
          </p:cNvPr>
          <p:cNvSpPr txBox="1"/>
          <p:nvPr/>
        </p:nvSpPr>
        <p:spPr>
          <a:xfrm>
            <a:off x="4595859" y="2362086"/>
            <a:ext cx="1488114" cy="3745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老闆</a:t>
            </a:r>
          </a:p>
        </p:txBody>
      </p:sp>
    </p:spTree>
    <p:extLst>
      <p:ext uri="{BB962C8B-B14F-4D97-AF65-F5344CB8AC3E}">
        <p14:creationId xmlns:p14="http://schemas.microsoft.com/office/powerpoint/2010/main" val="255395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681EA03-886A-038B-9408-B2E8F88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F04B8-A211-9628-43E4-B1814D22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5DFBFC-672B-F00C-A45E-1F48F35DF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27108"/>
              </p:ext>
            </p:extLst>
          </p:nvPr>
        </p:nvGraphicFramePr>
        <p:xfrm>
          <a:off x="1631504" y="1556792"/>
          <a:ext cx="8928992" cy="407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7">
                  <a:extLst>
                    <a:ext uri="{9D8B030D-6E8A-4147-A177-3AD203B41FA5}">
                      <a16:colId xmlns:a16="http://schemas.microsoft.com/office/drawing/2014/main" val="1962909246"/>
                    </a:ext>
                  </a:extLst>
                </a:gridCol>
                <a:gridCol w="1977495">
                  <a:extLst>
                    <a:ext uri="{9D8B030D-6E8A-4147-A177-3AD203B41FA5}">
                      <a16:colId xmlns:a16="http://schemas.microsoft.com/office/drawing/2014/main" val="1909324587"/>
                    </a:ext>
                  </a:extLst>
                </a:gridCol>
                <a:gridCol w="4825430">
                  <a:extLst>
                    <a:ext uri="{9D8B030D-6E8A-4147-A177-3AD203B41FA5}">
                      <a16:colId xmlns:a16="http://schemas.microsoft.com/office/drawing/2014/main" val="3322399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週次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上課時間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上課內容</a:t>
                      </a:r>
                    </a:p>
                  </a:txBody>
                  <a:tcPr marT="72000" marB="72000"/>
                </a:tc>
                <a:extLst>
                  <a:ext uri="{0D108BD9-81ED-4DB2-BD59-A6C34878D82A}">
                    <a16:rowId xmlns:a16="http://schemas.microsoft.com/office/drawing/2014/main" val="228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Week1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3/13)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9:30~11:30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第三方支付的定義與市場應用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91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Week2 (3/20)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金融業的數位化與普惠金融策略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175652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Week3 (3/27)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風險管理與商業機運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0013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Week4 (4/24)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一站式數據服務的價值與應用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5648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Week5 (5/1)</a:t>
                      </a:r>
                      <a:endParaRPr lang="zh-TW" altLang="en-US" sz="16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麻布記帳與凱基銀證服務的整合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33393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Week6 (5/8)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校外教學「金融探索館 </a:t>
                      </a:r>
                      <a:r>
                        <a:rPr lang="en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FE62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」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更正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地址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台北市中正區羅斯福路三段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62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號一、三樓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89575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Week7 (5/15)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期中報告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第三方支付還可以如何使用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8062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99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3C033B-2DA8-B9D7-330A-3F77BC79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n8n-io/n8n</a:t>
            </a:r>
            <a:r>
              <a:rPr lang="zh-TW" altLang="en-US" dirty="0"/>
              <a:t>架構的功能介紹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5DB427A-79F0-3FF3-9663-8F6C133C4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71B873-3435-C458-7988-100ED39984DD}"/>
              </a:ext>
            </a:extLst>
          </p:cNvPr>
          <p:cNvSpPr txBox="1"/>
          <p:nvPr/>
        </p:nvSpPr>
        <p:spPr>
          <a:xfrm>
            <a:off x="1595500" y="1325910"/>
            <a:ext cx="9001000" cy="35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TW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n8n</a:t>
            </a:r>
            <a:r>
              <a:rPr lang="zh-TW" altLang="en-US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的主要特色是以視覺化的方式協助使用者用拖拉</a:t>
            </a:r>
            <a:r>
              <a:rPr lang="en-US" altLang="zh-TW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0" i="0" u="sng" dirty="0">
                <a:solidFill>
                  <a:srgbClr val="0000CC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點選的方式設計工作流程</a:t>
            </a:r>
            <a:endParaRPr lang="en-US" altLang="zh-TW" b="0" i="0" u="sng" dirty="0">
              <a:solidFill>
                <a:srgbClr val="0000CC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ACD04BD-2F3B-D25F-8D4B-69054F3FE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26" y="2492896"/>
            <a:ext cx="8581437" cy="3384376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ABBB4D89-5E96-CDEA-9C4A-7F06F890FE7C}"/>
              </a:ext>
            </a:extLst>
          </p:cNvPr>
          <p:cNvSpPr/>
          <p:nvPr/>
        </p:nvSpPr>
        <p:spPr bwMode="auto">
          <a:xfrm>
            <a:off x="1910011" y="3086955"/>
            <a:ext cx="945629" cy="990117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BFC4A4B-00BE-8C4A-4EA1-B0F44B058D56}"/>
              </a:ext>
            </a:extLst>
          </p:cNvPr>
          <p:cNvSpPr/>
          <p:nvPr/>
        </p:nvSpPr>
        <p:spPr bwMode="auto">
          <a:xfrm>
            <a:off x="5125988" y="4473452"/>
            <a:ext cx="945629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761F895-FAC9-12EA-44EC-8C664A02765D}"/>
              </a:ext>
            </a:extLst>
          </p:cNvPr>
          <p:cNvSpPr/>
          <p:nvPr/>
        </p:nvSpPr>
        <p:spPr bwMode="auto">
          <a:xfrm>
            <a:off x="6960097" y="4983971"/>
            <a:ext cx="720080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4226EDF8-203E-A05F-B4E8-BF26EA6CE1A4}"/>
              </a:ext>
            </a:extLst>
          </p:cNvPr>
          <p:cNvSpPr/>
          <p:nvPr/>
        </p:nvSpPr>
        <p:spPr bwMode="auto">
          <a:xfrm>
            <a:off x="7870653" y="4983971"/>
            <a:ext cx="720080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E8F0895-2769-C4EB-A118-FE4FCFA49BD8}"/>
              </a:ext>
            </a:extLst>
          </p:cNvPr>
          <p:cNvCxnSpPr>
            <a:cxnSpLocks/>
            <a:stCxn id="16" idx="3"/>
          </p:cNvCxnSpPr>
          <p:nvPr/>
        </p:nvCxnSpPr>
        <p:spPr bwMode="auto">
          <a:xfrm flipV="1">
            <a:off x="1631504" y="3447085"/>
            <a:ext cx="264224" cy="66474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2D139A-68F5-B88C-8D2F-2CD05C8589FC}"/>
              </a:ext>
            </a:extLst>
          </p:cNvPr>
          <p:cNvSpPr txBox="1"/>
          <p:nvPr/>
        </p:nvSpPr>
        <p:spPr>
          <a:xfrm>
            <a:off x="335360" y="3822393"/>
            <a:ext cx="1296144" cy="578882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互動的進入點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F0A3608-0931-B3C3-E95A-AC0FBD0716E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95855" y="5312292"/>
            <a:ext cx="264224" cy="66474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730DBA3-834D-B4E2-CAB5-E4EA87D4E4C3}"/>
              </a:ext>
            </a:extLst>
          </p:cNvPr>
          <p:cNvSpPr txBox="1"/>
          <p:nvPr/>
        </p:nvSpPr>
        <p:spPr>
          <a:xfrm>
            <a:off x="3935760" y="5977041"/>
            <a:ext cx="2078707" cy="340519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根據需求生成對話內容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FA76632-7CFE-3BCD-6B05-E05382904E73}"/>
              </a:ext>
            </a:extLst>
          </p:cNvPr>
          <p:cNvSpPr/>
          <p:nvPr/>
        </p:nvSpPr>
        <p:spPr bwMode="auto">
          <a:xfrm>
            <a:off x="5617058" y="2530996"/>
            <a:ext cx="720080" cy="823564"/>
          </a:xfrm>
          <a:prstGeom prst="round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37244B28-EDC0-73A8-D0FF-B216ABC6916B}"/>
              </a:ext>
            </a:extLst>
          </p:cNvPr>
          <p:cNvCxnSpPr>
            <a:cxnSpLocks/>
          </p:cNvCxnSpPr>
          <p:nvPr/>
        </p:nvCxnSpPr>
        <p:spPr bwMode="auto">
          <a:xfrm flipV="1">
            <a:off x="6329867" y="2320003"/>
            <a:ext cx="332672" cy="505267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4FDCB0B-2092-88B4-D951-99390AA71ED5}"/>
              </a:ext>
            </a:extLst>
          </p:cNvPr>
          <p:cNvSpPr txBox="1"/>
          <p:nvPr/>
        </p:nvSpPr>
        <p:spPr>
          <a:xfrm>
            <a:off x="6692580" y="2128756"/>
            <a:ext cx="4065625" cy="340519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使用者輸入語音時透過語音轉文字模型轉譯文字</a:t>
            </a: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9CB3CE-8C98-B736-FB87-D1576C4CADF6}"/>
              </a:ext>
            </a:extLst>
          </p:cNvPr>
          <p:cNvSpPr txBox="1"/>
          <p:nvPr/>
        </p:nvSpPr>
        <p:spPr>
          <a:xfrm>
            <a:off x="6374211" y="5977041"/>
            <a:ext cx="3178173" cy="340519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將內容透過 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Mail Agent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寄送信件</a:t>
            </a:r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CB3D13B-1057-28FA-5BD1-B37937EEF68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74562" y="5805211"/>
            <a:ext cx="45574" cy="216078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D92EB39-F064-4E0E-C6EB-A2D9B0E25BFB}"/>
              </a:ext>
            </a:extLst>
          </p:cNvPr>
          <p:cNvSpPr txBox="1"/>
          <p:nvPr/>
        </p:nvSpPr>
        <p:spPr>
          <a:xfrm>
            <a:off x="10426373" y="4434453"/>
            <a:ext cx="1568029" cy="817245"/>
          </a:xfrm>
          <a:prstGeom prst="roundRect">
            <a:avLst/>
          </a:prstGeom>
          <a:noFill/>
          <a:ln>
            <a:noFill/>
          </a:ln>
        </p:spPr>
        <p:txBody>
          <a:bodyPr wrap="none" lIns="72000" rIns="144000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請行事曆 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Agent</a:t>
            </a:r>
          </a:p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檢查行事曆找</a:t>
            </a: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spcAft>
                <a:spcPts val="0"/>
              </a:spcAft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出空檔的時間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13FC1D1-64D5-E264-560A-418D41043B5E}"/>
              </a:ext>
            </a:extLst>
          </p:cNvPr>
          <p:cNvCxnSpPr>
            <a:cxnSpLocks/>
            <a:stCxn id="33" idx="1"/>
          </p:cNvCxnSpPr>
          <p:nvPr/>
        </p:nvCxnSpPr>
        <p:spPr bwMode="auto">
          <a:xfrm flipH="1">
            <a:off x="8590733" y="4843076"/>
            <a:ext cx="1835640" cy="561616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04EAF8FC-C97A-08F9-1544-3BBF195E6268}"/>
              </a:ext>
            </a:extLst>
          </p:cNvPr>
          <p:cNvSpPr txBox="1"/>
          <p:nvPr/>
        </p:nvSpPr>
        <p:spPr>
          <a:xfrm>
            <a:off x="1821326" y="1810186"/>
            <a:ext cx="9459251" cy="351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場景：下方為使用者透過語音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文字發送訊息至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Telegram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的機器人，請機器人發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Email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給朋友邀約聚餐</a:t>
            </a:r>
          </a:p>
        </p:txBody>
      </p:sp>
    </p:spTree>
    <p:extLst>
      <p:ext uri="{BB962C8B-B14F-4D97-AF65-F5344CB8AC3E}">
        <p14:creationId xmlns:p14="http://schemas.microsoft.com/office/powerpoint/2010/main" val="1684772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883FEA-D8BF-6F4D-9F4C-A0CDB649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D9072B-760E-D31E-FA9F-C3C83D247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-675456"/>
            <a:ext cx="7920000" cy="79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AB3BA02-3D72-FDED-4878-5681E232D483}"/>
              </a:ext>
            </a:extLst>
          </p:cNvPr>
          <p:cNvSpPr txBox="1"/>
          <p:nvPr/>
        </p:nvSpPr>
        <p:spPr>
          <a:xfrm>
            <a:off x="4030195" y="2561269"/>
            <a:ext cx="4131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Thanks for </a:t>
            </a:r>
          </a:p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Y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our </a:t>
            </a:r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L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istening</a:t>
            </a:r>
            <a:endParaRPr kumimoji="1" lang="zh-TW" altLang="en-US" sz="4400" b="1" dirty="0">
              <a:solidFill>
                <a:schemeClr val="bg1"/>
              </a:solidFill>
              <a:latin typeface="Gen Jyuu Gothic Regular" panose="020B0302020203020207" pitchFamily="34" charset="-120"/>
              <a:ea typeface="Gen Jyuu Gothic Regular" panose="020B0302020203020207" pitchFamily="34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53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279B9-F55B-69F1-5EA1-BADE927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Recap-</a:t>
            </a:r>
            <a:r>
              <a:rPr lang="zh-TW" altLang="en-US" dirty="0"/>
              <a:t>集團生態圈的發展及一站式數據服務的背景</a:t>
            </a:r>
            <a:endParaRPr lang="en-US" altLang="zh-TW" dirty="0"/>
          </a:p>
          <a:p>
            <a:r>
              <a:rPr lang="zh-TW" altLang="en-US" dirty="0"/>
              <a:t>案例說明及分組討論：麻布記帳與凱基銀證服務的整合</a:t>
            </a:r>
            <a:endParaRPr lang="en-US" altLang="zh-TW" dirty="0"/>
          </a:p>
          <a:p>
            <a:pPr lvl="1"/>
            <a:r>
              <a:rPr lang="zh-TW" altLang="en-US" dirty="0"/>
              <a:t>介紹麻布記帳的功能</a:t>
            </a:r>
            <a:endParaRPr lang="en-US" altLang="zh-TW" dirty="0"/>
          </a:p>
          <a:p>
            <a:pPr lvl="1"/>
            <a:r>
              <a:rPr lang="zh-TW" altLang="en-US" dirty="0"/>
              <a:t>整合過程中所面臨的挑戰與解決方式</a:t>
            </a:r>
            <a:endParaRPr lang="en-US" altLang="zh-TW" dirty="0"/>
          </a:p>
          <a:p>
            <a:r>
              <a:rPr lang="zh-TW" altLang="en-US" dirty="0"/>
              <a:t>補充說明：</a:t>
            </a:r>
            <a:r>
              <a:rPr lang="en-US" altLang="zh-TW" dirty="0"/>
              <a:t>AI</a:t>
            </a:r>
            <a:r>
              <a:rPr lang="zh-TW" altLang="en-US" dirty="0"/>
              <a:t> </a:t>
            </a:r>
            <a:r>
              <a:rPr lang="en-US" altLang="zh-TW" dirty="0"/>
              <a:t>Agent</a:t>
            </a:r>
            <a:r>
              <a:rPr lang="zh-TW" altLang="en-US" dirty="0"/>
              <a:t>應用</a:t>
            </a:r>
            <a:endParaRPr lang="en-US" altLang="zh-TW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4999F3-2260-1F01-6458-7CBB7E88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本週教學大綱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F7D94-523E-ACC8-6F48-501AD5482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1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「集團生態圈及一站式數據服務」的發展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70C7BF2A-0A14-EF8F-EA8D-F4BC87238106}"/>
              </a:ext>
            </a:extLst>
          </p:cNvPr>
          <p:cNvGrpSpPr/>
          <p:nvPr/>
        </p:nvGrpSpPr>
        <p:grpSpPr>
          <a:xfrm>
            <a:off x="1232240" y="4293096"/>
            <a:ext cx="9561264" cy="1440000"/>
            <a:chOff x="474417" y="1711927"/>
            <a:chExt cx="9561264" cy="144000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7C4D4C10-5BA4-D8D9-3354-DA7E6F638A30}"/>
                </a:ext>
              </a:extLst>
            </p:cNvPr>
            <p:cNvGrpSpPr/>
            <p:nvPr/>
          </p:nvGrpSpPr>
          <p:grpSpPr>
            <a:xfrm>
              <a:off x="1535041" y="1711927"/>
              <a:ext cx="2021726" cy="1439626"/>
              <a:chOff x="1535041" y="1711927"/>
              <a:chExt cx="2021726" cy="1439626"/>
            </a:xfrm>
          </p:grpSpPr>
          <p:pic>
            <p:nvPicPr>
              <p:cNvPr id="11" name="圖形 10" descr="銀行 外框">
                <a:extLst>
                  <a:ext uri="{FF2B5EF4-FFF2-40B4-BE49-F238E27FC236}">
                    <a16:creationId xmlns:a16="http://schemas.microsoft.com/office/drawing/2014/main" id="{449F7E08-63C8-1F92-D82D-D8D93DBD3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88704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600AA47-1EAB-D632-6B32-48A3449ADC10}"/>
                  </a:ext>
                </a:extLst>
              </p:cNvPr>
              <p:cNvSpPr txBox="1"/>
              <p:nvPr/>
            </p:nvSpPr>
            <p:spPr>
              <a:xfrm>
                <a:off x="1535041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北富銀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信用卡開卡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2DD7DDF-94D0-3805-24E6-78598E1042E1}"/>
                </a:ext>
              </a:extLst>
            </p:cNvPr>
            <p:cNvGrpSpPr/>
            <p:nvPr/>
          </p:nvGrpSpPr>
          <p:grpSpPr>
            <a:xfrm>
              <a:off x="4774499" y="1711927"/>
              <a:ext cx="2021726" cy="1439626"/>
              <a:chOff x="4966273" y="1711927"/>
              <a:chExt cx="2021726" cy="1439626"/>
            </a:xfrm>
          </p:grpSpPr>
          <p:pic>
            <p:nvPicPr>
              <p:cNvPr id="14" name="圖形 13" descr="客戶評論 外框">
                <a:extLst>
                  <a:ext uri="{FF2B5EF4-FFF2-40B4-BE49-F238E27FC236}">
                    <a16:creationId xmlns:a16="http://schemas.microsoft.com/office/drawing/2014/main" id="{624F933E-409B-1397-1635-D4003D60D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519936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01076EA-E98A-7A18-FA0A-5461BFA6CBEB}"/>
                  </a:ext>
                </a:extLst>
              </p:cNvPr>
              <p:cNvSpPr txBox="1"/>
              <p:nvPr/>
            </p:nvSpPr>
            <p:spPr>
              <a:xfrm>
                <a:off x="4966273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</a:t>
                </a:r>
                <a:r>
                  <a:rPr lang="en-US" altLang="zh-TW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MOMO</a:t>
                </a: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下單生活用品</a:t>
                </a: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4092B1D5-0D0E-07D4-BF14-FFBB71ED1CDF}"/>
                </a:ext>
              </a:extLst>
            </p:cNvPr>
            <p:cNvGrpSpPr/>
            <p:nvPr/>
          </p:nvGrpSpPr>
          <p:grpSpPr>
            <a:xfrm>
              <a:off x="8013955" y="1711927"/>
              <a:ext cx="2021726" cy="1439626"/>
              <a:chOff x="8013955" y="1711927"/>
              <a:chExt cx="2021726" cy="1439626"/>
            </a:xfrm>
          </p:grpSpPr>
          <p:pic>
            <p:nvPicPr>
              <p:cNvPr id="16" name="圖形 15" descr="握手 外框">
                <a:extLst>
                  <a:ext uri="{FF2B5EF4-FFF2-40B4-BE49-F238E27FC236}">
                    <a16:creationId xmlns:a16="http://schemas.microsoft.com/office/drawing/2014/main" id="{0776B30E-4D85-F7C9-DCA3-0735390C6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8567618" y="171192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23244CA-58EC-5E52-DFFB-8F516DA2C66E}"/>
                  </a:ext>
                </a:extLst>
              </p:cNvPr>
              <p:cNvSpPr txBox="1"/>
              <p:nvPr/>
            </p:nvSpPr>
            <p:spPr>
              <a:xfrm>
                <a:off x="8013955" y="2566778"/>
                <a:ext cx="20217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到富邦證券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  <a:p>
                <a:pPr algn="ctr"/>
                <a:r>
                  <a:rPr lang="zh-TW" altLang="en-US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買一張台積電</a:t>
                </a:r>
                <a:endPara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79444DD-445C-4356-AD4A-AFA37F2B1BCF}"/>
                </a:ext>
              </a:extLst>
            </p:cNvPr>
            <p:cNvSpPr txBox="1"/>
            <p:nvPr/>
          </p:nvSpPr>
          <p:spPr>
            <a:xfrm>
              <a:off x="474417" y="1711927"/>
              <a:ext cx="720000" cy="144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業務</a:t>
              </a:r>
              <a:endPara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流程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6E2912EE-9FF3-BB64-BE67-EC4EFE6C713E}"/>
                </a:ext>
              </a:extLst>
            </p:cNvPr>
            <p:cNvCxnSpPr/>
            <p:nvPr/>
          </p:nvCxnSpPr>
          <p:spPr bwMode="auto">
            <a:xfrm>
              <a:off x="3535633" y="2431927"/>
              <a:ext cx="12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單箭頭接點 37">
              <a:extLst>
                <a:ext uri="{FF2B5EF4-FFF2-40B4-BE49-F238E27FC236}">
                  <a16:creationId xmlns:a16="http://schemas.microsoft.com/office/drawing/2014/main" id="{8968F5F3-1617-79A0-19C2-D56D161C469B}"/>
                </a:ext>
              </a:extLst>
            </p:cNvPr>
            <p:cNvCxnSpPr/>
            <p:nvPr/>
          </p:nvCxnSpPr>
          <p:spPr bwMode="auto">
            <a:xfrm>
              <a:off x="6775090" y="2431927"/>
              <a:ext cx="1260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6649709-FB83-4D9D-BAC1-1ED078961D6A}"/>
              </a:ext>
            </a:extLst>
          </p:cNvPr>
          <p:cNvSpPr txBox="1"/>
          <p:nvPr/>
        </p:nvSpPr>
        <p:spPr>
          <a:xfrm>
            <a:off x="1242932" y="1674199"/>
            <a:ext cx="9539881" cy="15270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72000" rIns="144000" rtlCol="0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集團生態圈服務是指一個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大型企業集團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，基於其核心業務及資源優勢，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整合旗下子公司及外部合作夥伴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，為客戶提供一個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涵蓋多個領域的綜合性服務體系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生態圈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130000"/>
              </a:lnSpc>
              <a:spcAft>
                <a:spcPts val="300"/>
              </a:spcAft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集團生態圈不僅提供單一產品或服務，著重於構建一個完整的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業務流程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，滿足客戶多元化需求，並提升客戶黏著力及集團整體競爭力，例如金融、支付、物流、數據分析等服務的整合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一站式數據服務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0778D4B-EFE7-B96C-386F-7FCE191E071A}"/>
              </a:ext>
            </a:extLst>
          </p:cNvPr>
          <p:cNvSpPr txBox="1"/>
          <p:nvPr/>
        </p:nvSpPr>
        <p:spPr>
          <a:xfrm>
            <a:off x="2063552" y="3507226"/>
            <a:ext cx="8064896" cy="422031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簡單來說：大型企業公司透過團體作戰的方式，拓展額外的金融服務，創造更高的獲利</a:t>
            </a:r>
          </a:p>
        </p:txBody>
      </p:sp>
    </p:spTree>
    <p:extLst>
      <p:ext uri="{BB962C8B-B14F-4D97-AF65-F5344CB8AC3E}">
        <p14:creationId xmlns:p14="http://schemas.microsoft.com/office/powerpoint/2010/main" val="328943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案例說明及分組討論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730A39-63B9-E0B0-34B0-AF6F00D13046}"/>
              </a:ext>
            </a:extLst>
          </p:cNvPr>
          <p:cNvSpPr txBox="1"/>
          <p:nvPr/>
        </p:nvSpPr>
        <p:spPr>
          <a:xfrm>
            <a:off x="2207568" y="4334292"/>
            <a:ext cx="8064896" cy="1215440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Recap-W4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：討論大型機構整合旗下子公司的各種業務</a:t>
            </a:r>
            <a:endParaRPr lang="en-US" altLang="zh-TW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W5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：討論外部第三方機構整合多家大型機構的各種業務</a:t>
            </a:r>
          </a:p>
          <a:p>
            <a:pPr algn="ctr">
              <a:lnSpc>
                <a:spcPct val="130000"/>
              </a:lnSpc>
              <a:spcAft>
                <a:spcPts val="300"/>
              </a:spcAft>
            </a:pPr>
            <a:endParaRPr lang="zh-TW" altLang="en-US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47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A68066B-29D1-F280-939B-0B015CC0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麻布記帳是什麼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E9C4A2-C9E2-AA5D-7A6F-E3711D1FA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pic>
        <p:nvPicPr>
          <p:cNvPr id="1026" name="Picture 2" descr="最簡單強大的記帳軟體 Moneybook 麻布記帳！阿輝真心推薦太好用了！ @3C 達人廖阿輝">
            <a:extLst>
              <a:ext uri="{FF2B5EF4-FFF2-40B4-BE49-F238E27FC236}">
                <a16:creationId xmlns:a16="http://schemas.microsoft.com/office/drawing/2014/main" id="{2571547C-6BDF-5235-4D28-A70980AC7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43" y="1433731"/>
            <a:ext cx="2339340" cy="47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9CBD50A6-487B-6985-536F-7CD86D00ECB6}"/>
              </a:ext>
            </a:extLst>
          </p:cNvPr>
          <p:cNvGrpSpPr/>
          <p:nvPr/>
        </p:nvGrpSpPr>
        <p:grpSpPr>
          <a:xfrm>
            <a:off x="3421187" y="1582188"/>
            <a:ext cx="7632848" cy="4473207"/>
            <a:chOff x="3421187" y="1628800"/>
            <a:chExt cx="7632848" cy="4473207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028670-3509-D449-C33F-78A2FEE673F6}"/>
                </a:ext>
              </a:extLst>
            </p:cNvPr>
            <p:cNvSpPr txBox="1"/>
            <p:nvPr/>
          </p:nvSpPr>
          <p:spPr>
            <a:xfrm>
              <a:off x="3421187" y="1628800"/>
              <a:ext cx="7632848" cy="1172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Ins="14400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自動記帳：</a:t>
              </a:r>
            </a:p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匯整銀行帳戶活期存款、定期存款、貸款、信用卡、悠遊卡、一卡通、 </a:t>
              </a:r>
              <a:r>
                <a:rPr lang="en-US" altLang="zh-TW" dirty="0" err="1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iCash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、電子發票 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發票存摺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 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等收支帳務明細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0A59446-5913-DFD5-3154-F4B4AEFB2D26}"/>
                </a:ext>
              </a:extLst>
            </p:cNvPr>
            <p:cNvSpPr txBox="1"/>
            <p:nvPr/>
          </p:nvSpPr>
          <p:spPr>
            <a:xfrm>
              <a:off x="3421187" y="3042991"/>
              <a:ext cx="7632848" cy="81873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Ins="14400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提供個人收支表、資產負債表：</a:t>
              </a:r>
            </a:p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自動更新整合財報數據，讓你隨時都可檢視個人財務狀況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BD30967-9201-7E93-AC41-CAB9E7836C7D}"/>
                </a:ext>
              </a:extLst>
            </p:cNvPr>
            <p:cNvSpPr txBox="1"/>
            <p:nvPr/>
          </p:nvSpPr>
          <p:spPr>
            <a:xfrm>
              <a:off x="3421187" y="4103042"/>
              <a:ext cx="7632848" cy="117287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72000" rIns="144000" rtlCol="0">
              <a:spAutoFit/>
            </a:bodyPr>
            <a:lstStyle/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b="1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生活繳費：</a:t>
              </a:r>
            </a:p>
            <a:p>
              <a:pPr>
                <a:lnSpc>
                  <a:spcPct val="130000"/>
                </a:lnSpc>
                <a:spcAft>
                  <a:spcPts val="300"/>
                </a:spcAft>
              </a:pP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匯整信用卡費、電信費、台北市水費、汽機車燃料稅、停車費、 </a:t>
              </a:r>
              <a: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e-Tag </a:t>
              </a: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儲值等</a:t>
              </a:r>
              <a:br>
                <a:rPr lang="en-US" altLang="zh-TW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繳費紀錄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5ACC01C-3FC5-0FA8-EB58-32AC80F8EA82}"/>
                </a:ext>
              </a:extLst>
            </p:cNvPr>
            <p:cNvSpPr txBox="1"/>
            <p:nvPr/>
          </p:nvSpPr>
          <p:spPr>
            <a:xfrm>
              <a:off x="3421188" y="5517232"/>
              <a:ext cx="763284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整合各家銀行帳號、信用卡、貸款、電子發票、 iCash 的電子資料整合在一起，</a:t>
              </a:r>
              <a:br>
                <a:rPr lang="en-US" altLang="zh-TW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</a:br>
              <a:r>
                <a:rPr lang="zh-TW" altLang="en-US" b="1" dirty="0">
                  <a:solidFill>
                    <a:srgbClr val="0066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達成「不用記帳就可以自動記帳」的懶人管理神器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7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E2909A-B70C-4E56-CD4A-244DDF09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分組</a:t>
            </a:r>
            <a:r>
              <a:rPr lang="en-US" altLang="zh-TW" dirty="0"/>
              <a:t>QA</a:t>
            </a:r>
            <a:r>
              <a:rPr lang="zh-TW" altLang="en-US" dirty="0"/>
              <a:t>討論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3D4C4A4-4B26-E263-4566-A8BFE8F09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9730A39-63B9-E0B0-34B0-AF6F00D13046}"/>
              </a:ext>
            </a:extLst>
          </p:cNvPr>
          <p:cNvSpPr txBox="1"/>
          <p:nvPr/>
        </p:nvSpPr>
        <p:spPr>
          <a:xfrm>
            <a:off x="2207568" y="4005064"/>
            <a:ext cx="8064896" cy="776170"/>
          </a:xfrm>
          <a:prstGeom prst="roundRect">
            <a:avLst/>
          </a:prstGeom>
          <a:noFill/>
          <a:ln>
            <a:noFill/>
          </a:ln>
        </p:spPr>
        <p:txBody>
          <a:bodyPr wrap="square" lIns="72000" rIns="144000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300"/>
              </a:spcAft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介紹完麻布記帳後，請大家分組討論麻布記帳串聯銀行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證券，</a:t>
            </a:r>
            <a:b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對於麻布記帳本身有什麼誘因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銀行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證券又有什麼誘因</a:t>
            </a:r>
            <a:r>
              <a:rPr lang="en-US" altLang="zh-TW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 </a:t>
            </a:r>
            <a:endParaRPr lang="zh-TW" altLang="en-US" b="1" dirty="0">
              <a:solidFill>
                <a:srgbClr val="0066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21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246DD-8FDD-FD2A-0FBF-7756C6BF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麻布記帳與台灣金融業合作，所面臨的挑戰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5EC3281-8EF9-A686-929E-43644879F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2E3FE0-3E0B-5A6E-4164-1F962684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850360"/>
            <a:ext cx="5989628" cy="437791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96363F-4E74-FE56-186B-5139A603D006}"/>
              </a:ext>
            </a:extLst>
          </p:cNvPr>
          <p:cNvSpPr txBox="1"/>
          <p:nvPr/>
        </p:nvSpPr>
        <p:spPr>
          <a:xfrm>
            <a:off x="6720562" y="1988840"/>
            <a:ext cx="4608512" cy="1981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金融機構與第三方機構合作，可能會面臨的問題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統一規格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，各家公司資料傳遞的規格不一致，如何透過最簡單快速的方式進行傳輸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資安挑戰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，確保客戶的個資不外洩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rgbClr val="0066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維護客戶權益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，確保第三方機構取得客戶個資後，不過度打擾客戶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不詐騙客戶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zh-TW" altLang="en-US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611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43A929-D4D7-8159-2C16-9E0CD560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財金公司透過</a:t>
            </a:r>
            <a:r>
              <a:rPr lang="en-US" altLang="zh-TW" dirty="0"/>
              <a:t>API</a:t>
            </a:r>
            <a:r>
              <a:rPr lang="zh-TW" altLang="en-US" dirty="0"/>
              <a:t>傳輸資料並統一規格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58C6472-AECC-4BCA-B816-F3087610B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69AE5D-161B-4CF3-DA6A-548A762C0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0" t="15401" r="11413"/>
          <a:stretch/>
        </p:blipFill>
        <p:spPr bwMode="auto">
          <a:xfrm>
            <a:off x="1743086" y="1412776"/>
            <a:ext cx="8705828" cy="439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644BB3F-0B90-D51F-D453-59FCA3F378DD}"/>
              </a:ext>
            </a:extLst>
          </p:cNvPr>
          <p:cNvSpPr txBox="1"/>
          <p:nvPr/>
        </p:nvSpPr>
        <p:spPr>
          <a:xfrm>
            <a:off x="7328761" y="5898758"/>
            <a:ext cx="31201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財金公司的介紹：</a:t>
            </a:r>
            <a:r>
              <a:rPr lang="zh-TW" altLang="en-US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請按此連結</a:t>
            </a:r>
            <a:r>
              <a:rPr lang="en-US" altLang="zh-TW" dirty="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8550844"/>
      </p:ext>
    </p:extLst>
  </p:cSld>
  <p:clrMapOvr>
    <a:masterClrMapping/>
  </p:clrMapOvr>
</p:sld>
</file>

<file path=ppt/theme/theme1.xml><?xml version="1.0" encoding="utf-8"?>
<a:theme xmlns:a="http://schemas.openxmlformats.org/drawingml/2006/main" name="1_tsia_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lnDef>
  </a:objectDefaults>
  <a:extraClrSchemeLst>
    <a:extraClrScheme>
      <a:clrScheme name="1_tsia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sia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739149FA64B4E419EEE40D951FBA4AF" ma:contentTypeVersion="0" ma:contentTypeDescription="建立新的文件。" ma:contentTypeScope="" ma:versionID="2b706d2e0a5847acf47771b8a3c7a61c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572742-EFF2-4FAB-95B7-CBB05305332D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D0715E0-0561-4CF3-AD44-D0193BFD0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6B8D6D86-0E61-4004-A41C-AC1932313D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59443</TotalTime>
  <Words>2101</Words>
  <Application>Microsoft Macintosh PowerPoint</Application>
  <PresentationFormat>寬螢幕</PresentationFormat>
  <Paragraphs>248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33" baseType="lpstr">
      <vt:lpstr>Microsoft JhengHei</vt:lpstr>
      <vt:lpstr>標楷體</vt:lpstr>
      <vt:lpstr>BauerBodoni</vt:lpstr>
      <vt:lpstr>Frutiger 47LightCn</vt:lpstr>
      <vt:lpstr>Gen Jyuu Gothic Regular</vt:lpstr>
      <vt:lpstr>Yuanti TC</vt:lpstr>
      <vt:lpstr>Arial</vt:lpstr>
      <vt:lpstr>Calibri</vt:lpstr>
      <vt:lpstr>Lora</vt:lpstr>
      <vt:lpstr>Times New Roman</vt:lpstr>
      <vt:lpstr>Wingdings</vt:lpstr>
      <vt:lpstr>1_tsia_a</vt:lpstr>
      <vt:lpstr>麻布記帳與凱基銀證服務的整合</vt:lpstr>
      <vt:lpstr>課程大綱</vt:lpstr>
      <vt:lpstr>本週教學大綱</vt:lpstr>
      <vt:lpstr>「集團生態圈及一站式數據服務」的發展</vt:lpstr>
      <vt:lpstr>案例說明及分組討論</vt:lpstr>
      <vt:lpstr>麻布記帳是什麼?</vt:lpstr>
      <vt:lpstr>分組QA討論</vt:lpstr>
      <vt:lpstr>麻布記帳與台灣金融業合作，所面臨的挑戰?</vt:lpstr>
      <vt:lpstr>財金公司透過API傳輸資料並統一規格</vt:lpstr>
      <vt:lpstr>API是什麼?</vt:lpstr>
      <vt:lpstr>TSP業者制定產業自律標準，確保客戶資料不外洩</vt:lpstr>
      <vt:lpstr>客戶資料僅能運用在那些範疇?</vt:lpstr>
      <vt:lpstr>在客戶同意共銷範圍下跨售，避免過度打擾客戶</vt:lpstr>
      <vt:lpstr>分組QA討論</vt:lpstr>
      <vt:lpstr>整合麻布記帳與凱基銀證服務的經驗分享～</vt:lpstr>
      <vt:lpstr>不是所有案例都是成功，以遠傳電信為例～</vt:lpstr>
      <vt:lpstr>補充說明</vt:lpstr>
      <vt:lpstr>生成式AI vs AI Agent</vt:lpstr>
      <vt:lpstr>AI Agent是什麼?</vt:lpstr>
      <vt:lpstr>n8n-io/n8n架構的功能介紹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消金評分模型策略合作案</dc:title>
  <cp:lastModifiedBy>君綺 陳</cp:lastModifiedBy>
  <cp:revision>698</cp:revision>
  <cp:lastPrinted>2025-03-08T16:20:56Z</cp:lastPrinted>
  <dcterms:created xsi:type="dcterms:W3CDTF">2002-10-28T05:17:34Z</dcterms:created>
  <dcterms:modified xsi:type="dcterms:W3CDTF">2025-04-30T16:56:33Z</dcterms:modified>
</cp:coreProperties>
</file>