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handoutMasterIdLst>
    <p:handoutMasterId r:id="rId22"/>
  </p:handoutMasterIdLst>
  <p:sldIdLst>
    <p:sldId id="493" r:id="rId5"/>
    <p:sldId id="558" r:id="rId6"/>
    <p:sldId id="567" r:id="rId7"/>
    <p:sldId id="568" r:id="rId8"/>
    <p:sldId id="572" r:id="rId9"/>
    <p:sldId id="574" r:id="rId10"/>
    <p:sldId id="571" r:id="rId11"/>
    <p:sldId id="561" r:id="rId12"/>
    <p:sldId id="575" r:id="rId13"/>
    <p:sldId id="576" r:id="rId14"/>
    <p:sldId id="581" r:id="rId15"/>
    <p:sldId id="582" r:id="rId16"/>
    <p:sldId id="578" r:id="rId17"/>
    <p:sldId id="585" r:id="rId18"/>
    <p:sldId id="577" r:id="rId19"/>
    <p:sldId id="583" r:id="rId20"/>
  </p:sldIdLst>
  <p:sldSz cx="12192000" cy="6858000"/>
  <p:notesSz cx="10234613" cy="7099300"/>
  <p:defaultTextStyle>
    <a:defPPr>
      <a:defRPr lang="zh-TW"/>
    </a:defPPr>
    <a:lvl1pPr algn="l" rtl="0" fontAlgn="base">
      <a:spcBef>
        <a:spcPct val="0"/>
      </a:spcBef>
      <a:spcAft>
        <a:spcPct val="0"/>
      </a:spcAft>
      <a:defRPr kumimoji="1" sz="1600" kern="1200">
        <a:solidFill>
          <a:srgbClr val="737373"/>
        </a:solidFill>
        <a:latin typeface="Frutiger 47LightCn"/>
        <a:ea typeface="新細明體" pitchFamily="18" charset="-120"/>
        <a:cs typeface="文鼎新細黑"/>
      </a:defRPr>
    </a:lvl1pPr>
    <a:lvl2pPr marL="457200" algn="l" rtl="0" fontAlgn="base">
      <a:spcBef>
        <a:spcPct val="0"/>
      </a:spcBef>
      <a:spcAft>
        <a:spcPct val="0"/>
      </a:spcAft>
      <a:defRPr kumimoji="1" sz="1600" kern="1200">
        <a:solidFill>
          <a:srgbClr val="737373"/>
        </a:solidFill>
        <a:latin typeface="Frutiger 47LightCn"/>
        <a:ea typeface="新細明體" pitchFamily="18" charset="-120"/>
        <a:cs typeface="文鼎新細黑"/>
      </a:defRPr>
    </a:lvl2pPr>
    <a:lvl3pPr marL="914400" algn="l" rtl="0" fontAlgn="base">
      <a:spcBef>
        <a:spcPct val="0"/>
      </a:spcBef>
      <a:spcAft>
        <a:spcPct val="0"/>
      </a:spcAft>
      <a:defRPr kumimoji="1" sz="1600" kern="1200">
        <a:solidFill>
          <a:srgbClr val="737373"/>
        </a:solidFill>
        <a:latin typeface="Frutiger 47LightCn"/>
        <a:ea typeface="新細明體" pitchFamily="18" charset="-120"/>
        <a:cs typeface="文鼎新細黑"/>
      </a:defRPr>
    </a:lvl3pPr>
    <a:lvl4pPr marL="1371600" algn="l" rtl="0" fontAlgn="base">
      <a:spcBef>
        <a:spcPct val="0"/>
      </a:spcBef>
      <a:spcAft>
        <a:spcPct val="0"/>
      </a:spcAft>
      <a:defRPr kumimoji="1" sz="1600" kern="1200">
        <a:solidFill>
          <a:srgbClr val="737373"/>
        </a:solidFill>
        <a:latin typeface="Frutiger 47LightCn"/>
        <a:ea typeface="新細明體" pitchFamily="18" charset="-120"/>
        <a:cs typeface="文鼎新細黑"/>
      </a:defRPr>
    </a:lvl4pPr>
    <a:lvl5pPr marL="1828800" algn="l" rtl="0" fontAlgn="base">
      <a:spcBef>
        <a:spcPct val="0"/>
      </a:spcBef>
      <a:spcAft>
        <a:spcPct val="0"/>
      </a:spcAft>
      <a:defRPr kumimoji="1" sz="1600" kern="1200">
        <a:solidFill>
          <a:srgbClr val="737373"/>
        </a:solidFill>
        <a:latin typeface="Frutiger 47LightCn"/>
        <a:ea typeface="新細明體" pitchFamily="18" charset="-120"/>
        <a:cs typeface="文鼎新細黑"/>
      </a:defRPr>
    </a:lvl5pPr>
    <a:lvl6pPr marL="2286000" algn="l" defTabSz="914400" rtl="0" eaLnBrk="1" latinLnBrk="0" hangingPunct="1">
      <a:defRPr kumimoji="1" sz="1600" kern="1200">
        <a:solidFill>
          <a:srgbClr val="737373"/>
        </a:solidFill>
        <a:latin typeface="Frutiger 47LightCn"/>
        <a:ea typeface="新細明體" pitchFamily="18" charset="-120"/>
        <a:cs typeface="文鼎新細黑"/>
      </a:defRPr>
    </a:lvl6pPr>
    <a:lvl7pPr marL="2743200" algn="l" defTabSz="914400" rtl="0" eaLnBrk="1" latinLnBrk="0" hangingPunct="1">
      <a:defRPr kumimoji="1" sz="1600" kern="1200">
        <a:solidFill>
          <a:srgbClr val="737373"/>
        </a:solidFill>
        <a:latin typeface="Frutiger 47LightCn"/>
        <a:ea typeface="新細明體" pitchFamily="18" charset="-120"/>
        <a:cs typeface="文鼎新細黑"/>
      </a:defRPr>
    </a:lvl7pPr>
    <a:lvl8pPr marL="3200400" algn="l" defTabSz="914400" rtl="0" eaLnBrk="1" latinLnBrk="0" hangingPunct="1">
      <a:defRPr kumimoji="1" sz="1600" kern="1200">
        <a:solidFill>
          <a:srgbClr val="737373"/>
        </a:solidFill>
        <a:latin typeface="Frutiger 47LightCn"/>
        <a:ea typeface="新細明體" pitchFamily="18" charset="-120"/>
        <a:cs typeface="文鼎新細黑"/>
      </a:defRPr>
    </a:lvl8pPr>
    <a:lvl9pPr marL="3657600" algn="l" defTabSz="914400" rtl="0" eaLnBrk="1" latinLnBrk="0" hangingPunct="1">
      <a:defRPr kumimoji="1" sz="1600" kern="1200">
        <a:solidFill>
          <a:srgbClr val="737373"/>
        </a:solidFill>
        <a:latin typeface="Frutiger 47LightCn"/>
        <a:ea typeface="新細明體" pitchFamily="18" charset="-120"/>
        <a:cs typeface="文鼎新細黑"/>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236" userDrawn="1">
          <p15:clr>
            <a:srgbClr val="A4A3A4"/>
          </p15:clr>
        </p15:guide>
        <p15:guide id="2" pos="3223" userDrawn="1">
          <p15:clr>
            <a:srgbClr val="A4A3A4"/>
          </p15:clr>
        </p15:guide>
        <p15:guide id="3" orient="horz" pos="2237" userDrawn="1">
          <p15:clr>
            <a:srgbClr val="A4A3A4"/>
          </p15:clr>
        </p15:guide>
        <p15:guide id="4" pos="3222"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99FF"/>
    <a:srgbClr val="FF7472"/>
    <a:srgbClr val="05539D"/>
    <a:srgbClr val="33314C"/>
    <a:srgbClr val="46B9E1"/>
    <a:srgbClr val="FFC952"/>
    <a:srgbClr val="FE5C5E"/>
    <a:srgbClr val="D2E6F4"/>
    <a:srgbClr val="FFBF3F"/>
    <a:srgbClr val="72D6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中等深淺樣式 2 - 輔色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12C8C85-51F0-491E-9774-3900AFEF0FD7}" styleName="淺色樣式 2 - 輔色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8D230F3-CF80-4859-8CE7-A43EE81993B5}" styleName="淺色樣式 1 - 輔色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佈景主題樣式 1 - 輔色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佈景主題樣式 1 - 輔色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A111915-BE36-4E01-A7E5-04B1672EAD32}" styleName="淺色樣式 2 - 輔色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F2DE63D5-997A-4646-A377-4702673A728D}" styleName="淺色樣式 2 - 輔色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淺色樣式 1 - 輔色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8B1032C-EA38-4F05-BA0D-38AFFFC7BED3}" styleName="淺色樣式 3 - 輔色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淺色樣式 3 - 輔色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淺色樣式 2 - 輔色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等深淺樣式 1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90" autoAdjust="0"/>
    <p:restoredTop sz="86951" autoAdjust="0"/>
  </p:normalViewPr>
  <p:slideViewPr>
    <p:cSldViewPr showGuides="1">
      <p:cViewPr varScale="1">
        <p:scale>
          <a:sx n="112" d="100"/>
          <a:sy n="112" d="100"/>
        </p:scale>
        <p:origin x="1104" y="19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1834"/>
    </p:cViewPr>
  </p:sorterViewPr>
  <p:notesViewPr>
    <p:cSldViewPr showGuides="1">
      <p:cViewPr varScale="1">
        <p:scale>
          <a:sx n="109" d="100"/>
          <a:sy n="109" d="100"/>
        </p:scale>
        <p:origin x="-1542" y="-84"/>
      </p:cViewPr>
      <p:guideLst>
        <p:guide orient="horz" pos="2236"/>
        <p:guide pos="3223"/>
        <p:guide orient="horz" pos="2237"/>
        <p:guide pos="322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
            <a:ext cx="4434726" cy="355801"/>
          </a:xfrm>
          <a:prstGeom prst="rect">
            <a:avLst/>
          </a:prstGeom>
          <a:noFill/>
          <a:ln>
            <a:noFill/>
          </a:ln>
          <a:effectLst/>
        </p:spPr>
        <p:txBody>
          <a:bodyPr vert="horz" wrap="square" lIns="95100" tIns="47551" rIns="95100" bIns="47551" numCol="1" anchor="t" anchorCtr="0" compatLnSpc="1">
            <a:prstTxWarp prst="textNoShape">
              <a:avLst/>
            </a:prstTxWarp>
          </a:bodyPr>
          <a:lstStyle>
            <a:lvl1pPr algn="l">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3075" name="Rectangle 3"/>
          <p:cNvSpPr>
            <a:spLocks noGrp="1" noChangeArrowheads="1"/>
          </p:cNvSpPr>
          <p:nvPr>
            <p:ph type="dt" sz="quarter" idx="1"/>
          </p:nvPr>
        </p:nvSpPr>
        <p:spPr bwMode="auto">
          <a:xfrm>
            <a:off x="5799888" y="1"/>
            <a:ext cx="4434726" cy="355801"/>
          </a:xfrm>
          <a:prstGeom prst="rect">
            <a:avLst/>
          </a:prstGeom>
          <a:noFill/>
          <a:ln>
            <a:noFill/>
          </a:ln>
          <a:effectLst/>
        </p:spPr>
        <p:txBody>
          <a:bodyPr vert="horz" wrap="square" lIns="95100" tIns="47551" rIns="95100" bIns="47551" numCol="1" anchor="t" anchorCtr="0" compatLnSpc="1">
            <a:prstTxWarp prst="textNoShape">
              <a:avLst/>
            </a:prstTxWarp>
          </a:bodyPr>
          <a:lstStyle>
            <a:lvl1pPr algn="r">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3076" name="Rectangle 4"/>
          <p:cNvSpPr>
            <a:spLocks noGrp="1" noChangeArrowheads="1"/>
          </p:cNvSpPr>
          <p:nvPr>
            <p:ph type="ftr" sz="quarter" idx="2"/>
          </p:nvPr>
        </p:nvSpPr>
        <p:spPr bwMode="auto">
          <a:xfrm>
            <a:off x="0" y="6745171"/>
            <a:ext cx="4434726" cy="354130"/>
          </a:xfrm>
          <a:prstGeom prst="rect">
            <a:avLst/>
          </a:prstGeom>
          <a:noFill/>
          <a:ln>
            <a:noFill/>
          </a:ln>
          <a:effectLst/>
        </p:spPr>
        <p:txBody>
          <a:bodyPr vert="horz" wrap="square" lIns="95100" tIns="47551" rIns="95100" bIns="47551" numCol="1" anchor="b" anchorCtr="0" compatLnSpc="1">
            <a:prstTxWarp prst="textNoShape">
              <a:avLst/>
            </a:prstTxWarp>
          </a:bodyPr>
          <a:lstStyle>
            <a:lvl1pPr algn="l">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3077" name="Rectangle 5"/>
          <p:cNvSpPr>
            <a:spLocks noGrp="1" noChangeArrowheads="1"/>
          </p:cNvSpPr>
          <p:nvPr>
            <p:ph type="sldNum" sz="quarter" idx="3"/>
          </p:nvPr>
        </p:nvSpPr>
        <p:spPr bwMode="auto">
          <a:xfrm>
            <a:off x="5799888" y="6745171"/>
            <a:ext cx="4434726" cy="354130"/>
          </a:xfrm>
          <a:prstGeom prst="rect">
            <a:avLst/>
          </a:prstGeom>
          <a:noFill/>
          <a:ln>
            <a:noFill/>
          </a:ln>
          <a:effectLst/>
        </p:spPr>
        <p:txBody>
          <a:bodyPr vert="horz" wrap="square" lIns="95100" tIns="47551" rIns="95100" bIns="47551" numCol="1" anchor="b" anchorCtr="0" compatLnSpc="1">
            <a:prstTxWarp prst="textNoShape">
              <a:avLst/>
            </a:prstTxWarp>
          </a:bodyPr>
          <a:lstStyle>
            <a:lvl1pPr algn="r">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fld id="{AB8B961A-6A05-49D4-8C0E-A7AD7171AC5C}" type="slidenum">
              <a:rPr lang="en-US" altLang="zh-TW"/>
              <a:pPr>
                <a:defRPr/>
              </a:pPr>
              <a:t>‹#›</a:t>
            </a:fld>
            <a:endParaRPr lang="en-US" altLang="zh-TW" dirty="0"/>
          </a:p>
        </p:txBody>
      </p:sp>
    </p:spTree>
    <p:extLst>
      <p:ext uri="{BB962C8B-B14F-4D97-AF65-F5344CB8AC3E}">
        <p14:creationId xmlns:p14="http://schemas.microsoft.com/office/powerpoint/2010/main" val="14799165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1"/>
            <a:ext cx="4434726" cy="355801"/>
          </a:xfrm>
          <a:prstGeom prst="rect">
            <a:avLst/>
          </a:prstGeom>
          <a:noFill/>
          <a:ln>
            <a:noFill/>
          </a:ln>
          <a:effectLst/>
        </p:spPr>
        <p:txBody>
          <a:bodyPr vert="horz" wrap="square" lIns="95100" tIns="47551" rIns="95100" bIns="47551" numCol="1" anchor="t" anchorCtr="0" compatLnSpc="1">
            <a:prstTxWarp prst="textNoShape">
              <a:avLst/>
            </a:prstTxWarp>
          </a:bodyPr>
          <a:lstStyle>
            <a:lvl1pPr algn="l">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5123" name="Rectangle 3"/>
          <p:cNvSpPr>
            <a:spLocks noGrp="1" noChangeArrowheads="1"/>
          </p:cNvSpPr>
          <p:nvPr>
            <p:ph type="dt" idx="1"/>
          </p:nvPr>
        </p:nvSpPr>
        <p:spPr bwMode="auto">
          <a:xfrm>
            <a:off x="5799888" y="1"/>
            <a:ext cx="4434726" cy="355801"/>
          </a:xfrm>
          <a:prstGeom prst="rect">
            <a:avLst/>
          </a:prstGeom>
          <a:noFill/>
          <a:ln>
            <a:noFill/>
          </a:ln>
          <a:effectLst/>
        </p:spPr>
        <p:txBody>
          <a:bodyPr vert="horz" wrap="square" lIns="95100" tIns="47551" rIns="95100" bIns="47551" numCol="1" anchor="t" anchorCtr="0" compatLnSpc="1">
            <a:prstTxWarp prst="textNoShape">
              <a:avLst/>
            </a:prstTxWarp>
          </a:bodyPr>
          <a:lstStyle>
            <a:lvl1pPr algn="r">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43012" name="Rectangle 4"/>
          <p:cNvSpPr>
            <a:spLocks noGrp="1" noRot="1" noChangeAspect="1" noChangeArrowheads="1" noTextEdit="1"/>
          </p:cNvSpPr>
          <p:nvPr>
            <p:ph type="sldImg" idx="2"/>
          </p:nvPr>
        </p:nvSpPr>
        <p:spPr bwMode="auto">
          <a:xfrm>
            <a:off x="2749550" y="531813"/>
            <a:ext cx="4733925" cy="26638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65162" y="3372586"/>
            <a:ext cx="7504289" cy="3193850"/>
          </a:xfrm>
          <a:prstGeom prst="rect">
            <a:avLst/>
          </a:prstGeom>
          <a:noFill/>
          <a:ln>
            <a:noFill/>
          </a:ln>
          <a:effectLst/>
        </p:spPr>
        <p:txBody>
          <a:bodyPr vert="horz" wrap="square" lIns="95100" tIns="47551" rIns="95100" bIns="47551" numCol="1" anchor="t" anchorCtr="0" compatLnSpc="1">
            <a:prstTxWarp prst="textNoShape">
              <a:avLst/>
            </a:prstTxWarp>
          </a:bodyPr>
          <a:lstStyle/>
          <a:p>
            <a:pPr lvl="0"/>
            <a:r>
              <a:rPr lang="zh-TW" altLang="en-US" noProof="0"/>
              <a:t>按一下以編輯母片</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5126" name="Rectangle 6"/>
          <p:cNvSpPr>
            <a:spLocks noGrp="1" noChangeArrowheads="1"/>
          </p:cNvSpPr>
          <p:nvPr>
            <p:ph type="ftr" sz="quarter" idx="4"/>
          </p:nvPr>
        </p:nvSpPr>
        <p:spPr bwMode="auto">
          <a:xfrm>
            <a:off x="0" y="6745171"/>
            <a:ext cx="4434726" cy="354130"/>
          </a:xfrm>
          <a:prstGeom prst="rect">
            <a:avLst/>
          </a:prstGeom>
          <a:noFill/>
          <a:ln>
            <a:noFill/>
          </a:ln>
          <a:effectLst/>
        </p:spPr>
        <p:txBody>
          <a:bodyPr vert="horz" wrap="square" lIns="95100" tIns="47551" rIns="95100" bIns="47551" numCol="1" anchor="b" anchorCtr="0" compatLnSpc="1">
            <a:prstTxWarp prst="textNoShape">
              <a:avLst/>
            </a:prstTxWarp>
          </a:bodyPr>
          <a:lstStyle>
            <a:lvl1pPr algn="l">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endParaRPr lang="en-US" altLang="zh-TW"/>
          </a:p>
        </p:txBody>
      </p:sp>
      <p:sp>
        <p:nvSpPr>
          <p:cNvPr id="5127" name="Rectangle 7"/>
          <p:cNvSpPr>
            <a:spLocks noGrp="1" noChangeArrowheads="1"/>
          </p:cNvSpPr>
          <p:nvPr>
            <p:ph type="sldNum" sz="quarter" idx="5"/>
          </p:nvPr>
        </p:nvSpPr>
        <p:spPr bwMode="auto">
          <a:xfrm>
            <a:off x="5799888" y="6745171"/>
            <a:ext cx="4434726" cy="354130"/>
          </a:xfrm>
          <a:prstGeom prst="rect">
            <a:avLst/>
          </a:prstGeom>
          <a:noFill/>
          <a:ln>
            <a:noFill/>
          </a:ln>
          <a:effectLst/>
        </p:spPr>
        <p:txBody>
          <a:bodyPr vert="horz" wrap="square" lIns="95100" tIns="47551" rIns="95100" bIns="47551" numCol="1" anchor="b" anchorCtr="0" compatLnSpc="1">
            <a:prstTxWarp prst="textNoShape">
              <a:avLst/>
            </a:prstTxWarp>
          </a:bodyPr>
          <a:lstStyle>
            <a:lvl1pPr algn="r">
              <a:lnSpc>
                <a:spcPct val="100000"/>
              </a:lnSpc>
              <a:spcBef>
                <a:spcPct val="0"/>
              </a:spcBef>
              <a:buClrTx/>
              <a:buSzTx/>
              <a:defRPr sz="1200">
                <a:solidFill>
                  <a:schemeClr val="tx1"/>
                </a:solidFill>
                <a:latin typeface="Times New Roman" pitchFamily="18" charset="0"/>
                <a:ea typeface="新細明體" pitchFamily="18" charset="-120"/>
                <a:cs typeface="+mn-cs"/>
              </a:defRPr>
            </a:lvl1pPr>
          </a:lstStyle>
          <a:p>
            <a:pPr>
              <a:defRPr/>
            </a:pPr>
            <a:fld id="{DDFD4178-4483-4FE6-9A63-D778FB3ED7F1}" type="slidenum">
              <a:rPr lang="en-US" altLang="zh-TW"/>
              <a:pPr>
                <a:defRPr/>
              </a:pPr>
              <a:t>‹#›</a:t>
            </a:fld>
            <a:endParaRPr lang="en-US" altLang="zh-TW" dirty="0"/>
          </a:p>
        </p:txBody>
      </p:sp>
    </p:spTree>
    <p:extLst>
      <p:ext uri="{BB962C8B-B14F-4D97-AF65-F5344CB8AC3E}">
        <p14:creationId xmlns:p14="http://schemas.microsoft.com/office/powerpoint/2010/main" val="1661412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新細明體" pitchFamily="18" charset="-12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影像版面配置區 1"/>
          <p:cNvSpPr>
            <a:spLocks noGrp="1" noRot="1" noChangeAspect="1"/>
          </p:cNvSpPr>
          <p:nvPr>
            <p:ph type="sldImg"/>
          </p:nvPr>
        </p:nvSpPr>
        <p:spPr>
          <a:xfrm>
            <a:off x="2749550" y="531813"/>
            <a:ext cx="4733925" cy="2663825"/>
          </a:xfrm>
        </p:spPr>
      </p:sp>
      <p:sp>
        <p:nvSpPr>
          <p:cNvPr id="3" name="備忘稿版面配置區 2"/>
          <p:cNvSpPr>
            <a:spLocks noGrp="1"/>
          </p:cNvSpPr>
          <p:nvPr>
            <p:ph type="body" idx="1"/>
          </p:nvPr>
        </p:nvSpPr>
        <p:spPr/>
        <p:txBody>
          <a:bodyPr/>
          <a:lstStyle/>
          <a:p>
            <a:endParaRPr lang="zh-TW" altLang="en-US" dirty="0"/>
          </a:p>
        </p:txBody>
      </p:sp>
      <p:sp>
        <p:nvSpPr>
          <p:cNvPr id="4" name="投影片編號版面配置區 3"/>
          <p:cNvSpPr>
            <a:spLocks noGrp="1"/>
          </p:cNvSpPr>
          <p:nvPr>
            <p:ph type="sldNum" sz="quarter" idx="5"/>
          </p:nvPr>
        </p:nvSpPr>
        <p:spPr/>
        <p:txBody>
          <a:bodyPr/>
          <a:lstStyle/>
          <a:p>
            <a:pPr>
              <a:defRPr/>
            </a:pPr>
            <a:fld id="{DDFD4178-4483-4FE6-9A63-D778FB3ED7F1}" type="slidenum">
              <a:rPr lang="en-US" altLang="zh-TW" smtClean="0"/>
              <a:pPr>
                <a:defRPr/>
              </a:pPr>
              <a:t>1</a:t>
            </a:fld>
            <a:endParaRPr lang="en-US" altLang="zh-TW" dirty="0"/>
          </a:p>
        </p:txBody>
      </p:sp>
    </p:spTree>
    <p:extLst>
      <p:ext uri="{BB962C8B-B14F-4D97-AF65-F5344CB8AC3E}">
        <p14:creationId xmlns:p14="http://schemas.microsoft.com/office/powerpoint/2010/main" val="2605270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標題投影片">
    <p:spTree>
      <p:nvGrpSpPr>
        <p:cNvPr id="1" name=""/>
        <p:cNvGrpSpPr/>
        <p:nvPr/>
      </p:nvGrpSpPr>
      <p:grpSpPr>
        <a:xfrm>
          <a:off x="0" y="0"/>
          <a:ext cx="0" cy="0"/>
          <a:chOff x="0" y="0"/>
          <a:chExt cx="0" cy="0"/>
        </a:xfrm>
      </p:grpSpPr>
      <p:sp>
        <p:nvSpPr>
          <p:cNvPr id="2" name="Line 10"/>
          <p:cNvSpPr>
            <a:spLocks noChangeShapeType="1"/>
          </p:cNvSpPr>
          <p:nvPr userDrawn="1"/>
        </p:nvSpPr>
        <p:spPr bwMode="auto">
          <a:xfrm flipV="1">
            <a:off x="410308" y="6369050"/>
            <a:ext cx="11336217"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10" name="標題 1"/>
          <p:cNvSpPr>
            <a:spLocks noGrp="1"/>
          </p:cNvSpPr>
          <p:nvPr>
            <p:ph type="ctrTitle"/>
          </p:nvPr>
        </p:nvSpPr>
        <p:spPr>
          <a:xfrm>
            <a:off x="1111385" y="2177722"/>
            <a:ext cx="9969231" cy="1656000"/>
          </a:xfrm>
          <a:prstGeom prst="rect">
            <a:avLst/>
          </a:prstGeom>
        </p:spPr>
        <p:txBody>
          <a:bodyPr anchor="ctr">
            <a:normAutofit/>
          </a:bodyPr>
          <a:lstStyle>
            <a:lvl1pPr algn="ctr">
              <a:defRPr sz="40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sp>
        <p:nvSpPr>
          <p:cNvPr id="11" name="副標題 2"/>
          <p:cNvSpPr>
            <a:spLocks noGrp="1"/>
          </p:cNvSpPr>
          <p:nvPr>
            <p:ph type="subTitle" idx="1"/>
          </p:nvPr>
        </p:nvSpPr>
        <p:spPr>
          <a:xfrm>
            <a:off x="1665231" y="4005264"/>
            <a:ext cx="8861538" cy="1800000"/>
          </a:xfrm>
          <a:prstGeom prst="rect">
            <a:avLst/>
          </a:prstGeom>
        </p:spPr>
        <p:txBody>
          <a:bodyPr anchor="ctr">
            <a:normAutofit/>
          </a:bodyPr>
          <a:lstStyle>
            <a:lvl1pPr marL="2769300" indent="0" algn="l">
              <a:lnSpc>
                <a:spcPct val="150000"/>
              </a:lnSpc>
              <a:buNone/>
              <a:defRPr sz="24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marL="562722" indent="0" algn="ctr">
              <a:buNone/>
              <a:defRPr>
                <a:solidFill>
                  <a:schemeClr val="tx1">
                    <a:tint val="75000"/>
                  </a:schemeClr>
                </a:solidFill>
              </a:defRPr>
            </a:lvl2pPr>
            <a:lvl3pPr marL="1125444" indent="0" algn="ctr">
              <a:buNone/>
              <a:defRPr>
                <a:solidFill>
                  <a:schemeClr val="tx1">
                    <a:tint val="75000"/>
                  </a:schemeClr>
                </a:solidFill>
              </a:defRPr>
            </a:lvl3pPr>
            <a:lvl4pPr marL="1688165" indent="0" algn="ctr">
              <a:buNone/>
              <a:defRPr>
                <a:solidFill>
                  <a:schemeClr val="tx1">
                    <a:tint val="75000"/>
                  </a:schemeClr>
                </a:solidFill>
              </a:defRPr>
            </a:lvl4pPr>
            <a:lvl5pPr marL="2250887" indent="0" algn="ctr">
              <a:buNone/>
              <a:defRPr>
                <a:solidFill>
                  <a:schemeClr val="tx1">
                    <a:tint val="75000"/>
                  </a:schemeClr>
                </a:solidFill>
              </a:defRPr>
            </a:lvl5pPr>
            <a:lvl6pPr marL="2813609" indent="0" algn="ctr">
              <a:buNone/>
              <a:defRPr>
                <a:solidFill>
                  <a:schemeClr val="tx1">
                    <a:tint val="75000"/>
                  </a:schemeClr>
                </a:solidFill>
              </a:defRPr>
            </a:lvl6pPr>
            <a:lvl7pPr marL="3376331" indent="0" algn="ctr">
              <a:buNone/>
              <a:defRPr>
                <a:solidFill>
                  <a:schemeClr val="tx1">
                    <a:tint val="75000"/>
                  </a:schemeClr>
                </a:solidFill>
              </a:defRPr>
            </a:lvl7pPr>
            <a:lvl8pPr marL="3939052" indent="0" algn="ctr">
              <a:buNone/>
              <a:defRPr>
                <a:solidFill>
                  <a:schemeClr val="tx1">
                    <a:tint val="75000"/>
                  </a:schemeClr>
                </a:solidFill>
              </a:defRPr>
            </a:lvl8pPr>
            <a:lvl9pPr marL="4501774" indent="0" algn="ctr">
              <a:buNone/>
              <a:defRPr>
                <a:solidFill>
                  <a:schemeClr val="tx1">
                    <a:tint val="75000"/>
                  </a:schemeClr>
                </a:solidFill>
              </a:defRPr>
            </a:lvl9pPr>
          </a:lstStyle>
          <a:p>
            <a:r>
              <a:rPr lang="zh-TW" altLang="en-US" dirty="0"/>
              <a:t>按一下以編輯母片副標題樣式</a:t>
            </a:r>
          </a:p>
        </p:txBody>
      </p:sp>
      <p:sp>
        <p:nvSpPr>
          <p:cNvPr id="9"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pic>
        <p:nvPicPr>
          <p:cNvPr id="4" name="Picture 11">
            <a:extLst>
              <a:ext uri="{FF2B5EF4-FFF2-40B4-BE49-F238E27FC236}">
                <a16:creationId xmlns:a16="http://schemas.microsoft.com/office/drawing/2014/main" id="{895999CC-7DD9-140B-E663-97696AEF3F54}"/>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4067287040"/>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標題投影片">
    <p:spTree>
      <p:nvGrpSpPr>
        <p:cNvPr id="1" name=""/>
        <p:cNvGrpSpPr/>
        <p:nvPr/>
      </p:nvGrpSpPr>
      <p:grpSpPr>
        <a:xfrm>
          <a:off x="0" y="0"/>
          <a:ext cx="0" cy="0"/>
          <a:chOff x="0" y="0"/>
          <a:chExt cx="0" cy="0"/>
        </a:xfrm>
      </p:grpSpPr>
      <p:sp>
        <p:nvSpPr>
          <p:cNvPr id="2" name="Line 10"/>
          <p:cNvSpPr>
            <a:spLocks noChangeShapeType="1"/>
          </p:cNvSpPr>
          <p:nvPr userDrawn="1"/>
        </p:nvSpPr>
        <p:spPr bwMode="auto">
          <a:xfrm flipV="1">
            <a:off x="410308" y="6369050"/>
            <a:ext cx="11336217"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9"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sp>
        <p:nvSpPr>
          <p:cNvPr id="3" name="標題 1">
            <a:extLst>
              <a:ext uri="{FF2B5EF4-FFF2-40B4-BE49-F238E27FC236}">
                <a16:creationId xmlns:a16="http://schemas.microsoft.com/office/drawing/2014/main" id="{CD8E534C-30B6-6DF6-6707-F0B89957B623}"/>
              </a:ext>
            </a:extLst>
          </p:cNvPr>
          <p:cNvSpPr>
            <a:spLocks noGrp="1"/>
          </p:cNvSpPr>
          <p:nvPr>
            <p:ph type="title"/>
          </p:nvPr>
        </p:nvSpPr>
        <p:spPr>
          <a:xfrm>
            <a:off x="1031631" y="2529000"/>
            <a:ext cx="10128738" cy="1800000"/>
          </a:xfrm>
          <a:prstGeom prst="rect">
            <a:avLst/>
          </a:prstGeom>
        </p:spPr>
        <p:txBody>
          <a:bodyPr anchor="ctr">
            <a:normAutofit/>
          </a:bodyPr>
          <a:lstStyle>
            <a:lvl1pPr algn="ctr">
              <a:lnSpc>
                <a:spcPct val="100000"/>
              </a:lnSpc>
              <a:defRPr sz="40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pic>
        <p:nvPicPr>
          <p:cNvPr id="4" name="Picture 11">
            <a:extLst>
              <a:ext uri="{FF2B5EF4-FFF2-40B4-BE49-F238E27FC236}">
                <a16:creationId xmlns:a16="http://schemas.microsoft.com/office/drawing/2014/main" id="{BC169D16-A62A-B2BC-6296-B503C5119328}"/>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15018507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3_標題投影片">
    <p:spTree>
      <p:nvGrpSpPr>
        <p:cNvPr id="1" name=""/>
        <p:cNvGrpSpPr/>
        <p:nvPr/>
      </p:nvGrpSpPr>
      <p:grpSpPr>
        <a:xfrm>
          <a:off x="0" y="0"/>
          <a:ext cx="0" cy="0"/>
          <a:chOff x="0" y="0"/>
          <a:chExt cx="0" cy="0"/>
        </a:xfrm>
      </p:grpSpPr>
      <p:sp>
        <p:nvSpPr>
          <p:cNvPr id="2" name="Line 10"/>
          <p:cNvSpPr>
            <a:spLocks noChangeShapeType="1"/>
          </p:cNvSpPr>
          <p:nvPr userDrawn="1"/>
        </p:nvSpPr>
        <p:spPr bwMode="auto">
          <a:xfrm flipV="1">
            <a:off x="410308" y="6369050"/>
            <a:ext cx="11336217"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10" name="標題 1"/>
          <p:cNvSpPr>
            <a:spLocks noGrp="1"/>
          </p:cNvSpPr>
          <p:nvPr>
            <p:ph type="title"/>
          </p:nvPr>
        </p:nvSpPr>
        <p:spPr>
          <a:xfrm>
            <a:off x="1031631" y="2529000"/>
            <a:ext cx="10128738" cy="1800000"/>
          </a:xfrm>
          <a:prstGeom prst="rect">
            <a:avLst/>
          </a:prstGeom>
        </p:spPr>
        <p:txBody>
          <a:bodyPr anchor="ctr">
            <a:normAutofit/>
          </a:bodyPr>
          <a:lstStyle>
            <a:lvl1pPr algn="ctr">
              <a:lnSpc>
                <a:spcPct val="100000"/>
              </a:lnSpc>
              <a:defRPr sz="40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sp>
        <p:nvSpPr>
          <p:cNvPr id="9"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sp>
        <p:nvSpPr>
          <p:cNvPr id="4" name="Text Box 12">
            <a:extLst>
              <a:ext uri="{FF2B5EF4-FFF2-40B4-BE49-F238E27FC236}">
                <a16:creationId xmlns:a16="http://schemas.microsoft.com/office/drawing/2014/main" id="{2B0168AA-3269-27F8-6075-592B1D7FB5F3}"/>
              </a:ext>
            </a:extLst>
          </p:cNvPr>
          <p:cNvSpPr txBox="1">
            <a:spLocks noChangeArrowheads="1"/>
          </p:cNvSpPr>
          <p:nvPr userDrawn="1"/>
        </p:nvSpPr>
        <p:spPr bwMode="auto">
          <a:xfrm>
            <a:off x="1820308" y="6518126"/>
            <a:ext cx="8551385" cy="206723"/>
          </a:xfrm>
          <a:prstGeom prst="rect">
            <a:avLst/>
          </a:prstGeom>
          <a:noFill/>
          <a:ln>
            <a:noFill/>
          </a:ln>
          <a:effectLst/>
        </p:spPr>
        <p:txBody>
          <a:bodyPr wrap="square" lIns="0" tIns="0" rIns="0" bIns="0">
            <a:spAutoFit/>
          </a:bodyPr>
          <a:lstStyle>
            <a:lvl1pPr eaLnBrk="0" hangingPunct="0">
              <a:defRPr kumimoji="1" sz="1600">
                <a:solidFill>
                  <a:srgbClr val="737373"/>
                </a:solidFill>
                <a:latin typeface="Frutiger 47LightCn" pitchFamily="34" charset="0"/>
                <a:ea typeface="文鼎新細黑" pitchFamily="49" charset="-120"/>
              </a:defRPr>
            </a:lvl1pPr>
            <a:lvl2pPr marL="742950" indent="-285750" eaLnBrk="0" hangingPunct="0">
              <a:defRPr kumimoji="1" sz="1600">
                <a:solidFill>
                  <a:srgbClr val="737373"/>
                </a:solidFill>
                <a:latin typeface="Frutiger 47LightCn" pitchFamily="34" charset="0"/>
                <a:ea typeface="文鼎新細黑" pitchFamily="49" charset="-120"/>
              </a:defRPr>
            </a:lvl2pPr>
            <a:lvl3pPr marL="1143000" indent="-228600" eaLnBrk="0" hangingPunct="0">
              <a:defRPr kumimoji="1" sz="1600">
                <a:solidFill>
                  <a:srgbClr val="737373"/>
                </a:solidFill>
                <a:latin typeface="Frutiger 47LightCn" pitchFamily="34" charset="0"/>
                <a:ea typeface="文鼎新細黑" pitchFamily="49" charset="-120"/>
              </a:defRPr>
            </a:lvl3pPr>
            <a:lvl4pPr marL="1600200" indent="-228600" eaLnBrk="0" hangingPunct="0">
              <a:defRPr kumimoji="1" sz="1600">
                <a:solidFill>
                  <a:srgbClr val="737373"/>
                </a:solidFill>
                <a:latin typeface="Frutiger 47LightCn" pitchFamily="34" charset="0"/>
                <a:ea typeface="文鼎新細黑" pitchFamily="49" charset="-120"/>
              </a:defRPr>
            </a:lvl4pPr>
            <a:lvl5pPr marL="2057400" indent="-228600" eaLnBrk="0" hangingPunct="0">
              <a:defRPr kumimoji="1" sz="1600">
                <a:solidFill>
                  <a:srgbClr val="737373"/>
                </a:solidFill>
                <a:latin typeface="Frutiger 47LightCn" pitchFamily="34" charset="0"/>
                <a:ea typeface="文鼎新細黑" pitchFamily="49" charset="-120"/>
              </a:defRPr>
            </a:lvl5pPr>
            <a:lvl6pPr marL="25146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6pPr>
            <a:lvl7pPr marL="29718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7pPr>
            <a:lvl8pPr marL="34290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8pPr>
            <a:lvl9pPr marL="38862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9pPr>
          </a:lstStyle>
          <a:p>
            <a:pPr algn="ctr" eaLnBrk="1" fontAlgn="base" hangingPunct="1">
              <a:lnSpc>
                <a:spcPct val="120000"/>
              </a:lnSpc>
              <a:spcBef>
                <a:spcPct val="0"/>
              </a:spcBef>
              <a:spcAft>
                <a:spcPct val="0"/>
              </a:spcAft>
              <a:defRPr/>
            </a:pPr>
            <a:r>
              <a:rPr lang="zh-TW" altLang="en-US" sz="1231" dirty="0">
                <a:solidFill>
                  <a:schemeClr val="tx1">
                    <a:lumMod val="75000"/>
                    <a:lumOff val="25000"/>
                  </a:schemeClr>
                </a:solidFill>
                <a:latin typeface="標楷體" pitchFamily="65" charset="-120"/>
                <a:ea typeface="標楷體" pitchFamily="65" charset="-120"/>
              </a:rPr>
              <a:t>本簡報僅供參考，未經本人批准同意，本簡報不得翻印或作其他任何用途。</a:t>
            </a:r>
          </a:p>
        </p:txBody>
      </p:sp>
      <p:pic>
        <p:nvPicPr>
          <p:cNvPr id="3" name="Picture 11">
            <a:extLst>
              <a:ext uri="{FF2B5EF4-FFF2-40B4-BE49-F238E27FC236}">
                <a16:creationId xmlns:a16="http://schemas.microsoft.com/office/drawing/2014/main" id="{B290D4C6-D29F-B162-C37B-372AF2F2578F}"/>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42441671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a:xfrm>
            <a:off x="336000" y="239296"/>
            <a:ext cx="11520000" cy="1143000"/>
          </a:xfrm>
          <a:prstGeom prst="rect">
            <a:avLst/>
          </a:prstGeom>
        </p:spPr>
        <p:txBody>
          <a:bodyPr>
            <a:normAutofit/>
          </a:bodyPr>
          <a:lstStyle>
            <a:lvl1pPr algn="l">
              <a:lnSpc>
                <a:spcPct val="130000"/>
              </a:lnSpc>
              <a:defRPr sz="3400" b="1" i="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sp>
        <p:nvSpPr>
          <p:cNvPr id="3"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pic>
        <p:nvPicPr>
          <p:cNvPr id="4" name="Picture 11">
            <a:extLst>
              <a:ext uri="{FF2B5EF4-FFF2-40B4-BE49-F238E27FC236}">
                <a16:creationId xmlns:a16="http://schemas.microsoft.com/office/drawing/2014/main" id="{9B6B94A0-8C1E-A807-278A-AE8B10A91B5B}"/>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4740559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標題及物件">
    <p:spTree>
      <p:nvGrpSpPr>
        <p:cNvPr id="1" name=""/>
        <p:cNvGrpSpPr/>
        <p:nvPr/>
      </p:nvGrpSpPr>
      <p:grpSpPr>
        <a:xfrm>
          <a:off x="0" y="0"/>
          <a:ext cx="0" cy="0"/>
          <a:chOff x="0" y="0"/>
          <a:chExt cx="0" cy="0"/>
        </a:xfrm>
      </p:grpSpPr>
      <p:sp>
        <p:nvSpPr>
          <p:cNvPr id="4" name="標題 1"/>
          <p:cNvSpPr>
            <a:spLocks noGrp="1"/>
          </p:cNvSpPr>
          <p:nvPr>
            <p:ph type="title"/>
          </p:nvPr>
        </p:nvSpPr>
        <p:spPr>
          <a:xfrm>
            <a:off x="1031631" y="557808"/>
            <a:ext cx="10128738" cy="1143000"/>
          </a:xfrm>
          <a:prstGeom prst="rect">
            <a:avLst/>
          </a:prstGeom>
        </p:spPr>
        <p:txBody>
          <a:bodyPr>
            <a:normAutofit/>
          </a:bodyPr>
          <a:lstStyle>
            <a:lvl1pPr algn="ctr">
              <a:defRPr sz="36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sp>
        <p:nvSpPr>
          <p:cNvPr id="5"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pic>
        <p:nvPicPr>
          <p:cNvPr id="2" name="Picture 11">
            <a:extLst>
              <a:ext uri="{FF2B5EF4-FFF2-40B4-BE49-F238E27FC236}">
                <a16:creationId xmlns:a16="http://schemas.microsoft.com/office/drawing/2014/main" id="{1BF5DF5C-7EEC-5EA0-6FC5-E0A9658EEBBC}"/>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879963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3" name="內容版面配置區 2"/>
          <p:cNvSpPr>
            <a:spLocks noGrp="1"/>
          </p:cNvSpPr>
          <p:nvPr>
            <p:ph idx="1" hasCustomPrompt="1"/>
          </p:nvPr>
        </p:nvSpPr>
        <p:spPr>
          <a:xfrm>
            <a:off x="609600" y="1600201"/>
            <a:ext cx="10972800" cy="4525963"/>
          </a:xfrm>
          <a:prstGeom prst="rect">
            <a:avLst/>
          </a:prstGeom>
        </p:spPr>
        <p:txBody>
          <a:bodyPr/>
          <a:lstStyle>
            <a:lvl1pPr>
              <a:lnSpc>
                <a:spcPct val="150000"/>
              </a:lnSpc>
              <a:spcAft>
                <a:spcPts val="1477"/>
              </a:spcAft>
              <a:buClrTx/>
              <a:buFont typeface="Wingdings" panose="05000000000000000000" pitchFamily="2" charset="2"/>
              <a:buChar char="l"/>
              <a:defRPr sz="24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a:lnSpc>
                <a:spcPct val="150000"/>
              </a:lnSpc>
              <a:spcAft>
                <a:spcPts val="1477"/>
              </a:spcAft>
              <a:defRPr sz="24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2pPr>
            <a:lvl3pPr>
              <a:lnSpc>
                <a:spcPct val="150000"/>
              </a:lnSpc>
              <a:spcAft>
                <a:spcPts val="1477"/>
              </a:spcAft>
              <a:defRPr sz="240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3pPr>
            <a:lvl4pPr>
              <a:defRPr baseline="0">
                <a:latin typeface="Calibri" panose="020F0502020204030204" pitchFamily="34" charset="0"/>
                <a:ea typeface="標楷體" panose="03000509000000000000" pitchFamily="65" charset="-120"/>
              </a:defRPr>
            </a:lvl4pPr>
            <a:lvl5pPr>
              <a:defRPr baseline="0">
                <a:latin typeface="Calibri" panose="020F0502020204030204" pitchFamily="34" charset="0"/>
                <a:ea typeface="標楷體" panose="03000509000000000000" pitchFamily="65" charset="-120"/>
              </a:defRPr>
            </a:lvl5pPr>
          </a:lstStyle>
          <a:p>
            <a:pPr lvl="0"/>
            <a:r>
              <a:rPr lang="zh-TW" altLang="en-US" dirty="0"/>
              <a:t>按一下以編輯母片文字樣式</a:t>
            </a:r>
          </a:p>
          <a:p>
            <a:pPr lvl="1"/>
            <a:r>
              <a:rPr lang="zh-TW" altLang="en-US" dirty="0"/>
              <a:t>第二層</a:t>
            </a:r>
          </a:p>
          <a:p>
            <a:pPr lvl="2"/>
            <a:r>
              <a:rPr lang="zh-TW" altLang="en-US" dirty="0"/>
              <a:t>第三層</a:t>
            </a:r>
          </a:p>
        </p:txBody>
      </p:sp>
      <p:sp>
        <p:nvSpPr>
          <p:cNvPr id="4" name="標題 1"/>
          <p:cNvSpPr>
            <a:spLocks noGrp="1"/>
          </p:cNvSpPr>
          <p:nvPr>
            <p:ph type="title"/>
          </p:nvPr>
        </p:nvSpPr>
        <p:spPr>
          <a:xfrm>
            <a:off x="609600" y="557808"/>
            <a:ext cx="10128738" cy="1143000"/>
          </a:xfrm>
          <a:prstGeom prst="rect">
            <a:avLst/>
          </a:prstGeom>
        </p:spPr>
        <p:txBody>
          <a:bodyPr>
            <a:normAutofit/>
          </a:bodyPr>
          <a:lstStyle>
            <a:lvl1pPr algn="l">
              <a:defRPr sz="3446" b="1" i="0"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stStyle>
          <a:p>
            <a:r>
              <a:rPr lang="zh-TW" altLang="en-US" dirty="0"/>
              <a:t>按一下以編輯母片標題樣式</a:t>
            </a:r>
          </a:p>
        </p:txBody>
      </p:sp>
      <p:sp>
        <p:nvSpPr>
          <p:cNvPr id="5"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pic>
        <p:nvPicPr>
          <p:cNvPr id="2" name="Picture 11">
            <a:extLst>
              <a:ext uri="{FF2B5EF4-FFF2-40B4-BE49-F238E27FC236}">
                <a16:creationId xmlns:a16="http://schemas.microsoft.com/office/drawing/2014/main" id="{83BB7049-443C-C71A-2BE4-C42690E5DFAC}"/>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165517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標題及物件">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09600" y="559566"/>
            <a:ext cx="5390400" cy="639762"/>
          </a:xfrm>
        </p:spPr>
        <p:txBody>
          <a:bodyPr anchor="b"/>
          <a:lstStyle>
            <a:lvl1pPr marL="0" indent="0" algn="ctr">
              <a:buNone/>
              <a:defRPr sz="3200" b="1"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zh-TW" altLang="en-US" dirty="0"/>
              <a:t>按一下以編輯母片文字樣式</a:t>
            </a:r>
          </a:p>
        </p:txBody>
      </p:sp>
      <p:sp>
        <p:nvSpPr>
          <p:cNvPr id="4" name="內容版面配置區 3"/>
          <p:cNvSpPr>
            <a:spLocks noGrp="1"/>
          </p:cNvSpPr>
          <p:nvPr>
            <p:ph sz="half" idx="2" hasCustomPrompt="1"/>
          </p:nvPr>
        </p:nvSpPr>
        <p:spPr>
          <a:xfrm>
            <a:off x="609600" y="1316150"/>
            <a:ext cx="5390400" cy="3924000"/>
          </a:xfrm>
        </p:spPr>
        <p:txBody>
          <a:bodyPr/>
          <a:lstStyle>
            <a:lvl1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2pPr>
            <a:lvl3pPr>
              <a:defRPr sz="2462" baseline="0">
                <a:latin typeface="Calibri" panose="020F0502020204030204" pitchFamily="34" charset="0"/>
                <a:ea typeface="標楷體" panose="03000509000000000000" pitchFamily="65" charset="-120"/>
              </a:defRPr>
            </a:lvl3pPr>
            <a:lvl4pPr>
              <a:defRPr sz="2462" baseline="0">
                <a:latin typeface="Calibri" panose="020F0502020204030204" pitchFamily="34" charset="0"/>
                <a:ea typeface="標楷體" panose="03000509000000000000" pitchFamily="65" charset="-120"/>
              </a:defRPr>
            </a:lvl4pPr>
            <a:lvl5pPr>
              <a:defRPr sz="2462" baseline="0">
                <a:latin typeface="Calibri" panose="020F0502020204030204" pitchFamily="34" charset="0"/>
                <a:ea typeface="標楷體" panose="03000509000000000000" pitchFamily="65" charset="-120"/>
              </a:defRPr>
            </a:lvl5pPr>
            <a:lvl6pPr>
              <a:defRPr sz="1969"/>
            </a:lvl6pPr>
            <a:lvl7pPr>
              <a:defRPr sz="1969"/>
            </a:lvl7pPr>
            <a:lvl8pPr>
              <a:defRPr sz="1969"/>
            </a:lvl8pPr>
            <a:lvl9pPr>
              <a:defRPr sz="1969"/>
            </a:lvl9pPr>
          </a:lstStyle>
          <a:p>
            <a:pPr lvl="0"/>
            <a:r>
              <a:rPr lang="zh-TW" altLang="en-US" dirty="0"/>
              <a:t>按一下以編輯母片文字樣式</a:t>
            </a:r>
          </a:p>
          <a:p>
            <a:pPr lvl="1"/>
            <a:r>
              <a:rPr lang="zh-TW" altLang="en-US" dirty="0"/>
              <a:t>第二層</a:t>
            </a:r>
          </a:p>
        </p:txBody>
      </p:sp>
      <p:sp>
        <p:nvSpPr>
          <p:cNvPr id="5" name="文字版面配置區 4"/>
          <p:cNvSpPr>
            <a:spLocks noGrp="1"/>
          </p:cNvSpPr>
          <p:nvPr>
            <p:ph type="body" sz="quarter" idx="3"/>
          </p:nvPr>
        </p:nvSpPr>
        <p:spPr>
          <a:xfrm>
            <a:off x="6193365" y="559566"/>
            <a:ext cx="5390400" cy="639762"/>
          </a:xfrm>
        </p:spPr>
        <p:txBody>
          <a:bodyPr anchor="b"/>
          <a:lstStyle>
            <a:lvl1pPr marL="0" indent="0" algn="ctr">
              <a:buNone/>
              <a:defRPr sz="3200" b="1"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marL="562722" indent="0">
              <a:buNone/>
              <a:defRPr sz="2462" b="1"/>
            </a:lvl2pPr>
            <a:lvl3pPr marL="1125444" indent="0">
              <a:buNone/>
              <a:defRPr sz="2215" b="1"/>
            </a:lvl3pPr>
            <a:lvl4pPr marL="1688165" indent="0">
              <a:buNone/>
              <a:defRPr sz="1969" b="1"/>
            </a:lvl4pPr>
            <a:lvl5pPr marL="2250887" indent="0">
              <a:buNone/>
              <a:defRPr sz="1969" b="1"/>
            </a:lvl5pPr>
            <a:lvl6pPr marL="2813609" indent="0">
              <a:buNone/>
              <a:defRPr sz="1969" b="1"/>
            </a:lvl6pPr>
            <a:lvl7pPr marL="3376331" indent="0">
              <a:buNone/>
              <a:defRPr sz="1969" b="1"/>
            </a:lvl7pPr>
            <a:lvl8pPr marL="3939052" indent="0">
              <a:buNone/>
              <a:defRPr sz="1969" b="1"/>
            </a:lvl8pPr>
            <a:lvl9pPr marL="4501774" indent="0">
              <a:buNone/>
              <a:defRPr sz="1969" b="1"/>
            </a:lvl9pPr>
          </a:lstStyle>
          <a:p>
            <a:pPr lvl="0"/>
            <a:r>
              <a:rPr lang="zh-TW" altLang="en-US" dirty="0"/>
              <a:t>按一下以編輯母片文字樣式</a:t>
            </a:r>
          </a:p>
        </p:txBody>
      </p:sp>
      <p:sp>
        <p:nvSpPr>
          <p:cNvPr id="6" name="內容版面配置區 5"/>
          <p:cNvSpPr>
            <a:spLocks noGrp="1"/>
          </p:cNvSpPr>
          <p:nvPr>
            <p:ph sz="quarter" idx="4" hasCustomPrompt="1"/>
          </p:nvPr>
        </p:nvSpPr>
        <p:spPr>
          <a:xfrm>
            <a:off x="6193365" y="1316150"/>
            <a:ext cx="5390400" cy="3924000"/>
          </a:xfrm>
        </p:spPr>
        <p:txBody>
          <a:bodyPr/>
          <a:lstStyle>
            <a:lvl1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2pPr>
            <a:lvl3pPr>
              <a:defRPr sz="2462" baseline="0">
                <a:latin typeface="Calibri" panose="020F0502020204030204" pitchFamily="34" charset="0"/>
                <a:ea typeface="標楷體" panose="03000509000000000000" pitchFamily="65" charset="-120"/>
              </a:defRPr>
            </a:lvl3pPr>
            <a:lvl4pPr>
              <a:defRPr sz="2462" baseline="0">
                <a:latin typeface="Calibri" panose="020F0502020204030204" pitchFamily="34" charset="0"/>
                <a:ea typeface="標楷體" panose="03000509000000000000" pitchFamily="65" charset="-120"/>
              </a:defRPr>
            </a:lvl4pPr>
            <a:lvl5pPr>
              <a:defRPr sz="2462" baseline="0">
                <a:latin typeface="Calibri" panose="020F0502020204030204" pitchFamily="34" charset="0"/>
                <a:ea typeface="標楷體" panose="03000509000000000000" pitchFamily="65" charset="-120"/>
              </a:defRPr>
            </a:lvl5pPr>
            <a:lvl6pPr>
              <a:defRPr sz="1969"/>
            </a:lvl6pPr>
            <a:lvl7pPr>
              <a:defRPr sz="1969"/>
            </a:lvl7pPr>
            <a:lvl8pPr>
              <a:defRPr sz="1969"/>
            </a:lvl8pPr>
            <a:lvl9pPr>
              <a:defRPr sz="1969"/>
            </a:lvl9pPr>
          </a:lstStyle>
          <a:p>
            <a:pPr lvl="0"/>
            <a:r>
              <a:rPr lang="zh-TW" altLang="en-US" dirty="0"/>
              <a:t>按一下以編輯母片文字樣式</a:t>
            </a:r>
          </a:p>
          <a:p>
            <a:pPr lvl="1"/>
            <a:r>
              <a:rPr lang="zh-TW" altLang="en-US" dirty="0"/>
              <a:t>第二層</a:t>
            </a:r>
          </a:p>
        </p:txBody>
      </p:sp>
      <p:sp>
        <p:nvSpPr>
          <p:cNvPr id="7" name="內容版面配置區 3"/>
          <p:cNvSpPr>
            <a:spLocks noGrp="1"/>
          </p:cNvSpPr>
          <p:nvPr>
            <p:ph sz="half" idx="13"/>
          </p:nvPr>
        </p:nvSpPr>
        <p:spPr>
          <a:xfrm>
            <a:off x="609600" y="4880046"/>
            <a:ext cx="5390400" cy="1260000"/>
          </a:xfrm>
        </p:spPr>
        <p:txBody>
          <a:bodyPr/>
          <a:lstStyle>
            <a:lvl1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2pPr>
            <a:lvl3pPr>
              <a:defRPr sz="2215" baseline="0">
                <a:latin typeface="Calibri" panose="020F0502020204030204" pitchFamily="34" charset="0"/>
                <a:ea typeface="標楷體" panose="03000509000000000000" pitchFamily="65" charset="-120"/>
              </a:defRPr>
            </a:lvl3pPr>
            <a:lvl4pPr>
              <a:defRPr sz="1969" baseline="0">
                <a:latin typeface="Calibri" panose="020F0502020204030204" pitchFamily="34" charset="0"/>
                <a:ea typeface="標楷體" panose="03000509000000000000" pitchFamily="65" charset="-120"/>
              </a:defRPr>
            </a:lvl4pPr>
            <a:lvl5pPr>
              <a:defRPr sz="1969" baseline="0">
                <a:latin typeface="Calibri" panose="020F0502020204030204" pitchFamily="34" charset="0"/>
                <a:ea typeface="標楷體" panose="03000509000000000000" pitchFamily="65" charset="-120"/>
              </a:defRPr>
            </a:lvl5pPr>
            <a:lvl6pPr>
              <a:defRPr sz="1969"/>
            </a:lvl6pPr>
            <a:lvl7pPr>
              <a:defRPr sz="1969"/>
            </a:lvl7pPr>
            <a:lvl8pPr>
              <a:defRPr sz="1969"/>
            </a:lvl8pPr>
            <a:lvl9pPr>
              <a:defRPr sz="1969"/>
            </a:lvl9pPr>
          </a:lstStyle>
          <a:p>
            <a:pPr lvl="0"/>
            <a:r>
              <a:rPr lang="zh-TW" altLang="en-US" dirty="0"/>
              <a:t>按一下以編輯母片文字樣式</a:t>
            </a:r>
          </a:p>
          <a:p>
            <a:pPr lvl="1"/>
            <a:r>
              <a:rPr lang="zh-TW" altLang="en-US" dirty="0"/>
              <a:t>第二層</a:t>
            </a:r>
          </a:p>
        </p:txBody>
      </p:sp>
      <p:sp>
        <p:nvSpPr>
          <p:cNvPr id="8" name="內容版面配置區 5"/>
          <p:cNvSpPr>
            <a:spLocks noGrp="1"/>
          </p:cNvSpPr>
          <p:nvPr>
            <p:ph sz="quarter" idx="14"/>
          </p:nvPr>
        </p:nvSpPr>
        <p:spPr>
          <a:xfrm>
            <a:off x="6193365" y="4880046"/>
            <a:ext cx="5390400" cy="1260000"/>
          </a:xfrm>
        </p:spPr>
        <p:txBody>
          <a:bodyPr/>
          <a:lstStyle>
            <a:lvl1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1pPr>
            <a:lvl2pPr>
              <a:defRPr sz="2462" baseline="0">
                <a:solidFill>
                  <a:schemeClr val="tx1">
                    <a:lumMod val="75000"/>
                    <a:lumOff val="25000"/>
                  </a:schemeClr>
                </a:solidFill>
                <a:latin typeface="Yuanti TC" panose="02010600040101010101" pitchFamily="2" charset="-120"/>
                <a:ea typeface="Yuanti TC" panose="02010600040101010101" pitchFamily="2" charset="-120"/>
                <a:cs typeface="Yuanti TC" panose="02010600040101010101" pitchFamily="2" charset="-120"/>
              </a:defRPr>
            </a:lvl2pPr>
            <a:lvl3pPr>
              <a:defRPr sz="2215" baseline="0">
                <a:latin typeface="Calibri" panose="020F0502020204030204" pitchFamily="34" charset="0"/>
                <a:ea typeface="標楷體" panose="03000509000000000000" pitchFamily="65" charset="-120"/>
              </a:defRPr>
            </a:lvl3pPr>
            <a:lvl4pPr>
              <a:defRPr sz="1969" baseline="0">
                <a:latin typeface="Calibri" panose="020F0502020204030204" pitchFamily="34" charset="0"/>
                <a:ea typeface="標楷體" panose="03000509000000000000" pitchFamily="65" charset="-120"/>
              </a:defRPr>
            </a:lvl4pPr>
            <a:lvl5pPr>
              <a:defRPr sz="1969" baseline="0">
                <a:latin typeface="Calibri" panose="020F0502020204030204" pitchFamily="34" charset="0"/>
                <a:ea typeface="標楷體" panose="03000509000000000000" pitchFamily="65" charset="-120"/>
              </a:defRPr>
            </a:lvl5pPr>
            <a:lvl6pPr>
              <a:defRPr sz="1969"/>
            </a:lvl6pPr>
            <a:lvl7pPr>
              <a:defRPr sz="1969"/>
            </a:lvl7pPr>
            <a:lvl8pPr>
              <a:defRPr sz="1969"/>
            </a:lvl8pPr>
            <a:lvl9pPr>
              <a:defRPr sz="1969"/>
            </a:lvl9pPr>
          </a:lstStyle>
          <a:p>
            <a:pPr lvl="0"/>
            <a:r>
              <a:rPr lang="zh-TW" altLang="en-US" dirty="0"/>
              <a:t>按一下以編輯母片文字樣式</a:t>
            </a:r>
          </a:p>
          <a:p>
            <a:pPr lvl="1"/>
            <a:r>
              <a:rPr lang="zh-TW" altLang="en-US" dirty="0"/>
              <a:t>第二層</a:t>
            </a:r>
          </a:p>
        </p:txBody>
      </p:sp>
      <p:sp>
        <p:nvSpPr>
          <p:cNvPr id="9" name="投影片編號版面配置區 1"/>
          <p:cNvSpPr>
            <a:spLocks noGrp="1"/>
          </p:cNvSpPr>
          <p:nvPr>
            <p:ph type="sldNum" sz="quarter" idx="15"/>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pic>
        <p:nvPicPr>
          <p:cNvPr id="2" name="Picture 11">
            <a:extLst>
              <a:ext uri="{FF2B5EF4-FFF2-40B4-BE49-F238E27FC236}">
                <a16:creationId xmlns:a16="http://schemas.microsoft.com/office/drawing/2014/main" id="{9BEAC327-7B1E-DED8-323D-6D8C341B59D4}"/>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3533519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1_標題投影片">
    <p:spTree>
      <p:nvGrpSpPr>
        <p:cNvPr id="1" name=""/>
        <p:cNvGrpSpPr/>
        <p:nvPr/>
      </p:nvGrpSpPr>
      <p:grpSpPr>
        <a:xfrm>
          <a:off x="0" y="0"/>
          <a:ext cx="0" cy="0"/>
          <a:chOff x="0" y="0"/>
          <a:chExt cx="0" cy="0"/>
        </a:xfrm>
      </p:grpSpPr>
      <p:sp>
        <p:nvSpPr>
          <p:cNvPr id="2" name="Line 10"/>
          <p:cNvSpPr>
            <a:spLocks noChangeShapeType="1"/>
          </p:cNvSpPr>
          <p:nvPr userDrawn="1"/>
        </p:nvSpPr>
        <p:spPr bwMode="auto">
          <a:xfrm flipV="1">
            <a:off x="410308" y="6369050"/>
            <a:ext cx="11336217"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9"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sp>
        <p:nvSpPr>
          <p:cNvPr id="3" name="Text Box 12">
            <a:extLst>
              <a:ext uri="{FF2B5EF4-FFF2-40B4-BE49-F238E27FC236}">
                <a16:creationId xmlns:a16="http://schemas.microsoft.com/office/drawing/2014/main" id="{3AFE3CF7-E8E2-1D4D-FC8B-BC1CF45FA8E2}"/>
              </a:ext>
            </a:extLst>
          </p:cNvPr>
          <p:cNvSpPr txBox="1">
            <a:spLocks noChangeArrowheads="1"/>
          </p:cNvSpPr>
          <p:nvPr userDrawn="1"/>
        </p:nvSpPr>
        <p:spPr bwMode="auto">
          <a:xfrm>
            <a:off x="1820308" y="6518126"/>
            <a:ext cx="8551385" cy="206723"/>
          </a:xfrm>
          <a:prstGeom prst="rect">
            <a:avLst/>
          </a:prstGeom>
          <a:noFill/>
          <a:ln>
            <a:noFill/>
          </a:ln>
          <a:effectLst/>
        </p:spPr>
        <p:txBody>
          <a:bodyPr wrap="square" lIns="0" tIns="0" rIns="0" bIns="0">
            <a:spAutoFit/>
          </a:bodyPr>
          <a:lstStyle>
            <a:lvl1pPr eaLnBrk="0" hangingPunct="0">
              <a:defRPr kumimoji="1" sz="1600">
                <a:solidFill>
                  <a:srgbClr val="737373"/>
                </a:solidFill>
                <a:latin typeface="Frutiger 47LightCn" pitchFamily="34" charset="0"/>
                <a:ea typeface="文鼎新細黑" pitchFamily="49" charset="-120"/>
              </a:defRPr>
            </a:lvl1pPr>
            <a:lvl2pPr marL="742950" indent="-285750" eaLnBrk="0" hangingPunct="0">
              <a:defRPr kumimoji="1" sz="1600">
                <a:solidFill>
                  <a:srgbClr val="737373"/>
                </a:solidFill>
                <a:latin typeface="Frutiger 47LightCn" pitchFamily="34" charset="0"/>
                <a:ea typeface="文鼎新細黑" pitchFamily="49" charset="-120"/>
              </a:defRPr>
            </a:lvl2pPr>
            <a:lvl3pPr marL="1143000" indent="-228600" eaLnBrk="0" hangingPunct="0">
              <a:defRPr kumimoji="1" sz="1600">
                <a:solidFill>
                  <a:srgbClr val="737373"/>
                </a:solidFill>
                <a:latin typeface="Frutiger 47LightCn" pitchFamily="34" charset="0"/>
                <a:ea typeface="文鼎新細黑" pitchFamily="49" charset="-120"/>
              </a:defRPr>
            </a:lvl3pPr>
            <a:lvl4pPr marL="1600200" indent="-228600" eaLnBrk="0" hangingPunct="0">
              <a:defRPr kumimoji="1" sz="1600">
                <a:solidFill>
                  <a:srgbClr val="737373"/>
                </a:solidFill>
                <a:latin typeface="Frutiger 47LightCn" pitchFamily="34" charset="0"/>
                <a:ea typeface="文鼎新細黑" pitchFamily="49" charset="-120"/>
              </a:defRPr>
            </a:lvl4pPr>
            <a:lvl5pPr marL="2057400" indent="-228600" eaLnBrk="0" hangingPunct="0">
              <a:defRPr kumimoji="1" sz="1600">
                <a:solidFill>
                  <a:srgbClr val="737373"/>
                </a:solidFill>
                <a:latin typeface="Frutiger 47LightCn" pitchFamily="34" charset="0"/>
                <a:ea typeface="文鼎新細黑" pitchFamily="49" charset="-120"/>
              </a:defRPr>
            </a:lvl5pPr>
            <a:lvl6pPr marL="25146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6pPr>
            <a:lvl7pPr marL="29718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7pPr>
            <a:lvl8pPr marL="34290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8pPr>
            <a:lvl9pPr marL="38862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9pPr>
          </a:lstStyle>
          <a:p>
            <a:pPr algn="ctr" eaLnBrk="1" fontAlgn="base" hangingPunct="1">
              <a:lnSpc>
                <a:spcPct val="120000"/>
              </a:lnSpc>
              <a:spcBef>
                <a:spcPct val="0"/>
              </a:spcBef>
              <a:spcAft>
                <a:spcPct val="0"/>
              </a:spcAft>
              <a:defRPr/>
            </a:pPr>
            <a:r>
              <a:rPr lang="zh-TW" altLang="en-US" sz="1231" dirty="0">
                <a:solidFill>
                  <a:schemeClr val="tx1">
                    <a:lumMod val="75000"/>
                    <a:lumOff val="25000"/>
                  </a:schemeClr>
                </a:solidFill>
                <a:latin typeface="標楷體" pitchFamily="65" charset="-120"/>
                <a:ea typeface="標楷體" pitchFamily="65" charset="-120"/>
              </a:rPr>
              <a:t>本簡報僅供參考，未經本人批准同意，本簡報不得翻印或作其他任何用途。</a:t>
            </a:r>
          </a:p>
        </p:txBody>
      </p:sp>
      <p:pic>
        <p:nvPicPr>
          <p:cNvPr id="4" name="Picture 11">
            <a:extLst>
              <a:ext uri="{FF2B5EF4-FFF2-40B4-BE49-F238E27FC236}">
                <a16:creationId xmlns:a16="http://schemas.microsoft.com/office/drawing/2014/main" id="{F121D990-5439-34A3-98E7-C79591C6DDD6}"/>
              </a:ext>
            </a:extLst>
          </p:cNvPr>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26000" y="0"/>
            <a:ext cx="11340000" cy="190800"/>
          </a:xfrm>
          <a:prstGeom prst="rect">
            <a:avLst/>
          </a:prstGeom>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a:noFill/>
          </a:ln>
        </p:spPr>
      </p:pic>
    </p:spTree>
    <p:extLst>
      <p:ext uri="{BB962C8B-B14F-4D97-AF65-F5344CB8AC3E}">
        <p14:creationId xmlns:p14="http://schemas.microsoft.com/office/powerpoint/2010/main" val="37794018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10"/>
          <p:cNvSpPr>
            <a:spLocks noChangeShapeType="1"/>
          </p:cNvSpPr>
          <p:nvPr/>
        </p:nvSpPr>
        <p:spPr bwMode="auto">
          <a:xfrm flipV="1">
            <a:off x="410307" y="6369050"/>
            <a:ext cx="11342078"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1027" name="Line 10"/>
          <p:cNvSpPr>
            <a:spLocks noChangeShapeType="1"/>
          </p:cNvSpPr>
          <p:nvPr/>
        </p:nvSpPr>
        <p:spPr bwMode="auto">
          <a:xfrm flipV="1">
            <a:off x="422031" y="1295400"/>
            <a:ext cx="11336217" cy="0"/>
          </a:xfrm>
          <a:prstGeom prst="line">
            <a:avLst/>
          </a:prstGeom>
          <a:noFill/>
          <a:ln w="12700">
            <a:solidFill>
              <a:srgbClr val="003686"/>
            </a:solidFill>
            <a:round/>
            <a:headEnd/>
            <a:tailEnd/>
          </a:ln>
          <a:extLst>
            <a:ext uri="{909E8E84-426E-40DD-AFC4-6F175D3DCCD1}">
              <a14:hiddenFill xmlns:a14="http://schemas.microsoft.com/office/drawing/2010/main">
                <a:noFill/>
              </a14:hiddenFill>
            </a:ext>
          </a:extLst>
        </p:spPr>
        <p:txBody>
          <a:bodyPr/>
          <a:lstStyle/>
          <a:p>
            <a:endParaRPr lang="zh-TW" altLang="en-US" sz="1969"/>
          </a:p>
        </p:txBody>
      </p:sp>
      <p:sp>
        <p:nvSpPr>
          <p:cNvPr id="10" name="投影片編號版面配置區 1"/>
          <p:cNvSpPr>
            <a:spLocks noGrp="1"/>
          </p:cNvSpPr>
          <p:nvPr>
            <p:ph type="sldNum" sz="quarter" idx="4"/>
          </p:nvPr>
        </p:nvSpPr>
        <p:spPr>
          <a:xfrm>
            <a:off x="9024818" y="6021289"/>
            <a:ext cx="2743200" cy="365125"/>
          </a:xfrm>
          <a:prstGeom prst="rect">
            <a:avLst/>
          </a:prstGeom>
        </p:spPr>
        <p:txBody>
          <a:bodyPr vert="horz" lIns="91440" tIns="45720" rIns="91440" bIns="45720" rtlCol="0" anchor="ctr"/>
          <a:lstStyle>
            <a:lvl1pPr algn="r">
              <a:defRPr sz="1400" baseline="0">
                <a:solidFill>
                  <a:schemeClr val="tx1"/>
                </a:solidFill>
                <a:latin typeface="Yuanti TC" panose="02010600040101010101" pitchFamily="2" charset="-120"/>
                <a:ea typeface="Yuanti TC" panose="02010600040101010101" pitchFamily="2" charset="-120"/>
              </a:defRPr>
            </a:lvl1pPr>
          </a:lstStyle>
          <a:p>
            <a:fld id="{5724A70F-1A80-4FFC-9EFC-544BA2D42D70}" type="slidenum">
              <a:rPr lang="zh-TW" altLang="en-US" smtClean="0"/>
              <a:pPr/>
              <a:t>‹#›</a:t>
            </a:fld>
            <a:endParaRPr lang="zh-TW" altLang="en-US" dirty="0"/>
          </a:p>
        </p:txBody>
      </p:sp>
      <p:sp>
        <p:nvSpPr>
          <p:cNvPr id="12" name="Text Box 12"/>
          <p:cNvSpPr txBox="1">
            <a:spLocks noChangeArrowheads="1"/>
          </p:cNvSpPr>
          <p:nvPr userDrawn="1"/>
        </p:nvSpPr>
        <p:spPr bwMode="auto">
          <a:xfrm>
            <a:off x="1820308" y="6518126"/>
            <a:ext cx="8551385" cy="206723"/>
          </a:xfrm>
          <a:prstGeom prst="rect">
            <a:avLst/>
          </a:prstGeom>
          <a:noFill/>
          <a:ln>
            <a:noFill/>
          </a:ln>
          <a:effectLst/>
        </p:spPr>
        <p:txBody>
          <a:bodyPr wrap="square" lIns="0" tIns="0" rIns="0" bIns="0">
            <a:spAutoFit/>
          </a:bodyPr>
          <a:lstStyle>
            <a:lvl1pPr eaLnBrk="0" hangingPunct="0">
              <a:defRPr kumimoji="1" sz="1600">
                <a:solidFill>
                  <a:srgbClr val="737373"/>
                </a:solidFill>
                <a:latin typeface="Frutiger 47LightCn" pitchFamily="34" charset="0"/>
                <a:ea typeface="文鼎新細黑" pitchFamily="49" charset="-120"/>
              </a:defRPr>
            </a:lvl1pPr>
            <a:lvl2pPr marL="742950" indent="-285750" eaLnBrk="0" hangingPunct="0">
              <a:defRPr kumimoji="1" sz="1600">
                <a:solidFill>
                  <a:srgbClr val="737373"/>
                </a:solidFill>
                <a:latin typeface="Frutiger 47LightCn" pitchFamily="34" charset="0"/>
                <a:ea typeface="文鼎新細黑" pitchFamily="49" charset="-120"/>
              </a:defRPr>
            </a:lvl2pPr>
            <a:lvl3pPr marL="1143000" indent="-228600" eaLnBrk="0" hangingPunct="0">
              <a:defRPr kumimoji="1" sz="1600">
                <a:solidFill>
                  <a:srgbClr val="737373"/>
                </a:solidFill>
                <a:latin typeface="Frutiger 47LightCn" pitchFamily="34" charset="0"/>
                <a:ea typeface="文鼎新細黑" pitchFamily="49" charset="-120"/>
              </a:defRPr>
            </a:lvl3pPr>
            <a:lvl4pPr marL="1600200" indent="-228600" eaLnBrk="0" hangingPunct="0">
              <a:defRPr kumimoji="1" sz="1600">
                <a:solidFill>
                  <a:srgbClr val="737373"/>
                </a:solidFill>
                <a:latin typeface="Frutiger 47LightCn" pitchFamily="34" charset="0"/>
                <a:ea typeface="文鼎新細黑" pitchFamily="49" charset="-120"/>
              </a:defRPr>
            </a:lvl4pPr>
            <a:lvl5pPr marL="2057400" indent="-228600" eaLnBrk="0" hangingPunct="0">
              <a:defRPr kumimoji="1" sz="1600">
                <a:solidFill>
                  <a:srgbClr val="737373"/>
                </a:solidFill>
                <a:latin typeface="Frutiger 47LightCn" pitchFamily="34" charset="0"/>
                <a:ea typeface="文鼎新細黑" pitchFamily="49" charset="-120"/>
              </a:defRPr>
            </a:lvl5pPr>
            <a:lvl6pPr marL="25146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6pPr>
            <a:lvl7pPr marL="29718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7pPr>
            <a:lvl8pPr marL="34290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8pPr>
            <a:lvl9pPr marL="3886200" indent="-228600" algn="just" eaLnBrk="0" fontAlgn="base" hangingPunct="0">
              <a:lnSpc>
                <a:spcPct val="110000"/>
              </a:lnSpc>
              <a:spcBef>
                <a:spcPct val="50000"/>
              </a:spcBef>
              <a:spcAft>
                <a:spcPct val="0"/>
              </a:spcAft>
              <a:buClr>
                <a:srgbClr val="D56C2A"/>
              </a:buClr>
              <a:buSzPct val="90000"/>
              <a:defRPr kumimoji="1" sz="1600">
                <a:solidFill>
                  <a:srgbClr val="737373"/>
                </a:solidFill>
                <a:latin typeface="Frutiger 47LightCn" pitchFamily="34" charset="0"/>
                <a:ea typeface="文鼎新細黑" pitchFamily="49" charset="-120"/>
              </a:defRPr>
            </a:lvl9pPr>
          </a:lstStyle>
          <a:p>
            <a:pPr algn="ctr" eaLnBrk="1" fontAlgn="base" hangingPunct="1">
              <a:lnSpc>
                <a:spcPct val="120000"/>
              </a:lnSpc>
              <a:spcBef>
                <a:spcPct val="0"/>
              </a:spcBef>
              <a:spcAft>
                <a:spcPct val="0"/>
              </a:spcAft>
              <a:defRPr/>
            </a:pPr>
            <a:r>
              <a:rPr lang="zh-TW" altLang="en-US" sz="1231" dirty="0">
                <a:solidFill>
                  <a:schemeClr val="tx1">
                    <a:lumMod val="75000"/>
                    <a:lumOff val="25000"/>
                  </a:schemeClr>
                </a:solidFill>
                <a:latin typeface="標楷體" pitchFamily="65" charset="-120"/>
                <a:ea typeface="標楷體" pitchFamily="65" charset="-120"/>
              </a:rPr>
              <a:t>本簡報僅供參考，未經本人批准同意，本簡報不得翻印或作其他任何用途。</a:t>
            </a:r>
          </a:p>
        </p:txBody>
      </p:sp>
    </p:spTree>
  </p:cSld>
  <p:clrMap bg1="lt1" tx1="dk1" bg2="lt2" tx2="dk2" accent1="accent1" accent2="accent2" accent3="accent3" accent4="accent4" accent5="accent5" accent6="accent6" hlink="hlink" folHlink="folHlink"/>
  <p:sldLayoutIdLst>
    <p:sldLayoutId id="2147484258" r:id="rId1"/>
    <p:sldLayoutId id="2147484263" r:id="rId2"/>
    <p:sldLayoutId id="2147484267" r:id="rId3"/>
    <p:sldLayoutId id="2147484261" r:id="rId4"/>
    <p:sldLayoutId id="2147484266" r:id="rId5"/>
    <p:sldLayoutId id="2147484264" r:id="rId6"/>
    <p:sldLayoutId id="2147484265" r:id="rId7"/>
    <p:sldLayoutId id="2147484260" r:id="rId8"/>
  </p:sldLayoutIdLst>
  <p:hf hdr="0" ftr="0" dt="0"/>
  <p:txStyles>
    <p:titleStyle>
      <a:lvl1pPr algn="l" rtl="0" eaLnBrk="0" fontAlgn="base" hangingPunct="0">
        <a:lnSpc>
          <a:spcPct val="110000"/>
        </a:lnSpc>
        <a:spcBef>
          <a:spcPct val="0"/>
        </a:spcBef>
        <a:spcAft>
          <a:spcPct val="0"/>
        </a:spcAft>
        <a:defRPr kumimoji="1" sz="3077" b="1">
          <a:solidFill>
            <a:schemeClr val="tx1"/>
          </a:solidFill>
          <a:latin typeface="+mj-lt"/>
          <a:ea typeface="+mj-ea"/>
          <a:cs typeface="+mj-cs"/>
        </a:defRPr>
      </a:lvl1pPr>
      <a:lvl2pPr algn="l" rtl="0" eaLnBrk="0" fontAlgn="base" hangingPunct="0">
        <a:lnSpc>
          <a:spcPct val="110000"/>
        </a:lnSpc>
        <a:spcBef>
          <a:spcPct val="0"/>
        </a:spcBef>
        <a:spcAft>
          <a:spcPct val="0"/>
        </a:spcAft>
        <a:defRPr kumimoji="1" sz="3077" b="1">
          <a:solidFill>
            <a:schemeClr val="tx1"/>
          </a:solidFill>
          <a:latin typeface="標楷體" pitchFamily="65" charset="-120"/>
          <a:ea typeface="標楷體" pitchFamily="65" charset="-120"/>
        </a:defRPr>
      </a:lvl2pPr>
      <a:lvl3pPr algn="l" rtl="0" eaLnBrk="0" fontAlgn="base" hangingPunct="0">
        <a:lnSpc>
          <a:spcPct val="110000"/>
        </a:lnSpc>
        <a:spcBef>
          <a:spcPct val="0"/>
        </a:spcBef>
        <a:spcAft>
          <a:spcPct val="0"/>
        </a:spcAft>
        <a:defRPr kumimoji="1" sz="3077" b="1">
          <a:solidFill>
            <a:schemeClr val="tx1"/>
          </a:solidFill>
          <a:latin typeface="標楷體" pitchFamily="65" charset="-120"/>
          <a:ea typeface="標楷體" pitchFamily="65" charset="-120"/>
        </a:defRPr>
      </a:lvl3pPr>
      <a:lvl4pPr algn="l" rtl="0" eaLnBrk="0" fontAlgn="base" hangingPunct="0">
        <a:lnSpc>
          <a:spcPct val="110000"/>
        </a:lnSpc>
        <a:spcBef>
          <a:spcPct val="0"/>
        </a:spcBef>
        <a:spcAft>
          <a:spcPct val="0"/>
        </a:spcAft>
        <a:defRPr kumimoji="1" sz="3077" b="1">
          <a:solidFill>
            <a:schemeClr val="tx1"/>
          </a:solidFill>
          <a:latin typeface="標楷體" pitchFamily="65" charset="-120"/>
          <a:ea typeface="標楷體" pitchFamily="65" charset="-120"/>
        </a:defRPr>
      </a:lvl4pPr>
      <a:lvl5pPr algn="l" rtl="0" eaLnBrk="0" fontAlgn="base" hangingPunct="0">
        <a:lnSpc>
          <a:spcPct val="110000"/>
        </a:lnSpc>
        <a:spcBef>
          <a:spcPct val="0"/>
        </a:spcBef>
        <a:spcAft>
          <a:spcPct val="0"/>
        </a:spcAft>
        <a:defRPr kumimoji="1" sz="3077" b="1">
          <a:solidFill>
            <a:schemeClr val="tx1"/>
          </a:solidFill>
          <a:latin typeface="標楷體" pitchFamily="65" charset="-120"/>
          <a:ea typeface="標楷體" pitchFamily="65" charset="-120"/>
        </a:defRPr>
      </a:lvl5pPr>
      <a:lvl6pPr marL="562722" algn="l" rtl="0" fontAlgn="base">
        <a:lnSpc>
          <a:spcPct val="110000"/>
        </a:lnSpc>
        <a:spcBef>
          <a:spcPct val="0"/>
        </a:spcBef>
        <a:spcAft>
          <a:spcPct val="0"/>
        </a:spcAft>
        <a:defRPr kumimoji="1" sz="3077" b="1">
          <a:solidFill>
            <a:schemeClr val="tx1"/>
          </a:solidFill>
          <a:latin typeface="標楷體" pitchFamily="65" charset="-120"/>
          <a:ea typeface="標楷體" pitchFamily="65" charset="-120"/>
        </a:defRPr>
      </a:lvl6pPr>
      <a:lvl7pPr marL="1125444" algn="l" rtl="0" fontAlgn="base">
        <a:lnSpc>
          <a:spcPct val="110000"/>
        </a:lnSpc>
        <a:spcBef>
          <a:spcPct val="0"/>
        </a:spcBef>
        <a:spcAft>
          <a:spcPct val="0"/>
        </a:spcAft>
        <a:defRPr kumimoji="1" sz="3077" b="1">
          <a:solidFill>
            <a:schemeClr val="tx1"/>
          </a:solidFill>
          <a:latin typeface="標楷體" pitchFamily="65" charset="-120"/>
          <a:ea typeface="標楷體" pitchFamily="65" charset="-120"/>
        </a:defRPr>
      </a:lvl7pPr>
      <a:lvl8pPr marL="1688165" algn="l" rtl="0" fontAlgn="base">
        <a:lnSpc>
          <a:spcPct val="110000"/>
        </a:lnSpc>
        <a:spcBef>
          <a:spcPct val="0"/>
        </a:spcBef>
        <a:spcAft>
          <a:spcPct val="0"/>
        </a:spcAft>
        <a:defRPr kumimoji="1" sz="3077" b="1">
          <a:solidFill>
            <a:schemeClr val="tx1"/>
          </a:solidFill>
          <a:latin typeface="標楷體" pitchFamily="65" charset="-120"/>
          <a:ea typeface="標楷體" pitchFamily="65" charset="-120"/>
        </a:defRPr>
      </a:lvl8pPr>
      <a:lvl9pPr marL="2250887" algn="l" rtl="0" fontAlgn="base">
        <a:lnSpc>
          <a:spcPct val="110000"/>
        </a:lnSpc>
        <a:spcBef>
          <a:spcPct val="0"/>
        </a:spcBef>
        <a:spcAft>
          <a:spcPct val="0"/>
        </a:spcAft>
        <a:defRPr kumimoji="1" sz="3077" b="1">
          <a:solidFill>
            <a:schemeClr val="tx1"/>
          </a:solidFill>
          <a:latin typeface="標楷體" pitchFamily="65" charset="-120"/>
          <a:ea typeface="標楷體" pitchFamily="65" charset="-120"/>
        </a:defRPr>
      </a:lvl9pPr>
    </p:titleStyle>
    <p:bodyStyle>
      <a:lvl1pPr marL="422041" indent="-422041" algn="just" rtl="0" eaLnBrk="0" fontAlgn="base" hangingPunct="0">
        <a:lnSpc>
          <a:spcPct val="110000"/>
        </a:lnSpc>
        <a:spcBef>
          <a:spcPct val="0"/>
        </a:spcBef>
        <a:spcAft>
          <a:spcPct val="0"/>
        </a:spcAft>
        <a:buClr>
          <a:srgbClr val="D56C2A"/>
        </a:buClr>
        <a:buSzPct val="90000"/>
        <a:defRPr kumimoji="1" sz="2585">
          <a:solidFill>
            <a:schemeClr val="tx1"/>
          </a:solidFill>
          <a:latin typeface="+mn-lt"/>
          <a:ea typeface="+mn-ea"/>
          <a:cs typeface="+mn-cs"/>
        </a:defRPr>
      </a:lvl1pPr>
      <a:lvl2pPr marL="945685" indent="-351701" algn="l" rtl="0" eaLnBrk="0" fontAlgn="base" hangingPunct="0">
        <a:lnSpc>
          <a:spcPct val="125000"/>
        </a:lnSpc>
        <a:spcBef>
          <a:spcPct val="0"/>
        </a:spcBef>
        <a:spcAft>
          <a:spcPct val="0"/>
        </a:spcAft>
        <a:buChar char="–"/>
        <a:defRPr kumimoji="1" sz="2462">
          <a:solidFill>
            <a:schemeClr val="tx1"/>
          </a:solidFill>
          <a:latin typeface="BauerBodoni" pitchFamily="18" charset="0"/>
          <a:ea typeface="華康中明體" pitchFamily="49" charset="-120"/>
          <a:cs typeface="華康中明體"/>
        </a:defRPr>
      </a:lvl2pPr>
      <a:lvl3pPr marL="1461513" indent="-281361" algn="l" rtl="0" eaLnBrk="0" fontAlgn="base" hangingPunct="0">
        <a:spcBef>
          <a:spcPct val="20000"/>
        </a:spcBef>
        <a:spcAft>
          <a:spcPct val="0"/>
        </a:spcAft>
        <a:buChar char="•"/>
        <a:defRPr kumimoji="1" sz="2462">
          <a:solidFill>
            <a:schemeClr val="tx1"/>
          </a:solidFill>
          <a:latin typeface="BauerBodoni" pitchFamily="18" charset="0"/>
          <a:ea typeface="華康中明體" pitchFamily="49" charset="-120"/>
          <a:cs typeface="華康中明體"/>
        </a:defRPr>
      </a:lvl3pPr>
      <a:lvl4pPr marL="1977342" indent="-281361" algn="l" rtl="0" eaLnBrk="0" fontAlgn="base" hangingPunct="0">
        <a:spcBef>
          <a:spcPct val="20000"/>
        </a:spcBef>
        <a:spcAft>
          <a:spcPct val="0"/>
        </a:spcAft>
        <a:buChar char="–"/>
        <a:defRPr kumimoji="1" sz="2462">
          <a:solidFill>
            <a:schemeClr val="tx1"/>
          </a:solidFill>
          <a:latin typeface="BauerBodoni" pitchFamily="18" charset="0"/>
          <a:ea typeface="華康中明體" pitchFamily="49" charset="-120"/>
          <a:cs typeface="華康中明體"/>
        </a:defRPr>
      </a:lvl4pPr>
      <a:lvl5pPr marL="2532248" indent="-281361" algn="l" rtl="0" eaLnBrk="0" fontAlgn="base" hangingPunct="0">
        <a:spcBef>
          <a:spcPct val="20000"/>
        </a:spcBef>
        <a:spcAft>
          <a:spcPct val="0"/>
        </a:spcAft>
        <a:buChar char="»"/>
        <a:defRPr kumimoji="1" sz="2462">
          <a:solidFill>
            <a:schemeClr val="tx1"/>
          </a:solidFill>
          <a:latin typeface="BauerBodoni" pitchFamily="18" charset="0"/>
          <a:ea typeface="華康中明體" pitchFamily="49" charset="-120"/>
          <a:cs typeface="華康中明體"/>
        </a:defRPr>
      </a:lvl5pPr>
      <a:lvl6pPr marL="3094970" indent="-281361" algn="l" rtl="0" fontAlgn="base">
        <a:spcBef>
          <a:spcPct val="20000"/>
        </a:spcBef>
        <a:spcAft>
          <a:spcPct val="0"/>
        </a:spcAft>
        <a:buChar char="»"/>
        <a:defRPr kumimoji="1" sz="2462">
          <a:solidFill>
            <a:schemeClr val="tx1"/>
          </a:solidFill>
          <a:latin typeface="BauerBodoni" pitchFamily="18" charset="0"/>
          <a:ea typeface="華康中明體" pitchFamily="49" charset="-120"/>
        </a:defRPr>
      </a:lvl6pPr>
      <a:lvl7pPr marL="3657691" indent="-281361" algn="l" rtl="0" fontAlgn="base">
        <a:spcBef>
          <a:spcPct val="20000"/>
        </a:spcBef>
        <a:spcAft>
          <a:spcPct val="0"/>
        </a:spcAft>
        <a:buChar char="»"/>
        <a:defRPr kumimoji="1" sz="2462">
          <a:solidFill>
            <a:schemeClr val="tx1"/>
          </a:solidFill>
          <a:latin typeface="BauerBodoni" pitchFamily="18" charset="0"/>
          <a:ea typeface="華康中明體" pitchFamily="49" charset="-120"/>
        </a:defRPr>
      </a:lvl7pPr>
      <a:lvl8pPr marL="4220413" indent="-281361" algn="l" rtl="0" fontAlgn="base">
        <a:spcBef>
          <a:spcPct val="20000"/>
        </a:spcBef>
        <a:spcAft>
          <a:spcPct val="0"/>
        </a:spcAft>
        <a:buChar char="»"/>
        <a:defRPr kumimoji="1" sz="2462">
          <a:solidFill>
            <a:schemeClr val="tx1"/>
          </a:solidFill>
          <a:latin typeface="BauerBodoni" pitchFamily="18" charset="0"/>
          <a:ea typeface="華康中明體" pitchFamily="49" charset="-120"/>
        </a:defRPr>
      </a:lvl8pPr>
      <a:lvl9pPr marL="4783135" indent="-281361" algn="l" rtl="0" fontAlgn="base">
        <a:spcBef>
          <a:spcPct val="20000"/>
        </a:spcBef>
        <a:spcAft>
          <a:spcPct val="0"/>
        </a:spcAft>
        <a:buChar char="»"/>
        <a:defRPr kumimoji="1" sz="2462">
          <a:solidFill>
            <a:schemeClr val="tx1"/>
          </a:solidFill>
          <a:latin typeface="BauerBodoni" pitchFamily="18" charset="0"/>
          <a:ea typeface="華康中明體" pitchFamily="49" charset="-120"/>
        </a:defRPr>
      </a:lvl9pPr>
    </p:bodyStyle>
    <p:otherStyle>
      <a:defPPr>
        <a:defRPr lang="zh-TW"/>
      </a:defPPr>
      <a:lvl1pPr marL="0" algn="l" defTabSz="1125444" rtl="0" eaLnBrk="1" latinLnBrk="0" hangingPunct="1">
        <a:defRPr sz="2215" kern="1200">
          <a:solidFill>
            <a:schemeClr val="tx1"/>
          </a:solidFill>
          <a:latin typeface="+mn-lt"/>
          <a:ea typeface="+mn-ea"/>
          <a:cs typeface="+mn-cs"/>
        </a:defRPr>
      </a:lvl1pPr>
      <a:lvl2pPr marL="562722" algn="l" defTabSz="1125444" rtl="0" eaLnBrk="1" latinLnBrk="0" hangingPunct="1">
        <a:defRPr sz="2215" kern="1200">
          <a:solidFill>
            <a:schemeClr val="tx1"/>
          </a:solidFill>
          <a:latin typeface="+mn-lt"/>
          <a:ea typeface="+mn-ea"/>
          <a:cs typeface="+mn-cs"/>
        </a:defRPr>
      </a:lvl2pPr>
      <a:lvl3pPr marL="1125444" algn="l" defTabSz="1125444" rtl="0" eaLnBrk="1" latinLnBrk="0" hangingPunct="1">
        <a:defRPr sz="2215" kern="1200">
          <a:solidFill>
            <a:schemeClr val="tx1"/>
          </a:solidFill>
          <a:latin typeface="+mn-lt"/>
          <a:ea typeface="+mn-ea"/>
          <a:cs typeface="+mn-cs"/>
        </a:defRPr>
      </a:lvl3pPr>
      <a:lvl4pPr marL="1688165" algn="l" defTabSz="1125444" rtl="0" eaLnBrk="1" latinLnBrk="0" hangingPunct="1">
        <a:defRPr sz="2215" kern="1200">
          <a:solidFill>
            <a:schemeClr val="tx1"/>
          </a:solidFill>
          <a:latin typeface="+mn-lt"/>
          <a:ea typeface="+mn-ea"/>
          <a:cs typeface="+mn-cs"/>
        </a:defRPr>
      </a:lvl4pPr>
      <a:lvl5pPr marL="2250887" algn="l" defTabSz="1125444" rtl="0" eaLnBrk="1" latinLnBrk="0" hangingPunct="1">
        <a:defRPr sz="2215" kern="1200">
          <a:solidFill>
            <a:schemeClr val="tx1"/>
          </a:solidFill>
          <a:latin typeface="+mn-lt"/>
          <a:ea typeface="+mn-ea"/>
          <a:cs typeface="+mn-cs"/>
        </a:defRPr>
      </a:lvl5pPr>
      <a:lvl6pPr marL="2813609" algn="l" defTabSz="1125444" rtl="0" eaLnBrk="1" latinLnBrk="0" hangingPunct="1">
        <a:defRPr sz="2215" kern="1200">
          <a:solidFill>
            <a:schemeClr val="tx1"/>
          </a:solidFill>
          <a:latin typeface="+mn-lt"/>
          <a:ea typeface="+mn-ea"/>
          <a:cs typeface="+mn-cs"/>
        </a:defRPr>
      </a:lvl6pPr>
      <a:lvl7pPr marL="3376331" algn="l" defTabSz="1125444" rtl="0" eaLnBrk="1" latinLnBrk="0" hangingPunct="1">
        <a:defRPr sz="2215" kern="1200">
          <a:solidFill>
            <a:schemeClr val="tx1"/>
          </a:solidFill>
          <a:latin typeface="+mn-lt"/>
          <a:ea typeface="+mn-ea"/>
          <a:cs typeface="+mn-cs"/>
        </a:defRPr>
      </a:lvl7pPr>
      <a:lvl8pPr marL="3939052" algn="l" defTabSz="1125444" rtl="0" eaLnBrk="1" latinLnBrk="0" hangingPunct="1">
        <a:defRPr sz="2215" kern="1200">
          <a:solidFill>
            <a:schemeClr val="tx1"/>
          </a:solidFill>
          <a:latin typeface="+mn-lt"/>
          <a:ea typeface="+mn-ea"/>
          <a:cs typeface="+mn-cs"/>
        </a:defRPr>
      </a:lvl8pPr>
      <a:lvl9pPr marL="4501774" algn="l" defTabSz="1125444" rtl="0" eaLnBrk="1" latinLnBrk="0" hangingPunct="1">
        <a:defRPr sz="221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5.xml"/><Relationship Id="rId4" Type="http://schemas.openxmlformats.org/officeDocument/2006/relationships/image" Target="../media/image7.sv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5.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BAB88F3E-0017-4839-B07D-9B2AEA41D0DA}"/>
              </a:ext>
            </a:extLst>
          </p:cNvPr>
          <p:cNvSpPr>
            <a:spLocks noGrp="1"/>
          </p:cNvSpPr>
          <p:nvPr>
            <p:ph type="ctrTitle"/>
          </p:nvPr>
        </p:nvSpPr>
        <p:spPr>
          <a:xfrm>
            <a:off x="1111385" y="2177722"/>
            <a:ext cx="9969231" cy="1656000"/>
          </a:xfrm>
        </p:spPr>
        <p:txBody>
          <a:bodyPr/>
          <a:lstStyle/>
          <a:p>
            <a:r>
              <a:rPr lang="zh-TW" altLang="en-US" dirty="0"/>
              <a:t>金融業的數位化與普惠金融策略</a:t>
            </a:r>
          </a:p>
        </p:txBody>
      </p:sp>
      <p:sp>
        <p:nvSpPr>
          <p:cNvPr id="5" name="副標題 4">
            <a:extLst>
              <a:ext uri="{FF2B5EF4-FFF2-40B4-BE49-F238E27FC236}">
                <a16:creationId xmlns:a16="http://schemas.microsoft.com/office/drawing/2014/main" id="{057EE1C9-5EA2-4B9C-B7E7-E8EB08DA89FB}"/>
              </a:ext>
            </a:extLst>
          </p:cNvPr>
          <p:cNvSpPr>
            <a:spLocks noGrp="1"/>
          </p:cNvSpPr>
          <p:nvPr>
            <p:ph type="subTitle" idx="1"/>
          </p:nvPr>
        </p:nvSpPr>
        <p:spPr>
          <a:xfrm>
            <a:off x="1665231" y="4005264"/>
            <a:ext cx="8861538" cy="1800000"/>
          </a:xfrm>
        </p:spPr>
        <p:txBody>
          <a:bodyPr>
            <a:normAutofit/>
          </a:bodyPr>
          <a:lstStyle/>
          <a:p>
            <a:r>
              <a:rPr lang="zh-TW" altLang="en-US" dirty="0"/>
              <a:t>講師：陳君綺</a:t>
            </a:r>
            <a:endParaRPr lang="en-US" altLang="zh-TW" dirty="0"/>
          </a:p>
          <a:p>
            <a:r>
              <a:rPr lang="zh-TW" altLang="en-US" dirty="0"/>
              <a:t>日期：</a:t>
            </a:r>
            <a:r>
              <a:rPr lang="en-US" altLang="zh-TW" dirty="0"/>
              <a:t>114</a:t>
            </a:r>
            <a:r>
              <a:rPr lang="zh-TW" altLang="en-US" dirty="0"/>
              <a:t>年</a:t>
            </a:r>
            <a:r>
              <a:rPr lang="en-US" altLang="zh-TW" dirty="0"/>
              <a:t>3</a:t>
            </a:r>
            <a:r>
              <a:rPr lang="zh-TW" altLang="en-US" dirty="0"/>
              <a:t>月</a:t>
            </a:r>
            <a:r>
              <a:rPr lang="en-US" altLang="zh-TW" dirty="0"/>
              <a:t>20</a:t>
            </a:r>
            <a:r>
              <a:rPr lang="zh-TW" altLang="en-US" dirty="0"/>
              <a:t>日</a:t>
            </a:r>
          </a:p>
          <a:p>
            <a:endParaRPr lang="zh-TW" altLang="en-US" dirty="0"/>
          </a:p>
        </p:txBody>
      </p:sp>
      <p:sp>
        <p:nvSpPr>
          <p:cNvPr id="6" name="文字方塊 5">
            <a:extLst>
              <a:ext uri="{FF2B5EF4-FFF2-40B4-BE49-F238E27FC236}">
                <a16:creationId xmlns:a16="http://schemas.microsoft.com/office/drawing/2014/main" id="{F186FE58-799B-4CD8-BAC4-7A920CE42A94}"/>
              </a:ext>
            </a:extLst>
          </p:cNvPr>
          <p:cNvSpPr txBox="1"/>
          <p:nvPr/>
        </p:nvSpPr>
        <p:spPr>
          <a:xfrm>
            <a:off x="423985" y="908720"/>
            <a:ext cx="5316923" cy="369332"/>
          </a:xfrm>
          <a:prstGeom prst="rect">
            <a:avLst/>
          </a:prstGeom>
          <a:noFill/>
        </p:spPr>
        <p:txBody>
          <a:bodyPr wrap="square" rtlCol="0">
            <a:spAutoFit/>
          </a:bodyPr>
          <a:lstStyle/>
          <a:p>
            <a:r>
              <a:rPr lang="zh-TW" altLang="en-US" sz="1800" dirty="0">
                <a:solidFill>
                  <a:schemeClr val="tx1">
                    <a:lumMod val="75000"/>
                    <a:lumOff val="25000"/>
                  </a:schemeClr>
                </a:solidFill>
                <a:latin typeface="Yuanti TC" panose="02010600040101010101" pitchFamily="2" charset="-120"/>
                <a:ea typeface="Yuanti TC" panose="02010600040101010101" pitchFamily="2" charset="-120"/>
                <a:cs typeface="Gen Jyuu Gothic Regular" panose="020B0302020203020207" pitchFamily="34" charset="-120"/>
              </a:rPr>
              <a:t>致理資管課程第三方支付業師教學</a:t>
            </a:r>
            <a:endParaRPr lang="en-US" altLang="zh-TW" sz="1800" dirty="0">
              <a:solidFill>
                <a:schemeClr val="tx1">
                  <a:lumMod val="75000"/>
                  <a:lumOff val="25000"/>
                </a:schemeClr>
              </a:solidFill>
              <a:latin typeface="Yuanti TC" panose="02010600040101010101" pitchFamily="2" charset="-120"/>
              <a:ea typeface="Yuanti TC" panose="02010600040101010101" pitchFamily="2" charset="-120"/>
              <a:cs typeface="Gen Jyuu Gothic Regular" panose="020B0302020203020207" pitchFamily="34" charset="-120"/>
            </a:endParaRPr>
          </a:p>
        </p:txBody>
      </p:sp>
    </p:spTree>
    <p:extLst>
      <p:ext uri="{BB962C8B-B14F-4D97-AF65-F5344CB8AC3E}">
        <p14:creationId xmlns:p14="http://schemas.microsoft.com/office/powerpoint/2010/main" val="12815754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CFA866F-8757-3EAC-80BD-1922D6BCDDA5}"/>
              </a:ext>
            </a:extLst>
          </p:cNvPr>
          <p:cNvSpPr>
            <a:spLocks noGrp="1"/>
          </p:cNvSpPr>
          <p:nvPr>
            <p:ph type="title"/>
          </p:nvPr>
        </p:nvSpPr>
        <p:spPr/>
        <p:txBody>
          <a:bodyPr/>
          <a:lstStyle/>
          <a:p>
            <a:r>
              <a:rPr kumimoji="1" lang="zh-TW" altLang="en-US" dirty="0"/>
              <a:t>普惠金融的實際成效</a:t>
            </a:r>
          </a:p>
        </p:txBody>
      </p:sp>
      <p:sp>
        <p:nvSpPr>
          <p:cNvPr id="3" name="投影片編號版面配置區 2">
            <a:extLst>
              <a:ext uri="{FF2B5EF4-FFF2-40B4-BE49-F238E27FC236}">
                <a16:creationId xmlns:a16="http://schemas.microsoft.com/office/drawing/2014/main" id="{27545D4F-119D-A2E4-202F-BA28777E8215}"/>
              </a:ext>
            </a:extLst>
          </p:cNvPr>
          <p:cNvSpPr>
            <a:spLocks noGrp="1"/>
          </p:cNvSpPr>
          <p:nvPr>
            <p:ph type="sldNum" sz="quarter" idx="4"/>
          </p:nvPr>
        </p:nvSpPr>
        <p:spPr/>
        <p:txBody>
          <a:bodyPr/>
          <a:lstStyle/>
          <a:p>
            <a:fld id="{5724A70F-1A80-4FFC-9EFC-544BA2D42D70}" type="slidenum">
              <a:rPr lang="zh-TW" altLang="en-US" smtClean="0"/>
              <a:pPr/>
              <a:t>10</a:t>
            </a:fld>
            <a:endParaRPr lang="zh-TW" altLang="en-US" dirty="0"/>
          </a:p>
        </p:txBody>
      </p:sp>
      <p:graphicFrame>
        <p:nvGraphicFramePr>
          <p:cNvPr id="5" name="表格 4">
            <a:extLst>
              <a:ext uri="{FF2B5EF4-FFF2-40B4-BE49-F238E27FC236}">
                <a16:creationId xmlns:a16="http://schemas.microsoft.com/office/drawing/2014/main" id="{38F660DE-FB6F-4FA2-1B2D-9FF3F2E7C790}"/>
              </a:ext>
            </a:extLst>
          </p:cNvPr>
          <p:cNvGraphicFramePr>
            <a:graphicFrameLocks noGrp="1"/>
          </p:cNvGraphicFramePr>
          <p:nvPr>
            <p:extLst>
              <p:ext uri="{D42A27DB-BD31-4B8C-83A1-F6EECF244321}">
                <p14:modId xmlns:p14="http://schemas.microsoft.com/office/powerpoint/2010/main" val="1221385918"/>
              </p:ext>
            </p:extLst>
          </p:nvPr>
        </p:nvGraphicFramePr>
        <p:xfrm>
          <a:off x="1115544" y="1700808"/>
          <a:ext cx="9960913" cy="3283712"/>
        </p:xfrm>
        <a:graphic>
          <a:graphicData uri="http://schemas.openxmlformats.org/drawingml/2006/table">
            <a:tbl>
              <a:tblPr firstRow="1" bandRow="1">
                <a:tableStyleId>{5C22544A-7EE6-4342-B048-85BDC9FD1C3A}</a:tableStyleId>
              </a:tblPr>
              <a:tblGrid>
                <a:gridCol w="2016224">
                  <a:extLst>
                    <a:ext uri="{9D8B030D-6E8A-4147-A177-3AD203B41FA5}">
                      <a16:colId xmlns:a16="http://schemas.microsoft.com/office/drawing/2014/main" val="3399850366"/>
                    </a:ext>
                  </a:extLst>
                </a:gridCol>
                <a:gridCol w="2520280">
                  <a:extLst>
                    <a:ext uri="{9D8B030D-6E8A-4147-A177-3AD203B41FA5}">
                      <a16:colId xmlns:a16="http://schemas.microsoft.com/office/drawing/2014/main" val="2637774154"/>
                    </a:ext>
                  </a:extLst>
                </a:gridCol>
                <a:gridCol w="5424409">
                  <a:extLst>
                    <a:ext uri="{9D8B030D-6E8A-4147-A177-3AD203B41FA5}">
                      <a16:colId xmlns:a16="http://schemas.microsoft.com/office/drawing/2014/main" val="557646671"/>
                    </a:ext>
                  </a:extLst>
                </a:gridCol>
              </a:tblGrid>
              <a:tr h="370840">
                <a:tc>
                  <a:txBody>
                    <a:bodyPr/>
                    <a:lstStyle/>
                    <a:p>
                      <a:pPr algn="ctr"/>
                      <a:r>
                        <a:rPr lang="zh-TW" altLang="en-US" sz="1400" dirty="0">
                          <a:latin typeface="Yuanti TC" panose="02010600040101010101" pitchFamily="2" charset="-120"/>
                          <a:ea typeface="Yuanti TC" panose="02010600040101010101" pitchFamily="2" charset="-120"/>
                        </a:rPr>
                        <a:t>創新項目</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TW" altLang="en-US" sz="1400" dirty="0">
                          <a:latin typeface="Yuanti TC" panose="02010600040101010101" pitchFamily="2" charset="-120"/>
                          <a:ea typeface="Yuanti TC" panose="02010600040101010101" pitchFamily="2" charset="-120"/>
                        </a:rPr>
                        <a:t>解決流程痛點</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TW" altLang="en-US" sz="1400" dirty="0">
                          <a:latin typeface="Yuanti TC" panose="02010600040101010101" pitchFamily="2" charset="-120"/>
                          <a:ea typeface="Yuanti TC" panose="02010600040101010101" pitchFamily="2" charset="-120"/>
                        </a:rPr>
                        <a:t>優化方式及成效</a:t>
                      </a: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207693026"/>
                  </a:ext>
                </a:extLst>
              </a:tr>
              <a:tr h="370840">
                <a:tc>
                  <a:txBody>
                    <a:bodyPr/>
                    <a:lstStyle/>
                    <a:p>
                      <a:pPr algn="l"/>
                      <a:r>
                        <a:rPr lang="en-US" altLang="zh-TW" sz="1400" dirty="0">
                          <a:latin typeface="Yuanti TC" panose="02010600040101010101" pitchFamily="2" charset="-120"/>
                          <a:ea typeface="Yuanti TC" panose="02010600040101010101" pitchFamily="2" charset="-120"/>
                        </a:rPr>
                        <a:t>1. </a:t>
                      </a:r>
                      <a:r>
                        <a:rPr lang="zh-TW" altLang="en-US" sz="1400" dirty="0">
                          <a:latin typeface="Yuanti TC" panose="02010600040101010101" pitchFamily="2" charset="-120"/>
                          <a:ea typeface="Yuanti TC" panose="02010600040101010101" pitchFamily="2" charset="-120"/>
                        </a:rPr>
                        <a:t>創新數位身分認證</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dirty="0">
                          <a:latin typeface="Yuanti TC" panose="02010600040101010101" pitchFamily="2" charset="-120"/>
                          <a:ea typeface="Yuanti TC" panose="02010600040101010101" pitchFamily="2" charset="-120"/>
                        </a:rPr>
                        <a:t>節省身份認證的時間</a:t>
                      </a:r>
                      <a:endParaRPr lang="en-US" altLang="zh-TW"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20000"/>
                        </a:lnSpc>
                      </a:pPr>
                      <a:r>
                        <a:rPr lang="zh-TW" altLang="en-US" sz="1400" dirty="0">
                          <a:latin typeface="Yuanti TC" panose="02010600040101010101" pitchFamily="2" charset="-120"/>
                          <a:ea typeface="Yuanti TC" panose="02010600040101010101" pitchFamily="2" charset="-120"/>
                        </a:rPr>
                        <a:t>持手機即可無縫完成身份認證，手機可直接與電信核心系統連結</a:t>
                      </a:r>
                      <a:endParaRPr lang="en-US" altLang="zh-TW"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820011444"/>
                  </a:ext>
                </a:extLst>
              </a:tr>
              <a:tr h="370840">
                <a:tc>
                  <a:txBody>
                    <a:bodyPr/>
                    <a:lstStyle/>
                    <a:p>
                      <a:pPr algn="l"/>
                      <a:r>
                        <a:rPr lang="en-US" altLang="zh-TW" sz="1400" dirty="0">
                          <a:latin typeface="Yuanti TC" panose="02010600040101010101" pitchFamily="2" charset="-120"/>
                          <a:ea typeface="Yuanti TC" panose="02010600040101010101" pitchFamily="2" charset="-120"/>
                        </a:rPr>
                        <a:t>2. </a:t>
                      </a:r>
                      <a:r>
                        <a:rPr lang="zh-TW" altLang="en-US" sz="1400" dirty="0">
                          <a:latin typeface="Yuanti TC" panose="02010600040101010101" pitchFamily="2" charset="-120"/>
                          <a:ea typeface="Yuanti TC" panose="02010600040101010101" pitchFamily="2" charset="-120"/>
                        </a:rPr>
                        <a:t>實現客戶資料可攜權</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dirty="0">
                          <a:latin typeface="Yuanti TC" panose="02010600040101010101" pitchFamily="2" charset="-120"/>
                          <a:ea typeface="Yuanti TC" panose="02010600040101010101" pitchFamily="2" charset="-120"/>
                        </a:rPr>
                        <a:t>節省填寫申請表單的時間</a:t>
                      </a:r>
                      <a:endParaRPr lang="en-US" altLang="zh-TW"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20000"/>
                        </a:lnSpc>
                      </a:pPr>
                      <a:r>
                        <a:rPr lang="zh-TW" altLang="en-US" sz="1400" dirty="0">
                          <a:latin typeface="Yuanti TC" panose="02010600040101010101" pitchFamily="2" charset="-120"/>
                          <a:ea typeface="Yuanti TC" panose="02010600040101010101" pitchFamily="2" charset="-120"/>
                        </a:rPr>
                        <a:t>預載中華電信資料＋</a:t>
                      </a:r>
                      <a:r>
                        <a:rPr lang="en-US" altLang="zh-TW" sz="1400" dirty="0">
                          <a:latin typeface="Yuanti TC" panose="02010600040101010101" pitchFamily="2" charset="-120"/>
                          <a:ea typeface="Yuanti TC" panose="02010600040101010101" pitchFamily="2" charset="-120"/>
                        </a:rPr>
                        <a:t>OCR</a:t>
                      </a:r>
                      <a:r>
                        <a:rPr lang="zh-TW" altLang="en-US" sz="1400" dirty="0">
                          <a:latin typeface="Yuanti TC" panose="02010600040101010101" pitchFamily="2" charset="-120"/>
                          <a:ea typeface="Yuanti TC" panose="02010600040101010101" pitchFamily="2" charset="-120"/>
                        </a:rPr>
                        <a:t>影像識別技術，填寫欄位由</a:t>
                      </a:r>
                      <a:r>
                        <a:rPr lang="en-US" altLang="zh-TW" sz="1400" dirty="0">
                          <a:latin typeface="Yuanti TC" panose="02010600040101010101" pitchFamily="2" charset="-120"/>
                          <a:ea typeface="Yuanti TC" panose="02010600040101010101" pitchFamily="2" charset="-120"/>
                        </a:rPr>
                        <a:t>25</a:t>
                      </a:r>
                      <a:r>
                        <a:rPr lang="zh-TW" altLang="en-US" sz="1400" dirty="0">
                          <a:latin typeface="Yuanti TC" panose="02010600040101010101" pitchFamily="2" charset="-120"/>
                          <a:ea typeface="Yuanti TC" panose="02010600040101010101" pitchFamily="2" charset="-120"/>
                        </a:rPr>
                        <a:t>簡化成</a:t>
                      </a:r>
                      <a:r>
                        <a:rPr lang="en-US" altLang="zh-TW" sz="1400" dirty="0">
                          <a:latin typeface="Yuanti TC" panose="02010600040101010101" pitchFamily="2" charset="-120"/>
                          <a:ea typeface="Yuanti TC" panose="02010600040101010101" pitchFamily="2" charset="-120"/>
                        </a:rPr>
                        <a:t>10</a:t>
                      </a:r>
                      <a:r>
                        <a:rPr lang="zh-TW" altLang="en-US" sz="1400" dirty="0">
                          <a:latin typeface="Yuanti TC" panose="02010600040101010101" pitchFamily="2" charset="-120"/>
                          <a:ea typeface="Yuanti TC" panose="02010600040101010101" pitchFamily="2" charset="-120"/>
                        </a:rPr>
                        <a:t>個，客戶僅需檢視及確認，即可帶入資料</a:t>
                      </a:r>
                      <a:endParaRPr lang="en-US" altLang="zh-TW"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97465647"/>
                  </a:ext>
                </a:extLst>
              </a:tr>
              <a:tr h="370840">
                <a:tc>
                  <a:txBody>
                    <a:bodyPr/>
                    <a:lstStyle/>
                    <a:p>
                      <a:pPr algn="l"/>
                      <a:r>
                        <a:rPr lang="en-US" altLang="zh-TW" sz="1400" dirty="0">
                          <a:latin typeface="Yuanti TC" panose="02010600040101010101" pitchFamily="2" charset="-120"/>
                          <a:ea typeface="Yuanti TC" panose="02010600040101010101" pitchFamily="2" charset="-120"/>
                        </a:rPr>
                        <a:t>3.</a:t>
                      </a:r>
                      <a:r>
                        <a:rPr lang="zh-TW" altLang="en-US" sz="1400" dirty="0">
                          <a:latin typeface="Yuanti TC" panose="02010600040101010101" pitchFamily="2" charset="-120"/>
                          <a:ea typeface="Yuanti TC" panose="02010600040101010101" pitchFamily="2" charset="-120"/>
                        </a:rPr>
                        <a:t>實現普惠金融</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dirty="0">
                          <a:latin typeface="Yuanti TC" panose="02010600040101010101" pitchFamily="2" charset="-120"/>
                          <a:ea typeface="Yuanti TC" panose="02010600040101010101" pitchFamily="2" charset="-120"/>
                        </a:rPr>
                        <a:t>弱勢群體也可向銀行申請貸款</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lnSpc>
                          <a:spcPct val="120000"/>
                        </a:lnSpc>
                      </a:pPr>
                      <a:r>
                        <a:rPr lang="zh-TW" altLang="en-US" sz="1400" dirty="0">
                          <a:latin typeface="Yuanti TC" panose="02010600040101010101" pitchFamily="2" charset="-120"/>
                          <a:ea typeface="Yuanti TC" panose="02010600040101010101" pitchFamily="2" charset="-120"/>
                        </a:rPr>
                        <a:t>過往弱勢群體，銀行多列為拒絕往來戶，當有貸款需求，不容易取得銀行撥貸，因而轉往不正當的借款管道進行借款</a:t>
                      </a:r>
                      <a:r>
                        <a:rPr lang="en-US" altLang="zh-TW" sz="1400" dirty="0">
                          <a:latin typeface="Yuanti TC" panose="02010600040101010101" pitchFamily="2" charset="-120"/>
                          <a:ea typeface="Yuanti TC" panose="02010600040101010101" pitchFamily="2" charset="-120"/>
                        </a:rPr>
                        <a:t>;</a:t>
                      </a:r>
                    </a:p>
                    <a:p>
                      <a:pPr algn="l">
                        <a:lnSpc>
                          <a:spcPct val="120000"/>
                        </a:lnSpc>
                      </a:pPr>
                      <a:r>
                        <a:rPr lang="zh-TW" altLang="en-US" sz="1400" dirty="0">
                          <a:latin typeface="Yuanti TC" panose="02010600040101010101" pitchFamily="2" charset="-120"/>
                          <a:ea typeface="Yuanti TC" panose="02010600040101010101" pitchFamily="2" charset="-120"/>
                        </a:rPr>
                        <a:t>透過電信資料協助銀行對弱勢群體進行評分後，</a:t>
                      </a:r>
                      <a:r>
                        <a:rPr lang="zh-TW" altLang="en-US" sz="1400" dirty="0">
                          <a:solidFill>
                            <a:srgbClr val="3399FF"/>
                          </a:solidFill>
                          <a:latin typeface="Yuanti TC" panose="02010600040101010101" pitchFamily="2" charset="-120"/>
                          <a:ea typeface="Yuanti TC" panose="02010600040101010101" pitchFamily="2" charset="-120"/>
                        </a:rPr>
                        <a:t>提高銀行對客戶的風險辨識度</a:t>
                      </a:r>
                      <a:r>
                        <a:rPr lang="zh-TW" altLang="en-US" sz="1400" dirty="0">
                          <a:latin typeface="Yuanti TC" panose="02010600040101010101" pitchFamily="2" charset="-120"/>
                          <a:ea typeface="Yuanti TC" panose="02010600040101010101" pitchFamily="2" charset="-120"/>
                        </a:rPr>
                        <a:t>，弱勢群體較有機會取得銀行撥貸</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986951480"/>
                  </a:ext>
                </a:extLst>
              </a:tr>
              <a:tr h="370840">
                <a:tc>
                  <a:txBody>
                    <a:bodyPr/>
                    <a:lstStyle/>
                    <a:p>
                      <a:pPr algn="l"/>
                      <a:r>
                        <a:rPr lang="en-US" altLang="zh-TW" sz="1400" dirty="0">
                          <a:latin typeface="Yuanti TC" panose="02010600040101010101" pitchFamily="2" charset="-120"/>
                          <a:ea typeface="Yuanti TC" panose="02010600040101010101" pitchFamily="2" charset="-120"/>
                        </a:rPr>
                        <a:t>4.</a:t>
                      </a:r>
                      <a:r>
                        <a:rPr lang="zh-TW" altLang="en-US" sz="1400" dirty="0">
                          <a:latin typeface="Yuanti TC" panose="02010600040101010101" pitchFamily="2" charset="-120"/>
                          <a:ea typeface="Yuanti TC" panose="02010600040101010101" pitchFamily="2" charset="-120"/>
                        </a:rPr>
                        <a:t>由電信通路導客</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zh-TW" altLang="en-US" sz="1400" dirty="0">
                          <a:latin typeface="Yuanti TC" panose="02010600040101010101" pitchFamily="2" charset="-120"/>
                          <a:ea typeface="Yuanti TC" panose="02010600040101010101" pitchFamily="2" charset="-120"/>
                        </a:rPr>
                        <a:t>擴大服務對象及提升滿意度</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marL="0" marR="0" lvl="0" indent="0" algn="l" defTabSz="1125444" rtl="0" eaLnBrk="1" fontAlgn="auto" latinLnBrk="0" hangingPunct="1">
                        <a:lnSpc>
                          <a:spcPct val="120000"/>
                        </a:lnSpc>
                        <a:spcBef>
                          <a:spcPts val="0"/>
                        </a:spcBef>
                        <a:spcAft>
                          <a:spcPts val="0"/>
                        </a:spcAft>
                        <a:buClrTx/>
                        <a:buSzTx/>
                        <a:buFontTx/>
                        <a:buNone/>
                        <a:tabLst/>
                        <a:defRPr/>
                      </a:pPr>
                      <a:r>
                        <a:rPr lang="zh-TW" altLang="en-US" sz="1400" dirty="0">
                          <a:latin typeface="Yuanti TC" panose="02010600040101010101" pitchFamily="2" charset="-120"/>
                          <a:ea typeface="Yuanti TC" panose="02010600040101010101" pitchFamily="2" charset="-120"/>
                        </a:rPr>
                        <a:t>透過電信通路導客，非本銀行的熟客有可能被行銷訊息打到，因而進線申請貸款</a:t>
                      </a:r>
                      <a:r>
                        <a:rPr lang="en-US" altLang="zh-TW" sz="1400" dirty="0">
                          <a:latin typeface="Yuanti TC" panose="02010600040101010101" pitchFamily="2" charset="-120"/>
                          <a:ea typeface="Yuanti TC" panose="02010600040101010101" pitchFamily="2" charset="-120"/>
                        </a:rPr>
                        <a:t>(</a:t>
                      </a:r>
                      <a:r>
                        <a:rPr lang="zh-TW" altLang="en-US" sz="1400" dirty="0">
                          <a:latin typeface="Yuanti TC" panose="02010600040101010101" pitchFamily="2" charset="-120"/>
                          <a:ea typeface="Yuanti TC" panose="02010600040101010101" pitchFamily="2" charset="-120"/>
                        </a:rPr>
                        <a:t>成功撥貸</a:t>
                      </a:r>
                      <a:r>
                        <a:rPr lang="en-US" altLang="zh-TW" sz="1400" dirty="0">
                          <a:latin typeface="Yuanti TC" panose="02010600040101010101" pitchFamily="2" charset="-120"/>
                          <a:ea typeface="Yuanti TC" panose="02010600040101010101" pitchFamily="2" charset="-120"/>
                        </a:rPr>
                        <a:t>363</a:t>
                      </a:r>
                      <a:r>
                        <a:rPr lang="zh-TW" altLang="en-US" sz="1400" dirty="0">
                          <a:latin typeface="Yuanti TC" panose="02010600040101010101" pitchFamily="2" charset="-120"/>
                          <a:ea typeface="Yuanti TC" panose="02010600040101010101" pitchFamily="2" charset="-120"/>
                        </a:rPr>
                        <a:t>件</a:t>
                      </a:r>
                      <a:r>
                        <a:rPr lang="en-US" altLang="zh-TW" sz="1400" dirty="0">
                          <a:latin typeface="Yuanti TC" panose="02010600040101010101" pitchFamily="2" charset="-120"/>
                          <a:ea typeface="Yuanti TC" panose="02010600040101010101" pitchFamily="2" charset="-120"/>
                        </a:rPr>
                        <a:t>)</a:t>
                      </a:r>
                      <a:r>
                        <a:rPr lang="zh-TW" altLang="en-US" sz="1400" dirty="0">
                          <a:latin typeface="Yuanti TC" panose="02010600040101010101" pitchFamily="2" charset="-120"/>
                          <a:ea typeface="Yuanti TC" panose="02010600040101010101" pitchFamily="2" charset="-120"/>
                        </a:rPr>
                        <a:t>，甚至跨售信用卡</a:t>
                      </a:r>
                      <a:r>
                        <a:rPr lang="en-US" altLang="zh-TW" sz="1400" dirty="0">
                          <a:latin typeface="Yuanti TC" panose="02010600040101010101" pitchFamily="2" charset="-120"/>
                          <a:ea typeface="Yuanti TC" panose="02010600040101010101" pitchFamily="2" charset="-120"/>
                        </a:rPr>
                        <a:t>(</a:t>
                      </a:r>
                      <a:r>
                        <a:rPr lang="zh-TW" altLang="en-US" sz="1400" dirty="0">
                          <a:latin typeface="Yuanti TC" panose="02010600040101010101" pitchFamily="2" charset="-120"/>
                          <a:ea typeface="Yuanti TC" panose="02010600040101010101" pitchFamily="2" charset="-120"/>
                        </a:rPr>
                        <a:t>成功發卡</a:t>
                      </a:r>
                      <a:r>
                        <a:rPr lang="en-US" altLang="zh-TW" sz="1400" dirty="0">
                          <a:latin typeface="Yuanti TC" panose="02010600040101010101" pitchFamily="2" charset="-120"/>
                          <a:ea typeface="Yuanti TC" panose="02010600040101010101" pitchFamily="2" charset="-120"/>
                        </a:rPr>
                        <a:t>716</a:t>
                      </a:r>
                      <a:r>
                        <a:rPr lang="zh-TW" altLang="en-US" sz="1400" dirty="0">
                          <a:latin typeface="Yuanti TC" panose="02010600040101010101" pitchFamily="2" charset="-120"/>
                          <a:ea typeface="Yuanti TC" panose="02010600040101010101" pitchFamily="2" charset="-120"/>
                        </a:rPr>
                        <a:t>件</a:t>
                      </a:r>
                      <a:r>
                        <a:rPr lang="en-US" altLang="zh-TW" sz="1400" dirty="0">
                          <a:latin typeface="Yuanti TC" panose="02010600040101010101" pitchFamily="2" charset="-120"/>
                          <a:ea typeface="Yuanti TC" panose="02010600040101010101" pitchFamily="2" charset="-120"/>
                        </a:rPr>
                        <a:t>)</a:t>
                      </a:r>
                    </a:p>
                    <a:p>
                      <a:pPr marL="0" marR="0" lvl="0" indent="0" algn="l" defTabSz="1125444" rtl="0" eaLnBrk="1" fontAlgn="auto" latinLnBrk="0" hangingPunct="1">
                        <a:lnSpc>
                          <a:spcPct val="120000"/>
                        </a:lnSpc>
                        <a:spcBef>
                          <a:spcPts val="0"/>
                        </a:spcBef>
                        <a:spcAft>
                          <a:spcPts val="0"/>
                        </a:spcAft>
                        <a:buClrTx/>
                        <a:buSzTx/>
                        <a:buFontTx/>
                        <a:buNone/>
                        <a:tabLst/>
                        <a:defRPr/>
                      </a:pPr>
                      <a:r>
                        <a:rPr lang="zh-TW" altLang="en-US" sz="1400" dirty="0">
                          <a:latin typeface="Yuanti TC" panose="02010600040101010101" pitchFamily="2" charset="-120"/>
                          <a:ea typeface="Yuanti TC" panose="02010600040101010101" pitchFamily="2" charset="-120"/>
                        </a:rPr>
                        <a:t>對於弱勢群體及本銀行新戶，整體滿意度達</a:t>
                      </a:r>
                      <a:r>
                        <a:rPr lang="en-US" altLang="zh-TW" sz="1400" dirty="0">
                          <a:latin typeface="Yuanti TC" panose="02010600040101010101" pitchFamily="2" charset="-120"/>
                          <a:ea typeface="Yuanti TC" panose="02010600040101010101" pitchFamily="2" charset="-120"/>
                        </a:rPr>
                        <a:t>95</a:t>
                      </a:r>
                      <a:r>
                        <a:rPr lang="zh-TW" altLang="en-US" sz="1400" dirty="0">
                          <a:latin typeface="Yuanti TC" panose="02010600040101010101" pitchFamily="2" charset="-120"/>
                          <a:ea typeface="Yuanti TC" panose="02010600040101010101" pitchFamily="2" charset="-120"/>
                        </a:rPr>
                        <a:t>分</a:t>
                      </a:r>
                      <a:r>
                        <a:rPr lang="en-US" altLang="zh-TW" sz="1400" dirty="0">
                          <a:latin typeface="Yuanti TC" panose="02010600040101010101" pitchFamily="2" charset="-120"/>
                          <a:ea typeface="Yuanti TC" panose="02010600040101010101" pitchFamily="2" charset="-120"/>
                        </a:rPr>
                        <a:t>(</a:t>
                      </a:r>
                      <a:r>
                        <a:rPr lang="zh-TW" altLang="en-US" sz="1400" dirty="0">
                          <a:latin typeface="Yuanti TC" panose="02010600040101010101" pitchFamily="2" charset="-120"/>
                          <a:ea typeface="Yuanti TC" panose="02010600040101010101" pitchFamily="2" charset="-120"/>
                        </a:rPr>
                        <a:t>滿分</a:t>
                      </a:r>
                      <a:r>
                        <a:rPr lang="en-US" altLang="zh-TW" sz="1400" dirty="0">
                          <a:latin typeface="Yuanti TC" panose="02010600040101010101" pitchFamily="2" charset="-120"/>
                          <a:ea typeface="Yuanti TC" panose="02010600040101010101" pitchFamily="2" charset="-120"/>
                        </a:rPr>
                        <a:t>100</a:t>
                      </a:r>
                      <a:r>
                        <a:rPr lang="zh-TW" altLang="en-US" sz="1400" dirty="0">
                          <a:latin typeface="Yuanti TC" panose="02010600040101010101" pitchFamily="2" charset="-120"/>
                          <a:ea typeface="Yuanti TC" panose="02010600040101010101" pitchFamily="2" charset="-120"/>
                        </a:rPr>
                        <a:t>分</a:t>
                      </a:r>
                      <a:r>
                        <a:rPr lang="en-US" altLang="zh-TW" sz="1400" dirty="0">
                          <a:latin typeface="Yuanti TC" panose="02010600040101010101" pitchFamily="2" charset="-120"/>
                          <a:ea typeface="Yuanti TC" panose="02010600040101010101" pitchFamily="2" charset="-120"/>
                        </a:rPr>
                        <a:t>)</a:t>
                      </a:r>
                      <a:endParaRPr lang="zh-TW" altLang="en-US"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1760382436"/>
                  </a:ext>
                </a:extLst>
              </a:tr>
            </a:tbl>
          </a:graphicData>
        </a:graphic>
      </p:graphicFrame>
      <p:sp>
        <p:nvSpPr>
          <p:cNvPr id="6" name="文字方塊 5">
            <a:extLst>
              <a:ext uri="{FF2B5EF4-FFF2-40B4-BE49-F238E27FC236}">
                <a16:creationId xmlns:a16="http://schemas.microsoft.com/office/drawing/2014/main" id="{BD110FF7-4869-BF2B-2E7C-611C4C54E9E3}"/>
              </a:ext>
            </a:extLst>
          </p:cNvPr>
          <p:cNvSpPr txBox="1"/>
          <p:nvPr/>
        </p:nvSpPr>
        <p:spPr>
          <a:xfrm>
            <a:off x="4751657" y="5142998"/>
            <a:ext cx="6408712" cy="578882"/>
          </a:xfrm>
          <a:prstGeom prst="roundRect">
            <a:avLst/>
          </a:prstGeom>
          <a:noFill/>
          <a:ln>
            <a:noFill/>
          </a:ln>
        </p:spPr>
        <p:txBody>
          <a:bodyPr wrap="square" lIns="180000" rIns="180000" rtlCol="0">
            <a:spAutoFit/>
          </a:bodyPr>
          <a:lstStyle/>
          <a:p>
            <a:pPr algn="dist"/>
            <a:r>
              <a:rPr lang="zh-TW" altLang="en-US"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在實現普惠金融時，如何整併銀行內部資料及第三方資料</a:t>
            </a:r>
            <a:r>
              <a:rPr lang="en-US" altLang="zh-TW"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a:t>
            </a:r>
            <a:r>
              <a:rPr lang="zh-TW" altLang="en-US"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例如：電信資料</a:t>
            </a:r>
            <a:r>
              <a:rPr lang="en-US" altLang="zh-TW"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a:t>
            </a:r>
            <a:r>
              <a:rPr lang="zh-TW" altLang="en-US"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a:t>
            </a:r>
            <a:endParaRPr lang="en-US" altLang="zh-TW"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endParaRPr>
          </a:p>
          <a:p>
            <a:pPr algn="dist"/>
            <a:r>
              <a:rPr lang="zh-TW" altLang="en-US"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提高銀行對客戶的風險辨識度，將於「</a:t>
            </a:r>
            <a:r>
              <a:rPr lang="en-US" altLang="zh-TW"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W4-</a:t>
            </a:r>
            <a:r>
              <a:rPr lang="zh-TW" altLang="en-US" sz="1400" b="0" i="0" dirty="0">
                <a:solidFill>
                  <a:schemeClr val="tx1"/>
                </a:solidFill>
                <a:latin typeface="Yuanti TC" panose="02010600040101010101" pitchFamily="2" charset="-120"/>
                <a:ea typeface="Yuanti TC" panose="02010600040101010101" pitchFamily="2" charset="-120"/>
              </a:rPr>
              <a:t>風險管理與商業機運</a:t>
            </a:r>
            <a:r>
              <a:rPr lang="zh-TW" altLang="en-US" sz="14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」進行討論</a:t>
            </a:r>
            <a:endParaRPr lang="en-US" altLang="zh-TW" sz="1400" b="0" i="0" dirty="0">
              <a:solidFill>
                <a:schemeClr val="tx1"/>
              </a:solidFill>
              <a:latin typeface="Yuanti TC" panose="02010600040101010101" pitchFamily="2" charset="-120"/>
              <a:ea typeface="Yuanti TC" panose="02010600040101010101" pitchFamily="2" charset="-120"/>
            </a:endParaRPr>
          </a:p>
        </p:txBody>
      </p:sp>
      <p:sp>
        <p:nvSpPr>
          <p:cNvPr id="7" name="文字方塊 6">
            <a:extLst>
              <a:ext uri="{FF2B5EF4-FFF2-40B4-BE49-F238E27FC236}">
                <a16:creationId xmlns:a16="http://schemas.microsoft.com/office/drawing/2014/main" id="{D632C74C-BCF7-C6FC-D94B-4528164918D4}"/>
              </a:ext>
            </a:extLst>
          </p:cNvPr>
          <p:cNvSpPr txBox="1"/>
          <p:nvPr/>
        </p:nvSpPr>
        <p:spPr>
          <a:xfrm>
            <a:off x="4975672" y="5752960"/>
            <a:ext cx="5420746" cy="306467"/>
          </a:xfrm>
          <a:prstGeom prst="roundRect">
            <a:avLst/>
          </a:prstGeom>
          <a:noFill/>
          <a:ln>
            <a:solidFill>
              <a:schemeClr val="tx1"/>
            </a:solidFill>
          </a:ln>
        </p:spPr>
        <p:txBody>
          <a:bodyPr wrap="square" lIns="180000" rIns="180000" rtlCol="0">
            <a:spAutoFit/>
          </a:bodyPr>
          <a:lstStyle/>
          <a:p>
            <a:r>
              <a:rPr lang="en-US" altLang="zh-TW" sz="1200" b="0" i="0" dirty="0">
                <a:solidFill>
                  <a:srgbClr val="FF7472"/>
                </a:solidFill>
                <a:latin typeface="Yuanti TC" panose="02010600040101010101" pitchFamily="2" charset="-120"/>
                <a:ea typeface="Yuanti TC" panose="02010600040101010101" pitchFamily="2" charset="-120"/>
              </a:rPr>
              <a:t>QA/</a:t>
            </a:r>
            <a:r>
              <a:rPr lang="zh-TW" altLang="en-US" sz="1200" b="0" i="0" dirty="0">
                <a:solidFill>
                  <a:srgbClr val="FF7472"/>
                </a:solidFill>
                <a:latin typeface="Yuanti TC" panose="02010600040101010101" pitchFamily="2" charset="-120"/>
                <a:ea typeface="Yuanti TC" panose="02010600040101010101" pitchFamily="2" charset="-120"/>
              </a:rPr>
              <a:t>回家作業：電信資料中，有哪些資料可協助銀行辨識客戶的風險？</a:t>
            </a:r>
            <a:endParaRPr lang="en-US" altLang="zh-TW" sz="1200" b="0" i="0" dirty="0">
              <a:solidFill>
                <a:srgbClr val="FF7472"/>
              </a:solidFill>
              <a:latin typeface="Yuanti TC" panose="02010600040101010101" pitchFamily="2" charset="-120"/>
              <a:ea typeface="Yuanti TC" panose="02010600040101010101" pitchFamily="2" charset="-120"/>
            </a:endParaRPr>
          </a:p>
        </p:txBody>
      </p:sp>
    </p:spTree>
    <p:extLst>
      <p:ext uri="{BB962C8B-B14F-4D97-AF65-F5344CB8AC3E}">
        <p14:creationId xmlns:p14="http://schemas.microsoft.com/office/powerpoint/2010/main" val="316261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BA3155D-3F13-2B35-5327-1261EAB69E1E}"/>
              </a:ext>
            </a:extLst>
          </p:cNvPr>
          <p:cNvSpPr>
            <a:spLocks noGrp="1"/>
          </p:cNvSpPr>
          <p:nvPr>
            <p:ph type="title"/>
          </p:nvPr>
        </p:nvSpPr>
        <p:spPr/>
        <p:txBody>
          <a:bodyPr/>
          <a:lstStyle/>
          <a:p>
            <a:r>
              <a:rPr kumimoji="1" lang="zh-TW" altLang="en-US" dirty="0"/>
              <a:t>普惠金融下如何進行個資保護</a:t>
            </a:r>
          </a:p>
        </p:txBody>
      </p:sp>
      <p:sp>
        <p:nvSpPr>
          <p:cNvPr id="3" name="投影片編號版面配置區 2">
            <a:extLst>
              <a:ext uri="{FF2B5EF4-FFF2-40B4-BE49-F238E27FC236}">
                <a16:creationId xmlns:a16="http://schemas.microsoft.com/office/drawing/2014/main" id="{8D7539FA-668B-089B-984B-F827F614D0F4}"/>
              </a:ext>
            </a:extLst>
          </p:cNvPr>
          <p:cNvSpPr>
            <a:spLocks noGrp="1"/>
          </p:cNvSpPr>
          <p:nvPr>
            <p:ph type="sldNum" sz="quarter" idx="4"/>
          </p:nvPr>
        </p:nvSpPr>
        <p:spPr/>
        <p:txBody>
          <a:bodyPr/>
          <a:lstStyle/>
          <a:p>
            <a:fld id="{5724A70F-1A80-4FFC-9EFC-544BA2D42D70}" type="slidenum">
              <a:rPr lang="zh-TW" altLang="en-US" smtClean="0"/>
              <a:pPr/>
              <a:t>11</a:t>
            </a:fld>
            <a:endParaRPr lang="zh-TW" altLang="en-US" dirty="0"/>
          </a:p>
        </p:txBody>
      </p:sp>
      <p:grpSp>
        <p:nvGrpSpPr>
          <p:cNvPr id="10" name="群組 9">
            <a:extLst>
              <a:ext uri="{FF2B5EF4-FFF2-40B4-BE49-F238E27FC236}">
                <a16:creationId xmlns:a16="http://schemas.microsoft.com/office/drawing/2014/main" id="{CB211DB5-A3DF-E6AE-B6A6-BF4159A50B7D}"/>
              </a:ext>
            </a:extLst>
          </p:cNvPr>
          <p:cNvGrpSpPr/>
          <p:nvPr/>
        </p:nvGrpSpPr>
        <p:grpSpPr>
          <a:xfrm>
            <a:off x="479376" y="3788156"/>
            <a:ext cx="10296823" cy="2305140"/>
            <a:chOff x="479376" y="1555908"/>
            <a:chExt cx="10296823" cy="2305140"/>
          </a:xfrm>
        </p:grpSpPr>
        <p:pic>
          <p:nvPicPr>
            <p:cNvPr id="4" name="圖片 3">
              <a:extLst>
                <a:ext uri="{FF2B5EF4-FFF2-40B4-BE49-F238E27FC236}">
                  <a16:creationId xmlns:a16="http://schemas.microsoft.com/office/drawing/2014/main" id="{B6B3E853-95B5-D3C7-74E6-25F6E1D8737E}"/>
                </a:ext>
              </a:extLst>
            </p:cNvPr>
            <p:cNvPicPr>
              <a:picLocks noChangeAspect="1"/>
            </p:cNvPicPr>
            <p:nvPr/>
          </p:nvPicPr>
          <p:blipFill>
            <a:blip r:embed="rId2"/>
            <a:srcRect l="21091" t="53228" r="4784" b="12510"/>
            <a:stretch/>
          </p:blipFill>
          <p:spPr>
            <a:xfrm>
              <a:off x="479376" y="1556790"/>
              <a:ext cx="7200801" cy="2304258"/>
            </a:xfrm>
            <a:prstGeom prst="rect">
              <a:avLst/>
            </a:prstGeom>
          </p:spPr>
        </p:pic>
        <p:sp>
          <p:nvSpPr>
            <p:cNvPr id="5" name="文字方塊 4">
              <a:extLst>
                <a:ext uri="{FF2B5EF4-FFF2-40B4-BE49-F238E27FC236}">
                  <a16:creationId xmlns:a16="http://schemas.microsoft.com/office/drawing/2014/main" id="{F9068B0D-1E6A-C617-A183-DC207A60AB80}"/>
                </a:ext>
              </a:extLst>
            </p:cNvPr>
            <p:cNvSpPr txBox="1"/>
            <p:nvPr/>
          </p:nvSpPr>
          <p:spPr>
            <a:xfrm>
              <a:off x="7896199" y="1555908"/>
              <a:ext cx="2880000" cy="2304000"/>
            </a:xfrm>
            <a:prstGeom prst="roundRect">
              <a:avLst>
                <a:gd name="adj" fmla="val 9213"/>
              </a:avLst>
            </a:prstGeom>
            <a:noFill/>
            <a:ln>
              <a:solidFill>
                <a:schemeClr val="tx1"/>
              </a:solidFill>
            </a:ln>
          </p:spPr>
          <p:txBody>
            <a:bodyPr wrap="square" rtlCol="0">
              <a:spAutoFit/>
            </a:bodyPr>
            <a:lstStyle/>
            <a:p>
              <a:pPr algn="ctr">
                <a:lnSpc>
                  <a:spcPct val="150000"/>
                </a:lnSpc>
              </a:pP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個資需要和哪些單位交換</a:t>
              </a:r>
              <a:endPar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pPr>
                <a:lnSpc>
                  <a:spcPct val="150000"/>
                </a:lnSpc>
              </a:pPr>
              <a:r>
                <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             1. </a:t>
              </a: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銀行</a:t>
              </a:r>
              <a:endPar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pPr>
                <a:lnSpc>
                  <a:spcPct val="150000"/>
                </a:lnSpc>
              </a:pP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             </a:t>
              </a:r>
              <a:r>
                <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2.</a:t>
              </a: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電信業</a:t>
              </a:r>
              <a:endPar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pPr>
                <a:lnSpc>
                  <a:spcPct val="150000"/>
                </a:lnSpc>
              </a:pPr>
              <a:r>
                <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             3.</a:t>
              </a: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聯徵中心</a:t>
              </a:r>
              <a:endPar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p:txBody>
        </p:sp>
      </p:grpSp>
      <p:pic>
        <p:nvPicPr>
          <p:cNvPr id="9" name="圖片 8">
            <a:extLst>
              <a:ext uri="{FF2B5EF4-FFF2-40B4-BE49-F238E27FC236}">
                <a16:creationId xmlns:a16="http://schemas.microsoft.com/office/drawing/2014/main" id="{87781259-9831-4DC0-B26C-133D8F50FF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376" y="1646781"/>
            <a:ext cx="7200000" cy="1784376"/>
          </a:xfrm>
          <a:prstGeom prst="rect">
            <a:avLst/>
          </a:prstGeom>
        </p:spPr>
      </p:pic>
    </p:spTree>
    <p:extLst>
      <p:ext uri="{BB962C8B-B14F-4D97-AF65-F5344CB8AC3E}">
        <p14:creationId xmlns:p14="http://schemas.microsoft.com/office/powerpoint/2010/main" val="367837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D44264C-8116-FD82-63F7-6CC85590EC54}"/>
              </a:ext>
            </a:extLst>
          </p:cNvPr>
          <p:cNvSpPr>
            <a:spLocks noGrp="1"/>
          </p:cNvSpPr>
          <p:nvPr>
            <p:ph type="title"/>
          </p:nvPr>
        </p:nvSpPr>
        <p:spPr/>
        <p:txBody>
          <a:bodyPr/>
          <a:lstStyle/>
          <a:p>
            <a:r>
              <a:rPr lang="zh-TW" altLang="en-US" sz="3600" dirty="0">
                <a:effectLst/>
                <a:latin typeface="CIDFont+F2"/>
              </a:rPr>
              <a:t>去識別化程度與再識別風險</a:t>
            </a:r>
            <a:endParaRPr kumimoji="1" lang="zh-TW" altLang="en-US" dirty="0"/>
          </a:p>
        </p:txBody>
      </p:sp>
      <p:sp>
        <p:nvSpPr>
          <p:cNvPr id="3" name="投影片編號版面配置區 2">
            <a:extLst>
              <a:ext uri="{FF2B5EF4-FFF2-40B4-BE49-F238E27FC236}">
                <a16:creationId xmlns:a16="http://schemas.microsoft.com/office/drawing/2014/main" id="{CCE21E6C-55DC-B029-23ED-E54BC6D9D8EC}"/>
              </a:ext>
            </a:extLst>
          </p:cNvPr>
          <p:cNvSpPr>
            <a:spLocks noGrp="1"/>
          </p:cNvSpPr>
          <p:nvPr>
            <p:ph type="sldNum" sz="quarter" idx="4"/>
          </p:nvPr>
        </p:nvSpPr>
        <p:spPr/>
        <p:txBody>
          <a:bodyPr/>
          <a:lstStyle/>
          <a:p>
            <a:fld id="{5724A70F-1A80-4FFC-9EFC-544BA2D42D70}" type="slidenum">
              <a:rPr lang="zh-TW" altLang="en-US" smtClean="0"/>
              <a:pPr/>
              <a:t>12</a:t>
            </a:fld>
            <a:endParaRPr lang="zh-TW" altLang="en-US" dirty="0"/>
          </a:p>
        </p:txBody>
      </p:sp>
      <p:sp>
        <p:nvSpPr>
          <p:cNvPr id="5" name="文字方塊 4">
            <a:extLst>
              <a:ext uri="{FF2B5EF4-FFF2-40B4-BE49-F238E27FC236}">
                <a16:creationId xmlns:a16="http://schemas.microsoft.com/office/drawing/2014/main" id="{A9BAD2DC-2D6D-C730-55FD-AE2F6D4914A2}"/>
              </a:ext>
            </a:extLst>
          </p:cNvPr>
          <p:cNvSpPr txBox="1"/>
          <p:nvPr/>
        </p:nvSpPr>
        <p:spPr>
          <a:xfrm>
            <a:off x="1031632" y="1700808"/>
            <a:ext cx="10128737" cy="4233275"/>
          </a:xfrm>
          <a:prstGeom prst="rect">
            <a:avLst/>
          </a:prstGeom>
          <a:noFill/>
        </p:spPr>
        <p:txBody>
          <a:bodyPr wrap="square">
            <a:spAutoFit/>
          </a:bodyPr>
          <a:lstStyle/>
          <a:p>
            <a:pPr marL="285750" indent="-285750">
              <a:lnSpc>
                <a:spcPct val="130000"/>
              </a:lnSpc>
              <a:buFont typeface="Arial" panose="020B0604020202020204" pitchFamily="34" charset="0"/>
              <a:buChar char="•"/>
            </a:pPr>
            <a:r>
              <a:rPr lang="zh-TW" altLang="en-US" sz="1600" dirty="0">
                <a:solidFill>
                  <a:schemeClr val="tx1"/>
                </a:solidFill>
                <a:effectLst/>
                <a:latin typeface="Yuanti TC" panose="02010600040101010101" pitchFamily="2" charset="-120"/>
                <a:ea typeface="Yuanti TC" panose="02010600040101010101" pitchFamily="2" charset="-120"/>
              </a:rPr>
              <a:t>加拿大結構式數據的去識別化指引</a:t>
            </a:r>
            <a:r>
              <a:rPr lang="en-US" altLang="zh-TW" sz="1600" dirty="0">
                <a:solidFill>
                  <a:schemeClr val="tx1"/>
                </a:solidFill>
                <a:effectLst/>
                <a:latin typeface="Yuanti TC" panose="02010600040101010101" pitchFamily="2" charset="-120"/>
                <a:ea typeface="Yuanti TC" panose="02010600040101010101" pitchFamily="2" charset="-120"/>
              </a:rPr>
              <a:t>(</a:t>
            </a:r>
            <a:r>
              <a:rPr lang="en" altLang="zh-TW" sz="1600" dirty="0">
                <a:solidFill>
                  <a:schemeClr val="tx1"/>
                </a:solidFill>
                <a:effectLst/>
                <a:latin typeface="Yuanti TC" panose="02010600040101010101" pitchFamily="2" charset="-120"/>
                <a:ea typeface="Yuanti TC" panose="02010600040101010101" pitchFamily="2" charset="-120"/>
              </a:rPr>
              <a:t>De-identification Guidelines for Structured Data)</a:t>
            </a:r>
            <a:r>
              <a:rPr lang="zh-TW" altLang="en-US" sz="1600" dirty="0">
                <a:solidFill>
                  <a:schemeClr val="tx1"/>
                </a:solidFill>
                <a:effectLst/>
                <a:latin typeface="Yuanti TC" panose="02010600040101010101" pitchFamily="2" charset="-120"/>
                <a:ea typeface="Yuanti TC" panose="02010600040101010101" pitchFamily="2" charset="-120"/>
              </a:rPr>
              <a:t>中揭示</a:t>
            </a:r>
            <a:r>
              <a:rPr lang="zh-TW" altLang="en-US" dirty="0">
                <a:solidFill>
                  <a:schemeClr val="tx1"/>
                </a:solidFill>
                <a:latin typeface="Yuanti TC" panose="02010600040101010101" pitchFamily="2" charset="-120"/>
                <a:ea typeface="Yuanti TC" panose="02010600040101010101" pitchFamily="2" charset="-120"/>
              </a:rPr>
              <a:t>：</a:t>
            </a:r>
            <a:endParaRPr lang="en-US" altLang="zh-TW" dirty="0">
              <a:solidFill>
                <a:schemeClr val="tx1"/>
              </a:solidFill>
              <a:latin typeface="Yuanti TC" panose="02010600040101010101" pitchFamily="2" charset="-120"/>
              <a:ea typeface="Yuanti TC" panose="02010600040101010101" pitchFamily="2" charset="-120"/>
            </a:endParaRPr>
          </a:p>
          <a:p>
            <a:pPr marL="538163" indent="-244475">
              <a:lnSpc>
                <a:spcPct val="130000"/>
              </a:lnSpc>
              <a:buFont typeface="+mj-lt"/>
              <a:buAutoNum type="arabicPeriod"/>
            </a:pPr>
            <a:r>
              <a:rPr lang="zh-TW" altLang="en-US" sz="1600" dirty="0">
                <a:solidFill>
                  <a:srgbClr val="3399FF"/>
                </a:solidFill>
                <a:effectLst/>
                <a:latin typeface="Yuanti TC" panose="02010600040101010101" pitchFamily="2" charset="-120"/>
                <a:ea typeface="Yuanti TC" panose="02010600040101010101" pitchFamily="2" charset="-120"/>
              </a:rPr>
              <a:t>去識別化的程度需要與開放數據集所涉及的再識別風險水平成正比關係</a:t>
            </a:r>
            <a:r>
              <a:rPr lang="zh-TW" altLang="en-US" sz="1600" dirty="0">
                <a:solidFill>
                  <a:schemeClr val="tx1"/>
                </a:solidFill>
                <a:effectLst/>
                <a:latin typeface="Yuanti TC" panose="02010600040101010101" pitchFamily="2" charset="-120"/>
                <a:ea typeface="Yuanti TC" panose="02010600040101010101" pitchFamily="2" charset="-120"/>
              </a:rPr>
              <a:t>。被發放的數據遭受再識別的風險越高，所需進行的去識別化程度就越大。 </a:t>
            </a:r>
            <a:r>
              <a:rPr lang="en-US" altLang="zh-TW" sz="1600" b="1" dirty="0">
                <a:solidFill>
                  <a:srgbClr val="3399FF"/>
                </a:solidFill>
                <a:effectLst/>
                <a:latin typeface="Yuanti TC" panose="02010600040101010101" pitchFamily="2" charset="-120"/>
                <a:ea typeface="Yuanti TC" panose="02010600040101010101" pitchFamily="2" charset="-120"/>
              </a:rPr>
              <a:t>(</a:t>
            </a:r>
            <a:r>
              <a:rPr lang="zh-TW" altLang="en-US" sz="1600" b="1" dirty="0">
                <a:solidFill>
                  <a:srgbClr val="3399FF"/>
                </a:solidFill>
                <a:effectLst/>
                <a:latin typeface="Yuanti TC" panose="02010600040101010101" pitchFamily="2" charset="-120"/>
                <a:ea typeface="Yuanti TC" panose="02010600040101010101" pitchFamily="2" charset="-120"/>
              </a:rPr>
              <a:t>殺雞不要用牛刀</a:t>
            </a:r>
            <a:r>
              <a:rPr lang="en-US" altLang="zh-TW" sz="1600" b="1" dirty="0">
                <a:solidFill>
                  <a:srgbClr val="3399FF"/>
                </a:solidFill>
                <a:effectLst/>
                <a:latin typeface="Yuanti TC" panose="02010600040101010101" pitchFamily="2" charset="-120"/>
                <a:ea typeface="Yuanti TC" panose="02010600040101010101" pitchFamily="2" charset="-120"/>
              </a:rPr>
              <a:t>)</a:t>
            </a:r>
            <a:endParaRPr lang="zh-TW" altLang="en-US" b="1" dirty="0">
              <a:solidFill>
                <a:srgbClr val="3399FF"/>
              </a:solidFill>
              <a:effectLst/>
              <a:latin typeface="Yuanti TC" panose="02010600040101010101" pitchFamily="2" charset="-120"/>
              <a:ea typeface="Yuanti TC" panose="02010600040101010101" pitchFamily="2" charset="-120"/>
            </a:endParaRPr>
          </a:p>
          <a:p>
            <a:pPr marL="538163" indent="-244475">
              <a:lnSpc>
                <a:spcPct val="130000"/>
              </a:lnSpc>
              <a:buFont typeface="+mj-lt"/>
              <a:buAutoNum type="arabicPeriod"/>
            </a:pPr>
            <a:r>
              <a:rPr lang="zh-TW" altLang="en-US" sz="1600" dirty="0">
                <a:solidFill>
                  <a:schemeClr val="tx1"/>
                </a:solidFill>
                <a:effectLst/>
                <a:latin typeface="Yuanti TC" panose="02010600040101010101" pitchFamily="2" charset="-120"/>
                <a:ea typeface="Yuanti TC" panose="02010600040101010101" pitchFamily="2" charset="-120"/>
              </a:rPr>
              <a:t>要確定數據集遭受再識別的風險</a:t>
            </a:r>
            <a:r>
              <a:rPr lang="en-US" altLang="zh-TW" sz="1600" dirty="0">
                <a:solidFill>
                  <a:schemeClr val="tx1"/>
                </a:solidFill>
                <a:effectLst/>
                <a:latin typeface="Yuanti TC" panose="02010600040101010101" pitchFamily="2" charset="-120"/>
                <a:ea typeface="Yuanti TC" panose="02010600040101010101" pitchFamily="2" charset="-120"/>
              </a:rPr>
              <a:t>(</a:t>
            </a:r>
            <a:r>
              <a:rPr lang="zh-TW" altLang="en-US" sz="1600" dirty="0">
                <a:solidFill>
                  <a:schemeClr val="tx1"/>
                </a:solidFill>
                <a:effectLst/>
                <a:latin typeface="Yuanti TC" panose="02010600040101010101" pitchFamily="2" charset="-120"/>
                <a:ea typeface="Yuanti TC" panose="02010600040101010101" pitchFamily="2" charset="-120"/>
              </a:rPr>
              <a:t>或臨界值</a:t>
            </a:r>
            <a:r>
              <a:rPr lang="en-US" altLang="zh-TW" sz="1600" dirty="0">
                <a:solidFill>
                  <a:schemeClr val="tx1"/>
                </a:solidFill>
                <a:effectLst/>
                <a:latin typeface="Yuanti TC" panose="02010600040101010101" pitchFamily="2" charset="-120"/>
                <a:ea typeface="Yuanti TC" panose="02010600040101010101" pitchFamily="2" charset="-120"/>
              </a:rPr>
              <a:t>)</a:t>
            </a:r>
            <a:r>
              <a:rPr lang="zh-TW" altLang="en-US" sz="1600" dirty="0">
                <a:solidFill>
                  <a:schemeClr val="tx1"/>
                </a:solidFill>
                <a:effectLst/>
                <a:latin typeface="Yuanti TC" panose="02010600040101010101" pitchFamily="2" charset="-120"/>
                <a:ea typeface="Yuanti TC" panose="02010600040101010101" pitchFamily="2" charset="-120"/>
              </a:rPr>
              <a:t>的可接受水平，必須評估數據集的發放會導致個人私隱受侵犯的程度，</a:t>
            </a:r>
            <a:r>
              <a:rPr lang="zh-TW" altLang="en-US" sz="1600" dirty="0">
                <a:solidFill>
                  <a:srgbClr val="3399FF"/>
                </a:solidFill>
                <a:effectLst/>
                <a:latin typeface="Yuanti TC" panose="02010600040101010101" pitchFamily="2" charset="-120"/>
                <a:ea typeface="Yuanti TC" panose="02010600040101010101" pitchFamily="2" charset="-120"/>
              </a:rPr>
              <a:t>有關評估結果</a:t>
            </a:r>
            <a:r>
              <a:rPr lang="zh-TW" altLang="en-US" dirty="0">
                <a:solidFill>
                  <a:srgbClr val="3399FF"/>
                </a:solidFill>
                <a:latin typeface="Yuanti TC" panose="02010600040101010101" pitchFamily="2" charset="-120"/>
                <a:ea typeface="Yuanti TC" panose="02010600040101010101" pitchFamily="2" charset="-120"/>
              </a:rPr>
              <a:t>通常</a:t>
            </a:r>
            <a:r>
              <a:rPr lang="zh-TW" altLang="en-US" sz="1600" dirty="0">
                <a:solidFill>
                  <a:srgbClr val="3399FF"/>
                </a:solidFill>
                <a:effectLst/>
                <a:latin typeface="Yuanti TC" panose="02010600040101010101" pitchFamily="2" charset="-120"/>
                <a:ea typeface="Yuanti TC" panose="02010600040101010101" pitchFamily="2" charset="-120"/>
              </a:rPr>
              <a:t>應是處於“低”、“中”或“高”範圍內的定性值</a:t>
            </a:r>
            <a:r>
              <a:rPr lang="zh-TW" altLang="en-US" sz="1600" dirty="0">
                <a:solidFill>
                  <a:schemeClr val="tx1"/>
                </a:solidFill>
                <a:effectLst/>
                <a:latin typeface="Yuanti TC" panose="02010600040101010101" pitchFamily="2" charset="-120"/>
                <a:ea typeface="Yuanti TC" panose="02010600040101010101" pitchFamily="2" charset="-120"/>
              </a:rPr>
              <a:t>。 </a:t>
            </a:r>
            <a:r>
              <a:rPr lang="en-US" altLang="zh-TW" sz="1600" b="1" dirty="0">
                <a:solidFill>
                  <a:srgbClr val="3399FF"/>
                </a:solidFill>
                <a:effectLst/>
                <a:latin typeface="Yuanti TC" panose="02010600040101010101" pitchFamily="2" charset="-120"/>
                <a:ea typeface="Yuanti TC" panose="02010600040101010101" pitchFamily="2" charset="-120"/>
              </a:rPr>
              <a:t>(</a:t>
            </a:r>
            <a:r>
              <a:rPr lang="zh-TW" altLang="en-US" sz="1600" b="1" dirty="0">
                <a:solidFill>
                  <a:srgbClr val="3399FF"/>
                </a:solidFill>
                <a:effectLst/>
                <a:latin typeface="Yuanti TC" panose="02010600040101010101" pitchFamily="2" charset="-120"/>
                <a:ea typeface="Yuanti TC" panose="02010600040101010101" pitchFamily="2" charset="-120"/>
              </a:rPr>
              <a:t>加密程度需可進行量化</a:t>
            </a:r>
            <a:r>
              <a:rPr lang="en-US" altLang="zh-TW" sz="1600" b="1" dirty="0">
                <a:solidFill>
                  <a:srgbClr val="3399FF"/>
                </a:solidFill>
                <a:effectLst/>
                <a:latin typeface="Yuanti TC" panose="02010600040101010101" pitchFamily="2" charset="-120"/>
                <a:ea typeface="Yuanti TC" panose="02010600040101010101" pitchFamily="2" charset="-120"/>
              </a:rPr>
              <a:t>)</a:t>
            </a:r>
            <a:endParaRPr lang="zh-TW" altLang="en-US" b="1" dirty="0">
              <a:solidFill>
                <a:srgbClr val="3399FF"/>
              </a:solidFill>
              <a:effectLst/>
              <a:latin typeface="Yuanti TC" panose="02010600040101010101" pitchFamily="2" charset="-120"/>
              <a:ea typeface="Yuanti TC" panose="02010600040101010101" pitchFamily="2" charset="-120"/>
            </a:endParaRPr>
          </a:p>
          <a:p>
            <a:pPr marL="285750" indent="-285750">
              <a:lnSpc>
                <a:spcPct val="130000"/>
              </a:lnSpc>
              <a:buFont typeface="Arial" panose="020B0604020202020204" pitchFamily="34" charset="0"/>
              <a:buChar char="•"/>
            </a:pPr>
            <a:endParaRPr lang="zh-TW" altLang="en-US" dirty="0">
              <a:solidFill>
                <a:schemeClr val="tx1"/>
              </a:solidFill>
              <a:effectLst/>
              <a:latin typeface="Yuanti TC" panose="02010600040101010101" pitchFamily="2" charset="-120"/>
              <a:ea typeface="Yuanti TC" panose="02010600040101010101" pitchFamily="2" charset="-120"/>
            </a:endParaRPr>
          </a:p>
          <a:p>
            <a:pPr marL="285750" indent="-285750">
              <a:lnSpc>
                <a:spcPct val="130000"/>
              </a:lnSpc>
              <a:buFont typeface="Arial" panose="020B0604020202020204" pitchFamily="34" charset="0"/>
              <a:buChar char="•"/>
            </a:pPr>
            <a:r>
              <a:rPr lang="zh-TW" altLang="en-US" sz="1600" dirty="0">
                <a:solidFill>
                  <a:schemeClr val="tx1"/>
                </a:solidFill>
                <a:effectLst/>
                <a:latin typeface="Yuanti TC" panose="02010600040101010101" pitchFamily="2" charset="-120"/>
                <a:ea typeface="Yuanti TC" panose="02010600040101010101" pitchFamily="2" charset="-120"/>
              </a:rPr>
              <a:t>評估再識別風險時，應考量</a:t>
            </a:r>
            <a:r>
              <a:rPr lang="en-US" altLang="zh-TW" sz="1600" dirty="0">
                <a:solidFill>
                  <a:schemeClr val="tx1"/>
                </a:solidFill>
                <a:effectLst/>
                <a:latin typeface="Yuanti TC" panose="02010600040101010101" pitchFamily="2" charset="-120"/>
                <a:ea typeface="Yuanti TC" panose="02010600040101010101" pitchFamily="2" charset="-120"/>
              </a:rPr>
              <a:t>: </a:t>
            </a:r>
            <a:endParaRPr lang="zh-TW" altLang="en-US" dirty="0">
              <a:solidFill>
                <a:schemeClr val="tx1"/>
              </a:solidFill>
              <a:effectLst/>
              <a:latin typeface="Yuanti TC" panose="02010600040101010101" pitchFamily="2" charset="-120"/>
              <a:ea typeface="Yuanti TC" panose="02010600040101010101" pitchFamily="2" charset="-120"/>
            </a:endParaRP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資料敏感性 </a:t>
            </a: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資料範圍及</a:t>
            </a:r>
            <a:r>
              <a:rPr lang="en-US" altLang="zh-TW" dirty="0">
                <a:solidFill>
                  <a:schemeClr val="tx1"/>
                </a:solidFill>
                <a:latin typeface="Yuanti TC" panose="02010600040101010101" pitchFamily="2" charset="-120"/>
                <a:ea typeface="Yuanti TC" panose="02010600040101010101" pitchFamily="2" charset="-120"/>
              </a:rPr>
              <a:t>/</a:t>
            </a:r>
            <a:r>
              <a:rPr lang="zh-TW" altLang="en-US" dirty="0">
                <a:solidFill>
                  <a:schemeClr val="tx1"/>
                </a:solidFill>
                <a:latin typeface="Yuanti TC" panose="02010600040101010101" pitchFamily="2" charset="-120"/>
                <a:ea typeface="Yuanti TC" panose="02010600040101010101" pitchFamily="2" charset="-120"/>
              </a:rPr>
              <a:t>或細節 </a:t>
            </a: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涉及個人數目 </a:t>
            </a: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在違法或不當使用的情況下，對個人造成的潛在傷害或損害 </a:t>
            </a: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資料是否在個人在幾乎沒有私隱保護的期望下，被要求提供 </a:t>
            </a:r>
          </a:p>
          <a:p>
            <a:pPr marL="538163" indent="-244475">
              <a:lnSpc>
                <a:spcPct val="130000"/>
              </a:lnSpc>
              <a:buFont typeface="+mj-lt"/>
              <a:buAutoNum type="arabicPeriod"/>
            </a:pPr>
            <a:r>
              <a:rPr lang="zh-TW" altLang="en-US" dirty="0">
                <a:solidFill>
                  <a:schemeClr val="tx1"/>
                </a:solidFill>
                <a:latin typeface="Yuanti TC" panose="02010600040101010101" pitchFamily="2" charset="-120"/>
                <a:ea typeface="Yuanti TC" panose="02010600040101010101" pitchFamily="2" charset="-120"/>
              </a:rPr>
              <a:t>或自發提供 </a:t>
            </a:r>
          </a:p>
        </p:txBody>
      </p:sp>
      <p:sp>
        <p:nvSpPr>
          <p:cNvPr id="6" name="文字方塊 5">
            <a:extLst>
              <a:ext uri="{FF2B5EF4-FFF2-40B4-BE49-F238E27FC236}">
                <a16:creationId xmlns:a16="http://schemas.microsoft.com/office/drawing/2014/main" id="{54599948-B8DA-B2D2-5A64-3D1497969CB6}"/>
              </a:ext>
            </a:extLst>
          </p:cNvPr>
          <p:cNvSpPr txBox="1"/>
          <p:nvPr/>
        </p:nvSpPr>
        <p:spPr>
          <a:xfrm>
            <a:off x="7115843" y="4561284"/>
            <a:ext cx="4044525" cy="1464231"/>
          </a:xfrm>
          <a:prstGeom prst="roundRect">
            <a:avLst/>
          </a:prstGeom>
          <a:noFill/>
          <a:ln>
            <a:solidFill>
              <a:schemeClr val="tx1"/>
            </a:solidFill>
          </a:ln>
        </p:spPr>
        <p:txBody>
          <a:bodyPr wrap="square" rtlCol="0">
            <a:spAutoFit/>
          </a:bodyPr>
          <a:lstStyle/>
          <a:p>
            <a:r>
              <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HOW to DO??</a:t>
            </a:r>
          </a:p>
          <a:p>
            <a:r>
              <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1. </a:t>
            </a:r>
            <a:r>
              <a:rPr lang="zh-TW" altLang="en-US"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資料群組化，避免單一資料過於獨特，</a:t>
            </a:r>
            <a:endPar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r>
              <a:rPr lang="zh-TW" altLang="en-US"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   客戶直接被識別出來</a:t>
            </a:r>
            <a:endPar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r>
              <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2.</a:t>
            </a:r>
            <a:r>
              <a:rPr lang="zh-TW" altLang="en-US"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整份群組化的資料，</a:t>
            </a:r>
            <a:r>
              <a:rPr lang="zh-TW" altLang="en-US">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交叉比對各個組合</a:t>
            </a:r>
            <a:endPar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a:p>
            <a:r>
              <a:rPr lang="zh-TW" altLang="en-US"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   的樣本數，不宜過少</a:t>
            </a:r>
            <a:endParaRPr lang="en-US" altLang="zh-TW"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p:txBody>
      </p:sp>
    </p:spTree>
    <p:extLst>
      <p:ext uri="{BB962C8B-B14F-4D97-AF65-F5344CB8AC3E}">
        <p14:creationId xmlns:p14="http://schemas.microsoft.com/office/powerpoint/2010/main" val="19738390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8DF9C-76D1-C81F-D6B5-D1E6FE19C011}"/>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E8BCC78B-CF26-3F2E-B4C7-5254FCDC748F}"/>
              </a:ext>
            </a:extLst>
          </p:cNvPr>
          <p:cNvSpPr>
            <a:spLocks noGrp="1"/>
          </p:cNvSpPr>
          <p:nvPr>
            <p:ph type="title"/>
          </p:nvPr>
        </p:nvSpPr>
        <p:spPr>
          <a:xfrm>
            <a:off x="515816" y="2529000"/>
            <a:ext cx="11160369" cy="1800000"/>
          </a:xfrm>
        </p:spPr>
        <p:txBody>
          <a:bodyPr>
            <a:normAutofit fontScale="90000"/>
          </a:bodyPr>
          <a:lstStyle/>
          <a:p>
            <a:r>
              <a:rPr lang="zh-TW" altLang="en-US" dirty="0"/>
              <a:t>個案分析</a:t>
            </a:r>
            <a:r>
              <a:rPr lang="en-US" altLang="zh-TW" dirty="0"/>
              <a:t>2_</a:t>
            </a:r>
            <a:br>
              <a:rPr lang="en-US" altLang="zh-TW" dirty="0"/>
            </a:br>
            <a:r>
              <a:rPr lang="zh-TW" altLang="en-US" dirty="0"/>
              <a:t>「透過普惠金融讓計程車司機得以獲得銀行融資服務」</a:t>
            </a:r>
          </a:p>
        </p:txBody>
      </p:sp>
      <p:sp>
        <p:nvSpPr>
          <p:cNvPr id="3" name="投影片編號版面配置區 2">
            <a:extLst>
              <a:ext uri="{FF2B5EF4-FFF2-40B4-BE49-F238E27FC236}">
                <a16:creationId xmlns:a16="http://schemas.microsoft.com/office/drawing/2014/main" id="{4A5ACFB6-41A8-F6BA-7B49-05BD30044199}"/>
              </a:ext>
            </a:extLst>
          </p:cNvPr>
          <p:cNvSpPr>
            <a:spLocks noGrp="1"/>
          </p:cNvSpPr>
          <p:nvPr>
            <p:ph type="sldNum" sz="quarter" idx="4"/>
          </p:nvPr>
        </p:nvSpPr>
        <p:spPr/>
        <p:txBody>
          <a:bodyPr/>
          <a:lstStyle/>
          <a:p>
            <a:fld id="{5724A70F-1A80-4FFC-9EFC-544BA2D42D70}" type="slidenum">
              <a:rPr lang="zh-TW" altLang="en-US" smtClean="0"/>
              <a:pPr/>
              <a:t>13</a:t>
            </a:fld>
            <a:endParaRPr lang="zh-TW" altLang="en-US" dirty="0"/>
          </a:p>
        </p:txBody>
      </p:sp>
    </p:spTree>
    <p:extLst>
      <p:ext uri="{BB962C8B-B14F-4D97-AF65-F5344CB8AC3E}">
        <p14:creationId xmlns:p14="http://schemas.microsoft.com/office/powerpoint/2010/main" val="15763819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738F9-0E75-00AC-A226-E16306B8E0B3}"/>
            </a:ext>
          </a:extLst>
        </p:cNvPr>
        <p:cNvGrpSpPr/>
        <p:nvPr/>
      </p:nvGrpSpPr>
      <p:grpSpPr>
        <a:xfrm>
          <a:off x="0" y="0"/>
          <a:ext cx="0" cy="0"/>
          <a:chOff x="0" y="0"/>
          <a:chExt cx="0" cy="0"/>
        </a:xfrm>
      </p:grpSpPr>
      <p:pic>
        <p:nvPicPr>
          <p:cNvPr id="45" name="圖片 44">
            <a:extLst>
              <a:ext uri="{FF2B5EF4-FFF2-40B4-BE49-F238E27FC236}">
                <a16:creationId xmlns:a16="http://schemas.microsoft.com/office/drawing/2014/main" id="{1B7BC940-4B57-85EE-5A96-F6F6FB4BF3FC}"/>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25343" y="3996217"/>
            <a:ext cx="1440000" cy="1440000"/>
          </a:xfrm>
          <a:prstGeom prst="rect">
            <a:avLst/>
          </a:prstGeom>
        </p:spPr>
      </p:pic>
      <p:sp>
        <p:nvSpPr>
          <p:cNvPr id="2" name="標題 1">
            <a:extLst>
              <a:ext uri="{FF2B5EF4-FFF2-40B4-BE49-F238E27FC236}">
                <a16:creationId xmlns:a16="http://schemas.microsoft.com/office/drawing/2014/main" id="{0A7BFF09-1112-7CC5-112C-6BAFE49B3C18}"/>
              </a:ext>
            </a:extLst>
          </p:cNvPr>
          <p:cNvSpPr>
            <a:spLocks noGrp="1"/>
          </p:cNvSpPr>
          <p:nvPr>
            <p:ph type="title"/>
          </p:nvPr>
        </p:nvSpPr>
        <p:spPr/>
        <p:txBody>
          <a:bodyPr>
            <a:normAutofit fontScale="90000"/>
          </a:bodyPr>
          <a:lstStyle/>
          <a:p>
            <a:r>
              <a:rPr lang="zh-TW" altLang="en-US" sz="3600" kern="0" dirty="0"/>
              <a:t>計程車司機</a:t>
            </a:r>
            <a:r>
              <a:rPr lang="zh-TW" altLang="en-US" dirty="0"/>
              <a:t>的客戶樣態</a:t>
            </a:r>
            <a:br>
              <a:rPr lang="zh-TW" altLang="en-US" sz="3600" kern="0" dirty="0"/>
            </a:br>
            <a:endParaRPr kumimoji="1" lang="zh-TW" altLang="en-US" dirty="0"/>
          </a:p>
        </p:txBody>
      </p:sp>
      <p:sp>
        <p:nvSpPr>
          <p:cNvPr id="3" name="投影片編號版面配置區 2">
            <a:extLst>
              <a:ext uri="{FF2B5EF4-FFF2-40B4-BE49-F238E27FC236}">
                <a16:creationId xmlns:a16="http://schemas.microsoft.com/office/drawing/2014/main" id="{74015127-CC06-BF40-C4AA-BC3F2F9A1942}"/>
              </a:ext>
            </a:extLst>
          </p:cNvPr>
          <p:cNvSpPr>
            <a:spLocks noGrp="1"/>
          </p:cNvSpPr>
          <p:nvPr>
            <p:ph type="sldNum" sz="quarter" idx="4"/>
          </p:nvPr>
        </p:nvSpPr>
        <p:spPr/>
        <p:txBody>
          <a:bodyPr/>
          <a:lstStyle/>
          <a:p>
            <a:fld id="{5724A70F-1A80-4FFC-9EFC-544BA2D42D70}" type="slidenum">
              <a:rPr lang="zh-TW" altLang="en-US" smtClean="0"/>
              <a:pPr/>
              <a:t>14</a:t>
            </a:fld>
            <a:endParaRPr lang="zh-TW" altLang="en-US" dirty="0"/>
          </a:p>
        </p:txBody>
      </p:sp>
      <p:graphicFrame>
        <p:nvGraphicFramePr>
          <p:cNvPr id="39" name="表格 38">
            <a:extLst>
              <a:ext uri="{FF2B5EF4-FFF2-40B4-BE49-F238E27FC236}">
                <a16:creationId xmlns:a16="http://schemas.microsoft.com/office/drawing/2014/main" id="{F7BCDD23-E7D6-DB8A-AE32-9445BA849051}"/>
              </a:ext>
            </a:extLst>
          </p:cNvPr>
          <p:cNvGraphicFramePr>
            <a:graphicFrameLocks noGrp="1"/>
          </p:cNvGraphicFramePr>
          <p:nvPr>
            <p:extLst>
              <p:ext uri="{D42A27DB-BD31-4B8C-83A1-F6EECF244321}">
                <p14:modId xmlns:p14="http://schemas.microsoft.com/office/powerpoint/2010/main" val="51080316"/>
              </p:ext>
            </p:extLst>
          </p:nvPr>
        </p:nvGraphicFramePr>
        <p:xfrm>
          <a:off x="1991544" y="1812113"/>
          <a:ext cx="2647890" cy="3708400"/>
        </p:xfrm>
        <a:graphic>
          <a:graphicData uri="http://schemas.openxmlformats.org/drawingml/2006/table">
            <a:tbl>
              <a:tblPr firstRow="1" bandRow="1">
                <a:tableStyleId>{5C22544A-7EE6-4342-B048-85BDC9FD1C3A}</a:tableStyleId>
              </a:tblPr>
              <a:tblGrid>
                <a:gridCol w="873945">
                  <a:extLst>
                    <a:ext uri="{9D8B030D-6E8A-4147-A177-3AD203B41FA5}">
                      <a16:colId xmlns:a16="http://schemas.microsoft.com/office/drawing/2014/main" val="100380099"/>
                    </a:ext>
                  </a:extLst>
                </a:gridCol>
                <a:gridCol w="873945">
                  <a:extLst>
                    <a:ext uri="{9D8B030D-6E8A-4147-A177-3AD203B41FA5}">
                      <a16:colId xmlns:a16="http://schemas.microsoft.com/office/drawing/2014/main" val="2293139361"/>
                    </a:ext>
                  </a:extLst>
                </a:gridCol>
                <a:gridCol w="900000">
                  <a:extLst>
                    <a:ext uri="{9D8B030D-6E8A-4147-A177-3AD203B41FA5}">
                      <a16:colId xmlns:a16="http://schemas.microsoft.com/office/drawing/2014/main" val="1779038895"/>
                    </a:ext>
                  </a:extLst>
                </a:gridCol>
              </a:tblGrid>
              <a:tr h="370840">
                <a:tc gridSpan="2">
                  <a:txBody>
                    <a:bodyPr/>
                    <a:lstStyle/>
                    <a:p>
                      <a:pPr algn="ctr"/>
                      <a:r>
                        <a:rPr lang="zh-TW" altLang="en-US" sz="1400" dirty="0">
                          <a:latin typeface="Yuanti TC" panose="02010600040101010101" pitchFamily="2" charset="-120"/>
                          <a:ea typeface="Yuanti TC" panose="02010600040101010101" pitchFamily="2" charset="-120"/>
                        </a:rPr>
                        <a:t>變數名稱</a:t>
                      </a:r>
                    </a:p>
                  </a:txBody>
                  <a:tcPr anchor="ctr">
                    <a:lnL w="12700" cmpd="sng">
                      <a:noFill/>
                    </a:lnL>
                    <a:lnR w="12700" cap="flat" cmpd="sng" algn="ctr">
                      <a:solidFill>
                        <a:schemeClr val="bg1"/>
                      </a:solidFill>
                      <a:prstDash val="solid"/>
                      <a:round/>
                      <a:headEnd type="none" w="med" len="med"/>
                      <a:tailEnd type="none" w="med" len="med"/>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85E8B"/>
                    </a:solidFill>
                  </a:tcPr>
                </a:tc>
                <a:tc hMerge="1">
                  <a:txBody>
                    <a:bodyPr/>
                    <a:lstStyle/>
                    <a:p>
                      <a:endParaRPr lang="en-US" altLang="zh-CN" sz="1400" dirty="0"/>
                    </a:p>
                  </a:txBody>
                  <a:tcPr/>
                </a:tc>
                <a:tc>
                  <a:txBody>
                    <a:bodyPr/>
                    <a:lstStyle/>
                    <a:p>
                      <a:pPr algn="ctr"/>
                      <a:r>
                        <a:rPr lang="zh-CN" altLang="en-US" sz="1400" dirty="0">
                          <a:latin typeface="Yuanti TC" panose="02010600040101010101" pitchFamily="2" charset="-120"/>
                          <a:ea typeface="Yuanti TC" panose="02010600040101010101" pitchFamily="2" charset="-120"/>
                        </a:rPr>
                        <a:t>佔比</a:t>
                      </a:r>
                      <a:r>
                        <a:rPr lang="en-US" altLang="zh-CN" sz="1400" dirty="0">
                          <a:latin typeface="Yuanti TC" panose="02010600040101010101" pitchFamily="2" charset="-120"/>
                          <a:ea typeface="Yuanti TC" panose="02010600040101010101" pitchFamily="2" charset="-120"/>
                        </a:rPr>
                        <a:t>(%)</a:t>
                      </a:r>
                      <a:endParaRPr lang="zh-TW" altLang="en-US" sz="140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mpd="sng">
                      <a:noFill/>
                    </a:lnR>
                    <a:lnT w="12700" cmpd="sng">
                      <a:noFill/>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385E8B"/>
                    </a:solidFill>
                  </a:tcPr>
                </a:tc>
                <a:extLst>
                  <a:ext uri="{0D108BD9-81ED-4DB2-BD59-A6C34878D82A}">
                    <a16:rowId xmlns:a16="http://schemas.microsoft.com/office/drawing/2014/main" val="3642238566"/>
                  </a:ext>
                </a:extLst>
              </a:tr>
              <a:tr h="370840">
                <a:tc rowSpan="2">
                  <a:txBody>
                    <a:bodyPr/>
                    <a:lstStyle/>
                    <a:p>
                      <a:pPr marL="0" algn="ctr" defTabSz="914400" rtl="0" eaLnBrk="1" fontAlgn="ctr" latinLnBrk="0" hangingPunct="1"/>
                      <a:r>
                        <a:rPr lang="zh-CN" altLang="en-US" sz="1400" kern="1200" dirty="0">
                          <a:solidFill>
                            <a:schemeClr val="dk1"/>
                          </a:solidFill>
                          <a:latin typeface="Yuanti TC" panose="02010600040101010101" pitchFamily="2" charset="-120"/>
                          <a:ea typeface="Yuanti TC" panose="02010600040101010101" pitchFamily="2" charset="-120"/>
                          <a:cs typeface="+mn-cs"/>
                        </a:rPr>
                        <a:t>性別</a:t>
                      </a:r>
                      <a:endParaRPr lang="en-US" altLang="zh-TW" sz="1400" kern="1200" dirty="0">
                        <a:solidFill>
                          <a:schemeClr val="dk1"/>
                        </a:solidFill>
                        <a:latin typeface="Yuanti TC" panose="02010600040101010101" pitchFamily="2" charset="-120"/>
                        <a:ea typeface="Yuanti TC" panose="02010600040101010101" pitchFamily="2" charset="-120"/>
                        <a:cs typeface="+mn-cs"/>
                      </a:endParaRPr>
                    </a:p>
                  </a:txBody>
                  <a:tcPr marL="9525" marR="9525" marT="9525" marB="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zh-CN" altLang="en-US" sz="1400" kern="1200" dirty="0">
                          <a:solidFill>
                            <a:srgbClr val="3399FF"/>
                          </a:solidFill>
                          <a:latin typeface="Yuanti TC" panose="02010600040101010101" pitchFamily="2" charset="-120"/>
                          <a:ea typeface="Yuanti TC" panose="02010600040101010101" pitchFamily="2" charset="-120"/>
                          <a:cs typeface="+mn-cs"/>
                        </a:rPr>
                        <a:t>男性</a:t>
                      </a:r>
                      <a:endParaRPr lang="en-US" altLang="zh-TW" sz="1400" kern="1200" dirty="0">
                        <a:solidFill>
                          <a:srgbClr val="3399FF"/>
                        </a:solidFill>
                        <a:latin typeface="Yuanti TC" panose="02010600040101010101" pitchFamily="2" charset="-120"/>
                        <a:ea typeface="Yuanti TC" panose="02010600040101010101" pitchFamily="2" charset="-120"/>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96%</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330333148"/>
                  </a:ext>
                </a:extLst>
              </a:tr>
              <a:tr h="370840">
                <a:tc vMerge="1">
                  <a:txBody>
                    <a:bodyPr/>
                    <a:lstStyle/>
                    <a:p>
                      <a:pPr marL="0" algn="r" defTabSz="914400" rtl="0" eaLnBrk="1" fontAlgn="ctr" latinLnBrk="0" hangingPunct="1"/>
                      <a:endParaRPr lang="en-US" altLang="zh-TW" sz="140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zh-CN" altLang="en-US" sz="1400" kern="1200" dirty="0">
                          <a:solidFill>
                            <a:schemeClr val="dk1"/>
                          </a:solidFill>
                          <a:latin typeface="Yuanti TC" panose="02010600040101010101" pitchFamily="2" charset="-120"/>
                          <a:ea typeface="Yuanti TC" panose="02010600040101010101" pitchFamily="2" charset="-120"/>
                          <a:cs typeface="+mn-cs"/>
                        </a:rPr>
                        <a:t>女性</a:t>
                      </a:r>
                      <a:endParaRPr lang="en-US" altLang="zh-TW" sz="1400" kern="1200" dirty="0">
                        <a:solidFill>
                          <a:schemeClr val="dk1"/>
                        </a:solidFill>
                        <a:latin typeface="Yuanti TC" panose="02010600040101010101" pitchFamily="2" charset="-120"/>
                        <a:ea typeface="Yuanti TC" panose="02010600040101010101" pitchFamily="2" charset="-120"/>
                        <a:cs typeface="+mn-cs"/>
                      </a:endParaRP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4%</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773568647"/>
                  </a:ext>
                </a:extLst>
              </a:tr>
              <a:tr h="370840">
                <a:tc rowSpan="3">
                  <a:txBody>
                    <a:bodyPr/>
                    <a:lstStyle/>
                    <a:p>
                      <a:pPr marL="0" algn="ctr" defTabSz="914400" rtl="0" eaLnBrk="1" fontAlgn="ctr" latinLnBrk="0" hangingPunct="1"/>
                      <a:r>
                        <a:rPr lang="zh-TW" altLang="en-US" sz="1400" kern="1200" dirty="0">
                          <a:solidFill>
                            <a:schemeClr val="dk1"/>
                          </a:solidFill>
                          <a:latin typeface="Yuanti TC" panose="02010600040101010101" pitchFamily="2" charset="-120"/>
                          <a:ea typeface="Yuanti TC" panose="02010600040101010101" pitchFamily="2" charset="-120"/>
                          <a:cs typeface="+mn-cs"/>
                        </a:rPr>
                        <a:t>居住地</a:t>
                      </a:r>
                    </a:p>
                  </a:txBody>
                  <a:tcPr marL="9525" marR="9525" marT="9525" marB="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zh-TW" altLang="en-US" sz="1400" kern="1200" dirty="0">
                          <a:solidFill>
                            <a:srgbClr val="3399FF"/>
                          </a:solidFill>
                          <a:latin typeface="Yuanti TC" panose="02010600040101010101" pitchFamily="2" charset="-120"/>
                          <a:ea typeface="Yuanti TC" panose="02010600040101010101" pitchFamily="2" charset="-120"/>
                          <a:cs typeface="+mn-cs"/>
                        </a:rPr>
                        <a:t>北部</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65%</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848321211"/>
                  </a:ext>
                </a:extLst>
              </a:tr>
              <a:tr h="370840">
                <a:tc vMerge="1">
                  <a:txBody>
                    <a:bodyPr/>
                    <a:lstStyle/>
                    <a:p>
                      <a:pPr marL="0" algn="r" defTabSz="914400" rtl="0" eaLnBrk="1" fontAlgn="ctr" latinLnBrk="0" hangingPunct="1"/>
                      <a:endParaRPr lang="zh-TW" altLang="en-US" sz="140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zh-TW" altLang="en-US" sz="1400" kern="1200" dirty="0">
                          <a:solidFill>
                            <a:schemeClr val="dk1"/>
                          </a:solidFill>
                          <a:latin typeface="Yuanti TC" panose="02010600040101010101" pitchFamily="2" charset="-120"/>
                          <a:ea typeface="Yuanti TC" panose="02010600040101010101" pitchFamily="2" charset="-120"/>
                          <a:cs typeface="+mn-cs"/>
                        </a:rPr>
                        <a:t>中部</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20%</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530551022"/>
                  </a:ext>
                </a:extLst>
              </a:tr>
              <a:tr h="370840">
                <a:tc vMerge="1">
                  <a:txBody>
                    <a:bodyPr/>
                    <a:lstStyle/>
                    <a:p>
                      <a:pPr marL="0" algn="r" defTabSz="914400" rtl="0" eaLnBrk="1" fontAlgn="ctr" latinLnBrk="0" hangingPunct="1"/>
                      <a:endParaRPr lang="zh-TW" altLang="en-US" sz="140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zh-TW" altLang="en-US" sz="1400" kern="1200" dirty="0">
                          <a:solidFill>
                            <a:schemeClr val="dk1"/>
                          </a:solidFill>
                          <a:latin typeface="Yuanti TC" panose="02010600040101010101" pitchFamily="2" charset="-120"/>
                          <a:ea typeface="Yuanti TC" panose="02010600040101010101" pitchFamily="2" charset="-120"/>
                          <a:cs typeface="+mn-cs"/>
                        </a:rPr>
                        <a:t>南部</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16%</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548224017"/>
                  </a:ext>
                </a:extLst>
              </a:tr>
              <a:tr h="370840">
                <a:tc rowSpan="2">
                  <a:txBody>
                    <a:bodyPr/>
                    <a:lstStyle/>
                    <a:p>
                      <a:pPr marL="0" algn="ctr" defTabSz="914400" rtl="0" eaLnBrk="1" fontAlgn="ctr" latinLnBrk="0" hangingPunct="1"/>
                      <a:r>
                        <a:rPr lang="zh-CN" altLang="en-US" sz="1400" kern="1200" dirty="0">
                          <a:solidFill>
                            <a:schemeClr val="dk1"/>
                          </a:solidFill>
                          <a:latin typeface="Yuanti TC" panose="02010600040101010101" pitchFamily="2" charset="-120"/>
                          <a:ea typeface="Yuanti TC" panose="02010600040101010101" pitchFamily="2" charset="-120"/>
                          <a:cs typeface="+mn-cs"/>
                        </a:rPr>
                        <a:t>工作年資</a:t>
                      </a:r>
                      <a:endParaRPr lang="en-US" altLang="zh-TW" sz="1400" kern="1200" dirty="0">
                        <a:solidFill>
                          <a:schemeClr val="dk1"/>
                        </a:solidFill>
                        <a:latin typeface="Yuanti TC" panose="02010600040101010101" pitchFamily="2" charset="-120"/>
                        <a:ea typeface="Yuanti TC" panose="02010600040101010101" pitchFamily="2" charset="-120"/>
                        <a:cs typeface="+mn-cs"/>
                      </a:endParaRPr>
                    </a:p>
                  </a:txBody>
                  <a:tcPr marL="9525" marR="9525" marT="9525" marB="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&lt;=6.5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78%</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3650341979"/>
                  </a:ext>
                </a:extLst>
              </a:tr>
              <a:tr h="370840">
                <a:tc vMerge="1">
                  <a:txBody>
                    <a:bodyPr/>
                    <a:lstStyle/>
                    <a:p>
                      <a:pPr marL="0" algn="r" defTabSz="914400" rtl="0" eaLnBrk="1" fontAlgn="ctr" latinLnBrk="0" hangingPunct="1"/>
                      <a:endParaRPr lang="en-US" altLang="zh-TW" sz="140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&gt;6.5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22%</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271972415"/>
                  </a:ext>
                </a:extLst>
              </a:tr>
              <a:tr h="370840">
                <a:tc rowSpan="2">
                  <a:txBody>
                    <a:bodyPr/>
                    <a:lstStyle/>
                    <a:p>
                      <a:pPr marL="0" algn="ctr" defTabSz="914400" rtl="0" eaLnBrk="1" fontAlgn="ctr" latinLnBrk="0" hangingPunct="1"/>
                      <a:r>
                        <a:rPr lang="zh-CN" altLang="en-US" sz="1400" kern="1200" dirty="0">
                          <a:solidFill>
                            <a:schemeClr val="dk1"/>
                          </a:solidFill>
                          <a:latin typeface="Yuanti TC" panose="02010600040101010101" pitchFamily="2" charset="-120"/>
                          <a:ea typeface="Yuanti TC" panose="02010600040101010101" pitchFamily="2" charset="-120"/>
                          <a:cs typeface="+mn-cs"/>
                        </a:rPr>
                        <a:t>年收入</a:t>
                      </a:r>
                      <a:endParaRPr lang="en-US" altLang="zh-TW" sz="1400" kern="1200" dirty="0">
                        <a:solidFill>
                          <a:schemeClr val="dk1"/>
                        </a:solidFill>
                        <a:latin typeface="Yuanti TC" panose="02010600040101010101" pitchFamily="2" charset="-120"/>
                        <a:ea typeface="Yuanti TC" panose="02010600040101010101" pitchFamily="2" charset="-120"/>
                        <a:cs typeface="+mn-cs"/>
                      </a:endParaRPr>
                    </a:p>
                  </a:txBody>
                  <a:tcPr marL="9525" marR="9525" marT="9525" marB="0" anchor="ctr">
                    <a:lnL w="12700" cmpd="sng">
                      <a:noFill/>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&lt;=34.5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rgbClr val="3399FF"/>
                          </a:solidFill>
                          <a:latin typeface="Yuanti TC" panose="02010600040101010101" pitchFamily="2" charset="-120"/>
                          <a:ea typeface="Yuanti TC" panose="02010600040101010101" pitchFamily="2" charset="-120"/>
                          <a:cs typeface="+mn-cs"/>
                        </a:rPr>
                        <a:t>61%</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2865655124"/>
                  </a:ext>
                </a:extLst>
              </a:tr>
              <a:tr h="370840">
                <a:tc vMerge="1">
                  <a:txBody>
                    <a:bodyPr/>
                    <a:lstStyle/>
                    <a:p>
                      <a:pPr marL="0" algn="r" defTabSz="914400" rtl="0" eaLnBrk="1" fontAlgn="ctr" latinLnBrk="0" hangingPunct="1"/>
                      <a:endParaRPr lang="en-US" altLang="zh-TW" sz="1400" kern="1200" dirty="0">
                        <a:solidFill>
                          <a:schemeClr val="dk1"/>
                        </a:solidFill>
                        <a:latin typeface="+mn-lt"/>
                        <a:ea typeface="+mn-ea"/>
                        <a:cs typeface="+mn-cs"/>
                      </a:endParaRPr>
                    </a:p>
                  </a:txBody>
                  <a:tcPr marL="9525" marR="9525" marT="9525" marB="0" anchor="ct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&gt;34.5</a:t>
                      </a:r>
                    </a:p>
                  </a:txBody>
                  <a:tcPr marL="9525" marR="9525" marT="9525"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tc>
                  <a:txBody>
                    <a:bodyPr/>
                    <a:lstStyle/>
                    <a:p>
                      <a:pPr marL="0" algn="ctr" defTabSz="914400" rtl="0" eaLnBrk="1" fontAlgn="ctr" latinLnBrk="0" hangingPunct="1"/>
                      <a:r>
                        <a:rPr lang="en-US" altLang="zh-TW" sz="1400" kern="1200" dirty="0">
                          <a:solidFill>
                            <a:schemeClr val="dk1"/>
                          </a:solidFill>
                          <a:latin typeface="Yuanti TC" panose="02010600040101010101" pitchFamily="2" charset="-120"/>
                          <a:ea typeface="Yuanti TC" panose="02010600040101010101" pitchFamily="2" charset="-120"/>
                          <a:cs typeface="+mn-cs"/>
                        </a:rPr>
                        <a:t>39%</a:t>
                      </a:r>
                    </a:p>
                  </a:txBody>
                  <a:tcPr marL="9525" marR="9525" marT="9525" marB="0" anchor="ctr">
                    <a:lnL w="12700" cap="flat" cmpd="sng" algn="ctr">
                      <a:solidFill>
                        <a:schemeClr val="bg1"/>
                      </a:solidFill>
                      <a:prstDash val="solid"/>
                      <a:round/>
                      <a:headEnd type="none" w="med" len="med"/>
                      <a:tailEnd type="none" w="med" len="med"/>
                    </a:lnL>
                    <a:lnR w="12700" cmpd="sng">
                      <a:noFill/>
                    </a:lnR>
                    <a:lnT w="1270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1">
                        <a:lumMod val="40000"/>
                        <a:lumOff val="60000"/>
                      </a:schemeClr>
                    </a:solidFill>
                  </a:tcPr>
                </a:tc>
                <a:extLst>
                  <a:ext uri="{0D108BD9-81ED-4DB2-BD59-A6C34878D82A}">
                    <a16:rowId xmlns:a16="http://schemas.microsoft.com/office/drawing/2014/main" val="1696490790"/>
                  </a:ext>
                </a:extLst>
              </a:tr>
            </a:tbl>
          </a:graphicData>
        </a:graphic>
      </p:graphicFrame>
      <p:sp>
        <p:nvSpPr>
          <p:cNvPr id="41" name="文字方塊 40">
            <a:extLst>
              <a:ext uri="{FF2B5EF4-FFF2-40B4-BE49-F238E27FC236}">
                <a16:creationId xmlns:a16="http://schemas.microsoft.com/office/drawing/2014/main" id="{2337E7D3-5725-6BFB-D6CF-A478EE04E723}"/>
              </a:ext>
            </a:extLst>
          </p:cNvPr>
          <p:cNvSpPr txBox="1"/>
          <p:nvPr/>
        </p:nvSpPr>
        <p:spPr>
          <a:xfrm>
            <a:off x="6478543" y="2708920"/>
            <a:ext cx="4137833" cy="1980000"/>
          </a:xfrm>
          <a:custGeom>
            <a:avLst/>
            <a:gdLst>
              <a:gd name="connsiteX0" fmla="*/ 0 w 4137834"/>
              <a:gd name="connsiteY0" fmla="*/ 318782 h 1912652"/>
              <a:gd name="connsiteX1" fmla="*/ 318782 w 4137834"/>
              <a:gd name="connsiteY1" fmla="*/ 0 h 1912652"/>
              <a:gd name="connsiteX2" fmla="*/ 689639 w 4137834"/>
              <a:gd name="connsiteY2" fmla="*/ 0 h 1912652"/>
              <a:gd name="connsiteX3" fmla="*/ 689639 w 4137834"/>
              <a:gd name="connsiteY3" fmla="*/ 0 h 1912652"/>
              <a:gd name="connsiteX4" fmla="*/ 1724098 w 4137834"/>
              <a:gd name="connsiteY4" fmla="*/ 0 h 1912652"/>
              <a:gd name="connsiteX5" fmla="*/ 3819052 w 4137834"/>
              <a:gd name="connsiteY5" fmla="*/ 0 h 1912652"/>
              <a:gd name="connsiteX6" fmla="*/ 4137834 w 4137834"/>
              <a:gd name="connsiteY6" fmla="*/ 318782 h 1912652"/>
              <a:gd name="connsiteX7" fmla="*/ 4137834 w 4137834"/>
              <a:gd name="connsiteY7" fmla="*/ 1115714 h 1912652"/>
              <a:gd name="connsiteX8" fmla="*/ 4137834 w 4137834"/>
              <a:gd name="connsiteY8" fmla="*/ 1115714 h 1912652"/>
              <a:gd name="connsiteX9" fmla="*/ 4137834 w 4137834"/>
              <a:gd name="connsiteY9" fmla="*/ 1593877 h 1912652"/>
              <a:gd name="connsiteX10" fmla="*/ 4137834 w 4137834"/>
              <a:gd name="connsiteY10" fmla="*/ 1593870 h 1912652"/>
              <a:gd name="connsiteX11" fmla="*/ 3819052 w 4137834"/>
              <a:gd name="connsiteY11" fmla="*/ 1912652 h 1912652"/>
              <a:gd name="connsiteX12" fmla="*/ 1724098 w 4137834"/>
              <a:gd name="connsiteY12" fmla="*/ 1912652 h 1912652"/>
              <a:gd name="connsiteX13" fmla="*/ 490788 w 4137834"/>
              <a:gd name="connsiteY13" fmla="*/ 2118683 h 1912652"/>
              <a:gd name="connsiteX14" fmla="*/ 689639 w 4137834"/>
              <a:gd name="connsiteY14" fmla="*/ 1912652 h 1912652"/>
              <a:gd name="connsiteX15" fmla="*/ 318782 w 4137834"/>
              <a:gd name="connsiteY15" fmla="*/ 1912652 h 1912652"/>
              <a:gd name="connsiteX16" fmla="*/ 0 w 4137834"/>
              <a:gd name="connsiteY16" fmla="*/ 1593870 h 1912652"/>
              <a:gd name="connsiteX17" fmla="*/ 0 w 4137834"/>
              <a:gd name="connsiteY17" fmla="*/ 1593877 h 1912652"/>
              <a:gd name="connsiteX18" fmla="*/ 0 w 4137834"/>
              <a:gd name="connsiteY18" fmla="*/ 1115714 h 1912652"/>
              <a:gd name="connsiteX19" fmla="*/ 0 w 4137834"/>
              <a:gd name="connsiteY19" fmla="*/ 1115714 h 1912652"/>
              <a:gd name="connsiteX20" fmla="*/ 0 w 4137834"/>
              <a:gd name="connsiteY20" fmla="*/ 318782 h 1912652"/>
              <a:gd name="connsiteX0" fmla="*/ 0 w 4137834"/>
              <a:gd name="connsiteY0" fmla="*/ 318782 h 2118683"/>
              <a:gd name="connsiteX1" fmla="*/ 318782 w 4137834"/>
              <a:gd name="connsiteY1" fmla="*/ 0 h 2118683"/>
              <a:gd name="connsiteX2" fmla="*/ 689639 w 4137834"/>
              <a:gd name="connsiteY2" fmla="*/ 0 h 2118683"/>
              <a:gd name="connsiteX3" fmla="*/ 689639 w 4137834"/>
              <a:gd name="connsiteY3" fmla="*/ 0 h 2118683"/>
              <a:gd name="connsiteX4" fmla="*/ 1724098 w 4137834"/>
              <a:gd name="connsiteY4" fmla="*/ 0 h 2118683"/>
              <a:gd name="connsiteX5" fmla="*/ 3819052 w 4137834"/>
              <a:gd name="connsiteY5" fmla="*/ 0 h 2118683"/>
              <a:gd name="connsiteX6" fmla="*/ 4137834 w 4137834"/>
              <a:gd name="connsiteY6" fmla="*/ 318782 h 2118683"/>
              <a:gd name="connsiteX7" fmla="*/ 4137834 w 4137834"/>
              <a:gd name="connsiteY7" fmla="*/ 1115714 h 2118683"/>
              <a:gd name="connsiteX8" fmla="*/ 4137834 w 4137834"/>
              <a:gd name="connsiteY8" fmla="*/ 1115714 h 2118683"/>
              <a:gd name="connsiteX9" fmla="*/ 4137834 w 4137834"/>
              <a:gd name="connsiteY9" fmla="*/ 1593877 h 2118683"/>
              <a:gd name="connsiteX10" fmla="*/ 4137834 w 4137834"/>
              <a:gd name="connsiteY10" fmla="*/ 1593870 h 2118683"/>
              <a:gd name="connsiteX11" fmla="*/ 3819052 w 4137834"/>
              <a:gd name="connsiteY11" fmla="*/ 1912652 h 2118683"/>
              <a:gd name="connsiteX12" fmla="*/ 1239356 w 4137834"/>
              <a:gd name="connsiteY12" fmla="*/ 1923669 h 2118683"/>
              <a:gd name="connsiteX13" fmla="*/ 490788 w 4137834"/>
              <a:gd name="connsiteY13" fmla="*/ 2118683 h 2118683"/>
              <a:gd name="connsiteX14" fmla="*/ 689639 w 4137834"/>
              <a:gd name="connsiteY14" fmla="*/ 1912652 h 2118683"/>
              <a:gd name="connsiteX15" fmla="*/ 318782 w 4137834"/>
              <a:gd name="connsiteY15" fmla="*/ 1912652 h 2118683"/>
              <a:gd name="connsiteX16" fmla="*/ 0 w 4137834"/>
              <a:gd name="connsiteY16" fmla="*/ 1593870 h 2118683"/>
              <a:gd name="connsiteX17" fmla="*/ 0 w 4137834"/>
              <a:gd name="connsiteY17" fmla="*/ 1593877 h 2118683"/>
              <a:gd name="connsiteX18" fmla="*/ 0 w 4137834"/>
              <a:gd name="connsiteY18" fmla="*/ 1115714 h 2118683"/>
              <a:gd name="connsiteX19" fmla="*/ 0 w 4137834"/>
              <a:gd name="connsiteY19" fmla="*/ 1115714 h 2118683"/>
              <a:gd name="connsiteX20" fmla="*/ 0 w 4137834"/>
              <a:gd name="connsiteY20" fmla="*/ 318782 h 2118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137834" h="2118683">
                <a:moveTo>
                  <a:pt x="0" y="318782"/>
                </a:moveTo>
                <a:cubicBezTo>
                  <a:pt x="0" y="142724"/>
                  <a:pt x="142724" y="0"/>
                  <a:pt x="318782" y="0"/>
                </a:cubicBezTo>
                <a:lnTo>
                  <a:pt x="689639" y="0"/>
                </a:lnTo>
                <a:lnTo>
                  <a:pt x="689639" y="0"/>
                </a:lnTo>
                <a:lnTo>
                  <a:pt x="1724098" y="0"/>
                </a:lnTo>
                <a:lnTo>
                  <a:pt x="3819052" y="0"/>
                </a:lnTo>
                <a:cubicBezTo>
                  <a:pt x="3995110" y="0"/>
                  <a:pt x="4137834" y="142724"/>
                  <a:pt x="4137834" y="318782"/>
                </a:cubicBezTo>
                <a:lnTo>
                  <a:pt x="4137834" y="1115714"/>
                </a:lnTo>
                <a:lnTo>
                  <a:pt x="4137834" y="1115714"/>
                </a:lnTo>
                <a:lnTo>
                  <a:pt x="4137834" y="1593877"/>
                </a:lnTo>
                <a:lnTo>
                  <a:pt x="4137834" y="1593870"/>
                </a:lnTo>
                <a:cubicBezTo>
                  <a:pt x="4137834" y="1769928"/>
                  <a:pt x="3995110" y="1912652"/>
                  <a:pt x="3819052" y="1912652"/>
                </a:cubicBezTo>
                <a:lnTo>
                  <a:pt x="1239356" y="1923669"/>
                </a:lnTo>
                <a:lnTo>
                  <a:pt x="490788" y="2118683"/>
                </a:lnTo>
                <a:lnTo>
                  <a:pt x="689639" y="1912652"/>
                </a:lnTo>
                <a:lnTo>
                  <a:pt x="318782" y="1912652"/>
                </a:lnTo>
                <a:cubicBezTo>
                  <a:pt x="142724" y="1912652"/>
                  <a:pt x="0" y="1769928"/>
                  <a:pt x="0" y="1593870"/>
                </a:cubicBezTo>
                <a:lnTo>
                  <a:pt x="0" y="1593877"/>
                </a:lnTo>
                <a:lnTo>
                  <a:pt x="0" y="1115714"/>
                </a:lnTo>
                <a:lnTo>
                  <a:pt x="0" y="1115714"/>
                </a:lnTo>
                <a:lnTo>
                  <a:pt x="0" y="318782"/>
                </a:lnTo>
                <a:close/>
              </a:path>
            </a:pathLst>
          </a:custGeom>
          <a:solidFill>
            <a:srgbClr val="FFEC9D"/>
          </a:solidFill>
          <a:ln w="12700">
            <a:solidFill>
              <a:srgbClr val="F2BB16"/>
            </a:solidFill>
            <a:prstDash val="dash"/>
          </a:ln>
        </p:spPr>
        <p:style>
          <a:lnRef idx="1">
            <a:schemeClr val="accent6"/>
          </a:lnRef>
          <a:fillRef idx="2">
            <a:schemeClr val="accent6"/>
          </a:fillRef>
          <a:effectRef idx="1">
            <a:schemeClr val="accent6"/>
          </a:effectRef>
          <a:fontRef idx="minor">
            <a:schemeClr val="dk1"/>
          </a:fontRef>
        </p:style>
        <p:txBody>
          <a:bodyPr wrap="square" lIns="180000" tIns="90000" bIns="180000" rtlCol="0">
            <a:noAutofit/>
          </a:bodyPr>
          <a:lstStyle/>
          <a:p>
            <a:pPr>
              <a:lnSpc>
                <a:spcPct val="120000"/>
              </a:lnSpc>
            </a:pPr>
            <a:r>
              <a:rPr lang="zh-TW" altLang="en-US" sz="1800" dirty="0">
                <a:solidFill>
                  <a:srgbClr val="F7903B"/>
                </a:solidFill>
                <a:latin typeface="Yuanti TC" panose="02010600040101010101" pitchFamily="2" charset="-120"/>
                <a:ea typeface="Yuanti TC" panose="02010600040101010101" pitchFamily="2" charset="-120"/>
              </a:rPr>
              <a:t>台灣大車隊的司機主要由一群</a:t>
            </a:r>
            <a:r>
              <a:rPr lang="en-US" altLang="zh-TW" sz="1800" dirty="0">
                <a:solidFill>
                  <a:srgbClr val="F7903B"/>
                </a:solidFill>
                <a:latin typeface="Yuanti TC" panose="02010600040101010101" pitchFamily="2" charset="-120"/>
                <a:ea typeface="Yuanti TC" panose="02010600040101010101" pitchFamily="2" charset="-120"/>
              </a:rPr>
              <a:t>…</a:t>
            </a:r>
          </a:p>
          <a:p>
            <a:pPr marL="141288" indent="-141288">
              <a:lnSpc>
                <a:spcPct val="120000"/>
              </a:lnSpc>
              <a:buFont typeface="標準系統字體"/>
              <a:buChar char="−"/>
            </a:pPr>
            <a:r>
              <a:rPr lang="zh-CN" altLang="en-US" sz="1800" b="1" dirty="0">
                <a:solidFill>
                  <a:srgbClr val="F7903B"/>
                </a:solidFill>
                <a:latin typeface="Yuanti TC" panose="02010600040101010101" pitchFamily="2" charset="-120"/>
                <a:ea typeface="Yuanti TC" panose="02010600040101010101" pitchFamily="2" charset="-120"/>
              </a:rPr>
              <a:t>男性</a:t>
            </a:r>
            <a:r>
              <a:rPr lang="zh-CN" altLang="en-US" sz="1800" dirty="0">
                <a:solidFill>
                  <a:srgbClr val="F7903B"/>
                </a:solidFill>
                <a:latin typeface="Yuanti TC" panose="02010600040101010101" pitchFamily="2" charset="-120"/>
                <a:ea typeface="Yuanti TC" panose="02010600040101010101" pitchFamily="2" charset="-120"/>
              </a:rPr>
              <a:t>、</a:t>
            </a:r>
            <a:r>
              <a:rPr lang="zh-CN" altLang="en-US" sz="1800" b="1" dirty="0">
                <a:solidFill>
                  <a:srgbClr val="F7903B"/>
                </a:solidFill>
                <a:latin typeface="Yuanti TC" panose="02010600040101010101" pitchFamily="2" charset="-120"/>
                <a:ea typeface="Yuanti TC" panose="02010600040101010101" pitchFamily="2" charset="-120"/>
              </a:rPr>
              <a:t>平均年齡約</a:t>
            </a:r>
            <a:r>
              <a:rPr lang="en-US" altLang="zh-CN" sz="1800" b="1" dirty="0">
                <a:solidFill>
                  <a:srgbClr val="F7903B"/>
                </a:solidFill>
                <a:latin typeface="Yuanti TC" panose="02010600040101010101" pitchFamily="2" charset="-120"/>
                <a:ea typeface="Yuanti TC" panose="02010600040101010101" pitchFamily="2" charset="-120"/>
              </a:rPr>
              <a:t>49</a:t>
            </a:r>
            <a:r>
              <a:rPr lang="zh-CN" altLang="en-US" sz="1800" b="1" dirty="0">
                <a:solidFill>
                  <a:srgbClr val="F7903B"/>
                </a:solidFill>
                <a:latin typeface="Yuanti TC" panose="02010600040101010101" pitchFamily="2" charset="-120"/>
                <a:ea typeface="Yuanti TC" panose="02010600040101010101" pitchFamily="2" charset="-120"/>
              </a:rPr>
              <a:t>歲</a:t>
            </a:r>
            <a:r>
              <a:rPr lang="zh-CN" altLang="en-US" sz="1800" dirty="0">
                <a:solidFill>
                  <a:srgbClr val="F7903B"/>
                </a:solidFill>
                <a:latin typeface="Yuanti TC" panose="02010600040101010101" pitchFamily="2" charset="-120"/>
                <a:ea typeface="Yuanti TC" panose="02010600040101010101" pitchFamily="2" charset="-120"/>
              </a:rPr>
              <a:t>且主要居住在</a:t>
            </a:r>
            <a:r>
              <a:rPr lang="zh-CN" altLang="en-US" sz="1800" b="1" dirty="0">
                <a:solidFill>
                  <a:srgbClr val="F7903B"/>
                </a:solidFill>
                <a:latin typeface="Yuanti TC" panose="02010600040101010101" pitchFamily="2" charset="-120"/>
                <a:ea typeface="Yuanti TC" panose="02010600040101010101" pitchFamily="2" charset="-120"/>
              </a:rPr>
              <a:t>北部地區</a:t>
            </a:r>
            <a:r>
              <a:rPr lang="zh-CN" altLang="en-US" sz="1800" dirty="0">
                <a:solidFill>
                  <a:srgbClr val="F7903B"/>
                </a:solidFill>
                <a:latin typeface="Yuanti TC" panose="02010600040101010101" pitchFamily="2" charset="-120"/>
                <a:ea typeface="Yuanti TC" panose="02010600040101010101" pitchFamily="2" charset="-120"/>
              </a:rPr>
              <a:t>的司機所組成。</a:t>
            </a:r>
            <a:endParaRPr lang="en-US" altLang="zh-CN" sz="1800" dirty="0">
              <a:solidFill>
                <a:srgbClr val="F7903B"/>
              </a:solidFill>
              <a:latin typeface="Yuanti TC" panose="02010600040101010101" pitchFamily="2" charset="-120"/>
              <a:ea typeface="Yuanti TC" panose="02010600040101010101" pitchFamily="2" charset="-120"/>
            </a:endParaRPr>
          </a:p>
          <a:p>
            <a:pPr marL="141288" indent="-141288">
              <a:lnSpc>
                <a:spcPct val="120000"/>
              </a:lnSpc>
              <a:buFont typeface="標準系統字體"/>
              <a:buChar char="−"/>
            </a:pPr>
            <a:r>
              <a:rPr lang="zh-CN" altLang="en-US" sz="1800" dirty="0">
                <a:solidFill>
                  <a:srgbClr val="F7903B"/>
                </a:solidFill>
                <a:latin typeface="Yuanti TC" panose="02010600040101010101" pitchFamily="2" charset="-120"/>
                <a:ea typeface="Yuanti TC" panose="02010600040101010101" pitchFamily="2" charset="-120"/>
              </a:rPr>
              <a:t>這群司機普遍的</a:t>
            </a:r>
            <a:r>
              <a:rPr lang="zh-TW" altLang="en-US" sz="1800" b="1" dirty="0">
                <a:solidFill>
                  <a:srgbClr val="F7903B"/>
                </a:solidFill>
                <a:latin typeface="Yuanti TC" panose="02010600040101010101" pitchFamily="2" charset="-120"/>
                <a:ea typeface="Yuanti TC" panose="02010600040101010101" pitchFamily="2" charset="-120"/>
              </a:rPr>
              <a:t>工作</a:t>
            </a:r>
            <a:r>
              <a:rPr lang="zh-CN" altLang="en-US" sz="1800" b="1" dirty="0">
                <a:solidFill>
                  <a:srgbClr val="F7903B"/>
                </a:solidFill>
                <a:latin typeface="Yuanti TC" panose="02010600040101010101" pitchFamily="2" charset="-120"/>
                <a:ea typeface="Yuanti TC" panose="02010600040101010101" pitchFamily="2" charset="-120"/>
              </a:rPr>
              <a:t>年資小於</a:t>
            </a:r>
            <a:r>
              <a:rPr lang="en-US" altLang="zh-CN" sz="1800" b="1" dirty="0">
                <a:solidFill>
                  <a:srgbClr val="F7903B"/>
                </a:solidFill>
                <a:latin typeface="Yuanti TC" panose="02010600040101010101" pitchFamily="2" charset="-120"/>
                <a:ea typeface="Yuanti TC" panose="02010600040101010101" pitchFamily="2" charset="-120"/>
              </a:rPr>
              <a:t>6.5</a:t>
            </a:r>
            <a:r>
              <a:rPr lang="zh-CN" altLang="en-US" sz="1800" b="1" dirty="0">
                <a:solidFill>
                  <a:srgbClr val="F7903B"/>
                </a:solidFill>
                <a:latin typeface="Yuanti TC" panose="02010600040101010101" pitchFamily="2" charset="-120"/>
                <a:ea typeface="Yuanti TC" panose="02010600040101010101" pitchFamily="2" charset="-120"/>
              </a:rPr>
              <a:t>年</a:t>
            </a:r>
            <a:r>
              <a:rPr lang="zh-CN" altLang="en-US" sz="1800" dirty="0">
                <a:solidFill>
                  <a:srgbClr val="F7903B"/>
                </a:solidFill>
                <a:latin typeface="Yuanti TC" panose="02010600040101010101" pitchFamily="2" charset="-120"/>
                <a:ea typeface="Yuanti TC" panose="02010600040101010101" pitchFamily="2" charset="-120"/>
              </a:rPr>
              <a:t>且</a:t>
            </a:r>
            <a:r>
              <a:rPr lang="zh-CN" altLang="en-US" sz="1800" b="1" dirty="0">
                <a:solidFill>
                  <a:srgbClr val="F7903B"/>
                </a:solidFill>
                <a:latin typeface="Yuanti TC" panose="02010600040101010101" pitchFamily="2" charset="-120"/>
                <a:ea typeface="Yuanti TC" panose="02010600040101010101" pitchFamily="2" charset="-120"/>
              </a:rPr>
              <a:t>年收</a:t>
            </a:r>
            <a:r>
              <a:rPr lang="zh-TW" altLang="en-US" sz="1800" b="1" dirty="0">
                <a:solidFill>
                  <a:srgbClr val="F7903B"/>
                </a:solidFill>
                <a:latin typeface="Yuanti TC" panose="02010600040101010101" pitchFamily="2" charset="-120"/>
                <a:ea typeface="Yuanti TC" panose="02010600040101010101" pitchFamily="2" charset="-120"/>
              </a:rPr>
              <a:t>入</a:t>
            </a:r>
            <a:r>
              <a:rPr lang="zh-CN" altLang="en-US" sz="1800" b="1" dirty="0">
                <a:solidFill>
                  <a:srgbClr val="F7903B"/>
                </a:solidFill>
                <a:latin typeface="Yuanti TC" panose="02010600040101010101" pitchFamily="2" charset="-120"/>
                <a:ea typeface="Yuanti TC" panose="02010600040101010101" pitchFamily="2" charset="-120"/>
              </a:rPr>
              <a:t>低於</a:t>
            </a:r>
            <a:r>
              <a:rPr lang="en-US" altLang="zh-CN" sz="1800" b="1" dirty="0">
                <a:solidFill>
                  <a:srgbClr val="F7903B"/>
                </a:solidFill>
                <a:latin typeface="Yuanti TC" panose="02010600040101010101" pitchFamily="2" charset="-120"/>
                <a:ea typeface="Yuanti TC" panose="02010600040101010101" pitchFamily="2" charset="-120"/>
              </a:rPr>
              <a:t>34.5</a:t>
            </a:r>
            <a:r>
              <a:rPr lang="zh-CN" altLang="en-US" sz="1800" b="1" dirty="0">
                <a:solidFill>
                  <a:srgbClr val="F7903B"/>
                </a:solidFill>
                <a:latin typeface="Yuanti TC" panose="02010600040101010101" pitchFamily="2" charset="-120"/>
                <a:ea typeface="Yuanti TC" panose="02010600040101010101" pitchFamily="2" charset="-120"/>
              </a:rPr>
              <a:t>萬</a:t>
            </a:r>
            <a:r>
              <a:rPr lang="zh-CN" altLang="en-US" sz="1800" dirty="0">
                <a:solidFill>
                  <a:srgbClr val="F7903B"/>
                </a:solidFill>
                <a:latin typeface="Yuanti TC" panose="02010600040101010101" pitchFamily="2" charset="-120"/>
                <a:ea typeface="Yuanti TC" panose="02010600040101010101" pitchFamily="2" charset="-120"/>
              </a:rPr>
              <a:t>。</a:t>
            </a:r>
          </a:p>
        </p:txBody>
      </p:sp>
      <p:pic>
        <p:nvPicPr>
          <p:cNvPr id="44" name="圖形 43" descr="問號">
            <a:extLst>
              <a:ext uri="{FF2B5EF4-FFF2-40B4-BE49-F238E27FC236}">
                <a16:creationId xmlns:a16="http://schemas.microsoft.com/office/drawing/2014/main" id="{DAAFFFA5-8C70-FB45-F94E-D937E8EE4C90}"/>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259543" y="4275395"/>
            <a:ext cx="1371600" cy="1371600"/>
          </a:xfrm>
          <a:prstGeom prst="rect">
            <a:avLst/>
          </a:prstGeom>
        </p:spPr>
      </p:pic>
    </p:spTree>
    <p:extLst>
      <p:ext uri="{BB962C8B-B14F-4D97-AF65-F5344CB8AC3E}">
        <p14:creationId xmlns:p14="http://schemas.microsoft.com/office/powerpoint/2010/main" val="22068475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6CC3EE2-5F57-D33B-5EA7-423506BDB8B7}"/>
              </a:ext>
            </a:extLst>
          </p:cNvPr>
          <p:cNvSpPr>
            <a:spLocks noGrp="1"/>
          </p:cNvSpPr>
          <p:nvPr>
            <p:ph type="title"/>
          </p:nvPr>
        </p:nvSpPr>
        <p:spPr/>
        <p:txBody>
          <a:bodyPr>
            <a:normAutofit fontScale="90000"/>
          </a:bodyPr>
          <a:lstStyle/>
          <a:p>
            <a:r>
              <a:rPr lang="zh-TW" altLang="en-US" sz="3600" kern="0" dirty="0"/>
              <a:t>透過普惠金融讓計程車司機得以獲得銀行融資服務</a:t>
            </a:r>
            <a:br>
              <a:rPr lang="zh-TW" altLang="en-US" sz="3600" kern="0" dirty="0"/>
            </a:br>
            <a:endParaRPr kumimoji="1" lang="zh-TW" altLang="en-US" dirty="0"/>
          </a:p>
        </p:txBody>
      </p:sp>
      <p:sp>
        <p:nvSpPr>
          <p:cNvPr id="3" name="投影片編號版面配置區 2">
            <a:extLst>
              <a:ext uri="{FF2B5EF4-FFF2-40B4-BE49-F238E27FC236}">
                <a16:creationId xmlns:a16="http://schemas.microsoft.com/office/drawing/2014/main" id="{BCB1FCE5-0EF8-BDE6-B760-E176FF90008D}"/>
              </a:ext>
            </a:extLst>
          </p:cNvPr>
          <p:cNvSpPr>
            <a:spLocks noGrp="1"/>
          </p:cNvSpPr>
          <p:nvPr>
            <p:ph type="sldNum" sz="quarter" idx="4"/>
          </p:nvPr>
        </p:nvSpPr>
        <p:spPr/>
        <p:txBody>
          <a:bodyPr/>
          <a:lstStyle/>
          <a:p>
            <a:fld id="{5724A70F-1A80-4FFC-9EFC-544BA2D42D70}" type="slidenum">
              <a:rPr lang="zh-TW" altLang="en-US" smtClean="0"/>
              <a:pPr/>
              <a:t>15</a:t>
            </a:fld>
            <a:endParaRPr lang="zh-TW" altLang="en-US" dirty="0"/>
          </a:p>
        </p:txBody>
      </p:sp>
      <p:sp>
        <p:nvSpPr>
          <p:cNvPr id="4" name="圆角矩形 48">
            <a:extLst>
              <a:ext uri="{FF2B5EF4-FFF2-40B4-BE49-F238E27FC236}">
                <a16:creationId xmlns:a16="http://schemas.microsoft.com/office/drawing/2014/main" id="{DE51FD64-6F5C-15C3-AC3C-991FA37287B6}"/>
              </a:ext>
            </a:extLst>
          </p:cNvPr>
          <p:cNvSpPr/>
          <p:nvPr/>
        </p:nvSpPr>
        <p:spPr>
          <a:xfrm>
            <a:off x="4746903" y="4148782"/>
            <a:ext cx="5720232" cy="875289"/>
          </a:xfrm>
          <a:prstGeom prst="round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95000"/>
                  <a:lumOff val="5000"/>
                </a:schemeClr>
              </a:solidFill>
              <a:latin typeface="Yuanti TC" panose="02010600040101010101" pitchFamily="2" charset="-120"/>
              <a:ea typeface="Yuanti TC" panose="02010600040101010101" pitchFamily="2" charset="-120"/>
            </a:endParaRPr>
          </a:p>
        </p:txBody>
      </p:sp>
      <p:sp>
        <p:nvSpPr>
          <p:cNvPr id="5" name="矩形 4">
            <a:extLst>
              <a:ext uri="{FF2B5EF4-FFF2-40B4-BE49-F238E27FC236}">
                <a16:creationId xmlns:a16="http://schemas.microsoft.com/office/drawing/2014/main" id="{2CE812FB-B011-FE11-9E40-F5058373F31D}"/>
              </a:ext>
            </a:extLst>
          </p:cNvPr>
          <p:cNvSpPr/>
          <p:nvPr/>
        </p:nvSpPr>
        <p:spPr>
          <a:xfrm>
            <a:off x="1402124" y="2204864"/>
            <a:ext cx="2803957" cy="3960440"/>
          </a:xfrm>
          <a:prstGeom prst="rect">
            <a:avLst/>
          </a:prstGeom>
          <a:noFill/>
          <a:ln>
            <a:solidFill>
              <a:srgbClr val="303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Yuanti TC" panose="02010600040101010101" pitchFamily="2" charset="-120"/>
              <a:ea typeface="Yuanti TC" panose="02010600040101010101" pitchFamily="2" charset="-120"/>
            </a:endParaRPr>
          </a:p>
        </p:txBody>
      </p:sp>
      <p:sp>
        <p:nvSpPr>
          <p:cNvPr id="6" name="圆角矩形 48">
            <a:extLst>
              <a:ext uri="{FF2B5EF4-FFF2-40B4-BE49-F238E27FC236}">
                <a16:creationId xmlns:a16="http://schemas.microsoft.com/office/drawing/2014/main" id="{127F4035-3308-2D72-3C16-33DCD8CC80F2}"/>
              </a:ext>
            </a:extLst>
          </p:cNvPr>
          <p:cNvSpPr/>
          <p:nvPr/>
        </p:nvSpPr>
        <p:spPr>
          <a:xfrm>
            <a:off x="1402123" y="2041897"/>
            <a:ext cx="2803957" cy="684000"/>
          </a:xfrm>
          <a:prstGeom prst="roundRect">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Yuanti TC" panose="02010600040101010101" pitchFamily="2" charset="-120"/>
              <a:ea typeface="Yuanti TC" panose="02010600040101010101" pitchFamily="2" charset="-120"/>
            </a:endParaRPr>
          </a:p>
        </p:txBody>
      </p:sp>
      <p:sp>
        <p:nvSpPr>
          <p:cNvPr id="7" name="圆角矩形 49">
            <a:extLst>
              <a:ext uri="{FF2B5EF4-FFF2-40B4-BE49-F238E27FC236}">
                <a16:creationId xmlns:a16="http://schemas.microsoft.com/office/drawing/2014/main" id="{0308BCB8-8F7A-EC2C-6907-6E61A94B338C}"/>
              </a:ext>
            </a:extLst>
          </p:cNvPr>
          <p:cNvSpPr/>
          <p:nvPr/>
        </p:nvSpPr>
        <p:spPr>
          <a:xfrm>
            <a:off x="1402124" y="5572029"/>
            <a:ext cx="2803956" cy="593275"/>
          </a:xfrm>
          <a:prstGeom prst="roundRect">
            <a:avLst>
              <a:gd name="adj" fmla="val 0"/>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Yuanti TC" panose="02010600040101010101" pitchFamily="2" charset="-120"/>
              <a:ea typeface="Yuanti TC" panose="02010600040101010101" pitchFamily="2" charset="-120"/>
            </a:endParaRPr>
          </a:p>
        </p:txBody>
      </p:sp>
      <p:sp>
        <p:nvSpPr>
          <p:cNvPr id="8" name="矩形 7">
            <a:extLst>
              <a:ext uri="{FF2B5EF4-FFF2-40B4-BE49-F238E27FC236}">
                <a16:creationId xmlns:a16="http://schemas.microsoft.com/office/drawing/2014/main" id="{3E270954-4DFA-A5D4-B484-03241FFDDF3D}"/>
              </a:ext>
            </a:extLst>
          </p:cNvPr>
          <p:cNvSpPr/>
          <p:nvPr/>
        </p:nvSpPr>
        <p:spPr>
          <a:xfrm>
            <a:off x="2262928" y="5696311"/>
            <a:ext cx="1082348" cy="344710"/>
          </a:xfrm>
          <a:prstGeom prst="rect">
            <a:avLst/>
          </a:prstGeom>
        </p:spPr>
        <p:txBody>
          <a:bodyPr wrap="none">
            <a:spAutoFit/>
          </a:bodyPr>
          <a:lstStyle/>
          <a:p>
            <a:r>
              <a:rPr lang="zh-TW" altLang="en-US" b="1" spc="150" dirty="0">
                <a:solidFill>
                  <a:schemeClr val="bg1"/>
                </a:solidFill>
                <a:latin typeface="Yuanti TC" panose="02010600040101010101" pitchFamily="2" charset="-120"/>
                <a:ea typeface="Yuanti TC" panose="02010600040101010101" pitchFamily="2" charset="-120"/>
              </a:rPr>
              <a:t>ＴＡＸＩ</a:t>
            </a:r>
          </a:p>
        </p:txBody>
      </p:sp>
      <p:pic>
        <p:nvPicPr>
          <p:cNvPr id="9" name="圖片 8">
            <a:extLst>
              <a:ext uri="{FF2B5EF4-FFF2-40B4-BE49-F238E27FC236}">
                <a16:creationId xmlns:a16="http://schemas.microsoft.com/office/drawing/2014/main" id="{BEDADB87-4CC0-A3A4-A87C-43413569F4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2686" y="1386051"/>
            <a:ext cx="762829" cy="762829"/>
          </a:xfrm>
          <a:prstGeom prst="rect">
            <a:avLst/>
          </a:prstGeom>
        </p:spPr>
      </p:pic>
      <p:sp>
        <p:nvSpPr>
          <p:cNvPr id="10" name="矩形 9">
            <a:extLst>
              <a:ext uri="{FF2B5EF4-FFF2-40B4-BE49-F238E27FC236}">
                <a16:creationId xmlns:a16="http://schemas.microsoft.com/office/drawing/2014/main" id="{52151E94-A4EE-EAE1-2FE7-732C043E2C7C}"/>
              </a:ext>
            </a:extLst>
          </p:cNvPr>
          <p:cNvSpPr/>
          <p:nvPr/>
        </p:nvSpPr>
        <p:spPr>
          <a:xfrm>
            <a:off x="1428245" y="2168453"/>
            <a:ext cx="2751709" cy="400110"/>
          </a:xfrm>
          <a:prstGeom prst="rect">
            <a:avLst/>
          </a:prstGeom>
        </p:spPr>
        <p:txBody>
          <a:bodyPr wrap="square">
            <a:spAutoFit/>
          </a:bodyPr>
          <a:lstStyle/>
          <a:p>
            <a:pPr algn="ctr"/>
            <a:r>
              <a:rPr lang="zh-CN" altLang="en-US" sz="2000" b="1" dirty="0">
                <a:solidFill>
                  <a:schemeClr val="bg1"/>
                </a:solidFill>
                <a:latin typeface="Yuanti TC" panose="02010600040101010101" pitchFamily="2" charset="-120"/>
                <a:ea typeface="Yuanti TC" panose="02010600040101010101" pitchFamily="2" charset="-120"/>
              </a:rPr>
              <a:t>計程車司機</a:t>
            </a:r>
            <a:r>
              <a:rPr lang="zh-TW" altLang="en-US" sz="2000" b="1" dirty="0">
                <a:solidFill>
                  <a:schemeClr val="bg1"/>
                </a:solidFill>
                <a:latin typeface="Yuanti TC" panose="02010600040101010101" pitchFamily="2" charset="-120"/>
                <a:ea typeface="Yuanti TC" panose="02010600040101010101" pitchFamily="2" charset="-120"/>
              </a:rPr>
              <a:t>借貸痛點</a:t>
            </a:r>
            <a:endParaRPr lang="zh-CN" altLang="en-US" sz="2000" b="1" dirty="0">
              <a:solidFill>
                <a:schemeClr val="bg1"/>
              </a:solidFill>
              <a:latin typeface="Yuanti TC" panose="02010600040101010101" pitchFamily="2" charset="-120"/>
              <a:ea typeface="Yuanti TC" panose="02010600040101010101" pitchFamily="2" charset="-120"/>
            </a:endParaRPr>
          </a:p>
        </p:txBody>
      </p:sp>
      <p:sp>
        <p:nvSpPr>
          <p:cNvPr id="11" name="矩形 10">
            <a:extLst>
              <a:ext uri="{FF2B5EF4-FFF2-40B4-BE49-F238E27FC236}">
                <a16:creationId xmlns:a16="http://schemas.microsoft.com/office/drawing/2014/main" id="{5A740C51-6C89-8FBC-D5B2-CA596C233101}"/>
              </a:ext>
            </a:extLst>
          </p:cNvPr>
          <p:cNvSpPr/>
          <p:nvPr/>
        </p:nvSpPr>
        <p:spPr>
          <a:xfrm>
            <a:off x="2251956" y="2852936"/>
            <a:ext cx="1102944" cy="369332"/>
          </a:xfrm>
          <a:prstGeom prst="rect">
            <a:avLst/>
          </a:prstGeom>
        </p:spPr>
        <p:txBody>
          <a:bodyPr wrap="square">
            <a:spAutoFit/>
          </a:bodyPr>
          <a:lstStyle/>
          <a:p>
            <a:pPr>
              <a:spcBef>
                <a:spcPts val="1800"/>
              </a:spcBef>
              <a:buClr>
                <a:srgbClr val="303749"/>
              </a:buClr>
            </a:pPr>
            <a:r>
              <a:rPr lang="zh-TW" altLang="en-US" sz="1800" b="1" dirty="0">
                <a:solidFill>
                  <a:schemeClr val="tx1"/>
                </a:solidFill>
                <a:latin typeface="Yuanti TC" panose="02010600040101010101" pitchFamily="2" charset="-120"/>
                <a:ea typeface="Yuanti TC" panose="02010600040101010101" pitchFamily="2" charset="-120"/>
              </a:rPr>
              <a:t>現金收入</a:t>
            </a:r>
            <a:endParaRPr lang="en-US" altLang="zh-CN" sz="1800" b="1" dirty="0">
              <a:solidFill>
                <a:schemeClr val="tx1"/>
              </a:solidFill>
              <a:latin typeface="Yuanti TC" panose="02010600040101010101" pitchFamily="2" charset="-120"/>
              <a:ea typeface="Yuanti TC" panose="02010600040101010101" pitchFamily="2" charset="-120"/>
            </a:endParaRPr>
          </a:p>
        </p:txBody>
      </p:sp>
      <p:sp>
        <p:nvSpPr>
          <p:cNvPr id="12" name="矩形 11">
            <a:extLst>
              <a:ext uri="{FF2B5EF4-FFF2-40B4-BE49-F238E27FC236}">
                <a16:creationId xmlns:a16="http://schemas.microsoft.com/office/drawing/2014/main" id="{2C042F26-B02D-F481-EAD2-752F8084383A}"/>
              </a:ext>
            </a:extLst>
          </p:cNvPr>
          <p:cNvSpPr/>
          <p:nvPr/>
        </p:nvSpPr>
        <p:spPr>
          <a:xfrm>
            <a:off x="8880351" y="5465674"/>
            <a:ext cx="1490400" cy="403200"/>
          </a:xfrm>
          <a:prstGeom prst="rect">
            <a:avLst/>
          </a:prstGeom>
        </p:spPr>
        <p:txBody>
          <a:bodyPr wrap="square">
            <a:spAutoFit/>
          </a:bodyPr>
          <a:lstStyle/>
          <a:p>
            <a:pPr algn="ctr">
              <a:spcBef>
                <a:spcPts val="0"/>
              </a:spcBef>
            </a:pPr>
            <a:r>
              <a:rPr lang="zh-TW" altLang="en-US" sz="2000" b="1" dirty="0">
                <a:solidFill>
                  <a:srgbClr val="303749"/>
                </a:solidFill>
                <a:latin typeface="Yuanti TC" panose="02010600040101010101" pitchFamily="2" charset="-120"/>
                <a:ea typeface="Yuanti TC" panose="02010600040101010101" pitchFamily="2" charset="-120"/>
              </a:rPr>
              <a:t>普惠金融</a:t>
            </a:r>
            <a:endParaRPr lang="zh-CN" altLang="en-US" sz="2000" b="1" dirty="0">
              <a:solidFill>
                <a:srgbClr val="303749"/>
              </a:solidFill>
              <a:latin typeface="Yuanti TC" panose="02010600040101010101" pitchFamily="2" charset="-120"/>
              <a:ea typeface="Yuanti TC" panose="02010600040101010101" pitchFamily="2" charset="-120"/>
            </a:endParaRPr>
          </a:p>
        </p:txBody>
      </p:sp>
      <p:sp>
        <p:nvSpPr>
          <p:cNvPr id="13" name="矩形 12">
            <a:extLst>
              <a:ext uri="{FF2B5EF4-FFF2-40B4-BE49-F238E27FC236}">
                <a16:creationId xmlns:a16="http://schemas.microsoft.com/office/drawing/2014/main" id="{8EBED7BD-D30F-1129-C40F-03876F971E44}"/>
              </a:ext>
            </a:extLst>
          </p:cNvPr>
          <p:cNvSpPr/>
          <p:nvPr/>
        </p:nvSpPr>
        <p:spPr>
          <a:xfrm>
            <a:off x="4527136" y="1412776"/>
            <a:ext cx="5940000" cy="461665"/>
          </a:xfrm>
          <a:prstGeom prst="rect">
            <a:avLst/>
          </a:prstGeom>
        </p:spPr>
        <p:txBody>
          <a:bodyPr wrap="square">
            <a:spAutoFit/>
          </a:bodyPr>
          <a:lstStyle/>
          <a:p>
            <a:pPr algn="ctr"/>
            <a:r>
              <a:rPr lang="zh-TW" altLang="en-US" sz="2400" b="1" dirty="0">
                <a:solidFill>
                  <a:schemeClr val="tx1">
                    <a:lumMod val="95000"/>
                    <a:lumOff val="5000"/>
                  </a:schemeClr>
                </a:solidFill>
                <a:latin typeface="Yuanti TC" panose="02010600040101010101" pitchFamily="2" charset="-120"/>
                <a:ea typeface="Yuanti TC" panose="02010600040101010101" pitchFamily="2" charset="-120"/>
              </a:rPr>
              <a:t>創新解決方案 </a:t>
            </a:r>
            <a:r>
              <a:rPr lang="en-US" altLang="zh-TW" sz="2400" b="1" dirty="0">
                <a:solidFill>
                  <a:schemeClr val="tx1">
                    <a:lumMod val="95000"/>
                    <a:lumOff val="5000"/>
                  </a:schemeClr>
                </a:solidFill>
                <a:latin typeface="Yuanti TC" panose="02010600040101010101" pitchFamily="2" charset="-120"/>
                <a:ea typeface="Yuanti TC" panose="02010600040101010101" pitchFamily="2" charset="-120"/>
              </a:rPr>
              <a:t>—</a:t>
            </a:r>
            <a:r>
              <a:rPr lang="zh-TW" altLang="en-US" sz="2400" b="1" dirty="0">
                <a:solidFill>
                  <a:schemeClr val="tx1">
                    <a:lumMod val="95000"/>
                    <a:lumOff val="5000"/>
                  </a:schemeClr>
                </a:solidFill>
                <a:latin typeface="Yuanti TC" panose="02010600040101010101" pitchFamily="2" charset="-120"/>
                <a:ea typeface="Yuanti TC" panose="02010600040101010101" pitchFamily="2" charset="-120"/>
              </a:rPr>
              <a:t> 善用第三方數據建模</a:t>
            </a:r>
            <a:endParaRPr lang="zh-CN" altLang="en-US" sz="2400" b="1" dirty="0">
              <a:solidFill>
                <a:schemeClr val="tx1">
                  <a:lumMod val="95000"/>
                  <a:lumOff val="5000"/>
                </a:schemeClr>
              </a:solidFill>
              <a:latin typeface="Yuanti TC" panose="02010600040101010101" pitchFamily="2" charset="-120"/>
              <a:ea typeface="Yuanti TC" panose="02010600040101010101" pitchFamily="2" charset="-120"/>
            </a:endParaRPr>
          </a:p>
        </p:txBody>
      </p:sp>
      <p:cxnSp>
        <p:nvCxnSpPr>
          <p:cNvPr id="14" name="直線接點 13">
            <a:extLst>
              <a:ext uri="{FF2B5EF4-FFF2-40B4-BE49-F238E27FC236}">
                <a16:creationId xmlns:a16="http://schemas.microsoft.com/office/drawing/2014/main" id="{49EE38B5-121A-380A-1BB4-60EF60E5977B}"/>
              </a:ext>
            </a:extLst>
          </p:cNvPr>
          <p:cNvCxnSpPr>
            <a:cxnSpLocks/>
          </p:cNvCxnSpPr>
          <p:nvPr/>
        </p:nvCxnSpPr>
        <p:spPr bwMode="auto">
          <a:xfrm flipV="1">
            <a:off x="4527136" y="1916832"/>
            <a:ext cx="5940000" cy="0"/>
          </a:xfrm>
          <a:prstGeom prst="line">
            <a:avLst/>
          </a:prstGeom>
          <a:noFill/>
          <a:ln w="28575" cap="flat" cmpd="sng" algn="ctr">
            <a:solidFill>
              <a:schemeClr val="tx1"/>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十字形 14">
            <a:extLst>
              <a:ext uri="{FF2B5EF4-FFF2-40B4-BE49-F238E27FC236}">
                <a16:creationId xmlns:a16="http://schemas.microsoft.com/office/drawing/2014/main" id="{FE1FA216-9EF7-66F1-B74D-9EB6482C379E}"/>
              </a:ext>
            </a:extLst>
          </p:cNvPr>
          <p:cNvSpPr/>
          <p:nvPr/>
        </p:nvSpPr>
        <p:spPr bwMode="auto">
          <a:xfrm>
            <a:off x="2677428" y="3323067"/>
            <a:ext cx="252000" cy="262957"/>
          </a:xfrm>
          <a:prstGeom prst="plus">
            <a:avLst>
              <a:gd name="adj" fmla="val 44012"/>
            </a:avLst>
          </a:prstGeom>
          <a:solidFill>
            <a:srgbClr val="303749"/>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Yuanti TC" panose="02010600040101010101" pitchFamily="2" charset="-120"/>
              <a:ea typeface="Yuanti TC" panose="02010600040101010101" pitchFamily="2" charset="-120"/>
            </a:endParaRPr>
          </a:p>
        </p:txBody>
      </p:sp>
      <p:sp>
        <p:nvSpPr>
          <p:cNvPr id="16" name="向右箭號 15">
            <a:extLst>
              <a:ext uri="{FF2B5EF4-FFF2-40B4-BE49-F238E27FC236}">
                <a16:creationId xmlns:a16="http://schemas.microsoft.com/office/drawing/2014/main" id="{D330077D-261D-7529-D2E8-B92A5043FD7F}"/>
              </a:ext>
            </a:extLst>
          </p:cNvPr>
          <p:cNvSpPr/>
          <p:nvPr/>
        </p:nvSpPr>
        <p:spPr bwMode="auto">
          <a:xfrm>
            <a:off x="7984163" y="2663529"/>
            <a:ext cx="432000" cy="522354"/>
          </a:xfrm>
          <a:prstGeom prst="rightArrow">
            <a:avLst/>
          </a:prstGeom>
          <a:solidFill>
            <a:srgbClr val="303749"/>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Yuanti TC" panose="02010600040101010101" pitchFamily="2" charset="-120"/>
              <a:ea typeface="Yuanti TC" panose="02010600040101010101" pitchFamily="2" charset="-120"/>
            </a:endParaRPr>
          </a:p>
        </p:txBody>
      </p:sp>
      <p:sp>
        <p:nvSpPr>
          <p:cNvPr id="17" name="矩形 16">
            <a:extLst>
              <a:ext uri="{FF2B5EF4-FFF2-40B4-BE49-F238E27FC236}">
                <a16:creationId xmlns:a16="http://schemas.microsoft.com/office/drawing/2014/main" id="{B3A70533-4DEB-C6C3-73FC-20BB75D2A3F8}"/>
              </a:ext>
            </a:extLst>
          </p:cNvPr>
          <p:cNvSpPr/>
          <p:nvPr/>
        </p:nvSpPr>
        <p:spPr>
          <a:xfrm>
            <a:off x="1387372" y="3648166"/>
            <a:ext cx="2832112" cy="373820"/>
          </a:xfrm>
          <a:prstGeom prst="rect">
            <a:avLst/>
          </a:prstGeom>
        </p:spPr>
        <p:txBody>
          <a:bodyPr wrap="square">
            <a:spAutoFit/>
          </a:bodyPr>
          <a:lstStyle/>
          <a:p>
            <a:pPr algn="ctr">
              <a:spcBef>
                <a:spcPts val="1800"/>
              </a:spcBef>
              <a:buClr>
                <a:srgbClr val="303749"/>
              </a:buClr>
            </a:pPr>
            <a:r>
              <a:rPr lang="zh-TW" altLang="en-US" sz="1800" b="1" dirty="0">
                <a:solidFill>
                  <a:schemeClr val="tx1"/>
                </a:solidFill>
                <a:latin typeface="Yuanti TC" panose="02010600040101010101" pitchFamily="2" charset="-120"/>
                <a:ea typeface="Yuanti TC" panose="02010600040101010101" pitchFamily="2" charset="-120"/>
              </a:rPr>
              <a:t>缺乏與銀行信用往來紀錄</a:t>
            </a:r>
            <a:endParaRPr lang="en-US" altLang="zh-CN" sz="1800" b="1" dirty="0">
              <a:solidFill>
                <a:schemeClr val="tx1"/>
              </a:solidFill>
              <a:latin typeface="Yuanti TC" panose="02010600040101010101" pitchFamily="2" charset="-120"/>
              <a:ea typeface="Yuanti TC" panose="02010600040101010101" pitchFamily="2" charset="-120"/>
            </a:endParaRPr>
          </a:p>
        </p:txBody>
      </p:sp>
      <p:sp>
        <p:nvSpPr>
          <p:cNvPr id="18" name="向下箭號 17">
            <a:extLst>
              <a:ext uri="{FF2B5EF4-FFF2-40B4-BE49-F238E27FC236}">
                <a16:creationId xmlns:a16="http://schemas.microsoft.com/office/drawing/2014/main" id="{03489C9C-A1CE-24BF-55D2-1FF2AFA52E46}"/>
              </a:ext>
            </a:extLst>
          </p:cNvPr>
          <p:cNvSpPr/>
          <p:nvPr/>
        </p:nvSpPr>
        <p:spPr bwMode="auto">
          <a:xfrm>
            <a:off x="2659428" y="4095085"/>
            <a:ext cx="288000" cy="334164"/>
          </a:xfrm>
          <a:prstGeom prst="downArrow">
            <a:avLst/>
          </a:prstGeom>
          <a:solidFill>
            <a:srgbClr val="303749"/>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Yuanti TC" panose="02010600040101010101" pitchFamily="2" charset="-120"/>
              <a:ea typeface="Yuanti TC" panose="02010600040101010101" pitchFamily="2" charset="-120"/>
            </a:endParaRPr>
          </a:p>
        </p:txBody>
      </p:sp>
      <p:sp>
        <p:nvSpPr>
          <p:cNvPr id="19" name="矩形 18">
            <a:extLst>
              <a:ext uri="{FF2B5EF4-FFF2-40B4-BE49-F238E27FC236}">
                <a16:creationId xmlns:a16="http://schemas.microsoft.com/office/drawing/2014/main" id="{5A9BA80B-254D-3C9A-449A-C87CB35BD182}"/>
              </a:ext>
            </a:extLst>
          </p:cNvPr>
          <p:cNvSpPr/>
          <p:nvPr/>
        </p:nvSpPr>
        <p:spPr>
          <a:xfrm>
            <a:off x="1708528" y="4384184"/>
            <a:ext cx="2189799" cy="369332"/>
          </a:xfrm>
          <a:prstGeom prst="rect">
            <a:avLst/>
          </a:prstGeom>
        </p:spPr>
        <p:txBody>
          <a:bodyPr wrap="square">
            <a:spAutoFit/>
          </a:bodyPr>
          <a:lstStyle/>
          <a:p>
            <a:pPr algn="ctr">
              <a:spcBef>
                <a:spcPts val="1800"/>
              </a:spcBef>
              <a:buClr>
                <a:srgbClr val="303749"/>
              </a:buClr>
            </a:pPr>
            <a:r>
              <a:rPr lang="zh-TW" altLang="en-US" sz="1800" b="1" dirty="0">
                <a:solidFill>
                  <a:schemeClr val="tx1"/>
                </a:solidFill>
                <a:latin typeface="Yuanti TC" panose="02010600040101010101" pitchFamily="2" charset="-120"/>
                <a:ea typeface="Yuanti TC" panose="02010600040101010101" pitchFamily="2" charset="-120"/>
              </a:rPr>
              <a:t>跟銀行借不到錢</a:t>
            </a:r>
            <a:endParaRPr lang="en-US" altLang="zh-CN" sz="1800" b="1" dirty="0">
              <a:solidFill>
                <a:schemeClr val="tx1"/>
              </a:solidFill>
              <a:latin typeface="Yuanti TC" panose="02010600040101010101" pitchFamily="2" charset="-120"/>
              <a:ea typeface="Yuanti TC" panose="02010600040101010101" pitchFamily="2" charset="-120"/>
            </a:endParaRPr>
          </a:p>
        </p:txBody>
      </p:sp>
      <p:sp>
        <p:nvSpPr>
          <p:cNvPr id="20" name="向下箭號 19">
            <a:extLst>
              <a:ext uri="{FF2B5EF4-FFF2-40B4-BE49-F238E27FC236}">
                <a16:creationId xmlns:a16="http://schemas.microsoft.com/office/drawing/2014/main" id="{7C4BE6E1-C8E3-AF98-7FB5-F507BC184EAC}"/>
              </a:ext>
            </a:extLst>
          </p:cNvPr>
          <p:cNvSpPr/>
          <p:nvPr/>
        </p:nvSpPr>
        <p:spPr bwMode="auto">
          <a:xfrm>
            <a:off x="2659428" y="4854315"/>
            <a:ext cx="288000" cy="334164"/>
          </a:xfrm>
          <a:prstGeom prst="downArrow">
            <a:avLst/>
          </a:prstGeom>
          <a:solidFill>
            <a:srgbClr val="303749"/>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Yuanti TC" panose="02010600040101010101" pitchFamily="2" charset="-120"/>
              <a:ea typeface="Yuanti TC" panose="02010600040101010101" pitchFamily="2" charset="-120"/>
            </a:endParaRPr>
          </a:p>
        </p:txBody>
      </p:sp>
      <p:sp>
        <p:nvSpPr>
          <p:cNvPr id="21" name="矩形 20">
            <a:extLst>
              <a:ext uri="{FF2B5EF4-FFF2-40B4-BE49-F238E27FC236}">
                <a16:creationId xmlns:a16="http://schemas.microsoft.com/office/drawing/2014/main" id="{6A8E26F1-6FF4-9CF2-D6A0-FED1EF9AFEC1}"/>
              </a:ext>
            </a:extLst>
          </p:cNvPr>
          <p:cNvSpPr/>
          <p:nvPr/>
        </p:nvSpPr>
        <p:spPr>
          <a:xfrm>
            <a:off x="1708528" y="5143412"/>
            <a:ext cx="2189799" cy="373820"/>
          </a:xfrm>
          <a:prstGeom prst="rect">
            <a:avLst/>
          </a:prstGeom>
        </p:spPr>
        <p:txBody>
          <a:bodyPr wrap="square">
            <a:spAutoFit/>
          </a:bodyPr>
          <a:lstStyle/>
          <a:p>
            <a:pPr algn="ctr">
              <a:spcBef>
                <a:spcPts val="1800"/>
              </a:spcBef>
              <a:buClr>
                <a:srgbClr val="303749"/>
              </a:buClr>
            </a:pPr>
            <a:r>
              <a:rPr lang="zh-TW" altLang="en-US" sz="1800" b="1" dirty="0">
                <a:solidFill>
                  <a:schemeClr val="tx1"/>
                </a:solidFill>
                <a:latin typeface="Yuanti TC" panose="02010600040101010101" pitchFamily="2" charset="-120"/>
                <a:ea typeface="Yuanti TC" panose="02010600040101010101" pitchFamily="2" charset="-120"/>
              </a:rPr>
              <a:t>求助地下錢莊</a:t>
            </a:r>
            <a:endParaRPr lang="en-US" altLang="zh-CN" sz="1800" b="1" dirty="0">
              <a:solidFill>
                <a:schemeClr val="tx1"/>
              </a:solidFill>
              <a:latin typeface="Yuanti TC" panose="02010600040101010101" pitchFamily="2" charset="-120"/>
              <a:ea typeface="Yuanti TC" panose="02010600040101010101" pitchFamily="2" charset="-120"/>
            </a:endParaRPr>
          </a:p>
        </p:txBody>
      </p:sp>
      <p:sp>
        <p:nvSpPr>
          <p:cNvPr id="22" name="矩形 21">
            <a:extLst>
              <a:ext uri="{FF2B5EF4-FFF2-40B4-BE49-F238E27FC236}">
                <a16:creationId xmlns:a16="http://schemas.microsoft.com/office/drawing/2014/main" id="{83F0A153-0B17-A339-4490-CA28DA0C0EF1}"/>
              </a:ext>
            </a:extLst>
          </p:cNvPr>
          <p:cNvSpPr/>
          <p:nvPr/>
        </p:nvSpPr>
        <p:spPr>
          <a:xfrm>
            <a:off x="8444556" y="3259397"/>
            <a:ext cx="2102193" cy="369332"/>
          </a:xfrm>
          <a:prstGeom prst="rect">
            <a:avLst/>
          </a:prstGeom>
        </p:spPr>
        <p:txBody>
          <a:bodyPr wrap="square">
            <a:spAutoFit/>
          </a:bodyPr>
          <a:lstStyle/>
          <a:p>
            <a:pPr algn="ctr"/>
            <a:r>
              <a:rPr lang="zh-TW" altLang="zh-TW" sz="1800" b="1" dirty="0">
                <a:solidFill>
                  <a:schemeClr val="tx1"/>
                </a:solidFill>
                <a:latin typeface="Yuanti TC" panose="02010600040101010101" pitchFamily="2" charset="-120"/>
                <a:ea typeface="Yuanti TC" panose="02010600040101010101" pitchFamily="2" charset="-120"/>
              </a:rPr>
              <a:t>司機</a:t>
            </a:r>
            <a:r>
              <a:rPr lang="zh-HK" altLang="zh-TW" sz="1800" b="1" dirty="0">
                <a:solidFill>
                  <a:schemeClr val="tx1"/>
                </a:solidFill>
                <a:latin typeface="Yuanti TC" panose="02010600040101010101" pitchFamily="2" charset="-120"/>
                <a:ea typeface="Yuanti TC" panose="02010600040101010101" pitchFamily="2" charset="-120"/>
              </a:rPr>
              <a:t>服務評等</a:t>
            </a:r>
            <a:r>
              <a:rPr lang="zh-TW" altLang="zh-TW" sz="1800" b="1" dirty="0">
                <a:solidFill>
                  <a:schemeClr val="tx1"/>
                </a:solidFill>
                <a:latin typeface="Yuanti TC" panose="02010600040101010101" pitchFamily="2" charset="-120"/>
                <a:ea typeface="Yuanti TC" panose="02010600040101010101" pitchFamily="2" charset="-120"/>
              </a:rPr>
              <a:t>模型</a:t>
            </a:r>
            <a:endParaRPr lang="zh-TW" altLang="en-US" sz="1800" dirty="0">
              <a:solidFill>
                <a:schemeClr val="tx1"/>
              </a:solidFill>
              <a:latin typeface="Yuanti TC" panose="02010600040101010101" pitchFamily="2" charset="-120"/>
              <a:ea typeface="Yuanti TC" panose="02010600040101010101" pitchFamily="2" charset="-120"/>
            </a:endParaRPr>
          </a:p>
        </p:txBody>
      </p:sp>
      <p:pic>
        <p:nvPicPr>
          <p:cNvPr id="23" name="圖片 22">
            <a:extLst>
              <a:ext uri="{FF2B5EF4-FFF2-40B4-BE49-F238E27FC236}">
                <a16:creationId xmlns:a16="http://schemas.microsoft.com/office/drawing/2014/main" id="{E9BFDAAB-4CDE-4489-A0C2-F0D2F78E092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50504" y="2184974"/>
            <a:ext cx="1095301" cy="1095301"/>
          </a:xfrm>
          <a:prstGeom prst="rect">
            <a:avLst/>
          </a:prstGeom>
        </p:spPr>
      </p:pic>
      <p:pic>
        <p:nvPicPr>
          <p:cNvPr id="24" name="圖片 23">
            <a:extLst>
              <a:ext uri="{FF2B5EF4-FFF2-40B4-BE49-F238E27FC236}">
                <a16:creationId xmlns:a16="http://schemas.microsoft.com/office/drawing/2014/main" id="{79A92F45-172B-D8CA-A0DD-535D866FAFBD}"/>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11582" y="4262426"/>
            <a:ext cx="648000" cy="648000"/>
          </a:xfrm>
          <a:prstGeom prst="rect">
            <a:avLst/>
          </a:prstGeom>
        </p:spPr>
      </p:pic>
      <p:pic>
        <p:nvPicPr>
          <p:cNvPr id="25" name="圖片 24">
            <a:extLst>
              <a:ext uri="{FF2B5EF4-FFF2-40B4-BE49-F238E27FC236}">
                <a16:creationId xmlns:a16="http://schemas.microsoft.com/office/drawing/2014/main" id="{3B4CF57B-33D1-1119-883B-0B6E29FBBA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14660" y="4262426"/>
            <a:ext cx="648000" cy="648000"/>
          </a:xfrm>
          <a:prstGeom prst="rect">
            <a:avLst/>
          </a:prstGeom>
        </p:spPr>
      </p:pic>
      <p:sp>
        <p:nvSpPr>
          <p:cNvPr id="26" name="矩形 25">
            <a:extLst>
              <a:ext uri="{FF2B5EF4-FFF2-40B4-BE49-F238E27FC236}">
                <a16:creationId xmlns:a16="http://schemas.microsoft.com/office/drawing/2014/main" id="{8F728A56-3EB5-1AB2-A7D9-B7F11E270AFC}"/>
              </a:ext>
            </a:extLst>
          </p:cNvPr>
          <p:cNvSpPr/>
          <p:nvPr/>
        </p:nvSpPr>
        <p:spPr>
          <a:xfrm>
            <a:off x="5756227" y="4383871"/>
            <a:ext cx="1493688" cy="405111"/>
          </a:xfrm>
          <a:prstGeom prst="rect">
            <a:avLst/>
          </a:prstGeom>
        </p:spPr>
        <p:txBody>
          <a:bodyPr wrap="square">
            <a:spAutoFit/>
          </a:bodyPr>
          <a:lstStyle/>
          <a:p>
            <a:pPr algn="ctr">
              <a:spcBef>
                <a:spcPts val="0"/>
              </a:spcBef>
            </a:pPr>
            <a:r>
              <a:rPr lang="zh-TW" altLang="en-US" sz="2000" b="1" dirty="0">
                <a:solidFill>
                  <a:schemeClr val="tx1">
                    <a:lumMod val="95000"/>
                    <a:lumOff val="5000"/>
                  </a:schemeClr>
                </a:solidFill>
                <a:latin typeface="Yuanti TC" panose="02010600040101010101" pitchFamily="2" charset="-120"/>
                <a:ea typeface="Yuanti TC" panose="02010600040101010101" pitchFamily="2" charset="-120"/>
              </a:rPr>
              <a:t>模擬收入</a:t>
            </a:r>
            <a:endParaRPr lang="en-US" altLang="zh-TW" sz="2000" b="1" dirty="0">
              <a:solidFill>
                <a:schemeClr val="tx1">
                  <a:lumMod val="95000"/>
                  <a:lumOff val="5000"/>
                </a:schemeClr>
              </a:solidFill>
              <a:latin typeface="Yuanti TC" panose="02010600040101010101" pitchFamily="2" charset="-120"/>
              <a:ea typeface="Yuanti TC" panose="02010600040101010101" pitchFamily="2" charset="-120"/>
            </a:endParaRPr>
          </a:p>
        </p:txBody>
      </p:sp>
      <p:sp>
        <p:nvSpPr>
          <p:cNvPr id="27" name="矩形 26">
            <a:extLst>
              <a:ext uri="{FF2B5EF4-FFF2-40B4-BE49-F238E27FC236}">
                <a16:creationId xmlns:a16="http://schemas.microsoft.com/office/drawing/2014/main" id="{5E047BF8-0028-9B9C-68C0-51CFD9507364}"/>
              </a:ext>
            </a:extLst>
          </p:cNvPr>
          <p:cNvSpPr/>
          <p:nvPr/>
        </p:nvSpPr>
        <p:spPr>
          <a:xfrm>
            <a:off x="8877063" y="4383871"/>
            <a:ext cx="1490400" cy="403200"/>
          </a:xfrm>
          <a:prstGeom prst="rect">
            <a:avLst/>
          </a:prstGeom>
        </p:spPr>
        <p:txBody>
          <a:bodyPr wrap="square">
            <a:spAutoFit/>
          </a:bodyPr>
          <a:lstStyle/>
          <a:p>
            <a:pPr algn="ctr">
              <a:spcBef>
                <a:spcPts val="0"/>
              </a:spcBef>
            </a:pPr>
            <a:r>
              <a:rPr lang="zh-TW" altLang="en-US" sz="2000" b="1" dirty="0">
                <a:solidFill>
                  <a:schemeClr val="tx1">
                    <a:lumMod val="95000"/>
                    <a:lumOff val="5000"/>
                  </a:schemeClr>
                </a:solidFill>
                <a:latin typeface="Yuanti TC" panose="02010600040101010101" pitchFamily="2" charset="-120"/>
                <a:ea typeface="Yuanti TC" panose="02010600040101010101" pitchFamily="2" charset="-120"/>
              </a:rPr>
              <a:t>信用評等</a:t>
            </a:r>
            <a:endParaRPr lang="en-US" altLang="zh-TW" sz="2000" b="1" dirty="0">
              <a:solidFill>
                <a:schemeClr val="tx1">
                  <a:lumMod val="95000"/>
                  <a:lumOff val="5000"/>
                </a:schemeClr>
              </a:solidFill>
              <a:latin typeface="Yuanti TC" panose="02010600040101010101" pitchFamily="2" charset="-120"/>
              <a:ea typeface="Yuanti TC" panose="02010600040101010101" pitchFamily="2" charset="-120"/>
            </a:endParaRPr>
          </a:p>
        </p:txBody>
      </p:sp>
      <p:sp>
        <p:nvSpPr>
          <p:cNvPr id="28" name="矩形 27">
            <a:extLst>
              <a:ext uri="{FF2B5EF4-FFF2-40B4-BE49-F238E27FC236}">
                <a16:creationId xmlns:a16="http://schemas.microsoft.com/office/drawing/2014/main" id="{0E04F08C-6CD4-CC62-62E9-556C409BFF03}"/>
              </a:ext>
            </a:extLst>
          </p:cNvPr>
          <p:cNvSpPr/>
          <p:nvPr/>
        </p:nvSpPr>
        <p:spPr>
          <a:xfrm>
            <a:off x="4747057" y="2213779"/>
            <a:ext cx="2803957" cy="1341742"/>
          </a:xfrm>
          <a:prstGeom prst="rect">
            <a:avLst/>
          </a:prstGeom>
          <a:noFill/>
          <a:ln>
            <a:solidFill>
              <a:srgbClr val="303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Yuanti TC" panose="02010600040101010101" pitchFamily="2" charset="-120"/>
              <a:ea typeface="Yuanti TC" panose="02010600040101010101" pitchFamily="2" charset="-120"/>
            </a:endParaRPr>
          </a:p>
        </p:txBody>
      </p:sp>
      <p:sp>
        <p:nvSpPr>
          <p:cNvPr id="29" name="矩形 28">
            <a:extLst>
              <a:ext uri="{FF2B5EF4-FFF2-40B4-BE49-F238E27FC236}">
                <a16:creationId xmlns:a16="http://schemas.microsoft.com/office/drawing/2014/main" id="{D753597C-E839-3B13-E720-A108A116491A}"/>
              </a:ext>
            </a:extLst>
          </p:cNvPr>
          <p:cNvSpPr/>
          <p:nvPr/>
        </p:nvSpPr>
        <p:spPr>
          <a:xfrm>
            <a:off x="4962842" y="2461531"/>
            <a:ext cx="1204942" cy="400110"/>
          </a:xfrm>
          <a:prstGeom prst="rect">
            <a:avLst/>
          </a:prstGeom>
        </p:spPr>
        <p:txBody>
          <a:bodyPr wrap="square">
            <a:spAutoFit/>
          </a:bodyPr>
          <a:lstStyle/>
          <a:p>
            <a:pPr algn="ctr">
              <a:spcBef>
                <a:spcPts val="0"/>
              </a:spcBef>
            </a:pPr>
            <a:r>
              <a:rPr lang="zh-TW" altLang="en-US" sz="2000" b="1" dirty="0">
                <a:solidFill>
                  <a:schemeClr val="tx1"/>
                </a:solidFill>
                <a:latin typeface="Yuanti TC" panose="02010600040101010101" pitchFamily="2" charset="-120"/>
                <a:ea typeface="Yuanti TC" panose="02010600040101010101" pitchFamily="2" charset="-120"/>
              </a:rPr>
              <a:t>載客趟數</a:t>
            </a:r>
            <a:endParaRPr lang="zh-CN" altLang="en-US" sz="2000" b="1" dirty="0">
              <a:solidFill>
                <a:schemeClr val="tx1"/>
              </a:solidFill>
              <a:latin typeface="Yuanti TC" panose="02010600040101010101" pitchFamily="2" charset="-120"/>
              <a:ea typeface="Yuanti TC" panose="02010600040101010101" pitchFamily="2" charset="-120"/>
            </a:endParaRPr>
          </a:p>
        </p:txBody>
      </p:sp>
      <p:sp>
        <p:nvSpPr>
          <p:cNvPr id="30" name="矩形 29">
            <a:extLst>
              <a:ext uri="{FF2B5EF4-FFF2-40B4-BE49-F238E27FC236}">
                <a16:creationId xmlns:a16="http://schemas.microsoft.com/office/drawing/2014/main" id="{9980B3FB-0864-FC54-2CE6-F677F331E968}"/>
              </a:ext>
            </a:extLst>
          </p:cNvPr>
          <p:cNvSpPr/>
          <p:nvPr/>
        </p:nvSpPr>
        <p:spPr>
          <a:xfrm>
            <a:off x="6270914" y="2474418"/>
            <a:ext cx="1204942" cy="405111"/>
          </a:xfrm>
          <a:prstGeom prst="rect">
            <a:avLst/>
          </a:prstGeom>
        </p:spPr>
        <p:txBody>
          <a:bodyPr wrap="square">
            <a:spAutoFit/>
          </a:bodyPr>
          <a:lstStyle/>
          <a:p>
            <a:pPr algn="ctr">
              <a:spcBef>
                <a:spcPts val="0"/>
              </a:spcBef>
            </a:pPr>
            <a:r>
              <a:rPr lang="zh-TW" altLang="en-US" sz="2000" b="1" dirty="0">
                <a:solidFill>
                  <a:schemeClr val="tx1"/>
                </a:solidFill>
                <a:latin typeface="Yuanti TC" panose="02010600040101010101" pitchFamily="2" charset="-120"/>
                <a:ea typeface="Yuanti TC" panose="02010600040101010101" pitchFamily="2" charset="-120"/>
              </a:rPr>
              <a:t>里程數</a:t>
            </a:r>
            <a:endParaRPr lang="zh-CN" altLang="en-US" sz="2000" b="1" dirty="0">
              <a:solidFill>
                <a:schemeClr val="tx1"/>
              </a:solidFill>
              <a:latin typeface="Yuanti TC" panose="02010600040101010101" pitchFamily="2" charset="-120"/>
              <a:ea typeface="Yuanti TC" panose="02010600040101010101" pitchFamily="2" charset="-120"/>
            </a:endParaRPr>
          </a:p>
        </p:txBody>
      </p:sp>
      <p:sp>
        <p:nvSpPr>
          <p:cNvPr id="31" name="矩形 30">
            <a:extLst>
              <a:ext uri="{FF2B5EF4-FFF2-40B4-BE49-F238E27FC236}">
                <a16:creationId xmlns:a16="http://schemas.microsoft.com/office/drawing/2014/main" id="{70B75E50-4FA5-B553-5563-31EEDA804FA7}"/>
              </a:ext>
            </a:extLst>
          </p:cNvPr>
          <p:cNvSpPr/>
          <p:nvPr/>
        </p:nvSpPr>
        <p:spPr>
          <a:xfrm>
            <a:off x="4853223" y="3027027"/>
            <a:ext cx="1204942" cy="400110"/>
          </a:xfrm>
          <a:prstGeom prst="rect">
            <a:avLst/>
          </a:prstGeom>
        </p:spPr>
        <p:txBody>
          <a:bodyPr wrap="square">
            <a:spAutoFit/>
          </a:bodyPr>
          <a:lstStyle/>
          <a:p>
            <a:pPr algn="ctr">
              <a:spcBef>
                <a:spcPts val="0"/>
              </a:spcBef>
            </a:pPr>
            <a:r>
              <a:rPr lang="zh-TW" altLang="en-US" sz="2000" b="1" dirty="0">
                <a:solidFill>
                  <a:schemeClr val="tx1"/>
                </a:solidFill>
                <a:latin typeface="Yuanti TC" panose="02010600040101010101" pitchFamily="2" charset="-120"/>
                <a:ea typeface="Yuanti TC" panose="02010600040101010101" pitchFamily="2" charset="-120"/>
              </a:rPr>
              <a:t>現金流</a:t>
            </a:r>
            <a:endParaRPr lang="zh-CN" altLang="en-US" sz="2000" b="1" dirty="0">
              <a:solidFill>
                <a:schemeClr val="tx1"/>
              </a:solidFill>
              <a:latin typeface="Yuanti TC" panose="02010600040101010101" pitchFamily="2" charset="-120"/>
              <a:ea typeface="Yuanti TC" panose="02010600040101010101" pitchFamily="2" charset="-120"/>
            </a:endParaRPr>
          </a:p>
        </p:txBody>
      </p:sp>
      <p:sp>
        <p:nvSpPr>
          <p:cNvPr id="32" name="矩形 31">
            <a:extLst>
              <a:ext uri="{FF2B5EF4-FFF2-40B4-BE49-F238E27FC236}">
                <a16:creationId xmlns:a16="http://schemas.microsoft.com/office/drawing/2014/main" id="{71C883B2-734A-39D1-20FB-90D2414789EB}"/>
              </a:ext>
            </a:extLst>
          </p:cNvPr>
          <p:cNvSpPr/>
          <p:nvPr/>
        </p:nvSpPr>
        <p:spPr>
          <a:xfrm>
            <a:off x="6149035" y="3027026"/>
            <a:ext cx="1204942" cy="400110"/>
          </a:xfrm>
          <a:prstGeom prst="rect">
            <a:avLst/>
          </a:prstGeom>
        </p:spPr>
        <p:txBody>
          <a:bodyPr wrap="square">
            <a:spAutoFit/>
          </a:bodyPr>
          <a:lstStyle/>
          <a:p>
            <a:pPr algn="ctr">
              <a:spcBef>
                <a:spcPts val="0"/>
              </a:spcBef>
            </a:pPr>
            <a:r>
              <a:rPr lang="zh-TW" altLang="en-US" sz="2000" b="1" dirty="0">
                <a:solidFill>
                  <a:schemeClr val="tx1"/>
                </a:solidFill>
                <a:latin typeface="Yuanti TC" panose="02010600040101010101" pitchFamily="2" charset="-120"/>
                <a:ea typeface="Yuanti TC" panose="02010600040101010101" pitchFamily="2" charset="-120"/>
              </a:rPr>
              <a:t>服務評價</a:t>
            </a:r>
            <a:endParaRPr lang="zh-CN" altLang="en-US" sz="2000" b="1" dirty="0">
              <a:solidFill>
                <a:schemeClr val="tx1"/>
              </a:solidFill>
              <a:latin typeface="Yuanti TC" panose="02010600040101010101" pitchFamily="2" charset="-120"/>
              <a:ea typeface="Yuanti TC" panose="02010600040101010101" pitchFamily="2" charset="-120"/>
            </a:endParaRPr>
          </a:p>
        </p:txBody>
      </p:sp>
      <p:sp>
        <p:nvSpPr>
          <p:cNvPr id="33" name="圆角矩形 48">
            <a:extLst>
              <a:ext uri="{FF2B5EF4-FFF2-40B4-BE49-F238E27FC236}">
                <a16:creationId xmlns:a16="http://schemas.microsoft.com/office/drawing/2014/main" id="{6C40486D-3E3A-B2A7-437D-104DA6DCF5EB}"/>
              </a:ext>
            </a:extLst>
          </p:cNvPr>
          <p:cNvSpPr/>
          <p:nvPr/>
        </p:nvSpPr>
        <p:spPr>
          <a:xfrm>
            <a:off x="4530847" y="1988840"/>
            <a:ext cx="2016000" cy="432000"/>
          </a:xfrm>
          <a:prstGeom prst="roundRect">
            <a:avLst/>
          </a:prstGeom>
          <a:solidFill>
            <a:srgbClr val="30374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Yuanti TC" panose="02010600040101010101" pitchFamily="2" charset="-120"/>
              <a:ea typeface="Yuanti TC" panose="02010600040101010101" pitchFamily="2" charset="-120"/>
            </a:endParaRPr>
          </a:p>
        </p:txBody>
      </p:sp>
      <p:sp>
        <p:nvSpPr>
          <p:cNvPr id="34" name="矩形 33">
            <a:extLst>
              <a:ext uri="{FF2B5EF4-FFF2-40B4-BE49-F238E27FC236}">
                <a16:creationId xmlns:a16="http://schemas.microsoft.com/office/drawing/2014/main" id="{5621DF5D-53E8-7536-13CB-9B2694ED0E0D}"/>
              </a:ext>
            </a:extLst>
          </p:cNvPr>
          <p:cNvSpPr/>
          <p:nvPr/>
        </p:nvSpPr>
        <p:spPr>
          <a:xfrm>
            <a:off x="4579716" y="2002284"/>
            <a:ext cx="1928672" cy="405111"/>
          </a:xfrm>
          <a:prstGeom prst="rect">
            <a:avLst/>
          </a:prstGeom>
        </p:spPr>
        <p:txBody>
          <a:bodyPr wrap="square">
            <a:spAutoFit/>
          </a:bodyPr>
          <a:lstStyle/>
          <a:p>
            <a:pPr algn="ctr">
              <a:spcBef>
                <a:spcPts val="0"/>
              </a:spcBef>
            </a:pPr>
            <a:r>
              <a:rPr lang="zh-TW" altLang="en-US" sz="2000" b="1" dirty="0">
                <a:solidFill>
                  <a:schemeClr val="bg1"/>
                </a:solidFill>
                <a:latin typeface="Yuanti TC" panose="02010600040101010101" pitchFamily="2" charset="-120"/>
                <a:ea typeface="Yuanti TC" panose="02010600040101010101" pitchFamily="2" charset="-120"/>
              </a:rPr>
              <a:t>司機跑車資料</a:t>
            </a:r>
            <a:endParaRPr lang="en-US" altLang="zh-TW" sz="2000" b="1" dirty="0">
              <a:solidFill>
                <a:schemeClr val="bg1"/>
              </a:solidFill>
              <a:latin typeface="Yuanti TC" panose="02010600040101010101" pitchFamily="2" charset="-120"/>
              <a:ea typeface="Yuanti TC" panose="02010600040101010101" pitchFamily="2" charset="-120"/>
            </a:endParaRPr>
          </a:p>
        </p:txBody>
      </p:sp>
      <p:sp>
        <p:nvSpPr>
          <p:cNvPr id="35" name="三角形 33">
            <a:extLst>
              <a:ext uri="{FF2B5EF4-FFF2-40B4-BE49-F238E27FC236}">
                <a16:creationId xmlns:a16="http://schemas.microsoft.com/office/drawing/2014/main" id="{3B08A63E-0758-36F7-48AC-B7DD3DC50493}"/>
              </a:ext>
            </a:extLst>
          </p:cNvPr>
          <p:cNvSpPr/>
          <p:nvPr/>
        </p:nvSpPr>
        <p:spPr bwMode="auto">
          <a:xfrm rot="10800000">
            <a:off x="6226753" y="3639366"/>
            <a:ext cx="2760531" cy="522354"/>
          </a:xfrm>
          <a:prstGeom prst="triangle">
            <a:avLst/>
          </a:prstGeom>
          <a:solidFill>
            <a:schemeClr val="bg2">
              <a:lumMod val="60000"/>
              <a:lumOff val="40000"/>
            </a:schemeClr>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Yuanti TC" panose="02010600040101010101" pitchFamily="2" charset="-120"/>
              <a:ea typeface="Yuanti TC" panose="02010600040101010101" pitchFamily="2" charset="-120"/>
            </a:endParaRPr>
          </a:p>
        </p:txBody>
      </p:sp>
      <p:pic>
        <p:nvPicPr>
          <p:cNvPr id="36" name="圖片 35">
            <a:extLst>
              <a:ext uri="{FF2B5EF4-FFF2-40B4-BE49-F238E27FC236}">
                <a16:creationId xmlns:a16="http://schemas.microsoft.com/office/drawing/2014/main" id="{50AC224F-3DB8-3EE1-B3D5-D3C35C613451}"/>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114660" y="5375520"/>
            <a:ext cx="648000" cy="648000"/>
          </a:xfrm>
          <a:prstGeom prst="rect">
            <a:avLst/>
          </a:prstGeom>
        </p:spPr>
      </p:pic>
      <p:sp>
        <p:nvSpPr>
          <p:cNvPr id="37" name="矩形 36">
            <a:extLst>
              <a:ext uri="{FF2B5EF4-FFF2-40B4-BE49-F238E27FC236}">
                <a16:creationId xmlns:a16="http://schemas.microsoft.com/office/drawing/2014/main" id="{09A28543-B52E-FD4F-07E8-886E18B7A56E}"/>
              </a:ext>
            </a:extLst>
          </p:cNvPr>
          <p:cNvSpPr/>
          <p:nvPr/>
        </p:nvSpPr>
        <p:spPr>
          <a:xfrm>
            <a:off x="5756227" y="5465674"/>
            <a:ext cx="1490400" cy="403200"/>
          </a:xfrm>
          <a:prstGeom prst="rect">
            <a:avLst/>
          </a:prstGeom>
        </p:spPr>
        <p:txBody>
          <a:bodyPr wrap="square">
            <a:spAutoFit/>
          </a:bodyPr>
          <a:lstStyle/>
          <a:p>
            <a:pPr algn="ctr">
              <a:spcBef>
                <a:spcPts val="0"/>
              </a:spcBef>
            </a:pPr>
            <a:r>
              <a:rPr lang="zh-TW" altLang="en-US" sz="2000" b="1" dirty="0">
                <a:solidFill>
                  <a:srgbClr val="303749"/>
                </a:solidFill>
                <a:latin typeface="Yuanti TC" panose="02010600040101010101" pitchFamily="2" charset="-120"/>
                <a:ea typeface="Yuanti TC" panose="02010600040101010101" pitchFamily="2" charset="-120"/>
              </a:rPr>
              <a:t>藍海市場</a:t>
            </a:r>
            <a:endParaRPr lang="zh-CN" altLang="en-US" sz="2000" b="1" dirty="0">
              <a:solidFill>
                <a:srgbClr val="303749"/>
              </a:solidFill>
              <a:latin typeface="Yuanti TC" panose="02010600040101010101" pitchFamily="2" charset="-120"/>
              <a:ea typeface="Yuanti TC" panose="02010600040101010101" pitchFamily="2" charset="-120"/>
            </a:endParaRPr>
          </a:p>
        </p:txBody>
      </p:sp>
      <p:pic>
        <p:nvPicPr>
          <p:cNvPr id="38" name="圖片 37">
            <a:extLst>
              <a:ext uri="{FF2B5EF4-FFF2-40B4-BE49-F238E27FC236}">
                <a16:creationId xmlns:a16="http://schemas.microsoft.com/office/drawing/2014/main" id="{3B780932-6D14-ECD6-362E-27FB7E87E37A}"/>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8211582" y="5375520"/>
            <a:ext cx="648000" cy="648000"/>
          </a:xfrm>
          <a:prstGeom prst="rect">
            <a:avLst/>
          </a:prstGeom>
        </p:spPr>
      </p:pic>
    </p:spTree>
    <p:extLst>
      <p:ext uri="{BB962C8B-B14F-4D97-AF65-F5344CB8AC3E}">
        <p14:creationId xmlns:p14="http://schemas.microsoft.com/office/powerpoint/2010/main" val="6249580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投影片編號版面配置區 2">
            <a:extLst>
              <a:ext uri="{FF2B5EF4-FFF2-40B4-BE49-F238E27FC236}">
                <a16:creationId xmlns:a16="http://schemas.microsoft.com/office/drawing/2014/main" id="{F2883FEA-D8BF-6F4D-9F4C-A0CDB6498031}"/>
              </a:ext>
            </a:extLst>
          </p:cNvPr>
          <p:cNvSpPr>
            <a:spLocks noGrp="1"/>
          </p:cNvSpPr>
          <p:nvPr>
            <p:ph type="sldNum" sz="quarter" idx="4"/>
          </p:nvPr>
        </p:nvSpPr>
        <p:spPr/>
        <p:txBody>
          <a:bodyPr/>
          <a:lstStyle/>
          <a:p>
            <a:fld id="{5724A70F-1A80-4FFC-9EFC-544BA2D42D70}" type="slidenum">
              <a:rPr lang="zh-TW" altLang="en-US" smtClean="0"/>
              <a:pPr/>
              <a:t>16</a:t>
            </a:fld>
            <a:endParaRPr lang="zh-TW" altLang="en-US" dirty="0"/>
          </a:p>
        </p:txBody>
      </p:sp>
      <p:pic>
        <p:nvPicPr>
          <p:cNvPr id="4" name="圖片 3">
            <a:extLst>
              <a:ext uri="{FF2B5EF4-FFF2-40B4-BE49-F238E27FC236}">
                <a16:creationId xmlns:a16="http://schemas.microsoft.com/office/drawing/2014/main" id="{C4D9072B-760E-D31E-FA9F-C3C83D247EC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36000" y="-675456"/>
            <a:ext cx="7920000" cy="7920000"/>
          </a:xfrm>
          <a:prstGeom prst="rect">
            <a:avLst/>
          </a:prstGeom>
        </p:spPr>
      </p:pic>
      <p:sp>
        <p:nvSpPr>
          <p:cNvPr id="2" name="文字方塊 1">
            <a:extLst>
              <a:ext uri="{FF2B5EF4-FFF2-40B4-BE49-F238E27FC236}">
                <a16:creationId xmlns:a16="http://schemas.microsoft.com/office/drawing/2014/main" id="{EAB3BA02-3D72-FDED-4878-5681E232D483}"/>
              </a:ext>
            </a:extLst>
          </p:cNvPr>
          <p:cNvSpPr txBox="1"/>
          <p:nvPr/>
        </p:nvSpPr>
        <p:spPr>
          <a:xfrm>
            <a:off x="4030195" y="2561269"/>
            <a:ext cx="4131610" cy="1446550"/>
          </a:xfrm>
          <a:prstGeom prst="rect">
            <a:avLst/>
          </a:prstGeom>
          <a:noFill/>
        </p:spPr>
        <p:txBody>
          <a:bodyPr wrap="square" rtlCol="0">
            <a:spAutoFit/>
          </a:bodyPr>
          <a:lstStyle/>
          <a:p>
            <a:pPr algn="ctr"/>
            <a:r>
              <a:rPr kumimoji="1" lang="en-US" altLang="zh-TW"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rPr>
              <a:t>Thanks for </a:t>
            </a:r>
          </a:p>
          <a:p>
            <a:pPr algn="ctr"/>
            <a:r>
              <a:rPr lang="en-US" altLang="zh-TW"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rPr>
              <a:t>Y</a:t>
            </a:r>
            <a:r>
              <a:rPr kumimoji="1" lang="en-US" altLang="zh-TW"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rPr>
              <a:t>our </a:t>
            </a:r>
            <a:r>
              <a:rPr lang="en-US" altLang="zh-TW"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rPr>
              <a:t>L</a:t>
            </a:r>
            <a:r>
              <a:rPr kumimoji="1" lang="en-US" altLang="zh-TW"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rPr>
              <a:t>istening</a:t>
            </a:r>
            <a:endParaRPr kumimoji="1" lang="zh-TW" altLang="en-US" sz="4400" b="1" dirty="0">
              <a:solidFill>
                <a:schemeClr val="bg1"/>
              </a:solidFill>
              <a:latin typeface="Gen Jyuu Gothic Regular" panose="020B0302020203020207" pitchFamily="34" charset="-120"/>
              <a:ea typeface="Gen Jyuu Gothic Regular" panose="020B0302020203020207" pitchFamily="34" charset="-120"/>
              <a:cs typeface="Gen Jyuu Gothic Regular" panose="020B0302020203020207" pitchFamily="34" charset="-120"/>
            </a:endParaRPr>
          </a:p>
        </p:txBody>
      </p:sp>
    </p:spTree>
    <p:extLst>
      <p:ext uri="{BB962C8B-B14F-4D97-AF65-F5344CB8AC3E}">
        <p14:creationId xmlns:p14="http://schemas.microsoft.com/office/powerpoint/2010/main" val="1475532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a:extLst>
              <a:ext uri="{FF2B5EF4-FFF2-40B4-BE49-F238E27FC236}">
                <a16:creationId xmlns:a16="http://schemas.microsoft.com/office/drawing/2014/main" id="{9681EA03-886A-038B-9408-B2E8F88E5639}"/>
              </a:ext>
            </a:extLst>
          </p:cNvPr>
          <p:cNvSpPr>
            <a:spLocks noGrp="1"/>
          </p:cNvSpPr>
          <p:nvPr>
            <p:ph type="title"/>
          </p:nvPr>
        </p:nvSpPr>
        <p:spPr/>
        <p:txBody>
          <a:bodyPr/>
          <a:lstStyle/>
          <a:p>
            <a:r>
              <a:rPr lang="zh-TW" altLang="en-US" dirty="0"/>
              <a:t>課程大綱</a:t>
            </a:r>
          </a:p>
        </p:txBody>
      </p:sp>
      <p:sp>
        <p:nvSpPr>
          <p:cNvPr id="2" name="投影片編號版面配置區 1">
            <a:extLst>
              <a:ext uri="{FF2B5EF4-FFF2-40B4-BE49-F238E27FC236}">
                <a16:creationId xmlns:a16="http://schemas.microsoft.com/office/drawing/2014/main" id="{26FF04B8-A211-9628-43E4-B1814D22FEC0}"/>
              </a:ext>
            </a:extLst>
          </p:cNvPr>
          <p:cNvSpPr>
            <a:spLocks noGrp="1"/>
          </p:cNvSpPr>
          <p:nvPr>
            <p:ph type="sldNum" sz="quarter" idx="4"/>
          </p:nvPr>
        </p:nvSpPr>
        <p:spPr/>
        <p:txBody>
          <a:bodyPr/>
          <a:lstStyle/>
          <a:p>
            <a:fld id="{5724A70F-1A80-4FFC-9EFC-544BA2D42D70}" type="slidenum">
              <a:rPr lang="zh-TW" altLang="en-US" smtClean="0"/>
              <a:pPr/>
              <a:t>2</a:t>
            </a:fld>
            <a:endParaRPr lang="zh-TW" altLang="en-US" dirty="0"/>
          </a:p>
        </p:txBody>
      </p:sp>
      <p:graphicFrame>
        <p:nvGraphicFramePr>
          <p:cNvPr id="4" name="表格 3">
            <a:extLst>
              <a:ext uri="{FF2B5EF4-FFF2-40B4-BE49-F238E27FC236}">
                <a16:creationId xmlns:a16="http://schemas.microsoft.com/office/drawing/2014/main" id="{825DFBFC-672B-F00C-A45E-1F48F35DF949}"/>
              </a:ext>
            </a:extLst>
          </p:cNvPr>
          <p:cNvGraphicFramePr>
            <a:graphicFrameLocks noGrp="1"/>
          </p:cNvGraphicFramePr>
          <p:nvPr>
            <p:extLst>
              <p:ext uri="{D42A27DB-BD31-4B8C-83A1-F6EECF244321}">
                <p14:modId xmlns:p14="http://schemas.microsoft.com/office/powerpoint/2010/main" val="1458088542"/>
              </p:ext>
            </p:extLst>
          </p:nvPr>
        </p:nvGraphicFramePr>
        <p:xfrm>
          <a:off x="1631504" y="1556792"/>
          <a:ext cx="8928992" cy="4078080"/>
        </p:xfrm>
        <a:graphic>
          <a:graphicData uri="http://schemas.openxmlformats.org/drawingml/2006/table">
            <a:tbl>
              <a:tblPr firstRow="1" bandRow="1">
                <a:tableStyleId>{5C22544A-7EE6-4342-B048-85BDC9FD1C3A}</a:tableStyleId>
              </a:tblPr>
              <a:tblGrid>
                <a:gridCol w="2126067">
                  <a:extLst>
                    <a:ext uri="{9D8B030D-6E8A-4147-A177-3AD203B41FA5}">
                      <a16:colId xmlns:a16="http://schemas.microsoft.com/office/drawing/2014/main" val="1962909246"/>
                    </a:ext>
                  </a:extLst>
                </a:gridCol>
                <a:gridCol w="1977495">
                  <a:extLst>
                    <a:ext uri="{9D8B030D-6E8A-4147-A177-3AD203B41FA5}">
                      <a16:colId xmlns:a16="http://schemas.microsoft.com/office/drawing/2014/main" val="1909324587"/>
                    </a:ext>
                  </a:extLst>
                </a:gridCol>
                <a:gridCol w="4825430">
                  <a:extLst>
                    <a:ext uri="{9D8B030D-6E8A-4147-A177-3AD203B41FA5}">
                      <a16:colId xmlns:a16="http://schemas.microsoft.com/office/drawing/2014/main" val="3322399006"/>
                    </a:ext>
                  </a:extLst>
                </a:gridCol>
              </a:tblGrid>
              <a:tr h="370840">
                <a:tc>
                  <a:txBody>
                    <a:bodyPr/>
                    <a:lstStyle/>
                    <a:p>
                      <a:pPr algn="ctr"/>
                      <a:r>
                        <a:rPr lang="zh-TW" altLang="en-US" sz="1600" b="0" i="0" dirty="0">
                          <a:latin typeface="Yuanti TC" panose="02010600040101010101" pitchFamily="2" charset="-120"/>
                          <a:ea typeface="Yuanti TC" panose="02010600040101010101" pitchFamily="2" charset="-120"/>
                        </a:rPr>
                        <a:t>週次</a:t>
                      </a:r>
                    </a:p>
                  </a:txBody>
                  <a:tcPr marT="72000" marB="72000"/>
                </a:tc>
                <a:tc>
                  <a:txBody>
                    <a:bodyPr/>
                    <a:lstStyle/>
                    <a:p>
                      <a:pPr algn="ctr"/>
                      <a:r>
                        <a:rPr lang="zh-TW" altLang="en-US" sz="1600" b="0" i="0" dirty="0">
                          <a:latin typeface="Yuanti TC" panose="02010600040101010101" pitchFamily="2" charset="-120"/>
                          <a:ea typeface="Yuanti TC" panose="02010600040101010101" pitchFamily="2" charset="-120"/>
                        </a:rPr>
                        <a:t>上課時間</a:t>
                      </a:r>
                    </a:p>
                  </a:txBody>
                  <a:tcPr marT="72000" marB="72000"/>
                </a:tc>
                <a:tc>
                  <a:txBody>
                    <a:bodyPr/>
                    <a:lstStyle/>
                    <a:p>
                      <a:pPr algn="ctr"/>
                      <a:r>
                        <a:rPr lang="zh-TW" altLang="en-US" sz="1600" b="0" i="0" dirty="0">
                          <a:latin typeface="Yuanti TC" panose="02010600040101010101" pitchFamily="2" charset="-120"/>
                          <a:ea typeface="Yuanti TC" panose="02010600040101010101" pitchFamily="2" charset="-120"/>
                        </a:rPr>
                        <a:t>上課內容</a:t>
                      </a:r>
                    </a:p>
                  </a:txBody>
                  <a:tcPr marT="72000" marB="72000"/>
                </a:tc>
                <a:extLst>
                  <a:ext uri="{0D108BD9-81ED-4DB2-BD59-A6C34878D82A}">
                    <a16:rowId xmlns:a16="http://schemas.microsoft.com/office/drawing/2014/main" val="2285466265"/>
                  </a:ext>
                </a:extLst>
              </a:tr>
              <a:tr h="370840">
                <a:tc>
                  <a:txBody>
                    <a:bodyPr/>
                    <a:lstStyle/>
                    <a:p>
                      <a:pPr algn="dist"/>
                      <a:r>
                        <a:rPr lang="en-US" altLang="zh-TW" sz="1600" b="0" i="0" dirty="0">
                          <a:solidFill>
                            <a:schemeClr val="tx1"/>
                          </a:solidFill>
                          <a:latin typeface="Yuanti TC" panose="02010600040101010101" pitchFamily="2" charset="-120"/>
                          <a:ea typeface="Yuanti TC" panose="02010600040101010101" pitchFamily="2" charset="-120"/>
                        </a:rPr>
                        <a:t>Week1 (</a:t>
                      </a:r>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3/13)</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algn="dist"/>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 9:30~11:30</a:t>
                      </a:r>
                      <a:endParaRPr lang="zh-TW" altLang="en-US" sz="1600" b="0" i="0" dirty="0">
                        <a:solidFill>
                          <a:schemeClr val="tx1"/>
                        </a:solidFill>
                        <a:latin typeface="Yuanti TC" panose="02010600040101010101" pitchFamily="2" charset="-120"/>
                        <a:ea typeface="Yuanti TC" panose="02010600040101010101" pitchFamily="2" charset="-120"/>
                      </a:endParaRPr>
                    </a:p>
                    <a:p>
                      <a:pPr algn="dist"/>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11:30~12:00</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360000" marR="360000" marT="72000" marB="72000" anchor="ctr"/>
                </a:tc>
                <a:tc>
                  <a:txBody>
                    <a:bodyPr/>
                    <a:lstStyle/>
                    <a:p>
                      <a:pPr algn="l"/>
                      <a:r>
                        <a:rPr lang="zh-TW" altLang="en-US" sz="1600" b="0" i="0" dirty="0">
                          <a:solidFill>
                            <a:schemeClr val="tx1"/>
                          </a:solidFill>
                          <a:latin typeface="Yuanti TC" panose="02010600040101010101" pitchFamily="2" charset="-120"/>
                          <a:ea typeface="Yuanti TC" panose="02010600040101010101" pitchFamily="2" charset="-120"/>
                        </a:rPr>
                        <a:t>第三方支付的定義與市場應用</a:t>
                      </a:r>
                      <a:endParaRPr lang="en-US" altLang="zh-TW" sz="1600" b="0" i="0" dirty="0">
                        <a:solidFill>
                          <a:schemeClr val="tx1"/>
                        </a:solidFill>
                        <a:latin typeface="Yuanti TC" panose="02010600040101010101" pitchFamily="2" charset="-120"/>
                        <a:ea typeface="Yuanti TC" panose="02010600040101010101" pitchFamily="2" charset="-120"/>
                      </a:endParaRPr>
                    </a:p>
                    <a:p>
                      <a:pPr algn="l"/>
                      <a:r>
                        <a:rPr lang="zh-TW" altLang="en-US" sz="1600" b="0" i="0" dirty="0">
                          <a:solidFill>
                            <a:schemeClr val="tx1"/>
                          </a:solidFill>
                          <a:latin typeface="Yuanti TC" panose="02010600040101010101" pitchFamily="2" charset="-120"/>
                          <a:ea typeface="Yuanti TC" panose="02010600040101010101" pitchFamily="2" charset="-120"/>
                        </a:rPr>
                        <a:t>統一超商第三屆商業競賽進度檢視</a:t>
                      </a:r>
                    </a:p>
                  </a:txBody>
                  <a:tcPr marL="108000" marR="108000" marT="72000" marB="72000" anchor="ctr"/>
                </a:tc>
                <a:extLst>
                  <a:ext uri="{0D108BD9-81ED-4DB2-BD59-A6C34878D82A}">
                    <a16:rowId xmlns:a16="http://schemas.microsoft.com/office/drawing/2014/main" val="2913382831"/>
                  </a:ext>
                </a:extLst>
              </a:tr>
              <a:tr h="370840">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TW" sz="1600" b="0" i="0" dirty="0">
                          <a:solidFill>
                            <a:schemeClr val="tx1"/>
                          </a:solidFill>
                          <a:latin typeface="Yuanti TC" panose="02010600040101010101" pitchFamily="2" charset="-120"/>
                          <a:ea typeface="Yuanti TC" panose="02010600040101010101" pitchFamily="2" charset="-120"/>
                        </a:rPr>
                        <a:t>Week2 (3/20)</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1125444"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rPr>
                        <a:t>9:30~11:30</a:t>
                      </a:r>
                      <a:endParaRPr kumimoji="0" lang="zh-TW" altLang="en-US"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endParaRPr>
                    </a:p>
                    <a:p>
                      <a:pPr marL="0" marR="0" lvl="0" indent="0" algn="dist" defTabSz="1125444"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rPr>
                        <a:t>11:30~12:00</a:t>
                      </a:r>
                      <a:endParaRPr kumimoji="0" lang="zh-TW" altLang="en-US"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algn="l"/>
                      <a:r>
                        <a:rPr lang="zh-TW" altLang="en-US" sz="1600" b="0" i="0" dirty="0">
                          <a:solidFill>
                            <a:schemeClr val="tx1"/>
                          </a:solidFill>
                          <a:latin typeface="Yuanti TC" panose="02010600040101010101" pitchFamily="2" charset="-120"/>
                          <a:ea typeface="Yuanti TC" panose="02010600040101010101" pitchFamily="2" charset="-120"/>
                        </a:rPr>
                        <a:t>金融業的數位化與普惠金融策略</a:t>
                      </a:r>
                      <a:endParaRPr lang="en-US" altLang="zh-TW" sz="1600" b="0" i="0" dirty="0">
                        <a:solidFill>
                          <a:schemeClr val="tx1"/>
                        </a:solidFill>
                        <a:latin typeface="Yuanti TC" panose="02010600040101010101" pitchFamily="2" charset="-120"/>
                        <a:ea typeface="Yuanti TC" panose="02010600040101010101" pitchFamily="2"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0" i="0" dirty="0">
                          <a:solidFill>
                            <a:schemeClr val="tx1"/>
                          </a:solidFill>
                          <a:latin typeface="Yuanti TC" panose="02010600040101010101" pitchFamily="2" charset="-120"/>
                          <a:ea typeface="Yuanti TC" panose="02010600040101010101" pitchFamily="2" charset="-120"/>
                        </a:rPr>
                        <a:t>統一超商第三屆商業競賽進度檢視</a:t>
                      </a:r>
                    </a:p>
                  </a:txBody>
                  <a:tcPr marL="108000" marR="108000" marT="72000" marB="72000" anchor="ctr"/>
                </a:tc>
                <a:extLst>
                  <a:ext uri="{0D108BD9-81ED-4DB2-BD59-A6C34878D82A}">
                    <a16:rowId xmlns:a16="http://schemas.microsoft.com/office/drawing/2014/main" val="1756528706"/>
                  </a:ext>
                </a:extLst>
              </a:tr>
              <a:tr h="370840">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TW" sz="1600" b="0" i="0" dirty="0">
                          <a:solidFill>
                            <a:schemeClr val="tx1"/>
                          </a:solidFill>
                          <a:latin typeface="Yuanti TC" panose="02010600040101010101" pitchFamily="2" charset="-120"/>
                          <a:ea typeface="Yuanti TC" panose="02010600040101010101" pitchFamily="2" charset="-120"/>
                        </a:rPr>
                        <a:t>Week3 (3/27)</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1125444"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rPr>
                        <a:t>9:30~11:30</a:t>
                      </a:r>
                      <a:endParaRPr kumimoji="0" lang="zh-TW" altLang="en-US"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endParaRPr>
                    </a:p>
                    <a:p>
                      <a:pPr marL="0" marR="0" lvl="0" indent="0" algn="dist" defTabSz="1125444"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rPr>
                        <a:t>11:30~12:00</a:t>
                      </a:r>
                      <a:endParaRPr kumimoji="0" lang="zh-TW" altLang="en-US" sz="1600" b="0" i="0" u="none" strike="noStrike" kern="1200" cap="none" spc="0" normalizeH="0" baseline="0" noProof="0" dirty="0">
                        <a:ln>
                          <a:noFill/>
                        </a:ln>
                        <a:solidFill>
                          <a:prstClr val="black"/>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algn="l"/>
                      <a:r>
                        <a:rPr lang="zh-TW" altLang="en-US" sz="1600" b="0" i="0" dirty="0">
                          <a:solidFill>
                            <a:schemeClr val="tx1"/>
                          </a:solidFill>
                          <a:latin typeface="Yuanti TC" panose="02010600040101010101" pitchFamily="2" charset="-120"/>
                          <a:ea typeface="Yuanti TC" panose="02010600040101010101" pitchFamily="2" charset="-120"/>
                        </a:rPr>
                        <a:t>風險管理與商業機運</a:t>
                      </a:r>
                      <a:endParaRPr lang="en-US" altLang="zh-TW" sz="1600" b="0" i="0" dirty="0">
                        <a:solidFill>
                          <a:schemeClr val="tx1"/>
                        </a:solidFill>
                        <a:latin typeface="Yuanti TC" panose="02010600040101010101" pitchFamily="2" charset="-120"/>
                        <a:ea typeface="Yuanti TC" panose="02010600040101010101" pitchFamily="2" charset="-12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600" b="0" i="0" dirty="0">
                          <a:solidFill>
                            <a:schemeClr val="tx1"/>
                          </a:solidFill>
                          <a:latin typeface="Yuanti TC" panose="02010600040101010101" pitchFamily="2" charset="-120"/>
                          <a:ea typeface="Yuanti TC" panose="02010600040101010101" pitchFamily="2" charset="-120"/>
                        </a:rPr>
                        <a:t>統一超商第三屆商業競賽進度檢視</a:t>
                      </a:r>
                    </a:p>
                  </a:txBody>
                  <a:tcPr marL="108000" marR="108000" marT="72000" marB="72000" anchor="ctr"/>
                </a:tc>
                <a:extLst>
                  <a:ext uri="{0D108BD9-81ED-4DB2-BD59-A6C34878D82A}">
                    <a16:rowId xmlns:a16="http://schemas.microsoft.com/office/drawing/2014/main" val="2001309200"/>
                  </a:ext>
                </a:extLst>
              </a:tr>
              <a:tr h="370840">
                <a:tc>
                  <a:txBody>
                    <a:bodyPr/>
                    <a:lstStyle/>
                    <a:p>
                      <a:pPr algn="dist"/>
                      <a:r>
                        <a:rPr lang="en-US" altLang="zh-TW" sz="1600" b="0" i="0" dirty="0">
                          <a:solidFill>
                            <a:schemeClr val="tx1"/>
                          </a:solidFill>
                          <a:latin typeface="Yuanti TC" panose="02010600040101010101" pitchFamily="2" charset="-120"/>
                          <a:ea typeface="Yuanti TC" panose="02010600040101010101" pitchFamily="2" charset="-120"/>
                        </a:rPr>
                        <a:t>Week4 (4/24)</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9:30~12:00</a:t>
                      </a:r>
                      <a:endParaRPr kumimoji="0" lang="zh-TW" altLang="en-US"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algn="l"/>
                      <a:r>
                        <a:rPr lang="zh-TW" altLang="en-US" sz="1600" b="0" i="0" dirty="0">
                          <a:solidFill>
                            <a:schemeClr val="tx1"/>
                          </a:solidFill>
                          <a:latin typeface="Yuanti TC" panose="02010600040101010101" pitchFamily="2" charset="-120"/>
                          <a:ea typeface="Yuanti TC" panose="02010600040101010101" pitchFamily="2" charset="-120"/>
                        </a:rPr>
                        <a:t>一站式數據服務的價值與應用</a:t>
                      </a:r>
                    </a:p>
                  </a:txBody>
                  <a:tcPr marL="108000" marR="108000" marT="72000" marB="72000" anchor="ctr"/>
                </a:tc>
                <a:extLst>
                  <a:ext uri="{0D108BD9-81ED-4DB2-BD59-A6C34878D82A}">
                    <a16:rowId xmlns:a16="http://schemas.microsoft.com/office/drawing/2014/main" val="564806645"/>
                  </a:ext>
                </a:extLst>
              </a:tr>
              <a:tr h="370840">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TW" sz="1600" b="0" i="0" dirty="0">
                          <a:solidFill>
                            <a:schemeClr val="tx1"/>
                          </a:solidFill>
                          <a:latin typeface="Yuanti TC" panose="02010600040101010101" pitchFamily="2" charset="-120"/>
                          <a:ea typeface="Yuanti TC" panose="02010600040101010101" pitchFamily="2" charset="-120"/>
                        </a:rPr>
                        <a:t>Week5 (5/1)</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9:30~12:00</a:t>
                      </a:r>
                      <a:endParaRPr kumimoji="0" lang="zh-TW" altLang="en-US"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lang="zh-TW" altLang="en-US" sz="1600" b="0" i="0" dirty="0">
                          <a:solidFill>
                            <a:schemeClr val="tx1"/>
                          </a:solidFill>
                          <a:latin typeface="Yuanti TC" panose="02010600040101010101" pitchFamily="2" charset="-120"/>
                          <a:ea typeface="Yuanti TC" panose="02010600040101010101" pitchFamily="2" charset="-120"/>
                        </a:rPr>
                        <a:t>麻布記帳與凱基銀證服務的整合</a:t>
                      </a:r>
                    </a:p>
                  </a:txBody>
                  <a:tcPr marL="108000" marR="108000" marT="72000" marB="72000" anchor="ctr"/>
                </a:tc>
                <a:extLst>
                  <a:ext uri="{0D108BD9-81ED-4DB2-BD59-A6C34878D82A}">
                    <a16:rowId xmlns:a16="http://schemas.microsoft.com/office/drawing/2014/main" val="333932980"/>
                  </a:ext>
                </a:extLst>
              </a:tr>
              <a:tr h="370840">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TW" sz="1600" b="0" i="0" dirty="0">
                          <a:solidFill>
                            <a:schemeClr val="tx1"/>
                          </a:solidFill>
                          <a:latin typeface="Yuanti TC" panose="02010600040101010101" pitchFamily="2" charset="-120"/>
                          <a:ea typeface="Yuanti TC" panose="02010600040101010101" pitchFamily="2" charset="-120"/>
                        </a:rPr>
                        <a:t>Week6 (5/8)</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9:30~12:00</a:t>
                      </a:r>
                      <a:endParaRPr kumimoji="0" lang="zh-TW" altLang="en-US"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lang="zh-TW" altLang="en-US" sz="1600" b="0" i="0" dirty="0">
                          <a:solidFill>
                            <a:schemeClr val="tx1"/>
                          </a:solidFill>
                          <a:latin typeface="Yuanti TC" panose="02010600040101010101" pitchFamily="2" charset="-120"/>
                          <a:ea typeface="Yuanti TC" panose="02010600040101010101" pitchFamily="2" charset="-120"/>
                        </a:rPr>
                        <a:t>期中報告</a:t>
                      </a:r>
                      <a:r>
                        <a:rPr lang="en-US" altLang="zh-TW" sz="1600" b="0" i="0" dirty="0">
                          <a:solidFill>
                            <a:schemeClr val="tx1"/>
                          </a:solidFill>
                          <a:latin typeface="Yuanti TC" panose="02010600040101010101" pitchFamily="2" charset="-120"/>
                          <a:ea typeface="Yuanti TC" panose="02010600040101010101" pitchFamily="2" charset="-120"/>
                        </a:rPr>
                        <a:t>: </a:t>
                      </a:r>
                      <a:r>
                        <a:rPr lang="zh-TW" altLang="en-US" sz="1600" b="0" i="0" dirty="0">
                          <a:solidFill>
                            <a:schemeClr val="tx1"/>
                          </a:solidFill>
                          <a:latin typeface="Yuanti TC" panose="02010600040101010101" pitchFamily="2" charset="-120"/>
                          <a:ea typeface="Yuanti TC" panose="02010600040101010101" pitchFamily="2" charset="-120"/>
                        </a:rPr>
                        <a:t>第三方支付還可以如何使用</a:t>
                      </a:r>
                      <a:r>
                        <a:rPr lang="en-US" altLang="zh-TW" sz="1600" b="0" i="0" dirty="0">
                          <a:solidFill>
                            <a:schemeClr val="tx1"/>
                          </a:solidFill>
                          <a:latin typeface="Yuanti TC" panose="02010600040101010101" pitchFamily="2" charset="-120"/>
                          <a:ea typeface="Yuanti TC" panose="02010600040101010101" pitchFamily="2" charset="-120"/>
                        </a:rPr>
                        <a:t>?</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108000" marR="108000" marT="72000" marB="72000" anchor="ctr"/>
                </a:tc>
                <a:extLst>
                  <a:ext uri="{0D108BD9-81ED-4DB2-BD59-A6C34878D82A}">
                    <a16:rowId xmlns:a16="http://schemas.microsoft.com/office/drawing/2014/main" val="2895756418"/>
                  </a:ext>
                </a:extLst>
              </a:tr>
              <a:tr h="370840">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lang="en-US" altLang="zh-TW" sz="1600" b="0" i="0" dirty="0">
                          <a:solidFill>
                            <a:schemeClr val="tx1"/>
                          </a:solidFill>
                          <a:latin typeface="Yuanti TC" panose="02010600040101010101" pitchFamily="2" charset="-120"/>
                          <a:ea typeface="Yuanti TC" panose="02010600040101010101" pitchFamily="2" charset="-120"/>
                        </a:rPr>
                        <a:t>Week7 (5/15)</a:t>
                      </a:r>
                      <a:endParaRPr lang="zh-TW" altLang="en-US" sz="1600" b="0" i="0" dirty="0">
                        <a:solidFill>
                          <a:schemeClr val="tx1"/>
                        </a:solidFill>
                        <a:latin typeface="Yuanti TC" panose="02010600040101010101" pitchFamily="2" charset="-120"/>
                        <a:ea typeface="Yuanti TC" panose="02010600040101010101" pitchFamily="2" charset="-120"/>
                      </a:endParaRPr>
                    </a:p>
                  </a:txBody>
                  <a:tcPr marL="432000" marR="432000" marT="72000" marB="72000" anchor="ctr"/>
                </a:tc>
                <a:tc>
                  <a:txBody>
                    <a:bodyPr/>
                    <a:lstStyle/>
                    <a:p>
                      <a:pPr marL="0" marR="0" lvl="0" indent="0" algn="dist" defTabSz="914400" rtl="0" eaLnBrk="1" fontAlgn="auto" latinLnBrk="0" hangingPunct="1">
                        <a:lnSpc>
                          <a:spcPct val="100000"/>
                        </a:lnSpc>
                        <a:spcBef>
                          <a:spcPts val="0"/>
                        </a:spcBef>
                        <a:spcAft>
                          <a:spcPts val="0"/>
                        </a:spcAft>
                        <a:buClrTx/>
                        <a:buSzTx/>
                        <a:buFontTx/>
                        <a:buNone/>
                        <a:tabLst/>
                        <a:defRPr/>
                      </a:pPr>
                      <a:r>
                        <a:rPr kumimoji="0" lang="en-US" altLang="zh-TW"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rPr>
                        <a:t>9:30~12:00</a:t>
                      </a:r>
                      <a:endParaRPr kumimoji="0" lang="zh-TW" altLang="en-US" sz="1600" b="0" i="0" u="none" strike="noStrike" kern="1200" cap="none" spc="0" normalizeH="0" baseline="0" noProof="0" dirty="0">
                        <a:ln>
                          <a:noFill/>
                        </a:ln>
                        <a:solidFill>
                          <a:schemeClr val="tx1"/>
                        </a:solidFill>
                        <a:effectLst/>
                        <a:uLnTx/>
                        <a:uFillTx/>
                        <a:latin typeface="Yuanti TC" panose="02010600040101010101" pitchFamily="2" charset="-120"/>
                        <a:ea typeface="Yuanti TC" panose="02010600040101010101" pitchFamily="2" charset="-120"/>
                        <a:cs typeface="+mn-cs"/>
                      </a:endParaRPr>
                    </a:p>
                  </a:txBody>
                  <a:tcPr marL="360000" marR="360000" marT="72000" marB="72000" anchor="ctr"/>
                </a:tc>
                <a:tc>
                  <a:txBody>
                    <a:bodyPr/>
                    <a:lstStyle/>
                    <a:p>
                      <a:pPr algn="l"/>
                      <a:r>
                        <a:rPr lang="zh-TW" altLang="en-US" sz="1600" b="0" i="0" dirty="0">
                          <a:solidFill>
                            <a:schemeClr val="tx1"/>
                          </a:solidFill>
                          <a:latin typeface="Yuanti TC" panose="02010600040101010101" pitchFamily="2" charset="-120"/>
                          <a:ea typeface="Yuanti TC" panose="02010600040101010101" pitchFamily="2" charset="-120"/>
                        </a:rPr>
                        <a:t>校外教學「台灣股票博物館」</a:t>
                      </a:r>
                      <a:endParaRPr lang="en-US" altLang="zh-TW" sz="1600" b="0" i="0" dirty="0">
                        <a:solidFill>
                          <a:schemeClr val="tx1"/>
                        </a:solidFill>
                        <a:latin typeface="Yuanti TC" panose="02010600040101010101" pitchFamily="2" charset="-120"/>
                        <a:ea typeface="Yuanti TC" panose="02010600040101010101" pitchFamily="2" charset="-120"/>
                      </a:endParaRPr>
                    </a:p>
                    <a:p>
                      <a:pPr algn="l"/>
                      <a:r>
                        <a:rPr lang="zh-TW" altLang="en-US" sz="1600" b="0" i="0" dirty="0">
                          <a:solidFill>
                            <a:schemeClr val="tx1"/>
                          </a:solidFill>
                          <a:latin typeface="Yuanti TC" panose="02010600040101010101" pitchFamily="2" charset="-120"/>
                          <a:ea typeface="Yuanti TC" panose="02010600040101010101" pitchFamily="2" charset="-120"/>
                        </a:rPr>
                        <a:t>地址</a:t>
                      </a:r>
                      <a:r>
                        <a:rPr lang="en-US" altLang="zh-TW" sz="1600" b="0" i="0" dirty="0">
                          <a:solidFill>
                            <a:schemeClr val="tx1"/>
                          </a:solidFill>
                          <a:latin typeface="Yuanti TC" panose="02010600040101010101" pitchFamily="2" charset="-120"/>
                          <a:ea typeface="Yuanti TC" panose="02010600040101010101" pitchFamily="2" charset="-120"/>
                        </a:rPr>
                        <a:t>: </a:t>
                      </a:r>
                      <a:r>
                        <a:rPr lang="zh-TW" altLang="en-US" sz="1600" b="0" i="0" dirty="0">
                          <a:solidFill>
                            <a:schemeClr val="tx1"/>
                          </a:solidFill>
                          <a:latin typeface="Yuanti TC" panose="02010600040101010101" pitchFamily="2" charset="-120"/>
                          <a:ea typeface="Yuanti TC" panose="02010600040101010101" pitchFamily="2" charset="-120"/>
                        </a:rPr>
                        <a:t>台北市松山區復興北路</a:t>
                      </a:r>
                      <a:r>
                        <a:rPr lang="en-US" altLang="zh-TW" sz="1600" b="0" i="0" dirty="0">
                          <a:solidFill>
                            <a:schemeClr val="tx1"/>
                          </a:solidFill>
                          <a:latin typeface="Yuanti TC" panose="02010600040101010101" pitchFamily="2" charset="-120"/>
                          <a:ea typeface="Yuanti TC" panose="02010600040101010101" pitchFamily="2" charset="-120"/>
                        </a:rPr>
                        <a:t>365</a:t>
                      </a:r>
                      <a:r>
                        <a:rPr lang="zh-TW" altLang="en-US" sz="1600" b="0" i="0" dirty="0">
                          <a:solidFill>
                            <a:schemeClr val="tx1"/>
                          </a:solidFill>
                          <a:latin typeface="Yuanti TC" panose="02010600040101010101" pitchFamily="2" charset="-120"/>
                          <a:ea typeface="Yuanti TC" panose="02010600040101010101" pitchFamily="2" charset="-120"/>
                        </a:rPr>
                        <a:t>號</a:t>
                      </a:r>
                    </a:p>
                  </a:txBody>
                  <a:tcPr marL="108000" marR="108000" marT="72000" marB="72000" anchor="ctr"/>
                </a:tc>
                <a:extLst>
                  <a:ext uri="{0D108BD9-81ED-4DB2-BD59-A6C34878D82A}">
                    <a16:rowId xmlns:a16="http://schemas.microsoft.com/office/drawing/2014/main" val="806267749"/>
                  </a:ext>
                </a:extLst>
              </a:tr>
            </a:tbl>
          </a:graphicData>
        </a:graphic>
      </p:graphicFrame>
    </p:spTree>
    <p:extLst>
      <p:ext uri="{BB962C8B-B14F-4D97-AF65-F5344CB8AC3E}">
        <p14:creationId xmlns:p14="http://schemas.microsoft.com/office/powerpoint/2010/main" val="3324499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內容版面配置區 3">
            <a:extLst>
              <a:ext uri="{FF2B5EF4-FFF2-40B4-BE49-F238E27FC236}">
                <a16:creationId xmlns:a16="http://schemas.microsoft.com/office/drawing/2014/main" id="{C0D279B9-F55B-69F1-5EA1-BADE927AE485}"/>
              </a:ext>
            </a:extLst>
          </p:cNvPr>
          <p:cNvSpPr>
            <a:spLocks noGrp="1"/>
          </p:cNvSpPr>
          <p:nvPr>
            <p:ph idx="1"/>
          </p:nvPr>
        </p:nvSpPr>
        <p:spPr/>
        <p:txBody>
          <a:bodyPr/>
          <a:lstStyle/>
          <a:p>
            <a:r>
              <a:rPr lang="zh-TW" altLang="en-US" dirty="0"/>
              <a:t>普惠金融簡介</a:t>
            </a:r>
            <a:endParaRPr lang="en-US" altLang="zh-TW" dirty="0"/>
          </a:p>
          <a:p>
            <a:r>
              <a:rPr lang="zh-TW" altLang="en-US" dirty="0"/>
              <a:t>個案分析</a:t>
            </a:r>
            <a:r>
              <a:rPr lang="en-US" altLang="zh-TW" dirty="0"/>
              <a:t>1_</a:t>
            </a:r>
            <a:r>
              <a:rPr lang="zh-TW" altLang="en-US" dirty="0"/>
              <a:t>運用電信行動身分認證辦理普惠金融業務 </a:t>
            </a:r>
            <a:r>
              <a:rPr lang="en-US" altLang="zh-TW" dirty="0"/>
              <a:t>&amp; </a:t>
            </a:r>
            <a:r>
              <a:rPr lang="zh-TW" altLang="en-US" dirty="0"/>
              <a:t>課堂討論</a:t>
            </a:r>
            <a:endParaRPr lang="en-US" altLang="zh-TW" dirty="0"/>
          </a:p>
          <a:p>
            <a:r>
              <a:rPr lang="zh-TW" altLang="en-US" dirty="0"/>
              <a:t>個案分析</a:t>
            </a:r>
            <a:r>
              <a:rPr lang="en-US" altLang="zh-TW" dirty="0"/>
              <a:t>2_</a:t>
            </a:r>
            <a:r>
              <a:rPr lang="zh-TW" altLang="en-US"/>
              <a:t>透過普惠金融讓計程車司機得以獲得銀行融資服務 </a:t>
            </a:r>
            <a:r>
              <a:rPr lang="en-US" altLang="zh-TW"/>
              <a:t>&amp; </a:t>
            </a:r>
            <a:r>
              <a:rPr lang="zh-TW" altLang="en-US" dirty="0"/>
              <a:t>課堂討論</a:t>
            </a:r>
            <a:endParaRPr lang="en-US" altLang="zh-TW" dirty="0"/>
          </a:p>
          <a:p>
            <a:r>
              <a:rPr lang="zh-TW" altLang="en-US" sz="2400" b="0" i="0" dirty="0"/>
              <a:t>統一超商第三屆商業競賽進度檢視</a:t>
            </a:r>
          </a:p>
          <a:p>
            <a:endParaRPr lang="zh-TW" altLang="en-US" dirty="0"/>
          </a:p>
        </p:txBody>
      </p:sp>
      <p:sp>
        <p:nvSpPr>
          <p:cNvPr id="2" name="標題 1">
            <a:extLst>
              <a:ext uri="{FF2B5EF4-FFF2-40B4-BE49-F238E27FC236}">
                <a16:creationId xmlns:a16="http://schemas.microsoft.com/office/drawing/2014/main" id="{4F4999F3-2260-1F01-6458-7CBB7E881621}"/>
              </a:ext>
            </a:extLst>
          </p:cNvPr>
          <p:cNvSpPr>
            <a:spLocks noGrp="1"/>
          </p:cNvSpPr>
          <p:nvPr>
            <p:ph type="title"/>
          </p:nvPr>
        </p:nvSpPr>
        <p:spPr/>
        <p:txBody>
          <a:bodyPr/>
          <a:lstStyle/>
          <a:p>
            <a:r>
              <a:rPr kumimoji="1" lang="zh-TW" altLang="en-US" dirty="0"/>
              <a:t>本週教學大綱</a:t>
            </a:r>
          </a:p>
        </p:txBody>
      </p:sp>
      <p:sp>
        <p:nvSpPr>
          <p:cNvPr id="3" name="投影片編號版面配置區 2">
            <a:extLst>
              <a:ext uri="{FF2B5EF4-FFF2-40B4-BE49-F238E27FC236}">
                <a16:creationId xmlns:a16="http://schemas.microsoft.com/office/drawing/2014/main" id="{7F7F7D94-523E-ACC8-6F48-501AD548275D}"/>
              </a:ext>
            </a:extLst>
          </p:cNvPr>
          <p:cNvSpPr>
            <a:spLocks noGrp="1"/>
          </p:cNvSpPr>
          <p:nvPr>
            <p:ph type="sldNum" sz="quarter" idx="4"/>
          </p:nvPr>
        </p:nvSpPr>
        <p:spPr/>
        <p:txBody>
          <a:bodyPr/>
          <a:lstStyle/>
          <a:p>
            <a:fld id="{5724A70F-1A80-4FFC-9EFC-544BA2D42D70}" type="slidenum">
              <a:rPr lang="zh-TW" altLang="en-US" smtClean="0"/>
              <a:pPr/>
              <a:t>3</a:t>
            </a:fld>
            <a:endParaRPr lang="zh-TW" altLang="en-US" dirty="0"/>
          </a:p>
        </p:txBody>
      </p:sp>
    </p:spTree>
    <p:extLst>
      <p:ext uri="{BB962C8B-B14F-4D97-AF65-F5344CB8AC3E}">
        <p14:creationId xmlns:p14="http://schemas.microsoft.com/office/powerpoint/2010/main" val="17321169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03BE87-9F83-CD39-7A54-1567902BC4ED}"/>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DFBECEA2-EB92-74AD-6BFA-06F1F534B0D7}"/>
              </a:ext>
            </a:extLst>
          </p:cNvPr>
          <p:cNvSpPr>
            <a:spLocks noGrp="1"/>
          </p:cNvSpPr>
          <p:nvPr>
            <p:ph type="title"/>
          </p:nvPr>
        </p:nvSpPr>
        <p:spPr/>
        <p:txBody>
          <a:bodyPr/>
          <a:lstStyle/>
          <a:p>
            <a:r>
              <a:rPr lang="zh-TW" altLang="en-US" dirty="0"/>
              <a:t>普惠金融簡介</a:t>
            </a:r>
          </a:p>
        </p:txBody>
      </p:sp>
      <p:sp>
        <p:nvSpPr>
          <p:cNvPr id="3" name="投影片編號版面配置區 2">
            <a:extLst>
              <a:ext uri="{FF2B5EF4-FFF2-40B4-BE49-F238E27FC236}">
                <a16:creationId xmlns:a16="http://schemas.microsoft.com/office/drawing/2014/main" id="{78145888-5E75-198E-409E-4F210851D91D}"/>
              </a:ext>
            </a:extLst>
          </p:cNvPr>
          <p:cNvSpPr>
            <a:spLocks noGrp="1"/>
          </p:cNvSpPr>
          <p:nvPr>
            <p:ph type="sldNum" sz="quarter" idx="4"/>
          </p:nvPr>
        </p:nvSpPr>
        <p:spPr/>
        <p:txBody>
          <a:bodyPr/>
          <a:lstStyle/>
          <a:p>
            <a:fld id="{5724A70F-1A80-4FFC-9EFC-544BA2D42D70}" type="slidenum">
              <a:rPr lang="zh-TW" altLang="en-US" smtClean="0"/>
              <a:pPr/>
              <a:t>4</a:t>
            </a:fld>
            <a:endParaRPr lang="zh-TW" altLang="en-US" dirty="0"/>
          </a:p>
        </p:txBody>
      </p:sp>
    </p:spTree>
    <p:extLst>
      <p:ext uri="{BB962C8B-B14F-4D97-AF65-F5344CB8AC3E}">
        <p14:creationId xmlns:p14="http://schemas.microsoft.com/office/powerpoint/2010/main" val="263653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6D228-149C-9AEB-470D-32F7D51917B8}"/>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9AC87D0A-0AC6-B527-FC6E-71BB481F7AF2}"/>
              </a:ext>
            </a:extLst>
          </p:cNvPr>
          <p:cNvSpPr>
            <a:spLocks noGrp="1"/>
          </p:cNvSpPr>
          <p:nvPr>
            <p:ph type="title"/>
          </p:nvPr>
        </p:nvSpPr>
        <p:spPr/>
        <p:txBody>
          <a:bodyPr/>
          <a:lstStyle/>
          <a:p>
            <a:r>
              <a:rPr lang="zh-TW" altLang="en-US" dirty="0"/>
              <a:t>「普惠金融」發展背景</a:t>
            </a:r>
            <a:endParaRPr kumimoji="1" lang="zh-TW" altLang="en-US" dirty="0"/>
          </a:p>
        </p:txBody>
      </p:sp>
      <p:sp>
        <p:nvSpPr>
          <p:cNvPr id="3" name="投影片編號版面配置區 2">
            <a:extLst>
              <a:ext uri="{FF2B5EF4-FFF2-40B4-BE49-F238E27FC236}">
                <a16:creationId xmlns:a16="http://schemas.microsoft.com/office/drawing/2014/main" id="{C07AB8AF-D0B5-40BA-39A2-E7E913D30E4F}"/>
              </a:ext>
            </a:extLst>
          </p:cNvPr>
          <p:cNvSpPr>
            <a:spLocks noGrp="1"/>
          </p:cNvSpPr>
          <p:nvPr>
            <p:ph type="sldNum" sz="quarter" idx="4"/>
          </p:nvPr>
        </p:nvSpPr>
        <p:spPr/>
        <p:txBody>
          <a:bodyPr/>
          <a:lstStyle/>
          <a:p>
            <a:fld id="{5724A70F-1A80-4FFC-9EFC-544BA2D42D70}" type="slidenum">
              <a:rPr lang="zh-TW" altLang="en-US" smtClean="0"/>
              <a:pPr/>
              <a:t>5</a:t>
            </a:fld>
            <a:endParaRPr lang="zh-TW" altLang="en-US" dirty="0"/>
          </a:p>
        </p:txBody>
      </p:sp>
      <p:sp>
        <p:nvSpPr>
          <p:cNvPr id="4" name="文字方塊 3">
            <a:extLst>
              <a:ext uri="{FF2B5EF4-FFF2-40B4-BE49-F238E27FC236}">
                <a16:creationId xmlns:a16="http://schemas.microsoft.com/office/drawing/2014/main" id="{701C8259-AE9A-6A12-BD68-E424876A4364}"/>
              </a:ext>
            </a:extLst>
          </p:cNvPr>
          <p:cNvSpPr txBox="1"/>
          <p:nvPr/>
        </p:nvSpPr>
        <p:spPr>
          <a:xfrm>
            <a:off x="803472" y="1487686"/>
            <a:ext cx="10585056" cy="1077218"/>
          </a:xfrm>
          <a:prstGeom prst="rect">
            <a:avLst/>
          </a:prstGeom>
          <a:noFill/>
        </p:spPr>
        <p:txBody>
          <a:bodyPr wrap="square">
            <a:spAutoFit/>
          </a:bodyPr>
          <a:lstStyle/>
          <a:p>
            <a:r>
              <a:rPr lang="en-US" altLang="zh-TW" i="0" u="none" strike="noStrike" dirty="0">
                <a:solidFill>
                  <a:schemeClr val="tx1"/>
                </a:solidFill>
                <a:effectLst/>
                <a:latin typeface="Yuanti TC" panose="02010600040101010101" pitchFamily="2" charset="-120"/>
                <a:ea typeface="Yuanti TC" panose="02010600040101010101" pitchFamily="2" charset="-120"/>
              </a:rPr>
              <a:t>Recap W1_</a:t>
            </a:r>
            <a:r>
              <a:rPr lang="zh-TW" altLang="en-US" sz="1600" b="0" i="0" dirty="0">
                <a:solidFill>
                  <a:schemeClr val="tx1"/>
                </a:solidFill>
                <a:latin typeface="Yuanti TC" panose="02010600040101010101" pitchFamily="2" charset="-120"/>
                <a:ea typeface="Yuanti TC" panose="02010600040101010101" pitchFamily="2" charset="-120"/>
              </a:rPr>
              <a:t>第三方支付的定義與市場應用</a:t>
            </a:r>
            <a:r>
              <a:rPr lang="en-US" altLang="zh-TW" dirty="0">
                <a:solidFill>
                  <a:schemeClr val="tx1"/>
                </a:solidFill>
                <a:latin typeface="Yuanti TC" panose="02010600040101010101" pitchFamily="2" charset="-120"/>
                <a:ea typeface="Yuanti TC" panose="02010600040101010101" pitchFamily="2" charset="-120"/>
              </a:rPr>
              <a:t>:</a:t>
            </a:r>
            <a:endParaRPr lang="en-US" altLang="zh-TW" i="0" u="none" strike="noStrike" dirty="0">
              <a:solidFill>
                <a:schemeClr val="tx1"/>
              </a:solidFill>
              <a:effectLst/>
              <a:latin typeface="Yuanti TC" panose="02010600040101010101" pitchFamily="2" charset="-120"/>
              <a:ea typeface="Yuanti TC" panose="02010600040101010101" pitchFamily="2" charset="-120"/>
            </a:endParaRPr>
          </a:p>
          <a:p>
            <a:r>
              <a:rPr lang="zh-TW" altLang="en-US" i="0" u="none" strike="noStrike" dirty="0">
                <a:solidFill>
                  <a:schemeClr val="tx1"/>
                </a:solidFill>
                <a:effectLst/>
                <a:latin typeface="Yuanti TC" panose="02010600040101010101" pitchFamily="2" charset="-120"/>
                <a:ea typeface="Yuanti TC" panose="02010600040101010101" pitchFamily="2" charset="-120"/>
              </a:rPr>
              <a:t>第三方支付是由非銀行金融機構</a:t>
            </a:r>
            <a:r>
              <a:rPr lang="en-US" altLang="zh-TW" i="0" u="none" strike="noStrike" dirty="0">
                <a:solidFill>
                  <a:schemeClr val="tx1"/>
                </a:solidFill>
                <a:effectLst/>
                <a:latin typeface="Yuanti TC" panose="02010600040101010101" pitchFamily="2" charset="-120"/>
                <a:ea typeface="Yuanti TC" panose="02010600040101010101" pitchFamily="2" charset="-120"/>
              </a:rPr>
              <a:t>(</a:t>
            </a:r>
            <a:r>
              <a:rPr lang="zh-TW" altLang="en-US" i="0" u="none" strike="noStrike" dirty="0">
                <a:solidFill>
                  <a:schemeClr val="tx1"/>
                </a:solidFill>
                <a:effectLst/>
                <a:latin typeface="Yuanti TC" panose="02010600040101010101" pitchFamily="2" charset="-120"/>
                <a:ea typeface="Yuanti TC" panose="02010600040101010101" pitchFamily="2" charset="-120"/>
              </a:rPr>
              <a:t>例如</a:t>
            </a:r>
            <a:r>
              <a:rPr lang="en-US" altLang="zh-TW" i="0" u="none" strike="noStrike" dirty="0">
                <a:solidFill>
                  <a:schemeClr val="tx1"/>
                </a:solidFill>
                <a:effectLst/>
                <a:latin typeface="Yuanti TC" panose="02010600040101010101" pitchFamily="2" charset="-120"/>
                <a:ea typeface="Yuanti TC" panose="02010600040101010101" pitchFamily="2" charset="-120"/>
              </a:rPr>
              <a:t>: </a:t>
            </a:r>
            <a:r>
              <a:rPr lang="en" altLang="zh-TW" i="0" u="none" strike="noStrike" dirty="0" err="1">
                <a:solidFill>
                  <a:schemeClr val="tx1"/>
                </a:solidFill>
                <a:effectLst/>
                <a:latin typeface="Yuanti TC" panose="02010600040101010101" pitchFamily="2" charset="-120"/>
                <a:ea typeface="Yuanti TC" panose="02010600040101010101" pitchFamily="2" charset="-120"/>
              </a:rPr>
              <a:t>LinePay</a:t>
            </a:r>
            <a:r>
              <a:rPr lang="zh-TW" altLang="en-US" i="0" u="none" strike="noStrike" dirty="0">
                <a:solidFill>
                  <a:schemeClr val="tx1"/>
                </a:solidFill>
                <a:effectLst/>
                <a:latin typeface="Yuanti TC" panose="02010600040101010101" pitchFamily="2" charset="-120"/>
                <a:ea typeface="Yuanti TC" panose="02010600040101010101" pitchFamily="2" charset="-120"/>
              </a:rPr>
              <a:t>、</a:t>
            </a:r>
            <a:r>
              <a:rPr lang="en-US" altLang="zh-TW" i="0" u="none" strike="noStrike" dirty="0" err="1">
                <a:solidFill>
                  <a:schemeClr val="tx1"/>
                </a:solidFill>
                <a:effectLst/>
                <a:latin typeface="Yuanti TC" panose="02010600040101010101" pitchFamily="2" charset="-120"/>
                <a:ea typeface="Yuanti TC" panose="02010600040101010101" pitchFamily="2" charset="-120"/>
              </a:rPr>
              <a:t>ApplePay</a:t>
            </a:r>
            <a:r>
              <a:rPr lang="en-US" altLang="zh-TW" dirty="0">
                <a:solidFill>
                  <a:schemeClr val="tx1"/>
                </a:solidFill>
                <a:latin typeface="Yuanti TC" panose="02010600040101010101" pitchFamily="2" charset="-120"/>
                <a:ea typeface="Yuanti TC" panose="02010600040101010101" pitchFamily="2" charset="-120"/>
              </a:rPr>
              <a:t>)</a:t>
            </a:r>
            <a:r>
              <a:rPr lang="zh-TW" altLang="en-US" dirty="0">
                <a:solidFill>
                  <a:schemeClr val="tx1"/>
                </a:solidFill>
                <a:latin typeface="Yuanti TC" panose="02010600040101010101" pitchFamily="2" charset="-120"/>
                <a:ea typeface="Yuanti TC" panose="02010600040101010101" pitchFamily="2" charset="-120"/>
              </a:rPr>
              <a:t>所</a:t>
            </a:r>
            <a:r>
              <a:rPr lang="zh-TW" altLang="en-US" i="0" u="none" strike="noStrike" dirty="0">
                <a:solidFill>
                  <a:schemeClr val="tx1"/>
                </a:solidFill>
                <a:effectLst/>
                <a:latin typeface="Yuanti TC" panose="02010600040101010101" pitchFamily="2" charset="-120"/>
                <a:ea typeface="Yuanti TC" panose="02010600040101010101" pitchFamily="2" charset="-120"/>
              </a:rPr>
              <a:t>提供的支付服務，消費者與商家之間可以進行資金交易，而不需直接透過銀行或傳統金融機構。</a:t>
            </a:r>
            <a:endParaRPr lang="en-US" altLang="zh-TW" i="0" u="none" strike="noStrike" dirty="0">
              <a:solidFill>
                <a:schemeClr val="tx1"/>
              </a:solidFill>
              <a:effectLst/>
              <a:latin typeface="Yuanti TC" panose="02010600040101010101" pitchFamily="2" charset="-120"/>
              <a:ea typeface="Yuanti TC" panose="02010600040101010101" pitchFamily="2" charset="-120"/>
            </a:endParaRPr>
          </a:p>
          <a:p>
            <a:r>
              <a:rPr lang="zh-TW" altLang="en-US" i="0" u="none" strike="noStrike" dirty="0">
                <a:solidFill>
                  <a:schemeClr val="tx1"/>
                </a:solidFill>
                <a:effectLst/>
                <a:latin typeface="Yuanti TC" panose="02010600040101010101" pitchFamily="2" charset="-120"/>
                <a:ea typeface="Yuanti TC" panose="02010600040101010101" pitchFamily="2" charset="-120"/>
              </a:rPr>
              <a:t>支付平台為中介角色，處理資金轉移、交易授權、風險管理等功能，</a:t>
            </a:r>
            <a:r>
              <a:rPr lang="zh-TW" altLang="en-US" i="0" u="none" strike="noStrike" dirty="0">
                <a:solidFill>
                  <a:srgbClr val="FE5C5E"/>
                </a:solidFill>
                <a:effectLst/>
                <a:latin typeface="Yuanti TC" panose="02010600040101010101" pitchFamily="2" charset="-120"/>
                <a:ea typeface="Yuanti TC" panose="02010600040101010101" pitchFamily="2" charset="-120"/>
              </a:rPr>
              <a:t>提升支付的便利性、安全性與效率</a:t>
            </a:r>
            <a:r>
              <a:rPr lang="zh-TW" altLang="en-US" i="0" u="none" strike="noStrike" dirty="0">
                <a:solidFill>
                  <a:schemeClr val="tx1"/>
                </a:solidFill>
                <a:effectLst/>
                <a:latin typeface="Yuanti TC" panose="02010600040101010101" pitchFamily="2" charset="-120"/>
                <a:ea typeface="Yuanti TC" panose="02010600040101010101" pitchFamily="2" charset="-120"/>
              </a:rPr>
              <a:t>。</a:t>
            </a:r>
            <a:endParaRPr lang="zh-TW" altLang="en-US" dirty="0">
              <a:solidFill>
                <a:schemeClr val="tx1"/>
              </a:solidFill>
              <a:latin typeface="Yuanti TC" panose="02010600040101010101" pitchFamily="2" charset="-120"/>
              <a:ea typeface="Yuanti TC" panose="02010600040101010101" pitchFamily="2" charset="-120"/>
            </a:endParaRPr>
          </a:p>
        </p:txBody>
      </p:sp>
      <p:sp>
        <p:nvSpPr>
          <p:cNvPr id="7" name="文字方塊 6">
            <a:extLst>
              <a:ext uri="{FF2B5EF4-FFF2-40B4-BE49-F238E27FC236}">
                <a16:creationId xmlns:a16="http://schemas.microsoft.com/office/drawing/2014/main" id="{5B004944-BFAE-EDA3-C775-6CA55F9D7DC4}"/>
              </a:ext>
            </a:extLst>
          </p:cNvPr>
          <p:cNvSpPr txBox="1"/>
          <p:nvPr/>
        </p:nvSpPr>
        <p:spPr>
          <a:xfrm>
            <a:off x="803472" y="2941494"/>
            <a:ext cx="10585056" cy="830997"/>
          </a:xfrm>
          <a:prstGeom prst="rect">
            <a:avLst/>
          </a:prstGeom>
          <a:noFill/>
        </p:spPr>
        <p:txBody>
          <a:bodyPr wrap="square">
            <a:spAutoFit/>
          </a:bodyPr>
          <a:lstStyle/>
          <a:p>
            <a:r>
              <a:rPr lang="en-US" altLang="zh-TW" dirty="0">
                <a:solidFill>
                  <a:schemeClr val="tx1"/>
                </a:solidFill>
                <a:latin typeface="Yuanti TC" panose="02010600040101010101" pitchFamily="2" charset="-120"/>
                <a:ea typeface="Yuanti TC" panose="02010600040101010101" pitchFamily="2" charset="-120"/>
              </a:rPr>
              <a:t>But…</a:t>
            </a:r>
            <a:r>
              <a:rPr lang="zh-TW" altLang="en-US" dirty="0">
                <a:solidFill>
                  <a:schemeClr val="tx1"/>
                </a:solidFill>
                <a:latin typeface="Yuanti TC" panose="02010600040101010101" pitchFamily="2" charset="-120"/>
                <a:ea typeface="Yuanti TC" panose="02010600040101010101" pitchFamily="2" charset="-120"/>
              </a:rPr>
              <a:t>現況是：</a:t>
            </a:r>
            <a:endParaRPr lang="en-US" altLang="zh-TW" dirty="0">
              <a:solidFill>
                <a:schemeClr val="tx1"/>
              </a:solidFill>
              <a:latin typeface="Yuanti TC" panose="02010600040101010101" pitchFamily="2" charset="-120"/>
              <a:ea typeface="Yuanti TC" panose="02010600040101010101" pitchFamily="2" charset="-120"/>
            </a:endParaRPr>
          </a:p>
          <a:p>
            <a:r>
              <a:rPr lang="zh-TW" altLang="en-US" dirty="0">
                <a:solidFill>
                  <a:schemeClr val="tx1"/>
                </a:solidFill>
                <a:latin typeface="Yuanti TC" panose="02010600040101010101" pitchFamily="2" charset="-120"/>
                <a:ea typeface="Yuanti TC" panose="02010600040101010101" pitchFamily="2" charset="-120"/>
              </a:rPr>
              <a:t>除了住在都市、家裡環境較佳、社經地位中上的人外，</a:t>
            </a:r>
            <a:endParaRPr lang="en-US" altLang="zh-TW" dirty="0">
              <a:solidFill>
                <a:schemeClr val="tx1"/>
              </a:solidFill>
              <a:latin typeface="Yuanti TC" panose="02010600040101010101" pitchFamily="2" charset="-120"/>
              <a:ea typeface="Yuanti TC" panose="02010600040101010101" pitchFamily="2" charset="-120"/>
            </a:endParaRPr>
          </a:p>
          <a:p>
            <a:r>
              <a:rPr lang="zh-TW" altLang="en-US" dirty="0">
                <a:solidFill>
                  <a:schemeClr val="tx1"/>
                </a:solidFill>
                <a:latin typeface="Yuanti TC" panose="02010600040101010101" pitchFamily="2" charset="-120"/>
                <a:ea typeface="Yuanti TC" panose="02010600040101010101" pitchFamily="2" charset="-120"/>
              </a:rPr>
              <a:t>還有很大一部分是屬於偏鄉農村</a:t>
            </a:r>
            <a:r>
              <a:rPr lang="en-US" altLang="zh-TW" dirty="0">
                <a:solidFill>
                  <a:schemeClr val="tx1"/>
                </a:solidFill>
                <a:latin typeface="Yuanti TC" panose="02010600040101010101" pitchFamily="2" charset="-120"/>
                <a:ea typeface="Yuanti TC" panose="02010600040101010101" pitchFamily="2" charset="-120"/>
              </a:rPr>
              <a:t>/</a:t>
            </a:r>
            <a:r>
              <a:rPr lang="zh-TW" altLang="en-US" dirty="0">
                <a:solidFill>
                  <a:schemeClr val="tx1"/>
                </a:solidFill>
                <a:latin typeface="Yuanti TC" panose="02010600040101010101" pitchFamily="2" charset="-120"/>
                <a:ea typeface="Yuanti TC" panose="02010600040101010101" pitchFamily="2" charset="-120"/>
              </a:rPr>
              <a:t>深山、低收入、教育水平較低的弱勢群體，對於金融服務十分陌生、求助無門</a:t>
            </a:r>
          </a:p>
        </p:txBody>
      </p:sp>
      <p:grpSp>
        <p:nvGrpSpPr>
          <p:cNvPr id="12" name="群組 11">
            <a:extLst>
              <a:ext uri="{FF2B5EF4-FFF2-40B4-BE49-F238E27FC236}">
                <a16:creationId xmlns:a16="http://schemas.microsoft.com/office/drawing/2014/main" id="{F9FC88A0-FCDD-8D58-3A87-724348A417B3}"/>
              </a:ext>
            </a:extLst>
          </p:cNvPr>
          <p:cNvGrpSpPr/>
          <p:nvPr/>
        </p:nvGrpSpPr>
        <p:grpSpPr>
          <a:xfrm>
            <a:off x="5988000" y="2708920"/>
            <a:ext cx="216000" cy="324024"/>
            <a:chOff x="5600328" y="2636912"/>
            <a:chExt cx="216000" cy="324024"/>
          </a:xfrm>
        </p:grpSpPr>
        <p:sp>
          <p:nvSpPr>
            <p:cNvPr id="8" name="三角形 7">
              <a:extLst>
                <a:ext uri="{FF2B5EF4-FFF2-40B4-BE49-F238E27FC236}">
                  <a16:creationId xmlns:a16="http://schemas.microsoft.com/office/drawing/2014/main" id="{C92C6D52-95CF-70A7-4D44-261A6FC5CD95}"/>
                </a:ext>
              </a:extLst>
            </p:cNvPr>
            <p:cNvSpPr/>
            <p:nvPr/>
          </p:nvSpPr>
          <p:spPr bwMode="auto">
            <a:xfrm flipV="1">
              <a:off x="5600328" y="2636912"/>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9" name="三角形 8">
              <a:extLst>
                <a:ext uri="{FF2B5EF4-FFF2-40B4-BE49-F238E27FC236}">
                  <a16:creationId xmlns:a16="http://schemas.microsoft.com/office/drawing/2014/main" id="{01FC9EE9-9E31-B195-83C0-3A3EB02A1584}"/>
                </a:ext>
              </a:extLst>
            </p:cNvPr>
            <p:cNvSpPr/>
            <p:nvPr/>
          </p:nvSpPr>
          <p:spPr bwMode="auto">
            <a:xfrm flipV="1">
              <a:off x="5600328" y="2744924"/>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10" name="三角形 9">
              <a:extLst>
                <a:ext uri="{FF2B5EF4-FFF2-40B4-BE49-F238E27FC236}">
                  <a16:creationId xmlns:a16="http://schemas.microsoft.com/office/drawing/2014/main" id="{E01057A6-A65C-3C1A-636C-A504EE500F20}"/>
                </a:ext>
              </a:extLst>
            </p:cNvPr>
            <p:cNvSpPr/>
            <p:nvPr/>
          </p:nvSpPr>
          <p:spPr bwMode="auto">
            <a:xfrm flipV="1">
              <a:off x="5600328" y="2852936"/>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grpSp>
      <p:grpSp>
        <p:nvGrpSpPr>
          <p:cNvPr id="13" name="群組 12">
            <a:extLst>
              <a:ext uri="{FF2B5EF4-FFF2-40B4-BE49-F238E27FC236}">
                <a16:creationId xmlns:a16="http://schemas.microsoft.com/office/drawing/2014/main" id="{A7082D53-63BF-B756-5023-30705DFA216F}"/>
              </a:ext>
            </a:extLst>
          </p:cNvPr>
          <p:cNvGrpSpPr/>
          <p:nvPr/>
        </p:nvGrpSpPr>
        <p:grpSpPr>
          <a:xfrm>
            <a:off x="5988000" y="3916507"/>
            <a:ext cx="216000" cy="324024"/>
            <a:chOff x="5600328" y="2636912"/>
            <a:chExt cx="216000" cy="324024"/>
          </a:xfrm>
        </p:grpSpPr>
        <p:sp>
          <p:nvSpPr>
            <p:cNvPr id="14" name="三角形 13">
              <a:extLst>
                <a:ext uri="{FF2B5EF4-FFF2-40B4-BE49-F238E27FC236}">
                  <a16:creationId xmlns:a16="http://schemas.microsoft.com/office/drawing/2014/main" id="{ECEFFCEA-2F59-904E-6A90-FECF42A4E0B0}"/>
                </a:ext>
              </a:extLst>
            </p:cNvPr>
            <p:cNvSpPr/>
            <p:nvPr/>
          </p:nvSpPr>
          <p:spPr bwMode="auto">
            <a:xfrm flipV="1">
              <a:off x="5600328" y="2636912"/>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15" name="三角形 14">
              <a:extLst>
                <a:ext uri="{FF2B5EF4-FFF2-40B4-BE49-F238E27FC236}">
                  <a16:creationId xmlns:a16="http://schemas.microsoft.com/office/drawing/2014/main" id="{E9CF9420-106B-EBF3-8191-C5A3BE860D1C}"/>
                </a:ext>
              </a:extLst>
            </p:cNvPr>
            <p:cNvSpPr/>
            <p:nvPr/>
          </p:nvSpPr>
          <p:spPr bwMode="auto">
            <a:xfrm flipV="1">
              <a:off x="5600328" y="2744924"/>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16" name="三角形 15">
              <a:extLst>
                <a:ext uri="{FF2B5EF4-FFF2-40B4-BE49-F238E27FC236}">
                  <a16:creationId xmlns:a16="http://schemas.microsoft.com/office/drawing/2014/main" id="{309CAFBB-7A24-1857-B4E8-3D104950AA93}"/>
                </a:ext>
              </a:extLst>
            </p:cNvPr>
            <p:cNvSpPr/>
            <p:nvPr/>
          </p:nvSpPr>
          <p:spPr bwMode="auto">
            <a:xfrm flipV="1">
              <a:off x="5600328" y="2852936"/>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grpSp>
      <p:sp>
        <p:nvSpPr>
          <p:cNvPr id="17" name="文字方塊 16">
            <a:extLst>
              <a:ext uri="{FF2B5EF4-FFF2-40B4-BE49-F238E27FC236}">
                <a16:creationId xmlns:a16="http://schemas.microsoft.com/office/drawing/2014/main" id="{F4A878EE-E335-D581-F8C4-77AD7A2BAF63}"/>
              </a:ext>
            </a:extLst>
          </p:cNvPr>
          <p:cNvSpPr txBox="1"/>
          <p:nvPr/>
        </p:nvSpPr>
        <p:spPr>
          <a:xfrm>
            <a:off x="803472" y="4149080"/>
            <a:ext cx="10585056" cy="1569660"/>
          </a:xfrm>
          <a:prstGeom prst="rect">
            <a:avLst/>
          </a:prstGeom>
          <a:noFill/>
        </p:spPr>
        <p:txBody>
          <a:bodyPr wrap="square">
            <a:spAutoFit/>
          </a:bodyPr>
          <a:lstStyle/>
          <a:p>
            <a:r>
              <a:rPr lang="zh-TW" altLang="en-US" dirty="0">
                <a:solidFill>
                  <a:schemeClr val="tx1"/>
                </a:solidFill>
                <a:latin typeface="Yuanti TC" panose="02010600040101010101" pitchFamily="2" charset="-120"/>
                <a:ea typeface="Yuanti TC" panose="02010600040101010101" pitchFamily="2" charset="-120"/>
              </a:rPr>
              <a:t>政府的行動方案：</a:t>
            </a:r>
            <a:endParaRPr lang="en-US" altLang="zh-TW" dirty="0">
              <a:solidFill>
                <a:schemeClr val="tx1"/>
              </a:solidFill>
              <a:latin typeface="Yuanti TC" panose="02010600040101010101" pitchFamily="2" charset="-120"/>
              <a:ea typeface="Yuanti TC" panose="02010600040101010101" pitchFamily="2" charset="-120"/>
            </a:endParaRPr>
          </a:p>
          <a:p>
            <a:r>
              <a:rPr lang="zh-TW" altLang="en-US" dirty="0">
                <a:solidFill>
                  <a:schemeClr val="tx1"/>
                </a:solidFill>
                <a:latin typeface="Yuanti TC" panose="02010600040101010101" pitchFamily="2" charset="-120"/>
                <a:ea typeface="Yuanti TC" panose="02010600040101010101" pitchFamily="2" charset="-120"/>
              </a:rPr>
              <a:t>為了讓弱勢群體能享有基本的金融服務，降低一般大眾與弱勢群體間的差距，因此開始推行「普惠金融」政策</a:t>
            </a:r>
            <a:endParaRPr lang="en-US" altLang="zh-TW" dirty="0">
              <a:solidFill>
                <a:schemeClr val="tx1"/>
              </a:solidFill>
              <a:latin typeface="Yuanti TC" panose="02010600040101010101" pitchFamily="2" charset="-120"/>
              <a:ea typeface="Yuanti TC" panose="02010600040101010101" pitchFamily="2" charset="-120"/>
            </a:endParaRPr>
          </a:p>
          <a:p>
            <a:pPr marL="452438" indent="-215900" algn="l">
              <a:buFont typeface="+mj-lt"/>
              <a:buAutoNum type="arabicPeriod"/>
              <a:tabLst>
                <a:tab pos="123825" algn="l"/>
              </a:tabLst>
            </a:pPr>
            <a:r>
              <a:rPr lang="zh-TW" altLang="en-US" dirty="0">
                <a:solidFill>
                  <a:srgbClr val="3399FF"/>
                </a:solidFill>
                <a:latin typeface="Yuanti TC" panose="02010600040101010101" pitchFamily="2" charset="-120"/>
                <a:ea typeface="Yuanti TC" panose="02010600040101010101" pitchFamily="2" charset="-120"/>
              </a:rPr>
              <a:t>服務範圍廣泛：服務對象包括低收入群體、農村居民、小微企業等。</a:t>
            </a:r>
          </a:p>
          <a:p>
            <a:pPr marL="452438" indent="-215900" algn="l">
              <a:buFont typeface="+mj-lt"/>
              <a:buAutoNum type="arabicPeriod"/>
              <a:tabLst>
                <a:tab pos="123825" algn="l"/>
              </a:tabLst>
            </a:pPr>
            <a:r>
              <a:rPr lang="zh-TW" altLang="en-US" dirty="0">
                <a:solidFill>
                  <a:srgbClr val="3399FF"/>
                </a:solidFill>
                <a:latin typeface="Yuanti TC" panose="02010600040101010101" pitchFamily="2" charset="-120"/>
                <a:ea typeface="Yuanti TC" panose="02010600040101010101" pitchFamily="2" charset="-120"/>
              </a:rPr>
              <a:t>可負擔性：降低金融服務成本，使更多人能夠負擔。</a:t>
            </a:r>
          </a:p>
          <a:p>
            <a:pPr marL="452438" indent="-215900" algn="l">
              <a:buFont typeface="+mj-lt"/>
              <a:buAutoNum type="arabicPeriod"/>
              <a:tabLst>
                <a:tab pos="123825" algn="l"/>
              </a:tabLst>
            </a:pPr>
            <a:r>
              <a:rPr lang="zh-TW" altLang="en-US" dirty="0">
                <a:solidFill>
                  <a:srgbClr val="3399FF"/>
                </a:solidFill>
                <a:latin typeface="Yuanti TC" panose="02010600040101010101" pitchFamily="2" charset="-120"/>
                <a:ea typeface="Yuanti TC" panose="02010600040101010101" pitchFamily="2" charset="-120"/>
              </a:rPr>
              <a:t>可持續性：金融機構需兼顧社會責任與商業可行性，確保長期運營。</a:t>
            </a:r>
          </a:p>
          <a:p>
            <a:pPr marL="452438" indent="-215900" algn="l">
              <a:buFont typeface="+mj-lt"/>
              <a:buAutoNum type="arabicPeriod"/>
              <a:tabLst>
                <a:tab pos="123825" algn="l"/>
              </a:tabLst>
            </a:pPr>
            <a:r>
              <a:rPr lang="zh-TW" altLang="en-US" dirty="0">
                <a:solidFill>
                  <a:srgbClr val="3399FF"/>
                </a:solidFill>
                <a:latin typeface="Yuanti TC" panose="02010600040101010101" pitchFamily="2" charset="-120"/>
                <a:ea typeface="Yuanti TC" panose="02010600040101010101" pitchFamily="2" charset="-120"/>
              </a:rPr>
              <a:t>科技賦能：利用數位科技（如行動支付、區塊鏈、人工智慧）提升金融服務的可及性與效率。</a:t>
            </a:r>
          </a:p>
        </p:txBody>
      </p:sp>
      <p:sp>
        <p:nvSpPr>
          <p:cNvPr id="19" name="文字方塊 18">
            <a:extLst>
              <a:ext uri="{FF2B5EF4-FFF2-40B4-BE49-F238E27FC236}">
                <a16:creationId xmlns:a16="http://schemas.microsoft.com/office/drawing/2014/main" id="{6FA0A55D-95D0-6358-375B-D6707341F2EA}"/>
              </a:ext>
            </a:extLst>
          </p:cNvPr>
          <p:cNvSpPr txBox="1"/>
          <p:nvPr/>
        </p:nvSpPr>
        <p:spPr>
          <a:xfrm>
            <a:off x="3042940" y="5816977"/>
            <a:ext cx="6106120" cy="408623"/>
          </a:xfrm>
          <a:prstGeom prst="roundRect">
            <a:avLst/>
          </a:prstGeom>
          <a:noFill/>
          <a:ln>
            <a:solidFill>
              <a:schemeClr val="tx1"/>
            </a:solidFill>
          </a:ln>
        </p:spPr>
        <p:txBody>
          <a:bodyPr wrap="square" rtlCol="0">
            <a:spAutoFit/>
          </a:bodyPr>
          <a:lstStyle/>
          <a:p>
            <a:pPr algn="ctr"/>
            <a:r>
              <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Takeaway</a:t>
            </a:r>
            <a:r>
              <a:rPr lang="zh-TW" altLang="en-US"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rPr>
              <a:t>普惠金融：不是以營利為導向，促進公共利益</a:t>
            </a:r>
            <a:endParaRPr lang="en-US" altLang="zh-TW" sz="1800" dirty="0">
              <a:solidFill>
                <a:srgbClr val="FF7472"/>
              </a:solidFill>
              <a:latin typeface="Yuanti TC" panose="02010600040101010101" pitchFamily="2" charset="-120"/>
              <a:ea typeface="Yuanti TC" panose="02010600040101010101" pitchFamily="2" charset="-120"/>
              <a:cs typeface="Gen Jyuu Gothic Regular" panose="020B0302020203020207" pitchFamily="34" charset="-120"/>
            </a:endParaRPr>
          </a:p>
        </p:txBody>
      </p:sp>
    </p:spTree>
    <p:extLst>
      <p:ext uri="{BB962C8B-B14F-4D97-AF65-F5344CB8AC3E}">
        <p14:creationId xmlns:p14="http://schemas.microsoft.com/office/powerpoint/2010/main" val="2503913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E7C04-F75A-42E9-DF0C-CF3C16D80BA7}"/>
            </a:ext>
          </a:extLst>
        </p:cNvPr>
        <p:cNvGrpSpPr/>
        <p:nvPr/>
      </p:nvGrpSpPr>
      <p:grpSpPr>
        <a:xfrm>
          <a:off x="0" y="0"/>
          <a:ext cx="0" cy="0"/>
          <a:chOff x="0" y="0"/>
          <a:chExt cx="0" cy="0"/>
        </a:xfrm>
      </p:grpSpPr>
      <p:sp>
        <p:nvSpPr>
          <p:cNvPr id="2" name="標題 1">
            <a:extLst>
              <a:ext uri="{FF2B5EF4-FFF2-40B4-BE49-F238E27FC236}">
                <a16:creationId xmlns:a16="http://schemas.microsoft.com/office/drawing/2014/main" id="{7CFB820B-B99C-BF95-64FC-6F59C64660BE}"/>
              </a:ext>
            </a:extLst>
          </p:cNvPr>
          <p:cNvSpPr>
            <a:spLocks noGrp="1"/>
          </p:cNvSpPr>
          <p:nvPr>
            <p:ph type="title"/>
          </p:nvPr>
        </p:nvSpPr>
        <p:spPr/>
        <p:txBody>
          <a:bodyPr/>
          <a:lstStyle/>
          <a:p>
            <a:r>
              <a:rPr lang="zh-TW" altLang="en-US" dirty="0"/>
              <a:t>「普惠金融」發展背景</a:t>
            </a:r>
            <a:endParaRPr kumimoji="1" lang="zh-TW" altLang="en-US" dirty="0"/>
          </a:p>
        </p:txBody>
      </p:sp>
      <p:sp>
        <p:nvSpPr>
          <p:cNvPr id="3" name="投影片編號版面配置區 2">
            <a:extLst>
              <a:ext uri="{FF2B5EF4-FFF2-40B4-BE49-F238E27FC236}">
                <a16:creationId xmlns:a16="http://schemas.microsoft.com/office/drawing/2014/main" id="{3F318330-E701-DBE8-EF19-C3DDA7DCE50F}"/>
              </a:ext>
            </a:extLst>
          </p:cNvPr>
          <p:cNvSpPr>
            <a:spLocks noGrp="1"/>
          </p:cNvSpPr>
          <p:nvPr>
            <p:ph type="sldNum" sz="quarter" idx="4"/>
          </p:nvPr>
        </p:nvSpPr>
        <p:spPr/>
        <p:txBody>
          <a:bodyPr/>
          <a:lstStyle/>
          <a:p>
            <a:fld id="{5724A70F-1A80-4FFC-9EFC-544BA2D42D70}" type="slidenum">
              <a:rPr lang="zh-TW" altLang="en-US" smtClean="0"/>
              <a:pPr/>
              <a:t>6</a:t>
            </a:fld>
            <a:endParaRPr lang="zh-TW" altLang="en-US" dirty="0"/>
          </a:p>
        </p:txBody>
      </p:sp>
      <p:grpSp>
        <p:nvGrpSpPr>
          <p:cNvPr id="22" name="群組 21">
            <a:extLst>
              <a:ext uri="{FF2B5EF4-FFF2-40B4-BE49-F238E27FC236}">
                <a16:creationId xmlns:a16="http://schemas.microsoft.com/office/drawing/2014/main" id="{62FB43E4-00D8-42F5-88AE-91FF1EAEF620}"/>
              </a:ext>
            </a:extLst>
          </p:cNvPr>
          <p:cNvGrpSpPr/>
          <p:nvPr/>
        </p:nvGrpSpPr>
        <p:grpSpPr>
          <a:xfrm>
            <a:off x="5663964" y="2342749"/>
            <a:ext cx="216000" cy="324024"/>
            <a:chOff x="5600328" y="2636912"/>
            <a:chExt cx="216000" cy="324024"/>
          </a:xfrm>
        </p:grpSpPr>
        <p:sp>
          <p:nvSpPr>
            <p:cNvPr id="23" name="三角形 22">
              <a:extLst>
                <a:ext uri="{FF2B5EF4-FFF2-40B4-BE49-F238E27FC236}">
                  <a16:creationId xmlns:a16="http://schemas.microsoft.com/office/drawing/2014/main" id="{3D619CC0-0100-71E0-B0D7-22CDADD439D8}"/>
                </a:ext>
              </a:extLst>
            </p:cNvPr>
            <p:cNvSpPr/>
            <p:nvPr/>
          </p:nvSpPr>
          <p:spPr bwMode="auto">
            <a:xfrm flipV="1">
              <a:off x="5600328" y="2636912"/>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24" name="三角形 23">
              <a:extLst>
                <a:ext uri="{FF2B5EF4-FFF2-40B4-BE49-F238E27FC236}">
                  <a16:creationId xmlns:a16="http://schemas.microsoft.com/office/drawing/2014/main" id="{36196C06-D9C6-161F-1573-6DA10A4C2E37}"/>
                </a:ext>
              </a:extLst>
            </p:cNvPr>
            <p:cNvSpPr/>
            <p:nvPr/>
          </p:nvSpPr>
          <p:spPr bwMode="auto">
            <a:xfrm flipV="1">
              <a:off x="5600328" y="2744924"/>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
          <p:nvSpPr>
            <p:cNvPr id="25" name="三角形 24">
              <a:extLst>
                <a:ext uri="{FF2B5EF4-FFF2-40B4-BE49-F238E27FC236}">
                  <a16:creationId xmlns:a16="http://schemas.microsoft.com/office/drawing/2014/main" id="{E6D76DA3-7DB4-72D8-A03B-6E68AFE2B172}"/>
                </a:ext>
              </a:extLst>
            </p:cNvPr>
            <p:cNvSpPr/>
            <p:nvPr/>
          </p:nvSpPr>
          <p:spPr bwMode="auto">
            <a:xfrm flipV="1">
              <a:off x="5600328" y="2852936"/>
              <a:ext cx="216000" cy="108000"/>
            </a:xfrm>
            <a:prstGeom prst="triangle">
              <a:avLst/>
            </a:prstGeom>
            <a:solidFill>
              <a:srgbClr val="05539D"/>
            </a:solidFill>
            <a:ln>
              <a:noFill/>
            </a:ln>
            <a:effec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grpSp>
      <p:sp>
        <p:nvSpPr>
          <p:cNvPr id="26" name="文字方塊 25">
            <a:extLst>
              <a:ext uri="{FF2B5EF4-FFF2-40B4-BE49-F238E27FC236}">
                <a16:creationId xmlns:a16="http://schemas.microsoft.com/office/drawing/2014/main" id="{DBAB3A19-CEE1-70F7-A463-8D7ECF718267}"/>
              </a:ext>
            </a:extLst>
          </p:cNvPr>
          <p:cNvSpPr txBox="1"/>
          <p:nvPr/>
        </p:nvSpPr>
        <p:spPr>
          <a:xfrm>
            <a:off x="803472" y="1775718"/>
            <a:ext cx="10585056" cy="584775"/>
          </a:xfrm>
          <a:prstGeom prst="rect">
            <a:avLst/>
          </a:prstGeom>
          <a:noFill/>
        </p:spPr>
        <p:txBody>
          <a:bodyPr wrap="square">
            <a:spAutoFit/>
          </a:bodyPr>
          <a:lstStyle/>
          <a:p>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政府想要推行普惠金融，</a:t>
            </a:r>
            <a:r>
              <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HOW</a:t>
            </a:r>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 現有的政府服務中，有哪些全台灣的服務覆蓋率高達</a:t>
            </a:r>
            <a:r>
              <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95%</a:t>
            </a:r>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以上？</a:t>
            </a:r>
            <a:endPar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endParaRPr>
          </a:p>
          <a:p>
            <a:pPr algn="r"/>
            <a:r>
              <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Ans: </a:t>
            </a:r>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身分證、健保卡、手機</a:t>
            </a:r>
            <a:r>
              <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a:t>
            </a:r>
          </a:p>
        </p:txBody>
      </p:sp>
      <p:sp>
        <p:nvSpPr>
          <p:cNvPr id="27" name="文字方塊 26">
            <a:extLst>
              <a:ext uri="{FF2B5EF4-FFF2-40B4-BE49-F238E27FC236}">
                <a16:creationId xmlns:a16="http://schemas.microsoft.com/office/drawing/2014/main" id="{656F5ECF-9092-E390-9FE8-CB0DD3D15115}"/>
              </a:ext>
            </a:extLst>
          </p:cNvPr>
          <p:cNvSpPr txBox="1"/>
          <p:nvPr/>
        </p:nvSpPr>
        <p:spPr>
          <a:xfrm>
            <a:off x="803472" y="2772217"/>
            <a:ext cx="10585056" cy="584775"/>
          </a:xfrm>
          <a:prstGeom prst="rect">
            <a:avLst/>
          </a:prstGeom>
          <a:noFill/>
        </p:spPr>
        <p:txBody>
          <a:bodyPr wrap="square">
            <a:spAutoFit/>
          </a:bodyPr>
          <a:lstStyle/>
          <a:p>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政府</a:t>
            </a:r>
            <a:r>
              <a:rPr lang="zh-TW" altLang="en-US"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最終考量了</a:t>
            </a:r>
            <a:r>
              <a:rPr lang="zh-TW" altLang="en-US" dirty="0">
                <a:solidFill>
                  <a:srgbClr val="3399FF"/>
                </a:solidFill>
                <a:latin typeface="Yuanti TC" panose="02010600040101010101" pitchFamily="2" charset="-120"/>
                <a:ea typeface="Yuanti TC" panose="02010600040101010101" pitchFamily="2" charset="-120"/>
                <a:cs typeface="Gen Jyuu Gothic Regular" panose="020B0302020203020207" pitchFamily="34" charset="-120"/>
              </a:rPr>
              <a:t>便利性</a:t>
            </a:r>
            <a:r>
              <a:rPr lang="zh-TW" altLang="en-US"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後，</a:t>
            </a:r>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選擇透過「</a:t>
            </a:r>
            <a:r>
              <a:rPr lang="zh-TW" altLang="en-US" sz="1600" u="sng" dirty="0">
                <a:solidFill>
                  <a:srgbClr val="3399FF"/>
                </a:solidFill>
                <a:latin typeface="Yuanti TC" panose="02010600040101010101" pitchFamily="2" charset="-120"/>
                <a:ea typeface="Yuanti TC" panose="02010600040101010101" pitchFamily="2" charset="-120"/>
                <a:cs typeface="Gen Jyuu Gothic Regular" panose="020B0302020203020207" pitchFamily="34" charset="-120"/>
              </a:rPr>
              <a:t>手機</a:t>
            </a:r>
            <a:r>
              <a:rPr lang="zh-TW" altLang="en-US"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rPr>
              <a:t>」來服務來達到普惠金融的目的，讓</a:t>
            </a:r>
            <a:r>
              <a:rPr lang="zh-TW" altLang="en-US" sz="1600" dirty="0">
                <a:solidFill>
                  <a:schemeClr val="tx1"/>
                </a:solidFill>
                <a:latin typeface="Yuanti TC" panose="02010600040101010101" pitchFamily="2" charset="-120"/>
                <a:ea typeface="Yuanti TC" panose="02010600040101010101" pitchFamily="2" charset="-120"/>
              </a:rPr>
              <a:t>弱勢群體可以透過手機來享有基本的金融服務</a:t>
            </a:r>
            <a:endParaRPr lang="en-US" altLang="zh-TW" sz="1600" dirty="0">
              <a:solidFill>
                <a:schemeClr val="tx1"/>
              </a:solidFill>
              <a:latin typeface="Yuanti TC" panose="02010600040101010101" pitchFamily="2" charset="-120"/>
              <a:ea typeface="Yuanti TC" panose="02010600040101010101" pitchFamily="2" charset="-120"/>
              <a:cs typeface="Gen Jyuu Gothic Regular" panose="020B0302020203020207" pitchFamily="34" charset="-120"/>
            </a:endParaRPr>
          </a:p>
        </p:txBody>
      </p:sp>
    </p:spTree>
    <p:extLst>
      <p:ext uri="{BB962C8B-B14F-4D97-AF65-F5344CB8AC3E}">
        <p14:creationId xmlns:p14="http://schemas.microsoft.com/office/powerpoint/2010/main" val="9859287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4A43B0C-B8B2-8128-02D6-EFA04989EAF1}"/>
              </a:ext>
            </a:extLst>
          </p:cNvPr>
          <p:cNvSpPr>
            <a:spLocks noGrp="1"/>
          </p:cNvSpPr>
          <p:nvPr>
            <p:ph type="title"/>
          </p:nvPr>
        </p:nvSpPr>
        <p:spPr/>
        <p:txBody>
          <a:bodyPr/>
          <a:lstStyle/>
          <a:p>
            <a:r>
              <a:rPr lang="zh-TW" altLang="en-US" dirty="0"/>
              <a:t>「普惠金融」的服務範疇</a:t>
            </a:r>
            <a:endParaRPr kumimoji="1" lang="zh-TW" altLang="en-US" dirty="0"/>
          </a:p>
        </p:txBody>
      </p:sp>
      <p:sp>
        <p:nvSpPr>
          <p:cNvPr id="3" name="投影片編號版面配置區 2">
            <a:extLst>
              <a:ext uri="{FF2B5EF4-FFF2-40B4-BE49-F238E27FC236}">
                <a16:creationId xmlns:a16="http://schemas.microsoft.com/office/drawing/2014/main" id="{AEECA667-6C83-79E3-5A99-DE23F1F1C108}"/>
              </a:ext>
            </a:extLst>
          </p:cNvPr>
          <p:cNvSpPr>
            <a:spLocks noGrp="1"/>
          </p:cNvSpPr>
          <p:nvPr>
            <p:ph type="sldNum" sz="quarter" idx="4"/>
          </p:nvPr>
        </p:nvSpPr>
        <p:spPr/>
        <p:txBody>
          <a:bodyPr/>
          <a:lstStyle/>
          <a:p>
            <a:fld id="{5724A70F-1A80-4FFC-9EFC-544BA2D42D70}" type="slidenum">
              <a:rPr lang="zh-TW" altLang="en-US" smtClean="0"/>
              <a:pPr/>
              <a:t>7</a:t>
            </a:fld>
            <a:endParaRPr lang="zh-TW" altLang="en-US" dirty="0"/>
          </a:p>
        </p:txBody>
      </p:sp>
      <p:graphicFrame>
        <p:nvGraphicFramePr>
          <p:cNvPr id="20" name="表格 19">
            <a:extLst>
              <a:ext uri="{FF2B5EF4-FFF2-40B4-BE49-F238E27FC236}">
                <a16:creationId xmlns:a16="http://schemas.microsoft.com/office/drawing/2014/main" id="{63367833-8912-A386-9978-68FFF342A278}"/>
              </a:ext>
            </a:extLst>
          </p:cNvPr>
          <p:cNvGraphicFramePr>
            <a:graphicFrameLocks noGrp="1"/>
          </p:cNvGraphicFramePr>
          <p:nvPr>
            <p:extLst>
              <p:ext uri="{D42A27DB-BD31-4B8C-83A1-F6EECF244321}">
                <p14:modId xmlns:p14="http://schemas.microsoft.com/office/powerpoint/2010/main" val="798942128"/>
              </p:ext>
            </p:extLst>
          </p:nvPr>
        </p:nvGraphicFramePr>
        <p:xfrm>
          <a:off x="977209" y="1844824"/>
          <a:ext cx="10237583" cy="2948520"/>
        </p:xfrm>
        <a:graphic>
          <a:graphicData uri="http://schemas.openxmlformats.org/drawingml/2006/table">
            <a:tbl>
              <a:tblPr firstRow="1" bandRow="1">
                <a:tableStyleId>{5C22544A-7EE6-4342-B048-85BDC9FD1C3A}</a:tableStyleId>
              </a:tblPr>
              <a:tblGrid>
                <a:gridCol w="938530">
                  <a:extLst>
                    <a:ext uri="{9D8B030D-6E8A-4147-A177-3AD203B41FA5}">
                      <a16:colId xmlns:a16="http://schemas.microsoft.com/office/drawing/2014/main" val="1486071790"/>
                    </a:ext>
                  </a:extLst>
                </a:gridCol>
                <a:gridCol w="2870518">
                  <a:extLst>
                    <a:ext uri="{9D8B030D-6E8A-4147-A177-3AD203B41FA5}">
                      <a16:colId xmlns:a16="http://schemas.microsoft.com/office/drawing/2014/main" val="849279822"/>
                    </a:ext>
                  </a:extLst>
                </a:gridCol>
                <a:gridCol w="3340418">
                  <a:extLst>
                    <a:ext uri="{9D8B030D-6E8A-4147-A177-3AD203B41FA5}">
                      <a16:colId xmlns:a16="http://schemas.microsoft.com/office/drawing/2014/main" val="1544977321"/>
                    </a:ext>
                  </a:extLst>
                </a:gridCol>
                <a:gridCol w="3088117">
                  <a:extLst>
                    <a:ext uri="{9D8B030D-6E8A-4147-A177-3AD203B41FA5}">
                      <a16:colId xmlns:a16="http://schemas.microsoft.com/office/drawing/2014/main" val="2099117938"/>
                    </a:ext>
                  </a:extLst>
                </a:gridCol>
              </a:tblGrid>
              <a:tr h="370840">
                <a:tc>
                  <a:txBody>
                    <a:bodyPr/>
                    <a:lstStyle/>
                    <a:p>
                      <a:pPr algn="ctr"/>
                      <a:r>
                        <a:rPr lang="zh-TW" altLang="en-US" sz="1400" b="1" dirty="0">
                          <a:latin typeface="Yuanti TC" panose="02010600040101010101" pitchFamily="2" charset="-120"/>
                          <a:ea typeface="Yuanti TC" panose="02010600040101010101" pitchFamily="2" charset="-120"/>
                        </a:rPr>
                        <a:t>類型</a:t>
                      </a:r>
                    </a:p>
                  </a:txBody>
                  <a:tcPr anchor="ctr">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zh-TW" altLang="en-US" sz="1400" b="1" dirty="0">
                          <a:latin typeface="Yuanti TC" panose="02010600040101010101" pitchFamily="2" charset="-120"/>
                          <a:ea typeface="Yuanti TC" panose="02010600040101010101" pitchFamily="2" charset="-120"/>
                        </a:rPr>
                        <a:t>服務範疇</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altLang="zh-TW" sz="1400" b="1" dirty="0">
                          <a:latin typeface="Yuanti TC" panose="02010600040101010101" pitchFamily="2" charset="-120"/>
                          <a:ea typeface="Yuanti TC" panose="02010600040101010101" pitchFamily="2" charset="-120"/>
                        </a:rPr>
                        <a:t>Before</a:t>
                      </a:r>
                      <a:endParaRPr lang="zh-TW" altLang="en-US" sz="1400" b="1"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tcPr>
                </a:tc>
                <a:tc>
                  <a:txBody>
                    <a:bodyPr/>
                    <a:lstStyle/>
                    <a:p>
                      <a:pPr algn="ctr"/>
                      <a:r>
                        <a:rPr lang="en-US" altLang="zh-TW" sz="1400" b="1" dirty="0">
                          <a:latin typeface="Yuanti TC" panose="02010600040101010101" pitchFamily="2" charset="-120"/>
                          <a:ea typeface="Yuanti TC" panose="02010600040101010101" pitchFamily="2" charset="-120"/>
                        </a:rPr>
                        <a:t>After</a:t>
                      </a:r>
                      <a:endParaRPr lang="zh-TW" altLang="en-US" sz="1400" b="1"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111181001"/>
                  </a:ext>
                </a:extLst>
              </a:tr>
              <a:tr h="370840">
                <a:tc rowSpan="4">
                  <a:txBody>
                    <a:bodyPr/>
                    <a:lstStyle/>
                    <a:p>
                      <a:pPr algn="ctr"/>
                      <a:r>
                        <a:rPr lang="zh-TW" altLang="en-US" sz="1400" b="0" dirty="0">
                          <a:latin typeface="Yuanti TC" panose="02010600040101010101" pitchFamily="2" charset="-120"/>
                          <a:ea typeface="Yuanti TC" panose="02010600040101010101" pitchFamily="2" charset="-120"/>
                        </a:rPr>
                        <a:t>台灣已有</a:t>
                      </a:r>
                      <a:endParaRPr lang="en-US" altLang="zh-TW" sz="1400" b="0" dirty="0">
                        <a:latin typeface="Yuanti TC" panose="02010600040101010101" pitchFamily="2" charset="-120"/>
                        <a:ea typeface="Yuanti TC" panose="02010600040101010101" pitchFamily="2" charset="-120"/>
                      </a:endParaRPr>
                    </a:p>
                    <a:p>
                      <a:pPr algn="ctr"/>
                      <a:r>
                        <a:rPr lang="zh-TW" altLang="en-US" sz="1400" b="0" dirty="0">
                          <a:latin typeface="Yuanti TC" panose="02010600040101010101" pitchFamily="2" charset="-120"/>
                          <a:ea typeface="Yuanti TC" panose="02010600040101010101" pitchFamily="2" charset="-120"/>
                        </a:rPr>
                        <a:t>金融服務</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數位支付</a:t>
                      </a:r>
                      <a:r>
                        <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rPr>
                        <a:t>(</a:t>
                      </a:r>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行動支付與電子錢包</a:t>
                      </a:r>
                      <a:r>
                        <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rPr>
                        <a:t>)</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dirty="0">
                          <a:latin typeface="Yuanti TC" panose="02010600040101010101" pitchFamily="2" charset="-120"/>
                          <a:ea typeface="Yuanti TC" panose="02010600040101010101" pitchFamily="2" charset="-120"/>
                        </a:rPr>
                        <a:t>現金</a:t>
                      </a:r>
                      <a:endParaRPr lang="en-US" altLang="zh-TW"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en-US" altLang="zh-TW" sz="1400" b="0" dirty="0" err="1">
                          <a:latin typeface="Yuanti TC" panose="02010600040101010101" pitchFamily="2" charset="-120"/>
                          <a:ea typeface="Yuanti TC" panose="02010600040101010101" pitchFamily="2" charset="-120"/>
                        </a:rPr>
                        <a:t>Linepay</a:t>
                      </a:r>
                      <a:r>
                        <a:rPr lang="zh-TW" altLang="en-US" sz="1400" b="0" dirty="0">
                          <a:latin typeface="Yuanti TC" panose="02010600040101010101" pitchFamily="2" charset="-120"/>
                          <a:ea typeface="Yuanti TC" panose="02010600040101010101" pitchFamily="2" charset="-120"/>
                        </a:rPr>
                        <a:t>、</a:t>
                      </a:r>
                      <a:r>
                        <a:rPr lang="en-US" altLang="zh-TW" sz="1400" b="0" dirty="0" err="1">
                          <a:latin typeface="Yuanti TC" panose="02010600040101010101" pitchFamily="2" charset="-120"/>
                          <a:ea typeface="Yuanti TC" panose="02010600040101010101" pitchFamily="2" charset="-120"/>
                        </a:rPr>
                        <a:t>Applepay</a:t>
                      </a:r>
                      <a:endParaRPr lang="en-US" altLang="zh-TW"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3830849705"/>
                  </a:ext>
                </a:extLst>
              </a:tr>
              <a:tr h="370840">
                <a:tc vMerge="1">
                  <a:txBody>
                    <a:bodyPr/>
                    <a:lstStyle/>
                    <a:p>
                      <a:endParaRPr lang="zh-TW" altLang="en-US" sz="1600" dirty="0">
                        <a:latin typeface="Yuanti TC" panose="02010600040101010101" pitchFamily="2" charset="-120"/>
                        <a:ea typeface="Yuanti TC" panose="02010600040101010101" pitchFamily="2" charset="-120"/>
                      </a:endParaRPr>
                    </a:p>
                  </a:txBody>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數位金融</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臨櫃開立實體存款、申辦貸款等</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線上開立數位存款、申辦</a:t>
                      </a:r>
                      <a:r>
                        <a:rPr lang="zh-TW" altLang="en-US" sz="1400" b="0" i="0" u="none" strike="noStrike" kern="1200" dirty="0">
                          <a:solidFill>
                            <a:srgbClr val="3399FF"/>
                          </a:solidFill>
                          <a:effectLst/>
                          <a:latin typeface="Yuanti TC" panose="02010600040101010101" pitchFamily="2" charset="-120"/>
                          <a:ea typeface="Yuanti TC" panose="02010600040101010101" pitchFamily="2" charset="-120"/>
                          <a:cs typeface="+mn-cs"/>
                        </a:rPr>
                        <a:t>數位貸款</a:t>
                      </a:r>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等</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255995990"/>
                  </a:ext>
                </a:extLst>
              </a:tr>
              <a:tr h="612000">
                <a:tc vMerge="1">
                  <a:txBody>
                    <a:bodyPr/>
                    <a:lstStyle/>
                    <a:p>
                      <a:endParaRPr lang="zh-TW" altLang="en-US" sz="1600" dirty="0">
                        <a:latin typeface="Yuanti TC" panose="02010600040101010101" pitchFamily="2" charset="-120"/>
                        <a:ea typeface="Yuanti TC" panose="02010600040101010101" pitchFamily="2" charset="-120"/>
                      </a:endParaRPr>
                    </a:p>
                  </a:txBody>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風險管理</a:t>
                      </a:r>
                      <a:endPar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dirty="0">
                          <a:latin typeface="Yuanti TC" panose="02010600040101010101" pitchFamily="2" charset="-120"/>
                          <a:ea typeface="Yuanti TC" panose="02010600040101010101" pitchFamily="2" charset="-120"/>
                        </a:rPr>
                        <a:t>聯徵</a:t>
                      </a:r>
                      <a:r>
                        <a:rPr lang="en-US" altLang="zh-TW" sz="1400" b="0" dirty="0">
                          <a:latin typeface="Yuanti TC" panose="02010600040101010101" pitchFamily="2" charset="-120"/>
                          <a:ea typeface="Yuanti TC" panose="02010600040101010101" pitchFamily="2" charset="-120"/>
                        </a:rPr>
                        <a:t>/</a:t>
                      </a:r>
                      <a:r>
                        <a:rPr lang="zh-TW" altLang="en-US" sz="1400" b="0" dirty="0">
                          <a:latin typeface="Yuanti TC" panose="02010600040101010101" pitchFamily="2" charset="-120"/>
                          <a:ea typeface="Yuanti TC" panose="02010600040101010101" pitchFamily="2" charset="-120"/>
                        </a:rPr>
                        <a:t>信用分數</a:t>
                      </a:r>
                      <a:r>
                        <a:rPr lang="en-US" altLang="zh-TW" sz="1400" b="0" dirty="0">
                          <a:latin typeface="Yuanti TC" panose="02010600040101010101" pitchFamily="2" charset="-120"/>
                          <a:ea typeface="Yuanti TC" panose="02010600040101010101" pitchFamily="2" charset="-120"/>
                        </a:rPr>
                        <a:t>(JCIC Score</a:t>
                      </a:r>
                      <a:r>
                        <a:rPr lang="zh-TW" altLang="en-US" sz="1400" b="0" dirty="0">
                          <a:latin typeface="Yuanti TC" panose="02010600040101010101" pitchFamily="2" charset="-120"/>
                          <a:ea typeface="Yuanti TC" panose="02010600040101010101" pitchFamily="2" charset="-120"/>
                        </a:rPr>
                        <a:t>、</a:t>
                      </a:r>
                      <a:r>
                        <a:rPr lang="en-US" altLang="zh-TW" sz="1400" b="0" dirty="0">
                          <a:latin typeface="Yuanti TC" panose="02010600040101010101" pitchFamily="2" charset="-120"/>
                          <a:ea typeface="Yuanti TC" panose="02010600040101010101" pitchFamily="2" charset="-120"/>
                        </a:rPr>
                        <a:t>FICO Score)</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dirty="0">
                          <a:latin typeface="Yuanti TC" panose="02010600040101010101" pitchFamily="2" charset="-120"/>
                          <a:ea typeface="Yuanti TC" panose="02010600040101010101" pitchFamily="2" charset="-120"/>
                        </a:rPr>
                        <a:t>透過</a:t>
                      </a:r>
                      <a:r>
                        <a:rPr lang="en-US" altLang="zh-TW" sz="1400" b="0" dirty="0">
                          <a:latin typeface="Yuanti TC" panose="02010600040101010101" pitchFamily="2" charset="-120"/>
                          <a:ea typeface="Yuanti TC" panose="02010600040101010101" pitchFamily="2" charset="-120"/>
                        </a:rPr>
                        <a:t>API</a:t>
                      </a:r>
                      <a:r>
                        <a:rPr lang="zh-TW" altLang="en-US" sz="1400" b="0" dirty="0">
                          <a:latin typeface="Yuanti TC" panose="02010600040101010101" pitchFamily="2" charset="-120"/>
                          <a:ea typeface="Yuanti TC" panose="02010600040101010101" pitchFamily="2" charset="-120"/>
                        </a:rPr>
                        <a:t>與銀行</a:t>
                      </a:r>
                      <a:r>
                        <a:rPr lang="en-US" altLang="zh-TW" sz="1400" b="0" dirty="0">
                          <a:latin typeface="Yuanti TC" panose="02010600040101010101" pitchFamily="2" charset="-120"/>
                          <a:ea typeface="Yuanti TC" panose="02010600040101010101" pitchFamily="2" charset="-120"/>
                        </a:rPr>
                        <a:t>/</a:t>
                      </a:r>
                      <a:r>
                        <a:rPr lang="zh-TW" altLang="en-US" sz="1400" b="0" dirty="0">
                          <a:latin typeface="Yuanti TC" panose="02010600040101010101" pitchFamily="2" charset="-120"/>
                          <a:ea typeface="Yuanti TC" panose="02010600040101010101" pitchFamily="2" charset="-120"/>
                        </a:rPr>
                        <a:t>公部門及時交換數據，</a:t>
                      </a:r>
                      <a:endParaRPr lang="en-US" altLang="zh-TW" sz="1400" b="0" dirty="0">
                        <a:latin typeface="Yuanti TC" panose="02010600040101010101" pitchFamily="2" charset="-120"/>
                        <a:ea typeface="Yuanti TC" panose="02010600040101010101" pitchFamily="2" charset="-120"/>
                      </a:endParaRPr>
                    </a:p>
                    <a:p>
                      <a:pPr algn="l"/>
                      <a:r>
                        <a:rPr lang="zh-TW" altLang="en-US" sz="1400" b="0" dirty="0">
                          <a:latin typeface="Yuanti TC" panose="02010600040101010101" pitchFamily="2" charset="-120"/>
                          <a:ea typeface="Yuanti TC" panose="02010600040101010101" pitchFamily="2" charset="-120"/>
                        </a:rPr>
                        <a:t>並透過線上信用評分系統即時計算</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4083489537"/>
                  </a:ext>
                </a:extLst>
              </a:tr>
              <a:tr h="612000">
                <a:tc vMerge="1">
                  <a:txBody>
                    <a:bodyPr/>
                    <a:lstStyle/>
                    <a:p>
                      <a:pPr algn="ctr"/>
                      <a:endParaRPr lang="zh-TW" altLang="en-US" sz="1400" dirty="0">
                        <a:latin typeface="Yuanti TC" panose="02010600040101010101" pitchFamily="2" charset="-120"/>
                        <a:ea typeface="Yuanti TC" panose="02010600040101010101" pitchFamily="2" charset="-120"/>
                      </a:endParaRP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個資管理</a:t>
                      </a:r>
                      <a:endPar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algn="l"/>
                      <a:r>
                        <a:rPr lang="zh-TW" altLang="en-US" sz="1400" b="0" dirty="0">
                          <a:latin typeface="Yuanti TC" panose="02010600040101010101" pitchFamily="2" charset="-120"/>
                          <a:ea typeface="Yuanti TC" panose="02010600040101010101" pitchFamily="2" charset="-120"/>
                        </a:rPr>
                        <a:t>客戶資料僅在金融機構內流通</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lvl="0" indent="0" algn="l" defTabSz="1125444" rtl="0" eaLnBrk="1" fontAlgn="auto" latinLnBrk="0" hangingPunct="1">
                        <a:lnSpc>
                          <a:spcPct val="100000"/>
                        </a:lnSpc>
                        <a:spcBef>
                          <a:spcPts val="0"/>
                        </a:spcBef>
                        <a:spcAft>
                          <a:spcPts val="0"/>
                        </a:spcAft>
                        <a:buClrTx/>
                        <a:buSzTx/>
                        <a:buFontTx/>
                        <a:buNone/>
                        <a:tabLst/>
                        <a:defRPr/>
                      </a:pPr>
                      <a:r>
                        <a:rPr lang="zh-TW" altLang="en-US" sz="1400" b="0" dirty="0">
                          <a:latin typeface="Yuanti TC" panose="02010600040101010101" pitchFamily="2" charset="-120"/>
                          <a:ea typeface="Yuanti TC" panose="02010600040101010101" pitchFamily="2" charset="-120"/>
                        </a:rPr>
                        <a:t>客戶資料在金融機構與商家</a:t>
                      </a:r>
                      <a:r>
                        <a:rPr lang="en-US" altLang="zh-TW" sz="1400" b="0" dirty="0">
                          <a:latin typeface="Yuanti TC" panose="02010600040101010101" pitchFamily="2" charset="-120"/>
                          <a:ea typeface="Yuanti TC" panose="02010600040101010101" pitchFamily="2" charset="-120"/>
                        </a:rPr>
                        <a:t>(</a:t>
                      </a:r>
                      <a:r>
                        <a:rPr lang="zh-TW" altLang="en-US" sz="1400" b="0" dirty="0">
                          <a:latin typeface="Yuanti TC" panose="02010600040101010101" pitchFamily="2" charset="-120"/>
                          <a:ea typeface="Yuanti TC" panose="02010600040101010101" pitchFamily="2" charset="-120"/>
                        </a:rPr>
                        <a:t>食、衣、住、行、育、樂</a:t>
                      </a:r>
                      <a:r>
                        <a:rPr lang="en-US" altLang="zh-TW" sz="1400" b="0" dirty="0">
                          <a:latin typeface="Yuanti TC" panose="02010600040101010101" pitchFamily="2" charset="-120"/>
                          <a:ea typeface="Yuanti TC" panose="02010600040101010101" pitchFamily="2" charset="-120"/>
                        </a:rPr>
                        <a:t>)</a:t>
                      </a:r>
                      <a:r>
                        <a:rPr lang="zh-TW" altLang="en-US" sz="1400" b="0" dirty="0">
                          <a:latin typeface="Yuanti TC" panose="02010600040101010101" pitchFamily="2" charset="-120"/>
                          <a:ea typeface="Yuanti TC" panose="02010600040101010101" pitchFamily="2" charset="-120"/>
                        </a:rPr>
                        <a:t>間頻繁流通</a:t>
                      </a: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extLst>
                  <a:ext uri="{0D108BD9-81ED-4DB2-BD59-A6C34878D82A}">
                    <a16:rowId xmlns:a16="http://schemas.microsoft.com/office/drawing/2014/main" val="1099091242"/>
                  </a:ext>
                </a:extLst>
              </a:tr>
              <a:tr h="612000">
                <a:tc>
                  <a:txBody>
                    <a:bodyPr/>
                    <a:lstStyle/>
                    <a:p>
                      <a:pPr algn="ctr"/>
                      <a:r>
                        <a:rPr lang="zh-TW" altLang="en-US" sz="1400" b="0" dirty="0">
                          <a:latin typeface="Yuanti TC" panose="02010600040101010101" pitchFamily="2" charset="-120"/>
                          <a:ea typeface="Yuanti TC" panose="02010600040101010101" pitchFamily="2" charset="-120"/>
                        </a:rPr>
                        <a:t>台灣未有</a:t>
                      </a:r>
                      <a:endParaRPr lang="en-US" altLang="zh-TW" sz="1400" b="0" dirty="0">
                        <a:latin typeface="Yuanti TC" panose="02010600040101010101" pitchFamily="2" charset="-120"/>
                        <a:ea typeface="Yuanti TC" panose="02010600040101010101" pitchFamily="2" charset="-120"/>
                      </a:endParaRPr>
                    </a:p>
                    <a:p>
                      <a:pPr algn="ctr"/>
                      <a:r>
                        <a:rPr lang="zh-TW" altLang="en-US" sz="1400" b="0" dirty="0">
                          <a:latin typeface="Yuanti TC" panose="02010600040101010101" pitchFamily="2" charset="-120"/>
                          <a:ea typeface="Yuanti TC" panose="02010600040101010101" pitchFamily="2" charset="-120"/>
                        </a:rPr>
                        <a:t>金融服務</a:t>
                      </a:r>
                    </a:p>
                  </a:txBody>
                  <a:tcPr anchor="ctr">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數位資產與去中心化金融</a:t>
                      </a:r>
                      <a:r>
                        <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rPr>
                        <a:t>(</a:t>
                      </a:r>
                      <a:r>
                        <a:rPr lang="en"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rPr>
                        <a:t>DeFi</a:t>
                      </a:r>
                      <a:r>
                        <a:rPr lang="en-US" altLang="zh-TW" sz="1400" b="0" i="0" u="none" strike="noStrike" kern="1200" dirty="0">
                          <a:solidFill>
                            <a:schemeClr val="dk1"/>
                          </a:solidFill>
                          <a:effectLst/>
                          <a:latin typeface="Yuanti TC" panose="02010600040101010101" pitchFamily="2" charset="-120"/>
                          <a:ea typeface="Yuanti TC" panose="02010600040101010101" pitchFamily="2" charset="-120"/>
                          <a:cs typeface="+mn-cs"/>
                        </a:rPr>
                        <a:t>)</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en-US" altLang="zh-TW" sz="1400" b="0" dirty="0">
                          <a:latin typeface="Yuanti TC" panose="02010600040101010101" pitchFamily="2" charset="-120"/>
                          <a:ea typeface="Yuanti TC" panose="02010600040101010101" pitchFamily="2" charset="-120"/>
                        </a:rPr>
                        <a:t>NA</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tcPr>
                </a:tc>
                <a:tc>
                  <a:txBody>
                    <a:bodyPr/>
                    <a:lstStyle/>
                    <a:p>
                      <a:pPr algn="l"/>
                      <a:r>
                        <a:rPr lang="zh-TW" altLang="en-US" sz="1400" b="0" i="0" u="none" strike="noStrike" kern="1200" dirty="0">
                          <a:solidFill>
                            <a:schemeClr val="dk1"/>
                          </a:solidFill>
                          <a:effectLst/>
                          <a:latin typeface="Yuanti TC" panose="02010600040101010101" pitchFamily="2" charset="-120"/>
                          <a:ea typeface="Yuanti TC" panose="02010600040101010101" pitchFamily="2" charset="-120"/>
                          <a:cs typeface="+mn-cs"/>
                        </a:rPr>
                        <a:t>使用中央發行的數位貨幣與穩定幣來進行支付</a:t>
                      </a:r>
                      <a:endParaRPr lang="zh-TW" altLang="en-US" sz="1400" b="0" dirty="0">
                        <a:latin typeface="Yuanti TC" panose="02010600040101010101" pitchFamily="2" charset="-120"/>
                        <a:ea typeface="Yuanti TC" panose="02010600040101010101" pitchFamily="2" charset="-120"/>
                      </a:endParaRPr>
                    </a:p>
                  </a:txBody>
                  <a:tcPr anchor="ctr">
                    <a:lnL w="12700" cap="flat" cmpd="sng" algn="ctr">
                      <a:solidFill>
                        <a:schemeClr val="bg1"/>
                      </a:solidFill>
                      <a:prstDash val="solid"/>
                      <a:round/>
                      <a:headEnd type="none" w="med" len="med"/>
                      <a:tailEnd type="none" w="med" len="med"/>
                    </a:lnL>
                    <a:lnT w="12700" cap="flat" cmpd="sng" algn="ctr">
                      <a:solidFill>
                        <a:schemeClr val="bg1"/>
                      </a:solidFill>
                      <a:prstDash val="solid"/>
                      <a:round/>
                      <a:headEnd type="none" w="med" len="med"/>
                      <a:tailEnd type="none" w="med" len="med"/>
                    </a:lnT>
                  </a:tcPr>
                </a:tc>
                <a:extLst>
                  <a:ext uri="{0D108BD9-81ED-4DB2-BD59-A6C34878D82A}">
                    <a16:rowId xmlns:a16="http://schemas.microsoft.com/office/drawing/2014/main" val="345924467"/>
                  </a:ext>
                </a:extLst>
              </a:tr>
            </a:tbl>
          </a:graphicData>
        </a:graphic>
      </p:graphicFrame>
      <p:sp>
        <p:nvSpPr>
          <p:cNvPr id="28" name="圓角矩形 27">
            <a:extLst>
              <a:ext uri="{FF2B5EF4-FFF2-40B4-BE49-F238E27FC236}">
                <a16:creationId xmlns:a16="http://schemas.microsoft.com/office/drawing/2014/main" id="{36DA36C4-1DEE-3126-229E-CF44793D8A07}"/>
              </a:ext>
            </a:extLst>
          </p:cNvPr>
          <p:cNvSpPr/>
          <p:nvPr/>
        </p:nvSpPr>
        <p:spPr bwMode="auto">
          <a:xfrm>
            <a:off x="8145254" y="2582816"/>
            <a:ext cx="3048145" cy="360000"/>
          </a:xfrm>
          <a:prstGeom prst="roundRect">
            <a:avLst/>
          </a:prstGeom>
          <a:noFill/>
          <a:ln w="28575" cap="flat" cmpd="sng" algn="ctr">
            <a:solidFill>
              <a:srgbClr val="3399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pPr>
            <a:endParaRPr kumimoji="1" lang="zh-TW" altLang="en-US" sz="1600" b="0" i="0" u="none" strike="noStrike" cap="none" normalizeH="0" baseline="0">
              <a:ln>
                <a:noFill/>
              </a:ln>
              <a:solidFill>
                <a:srgbClr val="737373"/>
              </a:solidFill>
              <a:effectLst/>
              <a:latin typeface="Frutiger 47LightCn" pitchFamily="34" charset="0"/>
              <a:ea typeface="文鼎新細黑" pitchFamily="49" charset="-120"/>
            </a:endParaRPr>
          </a:p>
        </p:txBody>
      </p:sp>
    </p:spTree>
    <p:extLst>
      <p:ext uri="{BB962C8B-B14F-4D97-AF65-F5344CB8AC3E}">
        <p14:creationId xmlns:p14="http://schemas.microsoft.com/office/powerpoint/2010/main" val="2441963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a:extLst>
              <a:ext uri="{FF2B5EF4-FFF2-40B4-BE49-F238E27FC236}">
                <a16:creationId xmlns:a16="http://schemas.microsoft.com/office/drawing/2014/main" id="{4C10D963-4458-BCC0-FF72-ED8A3AD7DBB0}"/>
              </a:ext>
            </a:extLst>
          </p:cNvPr>
          <p:cNvSpPr>
            <a:spLocks noGrp="1"/>
          </p:cNvSpPr>
          <p:nvPr>
            <p:ph type="title"/>
          </p:nvPr>
        </p:nvSpPr>
        <p:spPr>
          <a:xfrm>
            <a:off x="1031631" y="2529000"/>
            <a:ext cx="10128738" cy="1800000"/>
          </a:xfrm>
        </p:spPr>
        <p:txBody>
          <a:bodyPr>
            <a:normAutofit fontScale="90000"/>
          </a:bodyPr>
          <a:lstStyle/>
          <a:p>
            <a:r>
              <a:rPr lang="zh-TW" altLang="en-US" dirty="0"/>
              <a:t>個案分析</a:t>
            </a:r>
            <a:r>
              <a:rPr lang="en-US" altLang="zh-TW" dirty="0"/>
              <a:t>1_</a:t>
            </a:r>
            <a:br>
              <a:rPr lang="en-US" altLang="zh-TW" dirty="0"/>
            </a:br>
            <a:r>
              <a:rPr lang="zh-TW" altLang="en-US" dirty="0"/>
              <a:t>「運用電信行動身分認證辦理普惠金融業務」</a:t>
            </a:r>
          </a:p>
        </p:txBody>
      </p:sp>
      <p:sp>
        <p:nvSpPr>
          <p:cNvPr id="3" name="投影片編號版面配置區 2">
            <a:extLst>
              <a:ext uri="{FF2B5EF4-FFF2-40B4-BE49-F238E27FC236}">
                <a16:creationId xmlns:a16="http://schemas.microsoft.com/office/drawing/2014/main" id="{E9CFE524-6C28-0F87-6FF9-0C9298CA57DF}"/>
              </a:ext>
            </a:extLst>
          </p:cNvPr>
          <p:cNvSpPr>
            <a:spLocks noGrp="1"/>
          </p:cNvSpPr>
          <p:nvPr>
            <p:ph type="sldNum" sz="quarter" idx="4"/>
          </p:nvPr>
        </p:nvSpPr>
        <p:spPr/>
        <p:txBody>
          <a:bodyPr/>
          <a:lstStyle/>
          <a:p>
            <a:fld id="{5724A70F-1A80-4FFC-9EFC-544BA2D42D70}" type="slidenum">
              <a:rPr lang="zh-TW" altLang="en-US" smtClean="0"/>
              <a:pPr/>
              <a:t>8</a:t>
            </a:fld>
            <a:endParaRPr lang="zh-TW" altLang="en-US" dirty="0"/>
          </a:p>
        </p:txBody>
      </p:sp>
    </p:spTree>
    <p:extLst>
      <p:ext uri="{BB962C8B-B14F-4D97-AF65-F5344CB8AC3E}">
        <p14:creationId xmlns:p14="http://schemas.microsoft.com/office/powerpoint/2010/main" val="2737060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7E7736A-2E9D-08BE-F2F0-67A043803C21}"/>
              </a:ext>
            </a:extLst>
          </p:cNvPr>
          <p:cNvSpPr>
            <a:spLocks noGrp="1"/>
          </p:cNvSpPr>
          <p:nvPr>
            <p:ph type="title"/>
          </p:nvPr>
        </p:nvSpPr>
        <p:spPr/>
        <p:txBody>
          <a:bodyPr/>
          <a:lstStyle/>
          <a:p>
            <a:r>
              <a:rPr kumimoji="1" lang="zh-TW" altLang="en-US" dirty="0"/>
              <a:t>貸款申辦流程</a:t>
            </a:r>
            <a:r>
              <a:rPr lang="zh-TW" altLang="en-US" dirty="0"/>
              <a:t>優化</a:t>
            </a:r>
            <a:endParaRPr kumimoji="1" lang="zh-TW" altLang="en-US" dirty="0"/>
          </a:p>
        </p:txBody>
      </p:sp>
      <p:sp>
        <p:nvSpPr>
          <p:cNvPr id="3" name="投影片編號版面配置區 2">
            <a:extLst>
              <a:ext uri="{FF2B5EF4-FFF2-40B4-BE49-F238E27FC236}">
                <a16:creationId xmlns:a16="http://schemas.microsoft.com/office/drawing/2014/main" id="{57DA36D1-F8D9-BD64-A33A-AE49BEA1030C}"/>
              </a:ext>
            </a:extLst>
          </p:cNvPr>
          <p:cNvSpPr>
            <a:spLocks noGrp="1"/>
          </p:cNvSpPr>
          <p:nvPr>
            <p:ph type="sldNum" sz="quarter" idx="4"/>
          </p:nvPr>
        </p:nvSpPr>
        <p:spPr/>
        <p:txBody>
          <a:bodyPr/>
          <a:lstStyle/>
          <a:p>
            <a:fld id="{5724A70F-1A80-4FFC-9EFC-544BA2D42D70}" type="slidenum">
              <a:rPr lang="zh-TW" altLang="en-US" smtClean="0"/>
              <a:pPr/>
              <a:t>9</a:t>
            </a:fld>
            <a:endParaRPr lang="zh-TW" altLang="en-US" dirty="0"/>
          </a:p>
        </p:txBody>
      </p:sp>
      <p:pic>
        <p:nvPicPr>
          <p:cNvPr id="4" name="圖片 3">
            <a:extLst>
              <a:ext uri="{FF2B5EF4-FFF2-40B4-BE49-F238E27FC236}">
                <a16:creationId xmlns:a16="http://schemas.microsoft.com/office/drawing/2014/main" id="{DBA715AC-A20E-E88E-3ED7-B2181830777F}"/>
              </a:ext>
            </a:extLst>
          </p:cNvPr>
          <p:cNvPicPr>
            <a:picLocks noChangeAspect="1"/>
          </p:cNvPicPr>
          <p:nvPr/>
        </p:nvPicPr>
        <p:blipFill>
          <a:blip r:embed="rId2"/>
          <a:srcRect t="20559" b="9854"/>
          <a:stretch/>
        </p:blipFill>
        <p:spPr>
          <a:xfrm>
            <a:off x="1238775" y="1519893"/>
            <a:ext cx="9714450" cy="4680000"/>
          </a:xfrm>
          <a:prstGeom prst="rect">
            <a:avLst/>
          </a:prstGeom>
        </p:spPr>
      </p:pic>
      <p:sp>
        <p:nvSpPr>
          <p:cNvPr id="5" name="文字方塊 4">
            <a:extLst>
              <a:ext uri="{FF2B5EF4-FFF2-40B4-BE49-F238E27FC236}">
                <a16:creationId xmlns:a16="http://schemas.microsoft.com/office/drawing/2014/main" id="{F8D649AD-6287-9313-4BDD-CC1C658EBD49}"/>
              </a:ext>
            </a:extLst>
          </p:cNvPr>
          <p:cNvSpPr txBox="1"/>
          <p:nvPr/>
        </p:nvSpPr>
        <p:spPr>
          <a:xfrm>
            <a:off x="11772900" y="-845820"/>
            <a:ext cx="184731" cy="338554"/>
          </a:xfrm>
          <a:prstGeom prst="rect">
            <a:avLst/>
          </a:prstGeom>
          <a:noFill/>
        </p:spPr>
        <p:txBody>
          <a:bodyPr wrap="none" rtlCol="0">
            <a:spAutoFit/>
          </a:bodyPr>
          <a:lstStyle/>
          <a:p>
            <a:endParaRPr kumimoji="1" lang="zh-TW" altLang="en-US" dirty="0"/>
          </a:p>
        </p:txBody>
      </p:sp>
      <p:sp>
        <p:nvSpPr>
          <p:cNvPr id="8" name="文字方塊 7">
            <a:extLst>
              <a:ext uri="{FF2B5EF4-FFF2-40B4-BE49-F238E27FC236}">
                <a16:creationId xmlns:a16="http://schemas.microsoft.com/office/drawing/2014/main" id="{E605DF07-051F-D2B5-98FE-471778297094}"/>
              </a:ext>
            </a:extLst>
          </p:cNvPr>
          <p:cNvSpPr txBox="1"/>
          <p:nvPr/>
        </p:nvSpPr>
        <p:spPr>
          <a:xfrm>
            <a:off x="1199456" y="5621178"/>
            <a:ext cx="972000" cy="400110"/>
          </a:xfrm>
          <a:prstGeom prst="rect">
            <a:avLst/>
          </a:prstGeom>
          <a:solidFill>
            <a:schemeClr val="bg1"/>
          </a:solidFill>
        </p:spPr>
        <p:txBody>
          <a:bodyPr wrap="square" rtlCol="0">
            <a:spAutoFit/>
          </a:bodyPr>
          <a:lstStyle/>
          <a:p>
            <a:pPr algn="l"/>
            <a:r>
              <a:rPr lang="en-US" altLang="zh-TW" sz="1000" b="1" dirty="0">
                <a:solidFill>
                  <a:schemeClr val="tx1"/>
                </a:solidFill>
                <a:latin typeface="+mj-lt"/>
                <a:ea typeface="AR PL KaitiM Big5" panose="020B0609010101010101" pitchFamily="49" charset="-120"/>
              </a:rPr>
              <a:t>4.</a:t>
            </a:r>
            <a:r>
              <a:rPr lang="zh-TW" altLang="en-US" sz="1000" b="1" dirty="0">
                <a:solidFill>
                  <a:schemeClr val="tx1"/>
                </a:solidFill>
                <a:latin typeface="+mj-lt"/>
                <a:ea typeface="AR PL KaitiM Big5" panose="020B0609010101010101" pitchFamily="49" charset="-120"/>
              </a:rPr>
              <a:t>由</a:t>
            </a:r>
            <a:r>
              <a:rPr lang="zh-TW" altLang="en-US" sz="1000" b="1" dirty="0">
                <a:solidFill>
                  <a:schemeClr val="tx1"/>
                </a:solidFill>
                <a:latin typeface="AR PL KaitiM Big5" panose="020B0609010101010101" pitchFamily="49" charset="-120"/>
                <a:ea typeface="AR PL KaitiM Big5" panose="020B0609010101010101" pitchFamily="49" charset="-120"/>
              </a:rPr>
              <a:t>電信通路</a:t>
            </a:r>
            <a:endParaRPr lang="en-US" altLang="zh-TW" sz="1000" b="1" dirty="0">
              <a:solidFill>
                <a:schemeClr val="tx1"/>
              </a:solidFill>
              <a:latin typeface="AR PL KaitiM Big5" panose="020B0609010101010101" pitchFamily="49" charset="-120"/>
              <a:ea typeface="AR PL KaitiM Big5" panose="020B0609010101010101" pitchFamily="49" charset="-120"/>
            </a:endParaRPr>
          </a:p>
          <a:p>
            <a:pPr algn="l"/>
            <a:r>
              <a:rPr lang="zh-TW" altLang="en-US" sz="1000" b="1" dirty="0">
                <a:solidFill>
                  <a:schemeClr val="tx1"/>
                </a:solidFill>
                <a:latin typeface="AR PL KaitiM Big5" panose="020B0609010101010101" pitchFamily="49" charset="-120"/>
                <a:ea typeface="AR PL KaitiM Big5" panose="020B0609010101010101" pitchFamily="49" charset="-120"/>
              </a:rPr>
              <a:t>導客</a:t>
            </a:r>
          </a:p>
        </p:txBody>
      </p:sp>
    </p:spTree>
    <p:extLst>
      <p:ext uri="{BB962C8B-B14F-4D97-AF65-F5344CB8AC3E}">
        <p14:creationId xmlns:p14="http://schemas.microsoft.com/office/powerpoint/2010/main" val="355248721"/>
      </p:ext>
    </p:extLst>
  </p:cSld>
  <p:clrMapOvr>
    <a:masterClrMapping/>
  </p:clrMapOvr>
</p:sld>
</file>

<file path=ppt/theme/theme1.xml><?xml version="1.0" encoding="utf-8"?>
<a:theme xmlns:a="http://schemas.openxmlformats.org/drawingml/2006/main" name="1_tsia_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訂 1">
      <a:majorFont>
        <a:latin typeface="Arial"/>
        <a:ea typeface="標楷體"/>
        <a:cs typeface=""/>
      </a:majorFont>
      <a:minorFont>
        <a:latin typeface="Arial"/>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defRPr kumimoji="1" lang="zh-TW" altLang="en-US" sz="1600" b="0" i="0" u="none" strike="noStrike" cap="none" normalizeH="0" baseline="0" smtClean="0">
            <a:ln>
              <a:noFill/>
            </a:ln>
            <a:solidFill>
              <a:srgbClr val="737373"/>
            </a:solidFill>
            <a:effectLst/>
            <a:latin typeface="Frutiger 47LightCn" pitchFamily="34" charset="0"/>
            <a:ea typeface="文鼎新細黑" pitchFamily="49" charset="-12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292100" marR="0" indent="-292100" algn="just" defTabSz="914400" rtl="0" eaLnBrk="1" fontAlgn="base" latinLnBrk="0" hangingPunct="1">
          <a:lnSpc>
            <a:spcPct val="110000"/>
          </a:lnSpc>
          <a:spcBef>
            <a:spcPct val="50000"/>
          </a:spcBef>
          <a:spcAft>
            <a:spcPct val="0"/>
          </a:spcAft>
          <a:buClr>
            <a:srgbClr val="D56C2A"/>
          </a:buClr>
          <a:buSzPct val="90000"/>
          <a:buFontTx/>
          <a:buNone/>
          <a:tabLst/>
          <a:defRPr kumimoji="1" lang="zh-TW" altLang="en-US" sz="1600" b="0" i="0" u="none" strike="noStrike" cap="none" normalizeH="0" baseline="0" smtClean="0">
            <a:ln>
              <a:noFill/>
            </a:ln>
            <a:solidFill>
              <a:srgbClr val="737373"/>
            </a:solidFill>
            <a:effectLst/>
            <a:latin typeface="Frutiger 47LightCn" pitchFamily="34" charset="0"/>
            <a:ea typeface="文鼎新細黑" pitchFamily="49" charset="-120"/>
          </a:defRPr>
        </a:defPPr>
      </a:lstStyle>
    </a:lnDef>
  </a:objectDefaults>
  <a:extraClrSchemeLst>
    <a:extraClrScheme>
      <a:clrScheme name="1_tsia_a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tsia_a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tsia_a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tsia_a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tsia_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tsia_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tsia_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文件" ma:contentTypeID="0x0101007739149FA64B4E419EEE40D951FBA4AF" ma:contentTypeVersion="0" ma:contentTypeDescription="建立新的文件。" ma:contentTypeScope="" ma:versionID="2b706d2e0a5847acf47771b8a3c7a61c">
  <xsd:schema xmlns:xsd="http://www.w3.org/2001/XMLSchema" xmlns:p="http://schemas.microsoft.com/office/2006/metadata/properties" targetNamespace="http://schemas.microsoft.com/office/2006/metadata/properties" ma:root="true" ma:fieldsID="b8ca951d90cafeb83d4a03d140f1bad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內容類型" ma:readOnly="true"/>
        <xsd:element ref="dc:title" minOccurs="0" maxOccurs="1" ma:index="4" ma:displayName="標題"/>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D0715E0-0561-4CF3-AD44-D0193BFD0A2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2.xml><?xml version="1.0" encoding="utf-8"?>
<ds:datastoreItem xmlns:ds="http://schemas.openxmlformats.org/officeDocument/2006/customXml" ds:itemID="{6B8D6D86-0E61-4004-A41C-AC1932313D9F}">
  <ds:schemaRefs>
    <ds:schemaRef ds:uri="http://schemas.microsoft.com/sharepoint/v3/contenttype/forms"/>
  </ds:schemaRefs>
</ds:datastoreItem>
</file>

<file path=customXml/itemProps3.xml><?xml version="1.0" encoding="utf-8"?>
<ds:datastoreItem xmlns:ds="http://schemas.openxmlformats.org/officeDocument/2006/customXml" ds:itemID="{23572742-EFF2-4FAB-95B7-CBB05305332D}">
  <ds:schemaRefs>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 ds:uri="http://purl.org/dc/terms/"/>
    <ds:schemaRef ds:uri="http://schemas.microsoft.com/office/2006/documentManagement/typ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53075</TotalTime>
  <Words>1521</Words>
  <Application>Microsoft Macintosh PowerPoint</Application>
  <PresentationFormat>寬螢幕</PresentationFormat>
  <Paragraphs>197</Paragraphs>
  <Slides>16</Slides>
  <Notes>1</Notes>
  <HiddenSlides>0</HiddenSlides>
  <MMClips>0</MMClips>
  <ScaleCrop>false</ScaleCrop>
  <HeadingPairs>
    <vt:vector size="6" baseType="variant">
      <vt:variant>
        <vt:lpstr>使用字型</vt:lpstr>
      </vt:variant>
      <vt:variant>
        <vt:i4>12</vt:i4>
      </vt:variant>
      <vt:variant>
        <vt:lpstr>佈景主題</vt:lpstr>
      </vt:variant>
      <vt:variant>
        <vt:i4>1</vt:i4>
      </vt:variant>
      <vt:variant>
        <vt:lpstr>投影片標題</vt:lpstr>
      </vt:variant>
      <vt:variant>
        <vt:i4>16</vt:i4>
      </vt:variant>
    </vt:vector>
  </HeadingPairs>
  <TitlesOfParts>
    <vt:vector size="29" baseType="lpstr">
      <vt:lpstr>標楷體</vt:lpstr>
      <vt:lpstr>標準系統字體</vt:lpstr>
      <vt:lpstr>AR PL KaitiM Big5</vt:lpstr>
      <vt:lpstr>BauerBodoni</vt:lpstr>
      <vt:lpstr>CIDFont+F2</vt:lpstr>
      <vt:lpstr>Frutiger 47LightCn</vt:lpstr>
      <vt:lpstr>Gen Jyuu Gothic Regular</vt:lpstr>
      <vt:lpstr>Yuanti TC</vt:lpstr>
      <vt:lpstr>Arial</vt:lpstr>
      <vt:lpstr>Calibri</vt:lpstr>
      <vt:lpstr>Times New Roman</vt:lpstr>
      <vt:lpstr>Wingdings</vt:lpstr>
      <vt:lpstr>1_tsia_a</vt:lpstr>
      <vt:lpstr>金融業的數位化與普惠金融策略</vt:lpstr>
      <vt:lpstr>課程大綱</vt:lpstr>
      <vt:lpstr>本週教學大綱</vt:lpstr>
      <vt:lpstr>普惠金融簡介</vt:lpstr>
      <vt:lpstr>「普惠金融」發展背景</vt:lpstr>
      <vt:lpstr>「普惠金融」發展背景</vt:lpstr>
      <vt:lpstr>「普惠金融」的服務範疇</vt:lpstr>
      <vt:lpstr>個案分析1_ 「運用電信行動身分認證辦理普惠金融業務」</vt:lpstr>
      <vt:lpstr>貸款申辦流程優化</vt:lpstr>
      <vt:lpstr>普惠金融的實際成效</vt:lpstr>
      <vt:lpstr>普惠金融下如何進行個資保護</vt:lpstr>
      <vt:lpstr>去識別化程度與再識別風險</vt:lpstr>
      <vt:lpstr>個案分析2_ 「透過普惠金融讓計程車司機得以獲得銀行融資服務」</vt:lpstr>
      <vt:lpstr>計程車司機的客戶樣態 </vt:lpstr>
      <vt:lpstr>透過普惠金融讓計程車司機得以獲得銀行融資服務 </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消金評分模型策略合作案</dc:title>
  <cp:lastModifiedBy>君綺 陳</cp:lastModifiedBy>
  <cp:revision>680</cp:revision>
  <cp:lastPrinted>2025-03-08T16:20:56Z</cp:lastPrinted>
  <dcterms:created xsi:type="dcterms:W3CDTF">2002-10-28T05:17:34Z</dcterms:created>
  <dcterms:modified xsi:type="dcterms:W3CDTF">2025-03-19T17:12:43Z</dcterms:modified>
</cp:coreProperties>
</file>