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493" r:id="rId5"/>
    <p:sldId id="558" r:id="rId6"/>
    <p:sldId id="567" r:id="rId7"/>
    <p:sldId id="584" r:id="rId8"/>
    <p:sldId id="585" r:id="rId9"/>
    <p:sldId id="586" r:id="rId10"/>
    <p:sldId id="596" r:id="rId11"/>
    <p:sldId id="588" r:id="rId12"/>
    <p:sldId id="589" r:id="rId13"/>
    <p:sldId id="592" r:id="rId14"/>
    <p:sldId id="594" r:id="rId15"/>
    <p:sldId id="595" r:id="rId16"/>
    <p:sldId id="598" r:id="rId17"/>
    <p:sldId id="599" r:id="rId18"/>
    <p:sldId id="597" r:id="rId19"/>
    <p:sldId id="600" r:id="rId20"/>
    <p:sldId id="601" r:id="rId21"/>
    <p:sldId id="583" r:id="rId22"/>
  </p:sldIdLst>
  <p:sldSz cx="12192000" cy="6858000"/>
  <p:notesSz cx="10234613" cy="70993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5pPr>
    <a:lvl6pPr marL="22860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6pPr>
    <a:lvl7pPr marL="27432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7pPr>
    <a:lvl8pPr marL="32004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8pPr>
    <a:lvl9pPr marL="36576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3" userDrawn="1">
          <p15:clr>
            <a:srgbClr val="A4A3A4"/>
          </p15:clr>
        </p15:guide>
        <p15:guide id="3" orient="horz" pos="2237" userDrawn="1">
          <p15:clr>
            <a:srgbClr val="A4A3A4"/>
          </p15:clr>
        </p15:guide>
        <p15:guide id="4" pos="3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FF"/>
    <a:srgbClr val="FE94A4"/>
    <a:srgbClr val="FE5C5E"/>
    <a:srgbClr val="3399FF"/>
    <a:srgbClr val="06529C"/>
    <a:srgbClr val="FF7472"/>
    <a:srgbClr val="05539D"/>
    <a:srgbClr val="33314C"/>
    <a:srgbClr val="46B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 autoAdjust="0"/>
    <p:restoredTop sz="86960" autoAdjust="0"/>
  </p:normalViewPr>
  <p:slideViewPr>
    <p:cSldViewPr showGuides="1">
      <p:cViewPr varScale="1">
        <p:scale>
          <a:sx n="90" d="100"/>
          <a:sy n="90" d="100"/>
        </p:scale>
        <p:origin x="750" y="84"/>
      </p:cViewPr>
      <p:guideLst>
        <p:guide orient="horz" pos="3793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9" d="100"/>
          <a:sy n="109" d="100"/>
        </p:scale>
        <p:origin x="-1542" y="-84"/>
      </p:cViewPr>
      <p:guideLst>
        <p:guide orient="horz" pos="2236"/>
        <p:guide pos="3223"/>
        <p:guide orient="horz" pos="2237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888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888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AB8B961A-6A05-49D4-8C0E-A7AD7171AC5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9916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888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49550" y="531813"/>
            <a:ext cx="4733925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162" y="3372586"/>
            <a:ext cx="7504289" cy="319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888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DFD4178-4483-4FE6-9A63-D778FB3ED7F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14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1813"/>
            <a:ext cx="4733925" cy="2663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52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03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111385" y="2177722"/>
            <a:ext cx="9969231" cy="165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副標題 2"/>
          <p:cNvSpPr>
            <a:spLocks noGrp="1"/>
          </p:cNvSpPr>
          <p:nvPr>
            <p:ph type="subTitle" idx="1"/>
          </p:nvPr>
        </p:nvSpPr>
        <p:spPr>
          <a:xfrm>
            <a:off x="1665231" y="4005264"/>
            <a:ext cx="88615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769300" indent="0" algn="l">
              <a:lnSpc>
                <a:spcPct val="150000"/>
              </a:lnSpc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895999CC-7DD9-140B-E663-97696AEF3F5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287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D8E534C-30B6-6DF6-6707-F0B89957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31" y="2529000"/>
            <a:ext cx="101287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C169D16-A62A-B2BC-6296-B503C5119328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85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031631" y="2529000"/>
            <a:ext cx="101287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2B0168AA-3269-27F8-6075-592B1D7FB5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本簡報僅供參考，未經本人批准同意，本簡報不得翻印或作其他任何用途。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B290D4C6-D29F-B162-C37B-372AF2F2578F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1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6000" y="239296"/>
            <a:ext cx="115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30000"/>
              </a:lnSpc>
              <a:defRPr sz="3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9B6B94A0-8C1E-A807-278A-AE8B10A91B5B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05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31631" y="557808"/>
            <a:ext cx="1012873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1BF5DF5C-7EEC-5EA0-6FC5-E0A9658EEBB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9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Aft>
                <a:spcPts val="1477"/>
              </a:spcAft>
              <a:buClrTx/>
              <a:buFont typeface="Wingdings" panose="05000000000000000000" pitchFamily="2" charset="2"/>
              <a:buChar char="l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lnSpc>
                <a:spcPct val="150000"/>
              </a:lnSpc>
              <a:spcAft>
                <a:spcPts val="1477"/>
              </a:spcAft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lnSpc>
                <a:spcPct val="150000"/>
              </a:lnSpc>
              <a:spcAft>
                <a:spcPts val="1477"/>
              </a:spcAft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557808"/>
            <a:ext cx="1012873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446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83BB7049-443C-C71A-2BE4-C42690E5DFA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59566"/>
            <a:ext cx="5390400" cy="639762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09600" y="1316150"/>
            <a:ext cx="5390400" cy="3924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5" y="559566"/>
            <a:ext cx="5390400" cy="639762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93365" y="1316150"/>
            <a:ext cx="5390400" cy="3924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13"/>
          </p:nvPr>
        </p:nvSpPr>
        <p:spPr>
          <a:xfrm>
            <a:off x="609600" y="4880046"/>
            <a:ext cx="5390400" cy="1260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215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8" name="內容版面配置區 5"/>
          <p:cNvSpPr>
            <a:spLocks noGrp="1"/>
          </p:cNvSpPr>
          <p:nvPr>
            <p:ph sz="quarter" idx="14"/>
          </p:nvPr>
        </p:nvSpPr>
        <p:spPr>
          <a:xfrm>
            <a:off x="6193365" y="4880046"/>
            <a:ext cx="5390400" cy="1260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215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15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9BEAC327-7B1E-DED8-323D-6D8C341B59D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3AFE3CF7-E8E2-1D4D-FC8B-BC1CF45FA8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本簡報僅供參考，未經本人批准同意，本簡報不得翻印或作其他任何用途。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121D990-5439-34A3-98E7-C79591C6DDD6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40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"/>
          <p:cNvSpPr>
            <a:spLocks noChangeShapeType="1"/>
          </p:cNvSpPr>
          <p:nvPr/>
        </p:nvSpPr>
        <p:spPr bwMode="auto">
          <a:xfrm flipV="1">
            <a:off x="410307" y="6369050"/>
            <a:ext cx="11342078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27" name="Line 10"/>
          <p:cNvSpPr>
            <a:spLocks noChangeShapeType="1"/>
          </p:cNvSpPr>
          <p:nvPr/>
        </p:nvSpPr>
        <p:spPr bwMode="auto">
          <a:xfrm flipV="1">
            <a:off x="422031" y="129540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本簡報僅供參考，未經本人批准同意，本簡報不得翻印或作其他任何用途。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63" r:id="rId2"/>
    <p:sldLayoutId id="2147484267" r:id="rId3"/>
    <p:sldLayoutId id="2147484261" r:id="rId4"/>
    <p:sldLayoutId id="2147484266" r:id="rId5"/>
    <p:sldLayoutId id="2147484264" r:id="rId6"/>
    <p:sldLayoutId id="2147484265" r:id="rId7"/>
    <p:sldLayoutId id="2147484260" r:id="rId8"/>
  </p:sldLayoutIdLst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5pPr>
      <a:lvl6pPr marL="562722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6pPr>
      <a:lvl7pPr marL="1125444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7pPr>
      <a:lvl8pPr marL="1688165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8pPr>
      <a:lvl9pPr marL="2250887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9pPr>
    </p:titleStyle>
    <p:bodyStyle>
      <a:lvl1pPr marL="422041" indent="-422041" algn="just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D56C2A"/>
        </a:buClr>
        <a:buSzPct val="90000"/>
        <a:defRPr kumimoji="1" sz="2585">
          <a:solidFill>
            <a:schemeClr val="tx1"/>
          </a:solidFill>
          <a:latin typeface="+mn-lt"/>
          <a:ea typeface="+mn-ea"/>
          <a:cs typeface="+mn-cs"/>
        </a:defRPr>
      </a:lvl1pPr>
      <a:lvl2pPr marL="945685" indent="-35170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2pPr>
      <a:lvl3pPr marL="1461513" indent="-281361" algn="l" rtl="0" eaLnBrk="0" fontAlgn="base" hangingPunct="0">
        <a:spcBef>
          <a:spcPct val="20000"/>
        </a:spcBef>
        <a:spcAft>
          <a:spcPct val="0"/>
        </a:spcAft>
        <a:buChar char="•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3pPr>
      <a:lvl4pPr marL="1977342" indent="-281361" algn="l" rtl="0" eaLnBrk="0" fontAlgn="base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5pPr>
      <a:lvl6pPr marL="3094970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6pPr>
      <a:lvl7pPr marL="3657691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7pPr>
      <a:lvl8pPr marL="4220413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8pPr>
      <a:lvl9pPr marL="4783135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9pPr>
    </p:bodyStyle>
    <p:otherStyle>
      <a:defPPr>
        <a:defRPr lang="zh-TW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microsoft.com/office/2007/relationships/hdphoto" Target="../media/hdphoto2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11" Type="http://schemas.microsoft.com/office/2007/relationships/hdphoto" Target="../media/hdphoto4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AB88F3E-0017-4839-B07D-9B2AEA41D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385" y="2177722"/>
            <a:ext cx="9969231" cy="1656000"/>
          </a:xfrm>
        </p:spPr>
        <p:txBody>
          <a:bodyPr/>
          <a:lstStyle/>
          <a:p>
            <a:r>
              <a:rPr lang="zh-TW" altLang="en-US" dirty="0"/>
              <a:t>一站式數據服務的價值與應用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57EE1C9-5EA2-4B9C-B7E7-E8EB08DA8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231" y="4005264"/>
            <a:ext cx="8861538" cy="1800000"/>
          </a:xfrm>
        </p:spPr>
        <p:txBody>
          <a:bodyPr>
            <a:normAutofit/>
          </a:bodyPr>
          <a:lstStyle/>
          <a:p>
            <a:r>
              <a:rPr lang="zh-TW" altLang="en-US" dirty="0"/>
              <a:t>講師：陳君綺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114</a:t>
            </a:r>
            <a:r>
              <a:rPr lang="zh-TW" altLang="en-US" dirty="0"/>
              <a:t>年</a:t>
            </a:r>
            <a:r>
              <a:rPr lang="en-US" altLang="zh-TW" dirty="0"/>
              <a:t>4</a:t>
            </a:r>
            <a:r>
              <a:rPr lang="zh-TW" altLang="en-US" dirty="0"/>
              <a:t>月</a:t>
            </a:r>
            <a:r>
              <a:rPr lang="en-US" altLang="zh-TW" dirty="0"/>
              <a:t>24</a:t>
            </a:r>
            <a:r>
              <a:rPr lang="zh-TW" altLang="en-US" dirty="0"/>
              <a:t>日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86FE58-799B-4CD8-BAC4-7A920CE42A94}"/>
              </a:ext>
            </a:extLst>
          </p:cNvPr>
          <p:cNvSpPr txBox="1"/>
          <p:nvPr/>
        </p:nvSpPr>
        <p:spPr>
          <a:xfrm>
            <a:off x="423985" y="908720"/>
            <a:ext cx="53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Gen Jyuu Gothic Regular" panose="020B0302020203020207" pitchFamily="34" charset="-120"/>
              </a:rPr>
              <a:t>致理資管課程第三方支付業師教學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Gen Jyuu Gothic Regular" panose="020B03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57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41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34094-31C7-A011-5538-F51BD03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某大型金融機構導流客戶往來</a:t>
            </a:r>
            <a:r>
              <a:rPr lang="zh-TW" altLang="en-US" dirty="0">
                <a:solidFill>
                  <a:srgbClr val="0066FF"/>
                </a:solidFill>
              </a:rPr>
              <a:t>保險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F600BF-F36F-B9CD-0DEC-DF2EEF38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ED6C86-E222-FFD4-93EC-94133CFA913C}"/>
              </a:ext>
            </a:extLst>
          </p:cNvPr>
          <p:cNvSpPr/>
          <p:nvPr/>
        </p:nvSpPr>
        <p:spPr>
          <a:xfrm>
            <a:off x="6088409" y="1700808"/>
            <a:ext cx="4360402" cy="29738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DA5072DD-F969-1983-6452-C5C8ACA0D75F}"/>
              </a:ext>
            </a:extLst>
          </p:cNvPr>
          <p:cNvGrpSpPr/>
          <p:nvPr/>
        </p:nvGrpSpPr>
        <p:grpSpPr>
          <a:xfrm>
            <a:off x="953362" y="1779401"/>
            <a:ext cx="4642475" cy="627835"/>
            <a:chOff x="1055440" y="1779401"/>
            <a:chExt cx="4642475" cy="627835"/>
          </a:xfrm>
        </p:grpSpPr>
        <p:sp>
          <p:nvSpPr>
            <p:cNvPr id="10" name="五邊形 174">
              <a:extLst>
                <a:ext uri="{FF2B5EF4-FFF2-40B4-BE49-F238E27FC236}">
                  <a16:creationId xmlns:a16="http://schemas.microsoft.com/office/drawing/2014/main" id="{9310A3AD-F1FF-45BD-427B-208DFC81C80C}"/>
                </a:ext>
              </a:extLst>
            </p:cNvPr>
            <p:cNvSpPr/>
            <p:nvPr/>
          </p:nvSpPr>
          <p:spPr bwMode="auto">
            <a:xfrm>
              <a:off x="3309890" y="1779401"/>
              <a:ext cx="2388025" cy="627835"/>
            </a:xfrm>
            <a:prstGeom prst="homePlate">
              <a:avLst>
                <a:gd name="adj" fmla="val 23112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91440" rIns="10800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      衡量保障缺口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      精準需求內容</a:t>
              </a:r>
            </a:p>
          </p:txBody>
        </p:sp>
        <p:sp>
          <p:nvSpPr>
            <p:cNvPr id="11" name="五邊形 175">
              <a:extLst>
                <a:ext uri="{FF2B5EF4-FFF2-40B4-BE49-F238E27FC236}">
                  <a16:creationId xmlns:a16="http://schemas.microsoft.com/office/drawing/2014/main" id="{927EA5F7-7401-313E-7F99-20451C4DC94A}"/>
                </a:ext>
              </a:extLst>
            </p:cNvPr>
            <p:cNvSpPr/>
            <p:nvPr/>
          </p:nvSpPr>
          <p:spPr bwMode="auto">
            <a:xfrm>
              <a:off x="1055440" y="1779401"/>
              <a:ext cx="2364902" cy="627835"/>
            </a:xfrm>
            <a:prstGeom prst="homePlate">
              <a:avLst>
                <a:gd name="adj" fmla="val 23112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91440" rIns="10800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     辨識人生階段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     客制化建議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09E65D7-BE81-877B-929B-0AB30597B9A3}"/>
                </a:ext>
              </a:extLst>
            </p:cNvPr>
            <p:cNvSpPr/>
            <p:nvPr/>
          </p:nvSpPr>
          <p:spPr bwMode="auto">
            <a:xfrm>
              <a:off x="1176599" y="1896255"/>
              <a:ext cx="360000" cy="360000"/>
            </a:xfrm>
            <a:prstGeom prst="ellipse">
              <a:avLst/>
            </a:prstGeom>
            <a:solidFill>
              <a:srgbClr val="FFD85B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91440" rIns="3600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1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B57387A-8D33-CAC2-EFB2-98812E8B9318}"/>
                </a:ext>
              </a:extLst>
            </p:cNvPr>
            <p:cNvSpPr/>
            <p:nvPr/>
          </p:nvSpPr>
          <p:spPr bwMode="auto">
            <a:xfrm>
              <a:off x="3520100" y="1896255"/>
              <a:ext cx="360000" cy="360000"/>
            </a:xfrm>
            <a:prstGeom prst="ellipse">
              <a:avLst/>
            </a:prstGeom>
            <a:solidFill>
              <a:srgbClr val="FFD85B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91440" rIns="3600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2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36EAEC-8EBB-95C1-00D2-7C4A3BC4ABD1}"/>
              </a:ext>
            </a:extLst>
          </p:cNvPr>
          <p:cNvCxnSpPr>
            <a:cxnSpLocks/>
          </p:cNvCxnSpPr>
          <p:nvPr/>
        </p:nvCxnSpPr>
        <p:spPr bwMode="auto">
          <a:xfrm>
            <a:off x="3274599" y="2421304"/>
            <a:ext cx="0" cy="3744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等腰三角形 92">
            <a:extLst>
              <a:ext uri="{FF2B5EF4-FFF2-40B4-BE49-F238E27FC236}">
                <a16:creationId xmlns:a16="http://schemas.microsoft.com/office/drawing/2014/main" id="{52A03B15-4968-3C0D-4CEB-2399F611AEE6}"/>
              </a:ext>
            </a:extLst>
          </p:cNvPr>
          <p:cNvSpPr/>
          <p:nvPr/>
        </p:nvSpPr>
        <p:spPr bwMode="auto">
          <a:xfrm>
            <a:off x="3503559" y="4933430"/>
            <a:ext cx="360193" cy="605855"/>
          </a:xfrm>
          <a:custGeom>
            <a:avLst/>
            <a:gdLst>
              <a:gd name="connsiteX0" fmla="*/ 0 w 555288"/>
              <a:gd name="connsiteY0" fmla="*/ 396305 h 396305"/>
              <a:gd name="connsiteX1" fmla="*/ 372893 w 555288"/>
              <a:gd name="connsiteY1" fmla="*/ 0 h 396305"/>
              <a:gd name="connsiteX2" fmla="*/ 555288 w 555288"/>
              <a:gd name="connsiteY2" fmla="*/ 396305 h 396305"/>
              <a:gd name="connsiteX3" fmla="*/ 0 w 555288"/>
              <a:gd name="connsiteY3" fmla="*/ 396305 h 396305"/>
              <a:gd name="connsiteX0" fmla="*/ 0 w 372893"/>
              <a:gd name="connsiteY0" fmla="*/ 396305 h 491555"/>
              <a:gd name="connsiteX1" fmla="*/ 372893 w 372893"/>
              <a:gd name="connsiteY1" fmla="*/ 0 h 491555"/>
              <a:gd name="connsiteX2" fmla="*/ 288588 w 372893"/>
              <a:gd name="connsiteY2" fmla="*/ 491555 h 491555"/>
              <a:gd name="connsiteX3" fmla="*/ 0 w 372893"/>
              <a:gd name="connsiteY3" fmla="*/ 396305 h 491555"/>
              <a:gd name="connsiteX0" fmla="*/ 0 w 385593"/>
              <a:gd name="connsiteY0" fmla="*/ 497905 h 497905"/>
              <a:gd name="connsiteX1" fmla="*/ 385593 w 385593"/>
              <a:gd name="connsiteY1" fmla="*/ 0 h 497905"/>
              <a:gd name="connsiteX2" fmla="*/ 301288 w 385593"/>
              <a:gd name="connsiteY2" fmla="*/ 491555 h 497905"/>
              <a:gd name="connsiteX3" fmla="*/ 0 w 385593"/>
              <a:gd name="connsiteY3" fmla="*/ 497905 h 497905"/>
              <a:gd name="connsiteX0" fmla="*/ 0 w 385593"/>
              <a:gd name="connsiteY0" fmla="*/ 497905 h 605855"/>
              <a:gd name="connsiteX1" fmla="*/ 385593 w 385593"/>
              <a:gd name="connsiteY1" fmla="*/ 0 h 605855"/>
              <a:gd name="connsiteX2" fmla="*/ 313988 w 385593"/>
              <a:gd name="connsiteY2" fmla="*/ 605855 h 605855"/>
              <a:gd name="connsiteX3" fmla="*/ 0 w 385593"/>
              <a:gd name="connsiteY3" fmla="*/ 497905 h 605855"/>
              <a:gd name="connsiteX0" fmla="*/ 0 w 360193"/>
              <a:gd name="connsiteY0" fmla="*/ 536005 h 605855"/>
              <a:gd name="connsiteX1" fmla="*/ 360193 w 360193"/>
              <a:gd name="connsiteY1" fmla="*/ 0 h 605855"/>
              <a:gd name="connsiteX2" fmla="*/ 288588 w 360193"/>
              <a:gd name="connsiteY2" fmla="*/ 605855 h 605855"/>
              <a:gd name="connsiteX3" fmla="*/ 0 w 360193"/>
              <a:gd name="connsiteY3" fmla="*/ 536005 h 60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93" h="605855">
                <a:moveTo>
                  <a:pt x="0" y="536005"/>
                </a:moveTo>
                <a:lnTo>
                  <a:pt x="360193" y="0"/>
                </a:lnTo>
                <a:lnTo>
                  <a:pt x="288588" y="605855"/>
                </a:lnTo>
                <a:lnTo>
                  <a:pt x="0" y="5360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91440" rIns="360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6193B457-234A-42BA-1F03-BA1FF294FEC1}"/>
              </a:ext>
            </a:extLst>
          </p:cNvPr>
          <p:cNvGrpSpPr/>
          <p:nvPr/>
        </p:nvGrpSpPr>
        <p:grpSpPr>
          <a:xfrm>
            <a:off x="1117090" y="5205694"/>
            <a:ext cx="4315019" cy="900000"/>
            <a:chOff x="1321452" y="5205694"/>
            <a:chExt cx="4315019" cy="900000"/>
          </a:xfrm>
        </p:grpSpPr>
        <p:sp>
          <p:nvSpPr>
            <p:cNvPr id="35" name="五邊形 206">
              <a:extLst>
                <a:ext uri="{FF2B5EF4-FFF2-40B4-BE49-F238E27FC236}">
                  <a16:creationId xmlns:a16="http://schemas.microsoft.com/office/drawing/2014/main" id="{1544E2D7-4692-5B9D-606F-DDDD78A40493}"/>
                </a:ext>
              </a:extLst>
            </p:cNvPr>
            <p:cNvSpPr/>
            <p:nvPr/>
          </p:nvSpPr>
          <p:spPr bwMode="auto">
            <a:xfrm>
              <a:off x="3591272" y="5205694"/>
              <a:ext cx="2045199" cy="90000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91440" rIns="3600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壽險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:</a:t>
              </a: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 應有保障 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–</a:t>
              </a: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 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1000</a:t>
              </a: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萬</a:t>
              </a: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      已有保障 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–</a:t>
              </a: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 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1500</a:t>
              </a: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萬</a:t>
              </a: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殘扶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: </a:t>
              </a: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尚未覆蓋，應投保</a:t>
              </a:r>
            </a:p>
          </p:txBody>
        </p:sp>
        <p:sp>
          <p:nvSpPr>
            <p:cNvPr id="36" name="五邊形 207">
              <a:extLst>
                <a:ext uri="{FF2B5EF4-FFF2-40B4-BE49-F238E27FC236}">
                  <a16:creationId xmlns:a16="http://schemas.microsoft.com/office/drawing/2014/main" id="{1D4ED867-C11C-6639-D629-1750836DC937}"/>
                </a:ext>
              </a:extLst>
            </p:cNvPr>
            <p:cNvSpPr/>
            <p:nvPr/>
          </p:nvSpPr>
          <p:spPr bwMode="auto">
            <a:xfrm>
              <a:off x="1321452" y="5205694"/>
              <a:ext cx="1832878" cy="90000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252000" tIns="91440" rIns="3600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客群</a:t>
              </a:r>
              <a:r>
                <a:rPr kumimoji="0" lang="en-US" altLang="zh-TW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/</a:t>
              </a:r>
              <a:r>
                <a:rPr kumimoji="0" lang="zh-TW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人生階段</a:t>
              </a:r>
              <a:endParaRPr kumimoji="0" lang="en-US" altLang="zh-TW" sz="1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中產受薪</a:t>
              </a: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高潛力客戶</a:t>
              </a: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marL="0" marR="0" lvl="0" indent="0" algn="l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已婚三代同堂有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2</a:t>
              </a: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子</a:t>
              </a: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CE261BC2-FF64-6BCA-7381-265EB8D9C082}"/>
              </a:ext>
            </a:extLst>
          </p:cNvPr>
          <p:cNvGrpSpPr/>
          <p:nvPr/>
        </p:nvGrpSpPr>
        <p:grpSpPr>
          <a:xfrm>
            <a:off x="1339893" y="2521605"/>
            <a:ext cx="3869413" cy="352853"/>
            <a:chOff x="1497393" y="2521605"/>
            <a:chExt cx="3869413" cy="352853"/>
          </a:xfrm>
        </p:grpSpPr>
        <p:sp>
          <p:nvSpPr>
            <p:cNvPr id="48" name="圓角矩形 250">
              <a:extLst>
                <a:ext uri="{FF2B5EF4-FFF2-40B4-BE49-F238E27FC236}">
                  <a16:creationId xmlns:a16="http://schemas.microsoft.com/office/drawing/2014/main" id="{C1548111-FF3B-10C8-CA82-F0A3C085E9F1}"/>
                </a:ext>
              </a:extLst>
            </p:cNvPr>
            <p:cNvSpPr/>
            <p:nvPr/>
          </p:nvSpPr>
          <p:spPr bwMode="auto">
            <a:xfrm>
              <a:off x="1497393" y="2521605"/>
              <a:ext cx="1480997" cy="35285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人生階段</a:t>
              </a:r>
            </a:p>
          </p:txBody>
        </p:sp>
        <p:sp>
          <p:nvSpPr>
            <p:cNvPr id="49" name="圓角矩形 251">
              <a:extLst>
                <a:ext uri="{FF2B5EF4-FFF2-40B4-BE49-F238E27FC236}">
                  <a16:creationId xmlns:a16="http://schemas.microsoft.com/office/drawing/2014/main" id="{CF8A660E-0A31-B9ED-6089-8DCF7C0EB693}"/>
                </a:ext>
              </a:extLst>
            </p:cNvPr>
            <p:cNvSpPr/>
            <p:nvPr/>
          </p:nvSpPr>
          <p:spPr bwMode="auto">
            <a:xfrm>
              <a:off x="3674806" y="2521605"/>
              <a:ext cx="1692000" cy="35285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890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保障雷達</a:t>
              </a:r>
            </a:p>
          </p:txBody>
        </p:sp>
      </p:grp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54DFF72-FB13-F207-A3CF-5646D5698083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99" y="6130354"/>
            <a:ext cx="4464000" cy="31769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E38931EE-7172-5E79-5303-95A76876CA23}"/>
              </a:ext>
            </a:extLst>
          </p:cNvPr>
          <p:cNvGrpSpPr/>
          <p:nvPr/>
        </p:nvGrpSpPr>
        <p:grpSpPr>
          <a:xfrm>
            <a:off x="1042599" y="2991312"/>
            <a:ext cx="4464000" cy="2216233"/>
            <a:chOff x="1200150" y="2991312"/>
            <a:chExt cx="4464000" cy="2216233"/>
          </a:xfrm>
        </p:grpSpPr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AAD541F4-A6B3-E983-0091-0C1CE95D64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0150" y="2991312"/>
              <a:ext cx="4464000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D60842-830D-4987-F510-D470CBCB84B7}"/>
                </a:ext>
              </a:extLst>
            </p:cNvPr>
            <p:cNvGrpSpPr/>
            <p:nvPr/>
          </p:nvGrpSpPr>
          <p:grpSpPr>
            <a:xfrm>
              <a:off x="3591272" y="2993530"/>
              <a:ext cx="1924565" cy="2021265"/>
              <a:chOff x="2030997" y="2624278"/>
              <a:chExt cx="1924565" cy="2021265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35CEBC-B3DF-4BA3-D1AD-76A89000818D}"/>
                  </a:ext>
                </a:extLst>
              </p:cNvPr>
              <p:cNvSpPr txBox="1"/>
              <p:nvPr/>
            </p:nvSpPr>
            <p:spPr>
              <a:xfrm>
                <a:off x="2030998" y="4137052"/>
                <a:ext cx="387855" cy="2880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壽險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D2A5C45-1269-A23E-1016-764200DE0694}"/>
                  </a:ext>
                </a:extLst>
              </p:cNvPr>
              <p:cNvSpPr txBox="1"/>
              <p:nvPr/>
            </p:nvSpPr>
            <p:spPr>
              <a:xfrm>
                <a:off x="2030997" y="2912278"/>
                <a:ext cx="387855" cy="2880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意外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33AA5E-D2D7-3780-9877-23DBF8E639D4}"/>
                  </a:ext>
                </a:extLst>
              </p:cNvPr>
              <p:cNvSpPr txBox="1"/>
              <p:nvPr/>
            </p:nvSpPr>
            <p:spPr>
              <a:xfrm>
                <a:off x="2765044" y="2624278"/>
                <a:ext cx="387855" cy="2880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健康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7EE06CE-F724-708D-CBA9-58461EF7A308}"/>
                  </a:ext>
                </a:extLst>
              </p:cNvPr>
              <p:cNvSpPr txBox="1"/>
              <p:nvPr/>
            </p:nvSpPr>
            <p:spPr>
              <a:xfrm>
                <a:off x="3567707" y="2912278"/>
                <a:ext cx="387855" cy="2880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殘扶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8D6AF6F-46F2-7B5F-AED2-7CC8B0875531}"/>
                  </a:ext>
                </a:extLst>
              </p:cNvPr>
              <p:cNvSpPr txBox="1"/>
              <p:nvPr/>
            </p:nvSpPr>
            <p:spPr>
              <a:xfrm>
                <a:off x="3567707" y="4137052"/>
                <a:ext cx="387855" cy="2880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年金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0BB727A-20DF-D95E-E7BF-2658D4EDF76F}"/>
                  </a:ext>
                </a:extLst>
              </p:cNvPr>
              <p:cNvSpPr txBox="1"/>
              <p:nvPr/>
            </p:nvSpPr>
            <p:spPr>
              <a:xfrm>
                <a:off x="2753886" y="4357543"/>
                <a:ext cx="387855" cy="2880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儲蓄</a:t>
                </a:r>
              </a:p>
            </p:txBody>
          </p: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061327B0-8A9B-9C9A-8FC2-32604136A1B8}"/>
                  </a:ext>
                </a:extLst>
              </p:cNvPr>
              <p:cNvGrpSpPr/>
              <p:nvPr/>
            </p:nvGrpSpPr>
            <p:grpSpPr>
              <a:xfrm>
                <a:off x="2245057" y="2904887"/>
                <a:ext cx="1440002" cy="1440000"/>
                <a:chOff x="2472403" y="2909122"/>
                <a:chExt cx="1044002" cy="1044000"/>
              </a:xfrm>
            </p:grpSpPr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065E144A-6DCB-0B8A-B6B8-8C4C48BB16AF}"/>
                    </a:ext>
                  </a:extLst>
                </p:cNvPr>
                <p:cNvGrpSpPr/>
                <p:nvPr/>
              </p:nvGrpSpPr>
              <p:grpSpPr>
                <a:xfrm>
                  <a:off x="2472405" y="2909122"/>
                  <a:ext cx="1044000" cy="1044000"/>
                  <a:chOff x="4379438" y="3131547"/>
                  <a:chExt cx="1044000" cy="1044000"/>
                </a:xfrm>
              </p:grpSpPr>
              <p:sp>
                <p:nvSpPr>
                  <p:cNvPr id="31" name="六邊形 30">
                    <a:extLst>
                      <a:ext uri="{FF2B5EF4-FFF2-40B4-BE49-F238E27FC236}">
                        <a16:creationId xmlns:a16="http://schemas.microsoft.com/office/drawing/2014/main" id="{2A589FB8-A008-8F2A-58CF-7778867FB0A8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4379438" y="3131547"/>
                    <a:ext cx="1044000" cy="1044000"/>
                  </a:xfrm>
                  <a:prstGeom prst="hexagon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91440" rIns="91440" bIns="9144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ctr" defTabSz="889000" rtl="0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32" name="六邊形 31">
                    <a:extLst>
                      <a:ext uri="{FF2B5EF4-FFF2-40B4-BE49-F238E27FC236}">
                        <a16:creationId xmlns:a16="http://schemas.microsoft.com/office/drawing/2014/main" id="{778CA8CE-B82B-BEA7-5EF8-BD8CAABC52BD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4505438" y="3261501"/>
                    <a:ext cx="792000" cy="792001"/>
                  </a:xfrm>
                  <a:prstGeom prst="hexagon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91440" rIns="91440" bIns="9144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ctr" defTabSz="889000" rtl="0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33" name="六邊形 32">
                    <a:extLst>
                      <a:ext uri="{FF2B5EF4-FFF2-40B4-BE49-F238E27FC236}">
                        <a16:creationId xmlns:a16="http://schemas.microsoft.com/office/drawing/2014/main" id="{934EF150-E014-6624-A6A0-B34B48B9C709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4627022" y="3383547"/>
                    <a:ext cx="540000" cy="540000"/>
                  </a:xfrm>
                  <a:prstGeom prst="hexagon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91440" rIns="91440" bIns="9144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ctr" defTabSz="889000" rtl="0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AD240611-049E-97FF-FBD8-376E87C8F60D}"/>
                    </a:ext>
                  </a:extLst>
                </p:cNvPr>
                <p:cNvCxnSpPr>
                  <a:stCxn id="31" idx="2"/>
                  <a:endCxn id="31" idx="5"/>
                </p:cNvCxnSpPr>
                <p:nvPr/>
              </p:nvCxnSpPr>
              <p:spPr bwMode="auto">
                <a:xfrm>
                  <a:off x="2472403" y="3170122"/>
                  <a:ext cx="1044000" cy="5220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F399F5C9-EEFB-9B11-B578-E95A9E776F6E}"/>
                    </a:ext>
                  </a:extLst>
                </p:cNvPr>
                <p:cNvCxnSpPr>
                  <a:stCxn id="31" idx="1"/>
                  <a:endCxn id="31" idx="4"/>
                </p:cNvCxnSpPr>
                <p:nvPr/>
              </p:nvCxnSpPr>
              <p:spPr bwMode="auto">
                <a:xfrm flipV="1">
                  <a:off x="2472403" y="3170122"/>
                  <a:ext cx="1044000" cy="5220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68F0363D-BD0D-49D7-E7AB-7A62817AA3E8}"/>
                    </a:ext>
                  </a:extLst>
                </p:cNvPr>
                <p:cNvCxnSpPr>
                  <a:stCxn id="31" idx="3"/>
                  <a:endCxn id="31" idx="0"/>
                </p:cNvCxnSpPr>
                <p:nvPr/>
              </p:nvCxnSpPr>
              <p:spPr bwMode="auto">
                <a:xfrm>
                  <a:off x="2994403" y="2909122"/>
                  <a:ext cx="0" cy="10440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" name="六邊形 74">
                  <a:extLst>
                    <a:ext uri="{FF2B5EF4-FFF2-40B4-BE49-F238E27FC236}">
                      <a16:creationId xmlns:a16="http://schemas.microsoft.com/office/drawing/2014/main" id="{FD0B58C0-81BB-3576-D6ED-9D7E38E7D6FB}"/>
                    </a:ext>
                  </a:extLst>
                </p:cNvPr>
                <p:cNvSpPr/>
                <p:nvPr/>
              </p:nvSpPr>
              <p:spPr bwMode="auto">
                <a:xfrm rot="5400000">
                  <a:off x="2608030" y="2982614"/>
                  <a:ext cx="645203" cy="771807"/>
                </a:xfrm>
                <a:custGeom>
                  <a:avLst/>
                  <a:gdLst>
                    <a:gd name="connsiteX0" fmla="*/ 0 w 540000"/>
                    <a:gd name="connsiteY0" fmla="*/ 298728 h 597456"/>
                    <a:gd name="connsiteX1" fmla="*/ 135000 w 540000"/>
                    <a:gd name="connsiteY1" fmla="*/ 0 h 597456"/>
                    <a:gd name="connsiteX2" fmla="*/ 405000 w 540000"/>
                    <a:gd name="connsiteY2" fmla="*/ 0 h 597456"/>
                    <a:gd name="connsiteX3" fmla="*/ 540000 w 540000"/>
                    <a:gd name="connsiteY3" fmla="*/ 298728 h 597456"/>
                    <a:gd name="connsiteX4" fmla="*/ 405000 w 540000"/>
                    <a:gd name="connsiteY4" fmla="*/ 597456 h 597456"/>
                    <a:gd name="connsiteX5" fmla="*/ 135000 w 540000"/>
                    <a:gd name="connsiteY5" fmla="*/ 597456 h 597456"/>
                    <a:gd name="connsiteX6" fmla="*/ 0 w 540000"/>
                    <a:gd name="connsiteY6" fmla="*/ 298728 h 597456"/>
                    <a:gd name="connsiteX0" fmla="*/ 0 w 540000"/>
                    <a:gd name="connsiteY0" fmla="*/ 298728 h 772716"/>
                    <a:gd name="connsiteX1" fmla="*/ 135000 w 540000"/>
                    <a:gd name="connsiteY1" fmla="*/ 0 h 772716"/>
                    <a:gd name="connsiteX2" fmla="*/ 405000 w 540000"/>
                    <a:gd name="connsiteY2" fmla="*/ 0 h 772716"/>
                    <a:gd name="connsiteX3" fmla="*/ 540000 w 540000"/>
                    <a:gd name="connsiteY3" fmla="*/ 298728 h 772716"/>
                    <a:gd name="connsiteX4" fmla="*/ 481200 w 540000"/>
                    <a:gd name="connsiteY4" fmla="*/ 772716 h 772716"/>
                    <a:gd name="connsiteX5" fmla="*/ 135000 w 540000"/>
                    <a:gd name="connsiteY5" fmla="*/ 597456 h 772716"/>
                    <a:gd name="connsiteX6" fmla="*/ 0 w 540000"/>
                    <a:gd name="connsiteY6" fmla="*/ 298728 h 772716"/>
                    <a:gd name="connsiteX0" fmla="*/ 0 w 540000"/>
                    <a:gd name="connsiteY0" fmla="*/ 298728 h 772716"/>
                    <a:gd name="connsiteX1" fmla="*/ 135000 w 540000"/>
                    <a:gd name="connsiteY1" fmla="*/ 0 h 772716"/>
                    <a:gd name="connsiteX2" fmla="*/ 405000 w 540000"/>
                    <a:gd name="connsiteY2" fmla="*/ 0 h 772716"/>
                    <a:gd name="connsiteX3" fmla="*/ 540000 w 540000"/>
                    <a:gd name="connsiteY3" fmla="*/ 298728 h 772716"/>
                    <a:gd name="connsiteX4" fmla="*/ 481200 w 540000"/>
                    <a:gd name="connsiteY4" fmla="*/ 772716 h 772716"/>
                    <a:gd name="connsiteX5" fmla="*/ 20700 w 540000"/>
                    <a:gd name="connsiteY5" fmla="*/ 765096 h 772716"/>
                    <a:gd name="connsiteX6" fmla="*/ 0 w 540000"/>
                    <a:gd name="connsiteY6" fmla="*/ 298728 h 772716"/>
                    <a:gd name="connsiteX0" fmla="*/ 0 w 540000"/>
                    <a:gd name="connsiteY0" fmla="*/ 298728 h 772716"/>
                    <a:gd name="connsiteX1" fmla="*/ 157860 w 540000"/>
                    <a:gd name="connsiteY1" fmla="*/ 175260 h 772716"/>
                    <a:gd name="connsiteX2" fmla="*/ 405000 w 540000"/>
                    <a:gd name="connsiteY2" fmla="*/ 0 h 772716"/>
                    <a:gd name="connsiteX3" fmla="*/ 540000 w 540000"/>
                    <a:gd name="connsiteY3" fmla="*/ 298728 h 772716"/>
                    <a:gd name="connsiteX4" fmla="*/ 481200 w 540000"/>
                    <a:gd name="connsiteY4" fmla="*/ 772716 h 772716"/>
                    <a:gd name="connsiteX5" fmla="*/ 20700 w 540000"/>
                    <a:gd name="connsiteY5" fmla="*/ 765096 h 772716"/>
                    <a:gd name="connsiteX6" fmla="*/ 0 w 540000"/>
                    <a:gd name="connsiteY6" fmla="*/ 298728 h 772716"/>
                    <a:gd name="connsiteX0" fmla="*/ 0 w 540000"/>
                    <a:gd name="connsiteY0" fmla="*/ 169188 h 643176"/>
                    <a:gd name="connsiteX1" fmla="*/ 157860 w 540000"/>
                    <a:gd name="connsiteY1" fmla="*/ 45720 h 643176"/>
                    <a:gd name="connsiteX2" fmla="*/ 336420 w 540000"/>
                    <a:gd name="connsiteY2" fmla="*/ 0 h 643176"/>
                    <a:gd name="connsiteX3" fmla="*/ 540000 w 540000"/>
                    <a:gd name="connsiteY3" fmla="*/ 169188 h 643176"/>
                    <a:gd name="connsiteX4" fmla="*/ 481200 w 540000"/>
                    <a:gd name="connsiteY4" fmla="*/ 643176 h 643176"/>
                    <a:gd name="connsiteX5" fmla="*/ 20700 w 540000"/>
                    <a:gd name="connsiteY5" fmla="*/ 635556 h 643176"/>
                    <a:gd name="connsiteX6" fmla="*/ 0 w 540000"/>
                    <a:gd name="connsiteY6" fmla="*/ 169188 h 643176"/>
                    <a:gd name="connsiteX0" fmla="*/ 0 w 540000"/>
                    <a:gd name="connsiteY0" fmla="*/ 214908 h 688896"/>
                    <a:gd name="connsiteX1" fmla="*/ 119760 w 540000"/>
                    <a:gd name="connsiteY1" fmla="*/ 0 h 688896"/>
                    <a:gd name="connsiteX2" fmla="*/ 336420 w 540000"/>
                    <a:gd name="connsiteY2" fmla="*/ 45720 h 688896"/>
                    <a:gd name="connsiteX3" fmla="*/ 540000 w 540000"/>
                    <a:gd name="connsiteY3" fmla="*/ 214908 h 688896"/>
                    <a:gd name="connsiteX4" fmla="*/ 481200 w 540000"/>
                    <a:gd name="connsiteY4" fmla="*/ 688896 h 688896"/>
                    <a:gd name="connsiteX5" fmla="*/ 20700 w 540000"/>
                    <a:gd name="connsiteY5" fmla="*/ 681276 h 688896"/>
                    <a:gd name="connsiteX6" fmla="*/ 0 w 540000"/>
                    <a:gd name="connsiteY6" fmla="*/ 214908 h 688896"/>
                    <a:gd name="connsiteX0" fmla="*/ 0 w 547620"/>
                    <a:gd name="connsiteY0" fmla="*/ 214908 h 688896"/>
                    <a:gd name="connsiteX1" fmla="*/ 119760 w 547620"/>
                    <a:gd name="connsiteY1" fmla="*/ 0 h 688896"/>
                    <a:gd name="connsiteX2" fmla="*/ 336420 w 547620"/>
                    <a:gd name="connsiteY2" fmla="*/ 45720 h 688896"/>
                    <a:gd name="connsiteX3" fmla="*/ 547620 w 547620"/>
                    <a:gd name="connsiteY3" fmla="*/ 222528 h 688896"/>
                    <a:gd name="connsiteX4" fmla="*/ 481200 w 547620"/>
                    <a:gd name="connsiteY4" fmla="*/ 688896 h 688896"/>
                    <a:gd name="connsiteX5" fmla="*/ 20700 w 547620"/>
                    <a:gd name="connsiteY5" fmla="*/ 681276 h 688896"/>
                    <a:gd name="connsiteX6" fmla="*/ 0 w 547620"/>
                    <a:gd name="connsiteY6" fmla="*/ 214908 h 688896"/>
                    <a:gd name="connsiteX0" fmla="*/ 0 w 684780"/>
                    <a:gd name="connsiteY0" fmla="*/ 230148 h 688896"/>
                    <a:gd name="connsiteX1" fmla="*/ 256920 w 684780"/>
                    <a:gd name="connsiteY1" fmla="*/ 0 h 688896"/>
                    <a:gd name="connsiteX2" fmla="*/ 473580 w 684780"/>
                    <a:gd name="connsiteY2" fmla="*/ 45720 h 688896"/>
                    <a:gd name="connsiteX3" fmla="*/ 684780 w 684780"/>
                    <a:gd name="connsiteY3" fmla="*/ 222528 h 688896"/>
                    <a:gd name="connsiteX4" fmla="*/ 618360 w 684780"/>
                    <a:gd name="connsiteY4" fmla="*/ 688896 h 688896"/>
                    <a:gd name="connsiteX5" fmla="*/ 157860 w 684780"/>
                    <a:gd name="connsiteY5" fmla="*/ 681276 h 688896"/>
                    <a:gd name="connsiteX6" fmla="*/ 0 w 684780"/>
                    <a:gd name="connsiteY6" fmla="*/ 230148 h 688896"/>
                    <a:gd name="connsiteX0" fmla="*/ 0 w 684780"/>
                    <a:gd name="connsiteY0" fmla="*/ 313059 h 771807"/>
                    <a:gd name="connsiteX1" fmla="*/ 256920 w 684780"/>
                    <a:gd name="connsiteY1" fmla="*/ 82911 h 771807"/>
                    <a:gd name="connsiteX2" fmla="*/ 552739 w 684780"/>
                    <a:gd name="connsiteY2" fmla="*/ 0 h 771807"/>
                    <a:gd name="connsiteX3" fmla="*/ 684780 w 684780"/>
                    <a:gd name="connsiteY3" fmla="*/ 305439 h 771807"/>
                    <a:gd name="connsiteX4" fmla="*/ 618360 w 684780"/>
                    <a:gd name="connsiteY4" fmla="*/ 771807 h 771807"/>
                    <a:gd name="connsiteX5" fmla="*/ 157860 w 684780"/>
                    <a:gd name="connsiteY5" fmla="*/ 764187 h 771807"/>
                    <a:gd name="connsiteX6" fmla="*/ 0 w 684780"/>
                    <a:gd name="connsiteY6" fmla="*/ 313059 h 771807"/>
                    <a:gd name="connsiteX0" fmla="*/ 0 w 645203"/>
                    <a:gd name="connsiteY0" fmla="*/ 313059 h 771807"/>
                    <a:gd name="connsiteX1" fmla="*/ 256920 w 645203"/>
                    <a:gd name="connsiteY1" fmla="*/ 82911 h 771807"/>
                    <a:gd name="connsiteX2" fmla="*/ 552739 w 645203"/>
                    <a:gd name="connsiteY2" fmla="*/ 0 h 771807"/>
                    <a:gd name="connsiteX3" fmla="*/ 645203 w 645203"/>
                    <a:gd name="connsiteY3" fmla="*/ 295544 h 771807"/>
                    <a:gd name="connsiteX4" fmla="*/ 618360 w 645203"/>
                    <a:gd name="connsiteY4" fmla="*/ 771807 h 771807"/>
                    <a:gd name="connsiteX5" fmla="*/ 157860 w 645203"/>
                    <a:gd name="connsiteY5" fmla="*/ 764187 h 771807"/>
                    <a:gd name="connsiteX6" fmla="*/ 0 w 645203"/>
                    <a:gd name="connsiteY6" fmla="*/ 313059 h 77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5203" h="771807">
                      <a:moveTo>
                        <a:pt x="0" y="313059"/>
                      </a:moveTo>
                      <a:lnTo>
                        <a:pt x="256920" y="82911"/>
                      </a:lnTo>
                      <a:lnTo>
                        <a:pt x="552739" y="0"/>
                      </a:lnTo>
                      <a:lnTo>
                        <a:pt x="645203" y="295544"/>
                      </a:lnTo>
                      <a:lnTo>
                        <a:pt x="618360" y="771807"/>
                      </a:lnTo>
                      <a:lnTo>
                        <a:pt x="157860" y="764187"/>
                      </a:lnTo>
                      <a:lnTo>
                        <a:pt x="0" y="313059"/>
                      </a:lnTo>
                      <a:close/>
                    </a:path>
                  </a:pathLst>
                </a:custGeom>
                <a:solidFill>
                  <a:srgbClr val="007167">
                    <a:alpha val="57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91440" rIns="91440" bIns="9144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889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" name="六邊形 74">
                  <a:extLst>
                    <a:ext uri="{FF2B5EF4-FFF2-40B4-BE49-F238E27FC236}">
                      <a16:creationId xmlns:a16="http://schemas.microsoft.com/office/drawing/2014/main" id="{B51BF6DD-084C-D54C-B1EA-63E461413789}"/>
                    </a:ext>
                  </a:extLst>
                </p:cNvPr>
                <p:cNvSpPr/>
                <p:nvPr/>
              </p:nvSpPr>
              <p:spPr bwMode="auto">
                <a:xfrm rot="5400000">
                  <a:off x="2562373" y="3036944"/>
                  <a:ext cx="607882" cy="635557"/>
                </a:xfrm>
                <a:custGeom>
                  <a:avLst/>
                  <a:gdLst>
                    <a:gd name="connsiteX0" fmla="*/ 0 w 540000"/>
                    <a:gd name="connsiteY0" fmla="*/ 298728 h 597456"/>
                    <a:gd name="connsiteX1" fmla="*/ 135000 w 540000"/>
                    <a:gd name="connsiteY1" fmla="*/ 0 h 597456"/>
                    <a:gd name="connsiteX2" fmla="*/ 405000 w 540000"/>
                    <a:gd name="connsiteY2" fmla="*/ 0 h 597456"/>
                    <a:gd name="connsiteX3" fmla="*/ 540000 w 540000"/>
                    <a:gd name="connsiteY3" fmla="*/ 298728 h 597456"/>
                    <a:gd name="connsiteX4" fmla="*/ 405000 w 540000"/>
                    <a:gd name="connsiteY4" fmla="*/ 597456 h 597456"/>
                    <a:gd name="connsiteX5" fmla="*/ 135000 w 540000"/>
                    <a:gd name="connsiteY5" fmla="*/ 597456 h 597456"/>
                    <a:gd name="connsiteX6" fmla="*/ 0 w 540000"/>
                    <a:gd name="connsiteY6" fmla="*/ 298728 h 597456"/>
                    <a:gd name="connsiteX0" fmla="*/ 0 w 540000"/>
                    <a:gd name="connsiteY0" fmla="*/ 298728 h 772716"/>
                    <a:gd name="connsiteX1" fmla="*/ 135000 w 540000"/>
                    <a:gd name="connsiteY1" fmla="*/ 0 h 772716"/>
                    <a:gd name="connsiteX2" fmla="*/ 405000 w 540000"/>
                    <a:gd name="connsiteY2" fmla="*/ 0 h 772716"/>
                    <a:gd name="connsiteX3" fmla="*/ 540000 w 540000"/>
                    <a:gd name="connsiteY3" fmla="*/ 298728 h 772716"/>
                    <a:gd name="connsiteX4" fmla="*/ 481200 w 540000"/>
                    <a:gd name="connsiteY4" fmla="*/ 772716 h 772716"/>
                    <a:gd name="connsiteX5" fmla="*/ 135000 w 540000"/>
                    <a:gd name="connsiteY5" fmla="*/ 597456 h 772716"/>
                    <a:gd name="connsiteX6" fmla="*/ 0 w 540000"/>
                    <a:gd name="connsiteY6" fmla="*/ 298728 h 772716"/>
                    <a:gd name="connsiteX0" fmla="*/ 0 w 540000"/>
                    <a:gd name="connsiteY0" fmla="*/ 298728 h 772716"/>
                    <a:gd name="connsiteX1" fmla="*/ 135000 w 540000"/>
                    <a:gd name="connsiteY1" fmla="*/ 0 h 772716"/>
                    <a:gd name="connsiteX2" fmla="*/ 405000 w 540000"/>
                    <a:gd name="connsiteY2" fmla="*/ 0 h 772716"/>
                    <a:gd name="connsiteX3" fmla="*/ 540000 w 540000"/>
                    <a:gd name="connsiteY3" fmla="*/ 298728 h 772716"/>
                    <a:gd name="connsiteX4" fmla="*/ 481200 w 540000"/>
                    <a:gd name="connsiteY4" fmla="*/ 772716 h 772716"/>
                    <a:gd name="connsiteX5" fmla="*/ 20700 w 540000"/>
                    <a:gd name="connsiteY5" fmla="*/ 765096 h 772716"/>
                    <a:gd name="connsiteX6" fmla="*/ 0 w 540000"/>
                    <a:gd name="connsiteY6" fmla="*/ 298728 h 772716"/>
                    <a:gd name="connsiteX0" fmla="*/ 0 w 540000"/>
                    <a:gd name="connsiteY0" fmla="*/ 298728 h 772716"/>
                    <a:gd name="connsiteX1" fmla="*/ 157860 w 540000"/>
                    <a:gd name="connsiteY1" fmla="*/ 175260 h 772716"/>
                    <a:gd name="connsiteX2" fmla="*/ 405000 w 540000"/>
                    <a:gd name="connsiteY2" fmla="*/ 0 h 772716"/>
                    <a:gd name="connsiteX3" fmla="*/ 540000 w 540000"/>
                    <a:gd name="connsiteY3" fmla="*/ 298728 h 772716"/>
                    <a:gd name="connsiteX4" fmla="*/ 481200 w 540000"/>
                    <a:gd name="connsiteY4" fmla="*/ 772716 h 772716"/>
                    <a:gd name="connsiteX5" fmla="*/ 20700 w 540000"/>
                    <a:gd name="connsiteY5" fmla="*/ 765096 h 772716"/>
                    <a:gd name="connsiteX6" fmla="*/ 0 w 540000"/>
                    <a:gd name="connsiteY6" fmla="*/ 298728 h 772716"/>
                    <a:gd name="connsiteX0" fmla="*/ 0 w 540000"/>
                    <a:gd name="connsiteY0" fmla="*/ 169188 h 643176"/>
                    <a:gd name="connsiteX1" fmla="*/ 157860 w 540000"/>
                    <a:gd name="connsiteY1" fmla="*/ 45720 h 643176"/>
                    <a:gd name="connsiteX2" fmla="*/ 336420 w 540000"/>
                    <a:gd name="connsiteY2" fmla="*/ 0 h 643176"/>
                    <a:gd name="connsiteX3" fmla="*/ 540000 w 540000"/>
                    <a:gd name="connsiteY3" fmla="*/ 169188 h 643176"/>
                    <a:gd name="connsiteX4" fmla="*/ 481200 w 540000"/>
                    <a:gd name="connsiteY4" fmla="*/ 643176 h 643176"/>
                    <a:gd name="connsiteX5" fmla="*/ 20700 w 540000"/>
                    <a:gd name="connsiteY5" fmla="*/ 635556 h 643176"/>
                    <a:gd name="connsiteX6" fmla="*/ 0 w 540000"/>
                    <a:gd name="connsiteY6" fmla="*/ 169188 h 643176"/>
                    <a:gd name="connsiteX0" fmla="*/ 0 w 540000"/>
                    <a:gd name="connsiteY0" fmla="*/ 214908 h 688896"/>
                    <a:gd name="connsiteX1" fmla="*/ 119760 w 540000"/>
                    <a:gd name="connsiteY1" fmla="*/ 0 h 688896"/>
                    <a:gd name="connsiteX2" fmla="*/ 336420 w 540000"/>
                    <a:gd name="connsiteY2" fmla="*/ 45720 h 688896"/>
                    <a:gd name="connsiteX3" fmla="*/ 540000 w 540000"/>
                    <a:gd name="connsiteY3" fmla="*/ 214908 h 688896"/>
                    <a:gd name="connsiteX4" fmla="*/ 481200 w 540000"/>
                    <a:gd name="connsiteY4" fmla="*/ 688896 h 688896"/>
                    <a:gd name="connsiteX5" fmla="*/ 20700 w 540000"/>
                    <a:gd name="connsiteY5" fmla="*/ 681276 h 688896"/>
                    <a:gd name="connsiteX6" fmla="*/ 0 w 540000"/>
                    <a:gd name="connsiteY6" fmla="*/ 214908 h 688896"/>
                    <a:gd name="connsiteX0" fmla="*/ 0 w 547620"/>
                    <a:gd name="connsiteY0" fmla="*/ 214908 h 688896"/>
                    <a:gd name="connsiteX1" fmla="*/ 119760 w 547620"/>
                    <a:gd name="connsiteY1" fmla="*/ 0 h 688896"/>
                    <a:gd name="connsiteX2" fmla="*/ 336420 w 547620"/>
                    <a:gd name="connsiteY2" fmla="*/ 45720 h 688896"/>
                    <a:gd name="connsiteX3" fmla="*/ 547620 w 547620"/>
                    <a:gd name="connsiteY3" fmla="*/ 222528 h 688896"/>
                    <a:gd name="connsiteX4" fmla="*/ 481200 w 547620"/>
                    <a:gd name="connsiteY4" fmla="*/ 688896 h 688896"/>
                    <a:gd name="connsiteX5" fmla="*/ 20700 w 547620"/>
                    <a:gd name="connsiteY5" fmla="*/ 681276 h 688896"/>
                    <a:gd name="connsiteX6" fmla="*/ 0 w 547620"/>
                    <a:gd name="connsiteY6" fmla="*/ 214908 h 688896"/>
                    <a:gd name="connsiteX0" fmla="*/ 0 w 684780"/>
                    <a:gd name="connsiteY0" fmla="*/ 230148 h 688896"/>
                    <a:gd name="connsiteX1" fmla="*/ 256920 w 684780"/>
                    <a:gd name="connsiteY1" fmla="*/ 0 h 688896"/>
                    <a:gd name="connsiteX2" fmla="*/ 473580 w 684780"/>
                    <a:gd name="connsiteY2" fmla="*/ 45720 h 688896"/>
                    <a:gd name="connsiteX3" fmla="*/ 684780 w 684780"/>
                    <a:gd name="connsiteY3" fmla="*/ 222528 h 688896"/>
                    <a:gd name="connsiteX4" fmla="*/ 618360 w 684780"/>
                    <a:gd name="connsiteY4" fmla="*/ 688896 h 688896"/>
                    <a:gd name="connsiteX5" fmla="*/ 157860 w 684780"/>
                    <a:gd name="connsiteY5" fmla="*/ 681276 h 688896"/>
                    <a:gd name="connsiteX6" fmla="*/ 0 w 684780"/>
                    <a:gd name="connsiteY6" fmla="*/ 230148 h 688896"/>
                    <a:gd name="connsiteX0" fmla="*/ 0 w 803842"/>
                    <a:gd name="connsiteY0" fmla="*/ 230148 h 688896"/>
                    <a:gd name="connsiteX1" fmla="*/ 256920 w 803842"/>
                    <a:gd name="connsiteY1" fmla="*/ 0 h 688896"/>
                    <a:gd name="connsiteX2" fmla="*/ 473580 w 803842"/>
                    <a:gd name="connsiteY2" fmla="*/ 45720 h 688896"/>
                    <a:gd name="connsiteX3" fmla="*/ 803842 w 803842"/>
                    <a:gd name="connsiteY3" fmla="*/ 336828 h 688896"/>
                    <a:gd name="connsiteX4" fmla="*/ 618360 w 803842"/>
                    <a:gd name="connsiteY4" fmla="*/ 688896 h 688896"/>
                    <a:gd name="connsiteX5" fmla="*/ 157860 w 803842"/>
                    <a:gd name="connsiteY5" fmla="*/ 681276 h 688896"/>
                    <a:gd name="connsiteX6" fmla="*/ 0 w 803842"/>
                    <a:gd name="connsiteY6" fmla="*/ 230148 h 688896"/>
                    <a:gd name="connsiteX0" fmla="*/ 0 w 803842"/>
                    <a:gd name="connsiteY0" fmla="*/ 230148 h 681276"/>
                    <a:gd name="connsiteX1" fmla="*/ 256920 w 803842"/>
                    <a:gd name="connsiteY1" fmla="*/ 0 h 681276"/>
                    <a:gd name="connsiteX2" fmla="*/ 473580 w 803842"/>
                    <a:gd name="connsiteY2" fmla="*/ 45720 h 681276"/>
                    <a:gd name="connsiteX3" fmla="*/ 803842 w 803842"/>
                    <a:gd name="connsiteY3" fmla="*/ 336828 h 681276"/>
                    <a:gd name="connsiteX4" fmla="*/ 346897 w 803842"/>
                    <a:gd name="connsiteY4" fmla="*/ 450771 h 681276"/>
                    <a:gd name="connsiteX5" fmla="*/ 157860 w 803842"/>
                    <a:gd name="connsiteY5" fmla="*/ 681276 h 681276"/>
                    <a:gd name="connsiteX6" fmla="*/ 0 w 803842"/>
                    <a:gd name="connsiteY6" fmla="*/ 230148 h 681276"/>
                    <a:gd name="connsiteX0" fmla="*/ 0 w 803842"/>
                    <a:gd name="connsiteY0" fmla="*/ 230148 h 466964"/>
                    <a:gd name="connsiteX1" fmla="*/ 256920 w 803842"/>
                    <a:gd name="connsiteY1" fmla="*/ 0 h 466964"/>
                    <a:gd name="connsiteX2" fmla="*/ 473580 w 803842"/>
                    <a:gd name="connsiteY2" fmla="*/ 45720 h 466964"/>
                    <a:gd name="connsiteX3" fmla="*/ 803842 w 803842"/>
                    <a:gd name="connsiteY3" fmla="*/ 336828 h 466964"/>
                    <a:gd name="connsiteX4" fmla="*/ 346897 w 803842"/>
                    <a:gd name="connsiteY4" fmla="*/ 450771 h 466964"/>
                    <a:gd name="connsiteX5" fmla="*/ 257873 w 803842"/>
                    <a:gd name="connsiteY5" fmla="*/ 466964 h 466964"/>
                    <a:gd name="connsiteX6" fmla="*/ 0 w 803842"/>
                    <a:gd name="connsiteY6" fmla="*/ 230148 h 466964"/>
                    <a:gd name="connsiteX0" fmla="*/ 0 w 699067"/>
                    <a:gd name="connsiteY0" fmla="*/ 230148 h 466964"/>
                    <a:gd name="connsiteX1" fmla="*/ 256920 w 699067"/>
                    <a:gd name="connsiteY1" fmla="*/ 0 h 466964"/>
                    <a:gd name="connsiteX2" fmla="*/ 473580 w 699067"/>
                    <a:gd name="connsiteY2" fmla="*/ 45720 h 466964"/>
                    <a:gd name="connsiteX3" fmla="*/ 699067 w 699067"/>
                    <a:gd name="connsiteY3" fmla="*/ 360641 h 466964"/>
                    <a:gd name="connsiteX4" fmla="*/ 346897 w 699067"/>
                    <a:gd name="connsiteY4" fmla="*/ 450771 h 466964"/>
                    <a:gd name="connsiteX5" fmla="*/ 257873 w 699067"/>
                    <a:gd name="connsiteY5" fmla="*/ 466964 h 466964"/>
                    <a:gd name="connsiteX6" fmla="*/ 0 w 699067"/>
                    <a:gd name="connsiteY6" fmla="*/ 230148 h 466964"/>
                    <a:gd name="connsiteX0" fmla="*/ 0 w 699067"/>
                    <a:gd name="connsiteY0" fmla="*/ 230148 h 743189"/>
                    <a:gd name="connsiteX1" fmla="*/ 256920 w 699067"/>
                    <a:gd name="connsiteY1" fmla="*/ 0 h 743189"/>
                    <a:gd name="connsiteX2" fmla="*/ 473580 w 699067"/>
                    <a:gd name="connsiteY2" fmla="*/ 45720 h 743189"/>
                    <a:gd name="connsiteX3" fmla="*/ 699067 w 699067"/>
                    <a:gd name="connsiteY3" fmla="*/ 360641 h 743189"/>
                    <a:gd name="connsiteX4" fmla="*/ 346897 w 699067"/>
                    <a:gd name="connsiteY4" fmla="*/ 450771 h 743189"/>
                    <a:gd name="connsiteX5" fmla="*/ 110238 w 699067"/>
                    <a:gd name="connsiteY5" fmla="*/ 743189 h 743189"/>
                    <a:gd name="connsiteX6" fmla="*/ 0 w 699067"/>
                    <a:gd name="connsiteY6" fmla="*/ 230148 h 743189"/>
                    <a:gd name="connsiteX0" fmla="*/ 0 w 784792"/>
                    <a:gd name="connsiteY0" fmla="*/ 344448 h 743189"/>
                    <a:gd name="connsiteX1" fmla="*/ 342645 w 784792"/>
                    <a:gd name="connsiteY1" fmla="*/ 0 h 743189"/>
                    <a:gd name="connsiteX2" fmla="*/ 559305 w 784792"/>
                    <a:gd name="connsiteY2" fmla="*/ 45720 h 743189"/>
                    <a:gd name="connsiteX3" fmla="*/ 784792 w 784792"/>
                    <a:gd name="connsiteY3" fmla="*/ 360641 h 743189"/>
                    <a:gd name="connsiteX4" fmla="*/ 432622 w 784792"/>
                    <a:gd name="connsiteY4" fmla="*/ 450771 h 743189"/>
                    <a:gd name="connsiteX5" fmla="*/ 195963 w 784792"/>
                    <a:gd name="connsiteY5" fmla="*/ 743189 h 743189"/>
                    <a:gd name="connsiteX6" fmla="*/ 0 w 784792"/>
                    <a:gd name="connsiteY6" fmla="*/ 344448 h 743189"/>
                    <a:gd name="connsiteX0" fmla="*/ 0 w 784792"/>
                    <a:gd name="connsiteY0" fmla="*/ 344448 h 795577"/>
                    <a:gd name="connsiteX1" fmla="*/ 342645 w 784792"/>
                    <a:gd name="connsiteY1" fmla="*/ 0 h 795577"/>
                    <a:gd name="connsiteX2" fmla="*/ 559305 w 784792"/>
                    <a:gd name="connsiteY2" fmla="*/ 45720 h 795577"/>
                    <a:gd name="connsiteX3" fmla="*/ 784792 w 784792"/>
                    <a:gd name="connsiteY3" fmla="*/ 360641 h 795577"/>
                    <a:gd name="connsiteX4" fmla="*/ 432622 w 784792"/>
                    <a:gd name="connsiteY4" fmla="*/ 450771 h 795577"/>
                    <a:gd name="connsiteX5" fmla="*/ 167391 w 784792"/>
                    <a:gd name="connsiteY5" fmla="*/ 795577 h 795577"/>
                    <a:gd name="connsiteX6" fmla="*/ 0 w 784792"/>
                    <a:gd name="connsiteY6" fmla="*/ 344448 h 795577"/>
                    <a:gd name="connsiteX0" fmla="*/ 0 w 784792"/>
                    <a:gd name="connsiteY0" fmla="*/ 298728 h 749857"/>
                    <a:gd name="connsiteX1" fmla="*/ 261686 w 784792"/>
                    <a:gd name="connsiteY1" fmla="*/ 44767 h 749857"/>
                    <a:gd name="connsiteX2" fmla="*/ 559305 w 784792"/>
                    <a:gd name="connsiteY2" fmla="*/ 0 h 749857"/>
                    <a:gd name="connsiteX3" fmla="*/ 784792 w 784792"/>
                    <a:gd name="connsiteY3" fmla="*/ 314921 h 749857"/>
                    <a:gd name="connsiteX4" fmla="*/ 432622 w 784792"/>
                    <a:gd name="connsiteY4" fmla="*/ 405051 h 749857"/>
                    <a:gd name="connsiteX5" fmla="*/ 167391 w 784792"/>
                    <a:gd name="connsiteY5" fmla="*/ 749857 h 749857"/>
                    <a:gd name="connsiteX6" fmla="*/ 0 w 784792"/>
                    <a:gd name="connsiteY6" fmla="*/ 298728 h 749857"/>
                    <a:gd name="connsiteX0" fmla="*/ 0 w 784792"/>
                    <a:gd name="connsiteY0" fmla="*/ 253961 h 705090"/>
                    <a:gd name="connsiteX1" fmla="*/ 261686 w 784792"/>
                    <a:gd name="connsiteY1" fmla="*/ 0 h 705090"/>
                    <a:gd name="connsiteX2" fmla="*/ 473583 w 784792"/>
                    <a:gd name="connsiteY2" fmla="*/ 69533 h 705090"/>
                    <a:gd name="connsiteX3" fmla="*/ 784792 w 784792"/>
                    <a:gd name="connsiteY3" fmla="*/ 270154 h 705090"/>
                    <a:gd name="connsiteX4" fmla="*/ 432622 w 784792"/>
                    <a:gd name="connsiteY4" fmla="*/ 360284 h 705090"/>
                    <a:gd name="connsiteX5" fmla="*/ 167391 w 784792"/>
                    <a:gd name="connsiteY5" fmla="*/ 705090 h 705090"/>
                    <a:gd name="connsiteX6" fmla="*/ 0 w 784792"/>
                    <a:gd name="connsiteY6" fmla="*/ 253961 h 705090"/>
                    <a:gd name="connsiteX0" fmla="*/ 0 w 784792"/>
                    <a:gd name="connsiteY0" fmla="*/ 184428 h 635557"/>
                    <a:gd name="connsiteX1" fmla="*/ 391226 w 784792"/>
                    <a:gd name="connsiteY1" fmla="*/ 166687 h 635557"/>
                    <a:gd name="connsiteX2" fmla="*/ 473583 w 784792"/>
                    <a:gd name="connsiteY2" fmla="*/ 0 h 635557"/>
                    <a:gd name="connsiteX3" fmla="*/ 784792 w 784792"/>
                    <a:gd name="connsiteY3" fmla="*/ 200621 h 635557"/>
                    <a:gd name="connsiteX4" fmla="*/ 432622 w 784792"/>
                    <a:gd name="connsiteY4" fmla="*/ 290751 h 635557"/>
                    <a:gd name="connsiteX5" fmla="*/ 167391 w 784792"/>
                    <a:gd name="connsiteY5" fmla="*/ 635557 h 635557"/>
                    <a:gd name="connsiteX6" fmla="*/ 0 w 784792"/>
                    <a:gd name="connsiteY6" fmla="*/ 184428 h 635557"/>
                    <a:gd name="connsiteX0" fmla="*/ 0 w 662875"/>
                    <a:gd name="connsiteY0" fmla="*/ 184428 h 635557"/>
                    <a:gd name="connsiteX1" fmla="*/ 391226 w 662875"/>
                    <a:gd name="connsiteY1" fmla="*/ 166687 h 635557"/>
                    <a:gd name="connsiteX2" fmla="*/ 473583 w 662875"/>
                    <a:gd name="connsiteY2" fmla="*/ 0 h 635557"/>
                    <a:gd name="connsiteX3" fmla="*/ 662875 w 662875"/>
                    <a:gd name="connsiteY3" fmla="*/ 200621 h 635557"/>
                    <a:gd name="connsiteX4" fmla="*/ 432622 w 662875"/>
                    <a:gd name="connsiteY4" fmla="*/ 290751 h 635557"/>
                    <a:gd name="connsiteX5" fmla="*/ 167391 w 662875"/>
                    <a:gd name="connsiteY5" fmla="*/ 635557 h 635557"/>
                    <a:gd name="connsiteX6" fmla="*/ 0 w 662875"/>
                    <a:gd name="connsiteY6" fmla="*/ 184428 h 635557"/>
                    <a:gd name="connsiteX0" fmla="*/ 0 w 662875"/>
                    <a:gd name="connsiteY0" fmla="*/ 184428 h 635557"/>
                    <a:gd name="connsiteX1" fmla="*/ 391226 w 662875"/>
                    <a:gd name="connsiteY1" fmla="*/ 166687 h 635557"/>
                    <a:gd name="connsiteX2" fmla="*/ 473583 w 662875"/>
                    <a:gd name="connsiteY2" fmla="*/ 0 h 635557"/>
                    <a:gd name="connsiteX3" fmla="*/ 662875 w 662875"/>
                    <a:gd name="connsiteY3" fmla="*/ 200621 h 635557"/>
                    <a:gd name="connsiteX4" fmla="*/ 562162 w 662875"/>
                    <a:gd name="connsiteY4" fmla="*/ 565071 h 635557"/>
                    <a:gd name="connsiteX5" fmla="*/ 167391 w 662875"/>
                    <a:gd name="connsiteY5" fmla="*/ 635557 h 635557"/>
                    <a:gd name="connsiteX6" fmla="*/ 0 w 662875"/>
                    <a:gd name="connsiteY6" fmla="*/ 184428 h 635557"/>
                    <a:gd name="connsiteX0" fmla="*/ 0 w 662875"/>
                    <a:gd name="connsiteY0" fmla="*/ 184428 h 635557"/>
                    <a:gd name="connsiteX1" fmla="*/ 391226 w 662875"/>
                    <a:gd name="connsiteY1" fmla="*/ 166687 h 635557"/>
                    <a:gd name="connsiteX2" fmla="*/ 473583 w 662875"/>
                    <a:gd name="connsiteY2" fmla="*/ 0 h 635557"/>
                    <a:gd name="connsiteX3" fmla="*/ 662875 w 662875"/>
                    <a:gd name="connsiteY3" fmla="*/ 200621 h 635557"/>
                    <a:gd name="connsiteX4" fmla="*/ 607882 w 662875"/>
                    <a:gd name="connsiteY4" fmla="*/ 633651 h 635557"/>
                    <a:gd name="connsiteX5" fmla="*/ 167391 w 662875"/>
                    <a:gd name="connsiteY5" fmla="*/ 635557 h 635557"/>
                    <a:gd name="connsiteX6" fmla="*/ 0 w 662875"/>
                    <a:gd name="connsiteY6" fmla="*/ 184428 h 635557"/>
                    <a:gd name="connsiteX0" fmla="*/ 0 w 607882"/>
                    <a:gd name="connsiteY0" fmla="*/ 184428 h 635557"/>
                    <a:gd name="connsiteX1" fmla="*/ 391226 w 607882"/>
                    <a:gd name="connsiteY1" fmla="*/ 166687 h 635557"/>
                    <a:gd name="connsiteX2" fmla="*/ 473583 w 607882"/>
                    <a:gd name="connsiteY2" fmla="*/ 0 h 635557"/>
                    <a:gd name="connsiteX3" fmla="*/ 580007 w 607882"/>
                    <a:gd name="connsiteY3" fmla="*/ 209829 h 635557"/>
                    <a:gd name="connsiteX4" fmla="*/ 607882 w 607882"/>
                    <a:gd name="connsiteY4" fmla="*/ 633651 h 635557"/>
                    <a:gd name="connsiteX5" fmla="*/ 167391 w 607882"/>
                    <a:gd name="connsiteY5" fmla="*/ 635557 h 635557"/>
                    <a:gd name="connsiteX6" fmla="*/ 0 w 607882"/>
                    <a:gd name="connsiteY6" fmla="*/ 184428 h 635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7882" h="635557">
                      <a:moveTo>
                        <a:pt x="0" y="184428"/>
                      </a:moveTo>
                      <a:lnTo>
                        <a:pt x="391226" y="166687"/>
                      </a:lnTo>
                      <a:lnTo>
                        <a:pt x="473583" y="0"/>
                      </a:lnTo>
                      <a:lnTo>
                        <a:pt x="580007" y="209829"/>
                      </a:lnTo>
                      <a:lnTo>
                        <a:pt x="607882" y="633651"/>
                      </a:lnTo>
                      <a:lnTo>
                        <a:pt x="167391" y="635557"/>
                      </a:lnTo>
                      <a:lnTo>
                        <a:pt x="0" y="184428"/>
                      </a:lnTo>
                      <a:close/>
                    </a:path>
                  </a:pathLst>
                </a:custGeom>
                <a:solidFill>
                  <a:srgbClr val="FFD85B">
                    <a:alpha val="57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91440" rIns="91440" bIns="9144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889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EEF1B76-84F1-25C0-848B-211E37DDFBDE}"/>
                  </a:ext>
                </a:extLst>
              </p:cNvPr>
              <p:cNvSpPr txBox="1"/>
              <p:nvPr/>
            </p:nvSpPr>
            <p:spPr>
              <a:xfrm>
                <a:off x="3295022" y="3322564"/>
                <a:ext cx="6036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>
                      <a:glow rad="127000">
                        <a:prstClr val="white"/>
                      </a:glow>
                    </a:effectLst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缺口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F0FC9272-CA27-11B7-F985-77F3EDBAFD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996784" y="3468723"/>
                <a:ext cx="298232" cy="144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3BC2381-286B-DB34-D6E5-D09182DB0872}"/>
                </a:ext>
              </a:extLst>
            </p:cNvPr>
            <p:cNvSpPr txBox="1"/>
            <p:nvPr/>
          </p:nvSpPr>
          <p:spPr>
            <a:xfrm>
              <a:off x="1520041" y="2996655"/>
              <a:ext cx="143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內外部數據</a:t>
              </a:r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63BE2B4D-F9EF-21F7-C6A9-B826981DDCD6}"/>
                </a:ext>
              </a:extLst>
            </p:cNvPr>
            <p:cNvGrpSpPr/>
            <p:nvPr/>
          </p:nvGrpSpPr>
          <p:grpSpPr>
            <a:xfrm>
              <a:off x="1234516" y="3314800"/>
              <a:ext cx="2006750" cy="1892745"/>
              <a:chOff x="1394311" y="3314800"/>
              <a:chExt cx="1802781" cy="1892745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EB68B0D4-5873-0A97-30E9-005B9C001C0F}"/>
                  </a:ext>
                </a:extLst>
              </p:cNvPr>
              <p:cNvCxnSpPr/>
              <p:nvPr/>
            </p:nvCxnSpPr>
            <p:spPr bwMode="auto">
              <a:xfrm flipH="1">
                <a:off x="1464407" y="4045979"/>
                <a:ext cx="1692000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3D9ED6B5-F670-5879-B1E8-92A51E760C00}"/>
                  </a:ext>
                </a:extLst>
              </p:cNvPr>
              <p:cNvCxnSpPr/>
              <p:nvPr/>
            </p:nvCxnSpPr>
            <p:spPr bwMode="auto">
              <a:xfrm flipH="1" flipV="1">
                <a:off x="1876303" y="3502856"/>
                <a:ext cx="900926" cy="1008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623423FC-9DBA-8B34-9700-2F959106E74F}"/>
                  </a:ext>
                </a:extLst>
              </p:cNvPr>
              <p:cNvCxnSpPr/>
              <p:nvPr/>
            </p:nvCxnSpPr>
            <p:spPr bwMode="auto">
              <a:xfrm flipV="1">
                <a:off x="1919503" y="3502854"/>
                <a:ext cx="857726" cy="993898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六邊形 8">
                <a:extLst>
                  <a:ext uri="{FF2B5EF4-FFF2-40B4-BE49-F238E27FC236}">
                    <a16:creationId xmlns:a16="http://schemas.microsoft.com/office/drawing/2014/main" id="{6A32FF53-067F-7040-7E25-6B8707165565}"/>
                  </a:ext>
                </a:extLst>
              </p:cNvPr>
              <p:cNvSpPr/>
              <p:nvPr/>
            </p:nvSpPr>
            <p:spPr bwMode="auto">
              <a:xfrm>
                <a:off x="1954080" y="3768601"/>
                <a:ext cx="735686" cy="540000"/>
              </a:xfrm>
              <a:prstGeom prst="hexago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91440" bIns="9144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890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400847-C15D-1733-1AAD-F18368B4A481}"/>
                  </a:ext>
                </a:extLst>
              </p:cNvPr>
              <p:cNvSpPr txBox="1"/>
              <p:nvPr/>
            </p:nvSpPr>
            <p:spPr>
              <a:xfrm>
                <a:off x="2076849" y="33148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基本</a:t>
                </a:r>
                <a:endPara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屬性</a:t>
                </a: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BFFF54B-9E1D-4CF6-113C-A69C236CE6A9}"/>
                  </a:ext>
                </a:extLst>
              </p:cNvPr>
              <p:cNvSpPr txBox="1"/>
              <p:nvPr/>
            </p:nvSpPr>
            <p:spPr>
              <a:xfrm>
                <a:off x="2704649" y="460602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分類</a:t>
                </a:r>
                <a:endPara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算法</a:t>
                </a: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52B2356-95E7-068D-6D93-526BC8A060D6}"/>
                  </a:ext>
                </a:extLst>
              </p:cNvPr>
              <p:cNvSpPr txBox="1"/>
              <p:nvPr/>
            </p:nvSpPr>
            <p:spPr>
              <a:xfrm>
                <a:off x="1422886" y="460602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模糊</a:t>
                </a:r>
                <a:endPara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比對</a:t>
                </a: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4761145-B4AD-52AC-B741-1BBF189C97F6}"/>
                  </a:ext>
                </a:extLst>
              </p:cNvPr>
              <p:cNvSpPr txBox="1"/>
              <p:nvPr/>
            </p:nvSpPr>
            <p:spPr>
              <a:xfrm>
                <a:off x="2075701" y="474588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關聯</a:t>
                </a:r>
                <a:endPara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分析</a:t>
                </a: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01CD310-37BF-6345-B060-DA7428BC4AD6}"/>
                  </a:ext>
                </a:extLst>
              </p:cNvPr>
              <p:cNvSpPr txBox="1"/>
              <p:nvPr/>
            </p:nvSpPr>
            <p:spPr>
              <a:xfrm>
                <a:off x="1394311" y="3529764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資產</a:t>
                </a:r>
              </a:p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/</a:t>
                </a: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變動</a:t>
                </a: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4174ACB-0B1E-A467-DD25-7A577EC88B0C}"/>
                  </a:ext>
                </a:extLst>
              </p:cNvPr>
              <p:cNvSpPr txBox="1"/>
              <p:nvPr/>
            </p:nvSpPr>
            <p:spPr>
              <a:xfrm>
                <a:off x="2704649" y="355116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房貸</a:t>
                </a:r>
                <a:endPara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保人</a:t>
                </a: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D00A2E94-C54E-A4CC-08F9-686C93FFCD93}"/>
                  </a:ext>
                </a:extLst>
              </p:cNvPr>
              <p:cNvSpPr txBox="1"/>
              <p:nvPr/>
            </p:nvSpPr>
            <p:spPr>
              <a:xfrm>
                <a:off x="2086214" y="3804281"/>
                <a:ext cx="492444" cy="4616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聯絡</a:t>
                </a:r>
                <a:endPara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資訊</a:t>
                </a: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B7717692-0180-42D3-94AF-84669FFB5259}"/>
                  </a:ext>
                </a:extLst>
              </p:cNvPr>
              <p:cNvSpPr txBox="1"/>
              <p:nvPr/>
            </p:nvSpPr>
            <p:spPr>
              <a:xfrm>
                <a:off x="2076975" y="4306137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法定</a:t>
                </a:r>
                <a:endPara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代理</a:t>
                </a: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5A94839-70F6-9850-E0AB-BB34D9D82F6D}"/>
                  </a:ext>
                </a:extLst>
              </p:cNvPr>
              <p:cNvSpPr txBox="1"/>
              <p:nvPr/>
            </p:nvSpPr>
            <p:spPr>
              <a:xfrm>
                <a:off x="1464407" y="4112622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金流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FDF45E4-A18F-560E-614B-8380DCC2EAFE}"/>
                  </a:ext>
                </a:extLst>
              </p:cNvPr>
              <p:cNvSpPr txBox="1"/>
              <p:nvPr/>
            </p:nvSpPr>
            <p:spPr>
              <a:xfrm>
                <a:off x="2704648" y="4112622"/>
                <a:ext cx="492444" cy="27699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0" marR="0" lvl="0" indent="0" algn="l" defTabSz="889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附卡</a:t>
                </a:r>
                <a:endPara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</p:txBody>
          </p:sp>
        </p:grp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8E371A15-1ABB-D665-82C3-5152E5A90DAD}"/>
                </a:ext>
              </a:extLst>
            </p:cNvPr>
            <p:cNvCxnSpPr>
              <a:endCxn id="29" idx="2"/>
            </p:cNvCxnSpPr>
            <p:nvPr/>
          </p:nvCxnSpPr>
          <p:spPr bwMode="auto">
            <a:xfrm>
              <a:off x="4779263" y="4133633"/>
              <a:ext cx="190388" cy="91586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pic>
        <p:nvPicPr>
          <p:cNvPr id="55" name="Picture 2" descr="保單健檢再進化業務員晉升「風險診斷顧問」 | 股市- Yahoo奇摩行動版">
            <a:extLst>
              <a:ext uri="{FF2B5EF4-FFF2-40B4-BE49-F238E27FC236}">
                <a16:creationId xmlns:a16="http://schemas.microsoft.com/office/drawing/2014/main" id="{EDCC75B2-5655-C04D-4E09-C45C584B5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72"/>
          <a:stretch/>
        </p:blipFill>
        <p:spPr bwMode="auto">
          <a:xfrm>
            <a:off x="6847125" y="1805949"/>
            <a:ext cx="2842971" cy="276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A4E0433A-5F12-1D64-EBC7-36A613C7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77" y="5164882"/>
            <a:ext cx="4210378" cy="1072015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8340B390-547B-7344-C2A7-BB1193900F8C}"/>
              </a:ext>
            </a:extLst>
          </p:cNvPr>
          <p:cNvSpPr/>
          <p:nvPr/>
        </p:nvSpPr>
        <p:spPr>
          <a:xfrm>
            <a:off x="9751946" y="2156072"/>
            <a:ext cx="943451" cy="24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衛福部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92F56FE-DC15-A434-F9F8-FF8715427D96}"/>
              </a:ext>
            </a:extLst>
          </p:cNvPr>
          <p:cNvSpPr/>
          <p:nvPr/>
        </p:nvSpPr>
        <p:spPr>
          <a:xfrm>
            <a:off x="9977085" y="2433250"/>
            <a:ext cx="943451" cy="24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經濟部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0E80CB4-7E15-670F-892A-97434A9A3D11}"/>
              </a:ext>
            </a:extLst>
          </p:cNvPr>
          <p:cNvSpPr/>
          <p:nvPr/>
        </p:nvSpPr>
        <p:spPr>
          <a:xfrm>
            <a:off x="9348182" y="1878895"/>
            <a:ext cx="1122076" cy="24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健保資料</a:t>
            </a:r>
          </a:p>
        </p:txBody>
      </p:sp>
      <p:sp>
        <p:nvSpPr>
          <p:cNvPr id="64" name="向右箭號 66">
            <a:extLst>
              <a:ext uri="{FF2B5EF4-FFF2-40B4-BE49-F238E27FC236}">
                <a16:creationId xmlns:a16="http://schemas.microsoft.com/office/drawing/2014/main" id="{F50AA058-78A9-CC5C-7A0C-B4BD9BD14138}"/>
              </a:ext>
            </a:extLst>
          </p:cNvPr>
          <p:cNvSpPr/>
          <p:nvPr/>
        </p:nvSpPr>
        <p:spPr>
          <a:xfrm rot="5400000">
            <a:off x="8028870" y="3885453"/>
            <a:ext cx="448407" cy="2068587"/>
          </a:xfrm>
          <a:prstGeom prst="rightArrow">
            <a:avLst>
              <a:gd name="adj1" fmla="val 50000"/>
              <a:gd name="adj2" fmla="val 52174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411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4D136-B161-D546-93FC-1C7438CD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某大型金融機構</a:t>
            </a:r>
            <a:r>
              <a:rPr lang="zh-TW" altLang="en-US" dirty="0">
                <a:solidFill>
                  <a:srgbClr val="0066FF"/>
                </a:solidFill>
              </a:rPr>
              <a:t>共同經營</a:t>
            </a:r>
            <a:r>
              <a:rPr lang="zh-TW" altLang="en-US" dirty="0"/>
              <a:t>集團客戶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EFD7F0-36E1-6A72-3DDB-4D3B42EF8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530A8A-B987-1880-73DB-9AF99B78F6C1}"/>
              </a:ext>
            </a:extLst>
          </p:cNvPr>
          <p:cNvGrpSpPr/>
          <p:nvPr/>
        </p:nvGrpSpPr>
        <p:grpSpPr>
          <a:xfrm>
            <a:off x="4477250" y="1951592"/>
            <a:ext cx="3237500" cy="3198412"/>
            <a:chOff x="2600553" y="1795546"/>
            <a:chExt cx="3237500" cy="3198412"/>
          </a:xfrm>
        </p:grpSpPr>
        <p:sp>
          <p:nvSpPr>
            <p:cNvPr id="5" name="Circle: Hollow 14">
              <a:extLst>
                <a:ext uri="{FF2B5EF4-FFF2-40B4-BE49-F238E27FC236}">
                  <a16:creationId xmlns:a16="http://schemas.microsoft.com/office/drawing/2014/main" id="{35C88906-E913-7FD9-D75A-3F21FBCE66F9}"/>
                </a:ext>
              </a:extLst>
            </p:cNvPr>
            <p:cNvSpPr/>
            <p:nvPr/>
          </p:nvSpPr>
          <p:spPr>
            <a:xfrm>
              <a:off x="2600553" y="1795546"/>
              <a:ext cx="3237500" cy="3198412"/>
            </a:xfrm>
            <a:prstGeom prst="donut">
              <a:avLst>
                <a:gd name="adj" fmla="val 22681"/>
              </a:avLst>
            </a:prstGeom>
            <a:pattFill prst="dk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局部圓 5">
              <a:extLst>
                <a:ext uri="{FF2B5EF4-FFF2-40B4-BE49-F238E27FC236}">
                  <a16:creationId xmlns:a16="http://schemas.microsoft.com/office/drawing/2014/main" id="{DAEAD8CB-809E-4B47-063E-4B4C73925A29}"/>
                </a:ext>
              </a:extLst>
            </p:cNvPr>
            <p:cNvSpPr/>
            <p:nvPr/>
          </p:nvSpPr>
          <p:spPr>
            <a:xfrm flipH="1">
              <a:off x="2977220" y="2121145"/>
              <a:ext cx="2539359" cy="2539711"/>
            </a:xfrm>
            <a:prstGeom prst="pie">
              <a:avLst>
                <a:gd name="adj1" fmla="val 9061881"/>
                <a:gd name="adj2" fmla="val 16200000"/>
              </a:avLst>
            </a:prstGeom>
            <a:solidFill>
              <a:srgbClr val="1E517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局部圓 6">
              <a:extLst>
                <a:ext uri="{FF2B5EF4-FFF2-40B4-BE49-F238E27FC236}">
                  <a16:creationId xmlns:a16="http://schemas.microsoft.com/office/drawing/2014/main" id="{9ACF0FE2-5413-DAC4-0854-E94ACAECDD59}"/>
                </a:ext>
              </a:extLst>
            </p:cNvPr>
            <p:cNvSpPr/>
            <p:nvPr/>
          </p:nvSpPr>
          <p:spPr>
            <a:xfrm>
              <a:off x="2941109" y="2121145"/>
              <a:ext cx="2539359" cy="2539711"/>
            </a:xfrm>
            <a:prstGeom prst="pie">
              <a:avLst>
                <a:gd name="adj1" fmla="val 9241502"/>
                <a:gd name="adj2" fmla="val 16200000"/>
              </a:avLst>
            </a:prstGeom>
            <a:solidFill>
              <a:srgbClr val="1E517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6AF6894-57B2-A13F-BB1B-63E5D55E66B5}"/>
                </a:ext>
              </a:extLst>
            </p:cNvPr>
            <p:cNvSpPr txBox="1"/>
            <p:nvPr/>
          </p:nvSpPr>
          <p:spPr>
            <a:xfrm>
              <a:off x="4354780" y="2320286"/>
              <a:ext cx="877547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600" b="1" kern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台灣</a:t>
              </a:r>
              <a:br>
                <a:rPr lang="en-US" altLang="zh-TW" sz="1600" b="1" kern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kern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大哥大</a:t>
              </a:r>
              <a:endPara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局部圓 73">
              <a:extLst>
                <a:ext uri="{FF2B5EF4-FFF2-40B4-BE49-F238E27FC236}">
                  <a16:creationId xmlns:a16="http://schemas.microsoft.com/office/drawing/2014/main" id="{FE7D8A8A-CA57-A4DD-3951-DC93FA0FE6DF}"/>
                </a:ext>
              </a:extLst>
            </p:cNvPr>
            <p:cNvSpPr/>
            <p:nvPr/>
          </p:nvSpPr>
          <p:spPr>
            <a:xfrm flipH="1">
              <a:off x="2957553" y="2144645"/>
              <a:ext cx="2539359" cy="2539711"/>
            </a:xfrm>
            <a:prstGeom prst="pie">
              <a:avLst>
                <a:gd name="adj1" fmla="val 1595076"/>
                <a:gd name="adj2" fmla="val 9034687"/>
              </a:avLst>
            </a:prstGeom>
            <a:solidFill>
              <a:srgbClr val="1E517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TW" altLang="en-US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F1E9DA3-1167-C74C-D112-39372464B85B}"/>
                </a:ext>
              </a:extLst>
            </p:cNvPr>
            <p:cNvSpPr txBox="1"/>
            <p:nvPr/>
          </p:nvSpPr>
          <p:spPr>
            <a:xfrm>
              <a:off x="3631398" y="4280752"/>
              <a:ext cx="1231001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富邦金控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A22D21B-9A4D-7AB0-7791-B91A91F8CEA6}"/>
                </a:ext>
              </a:extLst>
            </p:cNvPr>
            <p:cNvSpPr txBox="1"/>
            <p:nvPr/>
          </p:nvSpPr>
          <p:spPr>
            <a:xfrm>
              <a:off x="3326002" y="2373862"/>
              <a:ext cx="881043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momo</a:t>
              </a:r>
              <a:endParaRPr kumimoji="0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: 圓角 82">
              <a:extLst>
                <a:ext uri="{FF2B5EF4-FFF2-40B4-BE49-F238E27FC236}">
                  <a16:creationId xmlns:a16="http://schemas.microsoft.com/office/drawing/2014/main" id="{583922AA-DBCD-D3CE-0A4A-6CC3AE3CEE66}"/>
                </a:ext>
              </a:extLst>
            </p:cNvPr>
            <p:cNvSpPr/>
            <p:nvPr/>
          </p:nvSpPr>
          <p:spPr>
            <a:xfrm>
              <a:off x="3024940" y="3068407"/>
              <a:ext cx="896705" cy="2377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消費行為</a:t>
              </a:r>
              <a:endParaRPr lang="zh-TW" altLang="en-US" sz="1200" b="1" dirty="0">
                <a:solidFill>
                  <a:srgbClr val="C1D2D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BCDF1D9-8957-F5EE-3A80-9B2B1833C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1679" b="63504" l="35385" r="6538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86" t="10504" r="36176" b="36275"/>
            <a:stretch/>
          </p:blipFill>
          <p:spPr>
            <a:xfrm>
              <a:off x="4285659" y="3140475"/>
              <a:ext cx="298742" cy="296660"/>
            </a:xfrm>
            <a:prstGeom prst="rect">
              <a:avLst/>
            </a:prstGeom>
          </p:spPr>
        </p:pic>
        <p:pic>
          <p:nvPicPr>
            <p:cNvPr id="14" name="Picture 4" descr="「Fubon icon」的圖片搜尋結果">
              <a:extLst>
                <a:ext uri="{FF2B5EF4-FFF2-40B4-BE49-F238E27FC236}">
                  <a16:creationId xmlns:a16="http://schemas.microsoft.com/office/drawing/2014/main" id="{03BE259D-B87B-019A-A8ED-F9D2D18605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569" b="67883" l="29902" r="70588">
                          <a14:foregroundMark x1="54412" y1="13869" x2="54412" y2="13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37" t="6569" r="29402" b="31137"/>
            <a:stretch/>
          </p:blipFill>
          <p:spPr bwMode="auto">
            <a:xfrm>
              <a:off x="4089882" y="3495838"/>
              <a:ext cx="252000" cy="270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MOMO購物中心- 服務據點- 保銳科技股份有限公司">
              <a:extLst>
                <a:ext uri="{FF2B5EF4-FFF2-40B4-BE49-F238E27FC236}">
                  <a16:creationId xmlns:a16="http://schemas.microsoft.com/office/drawing/2014/main" id="{C6D2E014-5BF0-D1EC-8D84-F8D7C8622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95787" l="9774" r="83083">
                          <a14:foregroundMark x1="61466" y1="38764" x2="61466" y2="38764"/>
                          <a14:foregroundMark x1="60714" y1="64888" x2="60714" y2="648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444" y="3097852"/>
              <a:ext cx="536640" cy="35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: 圓角 82">
              <a:extLst>
                <a:ext uri="{FF2B5EF4-FFF2-40B4-BE49-F238E27FC236}">
                  <a16:creationId xmlns:a16="http://schemas.microsoft.com/office/drawing/2014/main" id="{185986E8-03C3-C8FD-513D-2F88717C4AD2}"/>
                </a:ext>
              </a:extLst>
            </p:cNvPr>
            <p:cNvSpPr/>
            <p:nvPr/>
          </p:nvSpPr>
          <p:spPr>
            <a:xfrm>
              <a:off x="4842026" y="3389799"/>
              <a:ext cx="678923" cy="2806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zh-TW" altLang="en-US" sz="1200" b="1" dirty="0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信用分</a:t>
              </a:r>
            </a:p>
          </p:txBody>
        </p:sp>
        <p:sp>
          <p:nvSpPr>
            <p:cNvPr id="17" name="矩形: 圓角 82">
              <a:extLst>
                <a:ext uri="{FF2B5EF4-FFF2-40B4-BE49-F238E27FC236}">
                  <a16:creationId xmlns:a16="http://schemas.microsoft.com/office/drawing/2014/main" id="{E008B5FB-52CB-B61B-93A2-51BF14E0BB3C}"/>
                </a:ext>
              </a:extLst>
            </p:cNvPr>
            <p:cNvSpPr/>
            <p:nvPr/>
          </p:nvSpPr>
          <p:spPr>
            <a:xfrm>
              <a:off x="4624396" y="3156439"/>
              <a:ext cx="678923" cy="2806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zh-TW" altLang="en-US" sz="1200" b="1" dirty="0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生活圈</a:t>
              </a:r>
            </a:p>
          </p:txBody>
        </p:sp>
        <p:sp>
          <p:nvSpPr>
            <p:cNvPr id="18" name="矩形: 圓角 82">
              <a:extLst>
                <a:ext uri="{FF2B5EF4-FFF2-40B4-BE49-F238E27FC236}">
                  <a16:creationId xmlns:a16="http://schemas.microsoft.com/office/drawing/2014/main" id="{A661BC5E-1909-C4A9-D04E-EC93AAA6B01B}"/>
                </a:ext>
              </a:extLst>
            </p:cNvPr>
            <p:cNvSpPr/>
            <p:nvPr/>
          </p:nvSpPr>
          <p:spPr>
            <a:xfrm>
              <a:off x="4443330" y="2891662"/>
              <a:ext cx="886286" cy="28183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zh-TW" altLang="en-US" sz="1200" b="1" dirty="0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網站瀏覽</a:t>
              </a:r>
            </a:p>
          </p:txBody>
        </p:sp>
        <p:sp>
          <p:nvSpPr>
            <p:cNvPr id="19" name="矩形: 圓角 82">
              <a:extLst>
                <a:ext uri="{FF2B5EF4-FFF2-40B4-BE49-F238E27FC236}">
                  <a16:creationId xmlns:a16="http://schemas.microsoft.com/office/drawing/2014/main" id="{8F2A09FD-D84D-CDE5-4FCC-EF12D0E718BA}"/>
                </a:ext>
              </a:extLst>
            </p:cNvPr>
            <p:cNvSpPr/>
            <p:nvPr/>
          </p:nvSpPr>
          <p:spPr>
            <a:xfrm>
              <a:off x="3259221" y="2726887"/>
              <a:ext cx="856418" cy="38393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1D2DD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品項類別</a:t>
              </a:r>
            </a:p>
          </p:txBody>
        </p:sp>
        <p:sp>
          <p:nvSpPr>
            <p:cNvPr id="20" name="矩形: 圓角 82">
              <a:extLst>
                <a:ext uri="{FF2B5EF4-FFF2-40B4-BE49-F238E27FC236}">
                  <a16:creationId xmlns:a16="http://schemas.microsoft.com/office/drawing/2014/main" id="{388C733B-895C-4199-D8F2-12586429F0E0}"/>
                </a:ext>
              </a:extLst>
            </p:cNvPr>
            <p:cNvSpPr/>
            <p:nvPr/>
          </p:nvSpPr>
          <p:spPr>
            <a:xfrm>
              <a:off x="2806282" y="3375122"/>
              <a:ext cx="1092656" cy="1827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dirty="0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通路偏好</a:t>
              </a:r>
            </a:p>
          </p:txBody>
        </p:sp>
        <p:sp>
          <p:nvSpPr>
            <p:cNvPr id="21" name="矩形: 圓角 82">
              <a:extLst>
                <a:ext uri="{FF2B5EF4-FFF2-40B4-BE49-F238E27FC236}">
                  <a16:creationId xmlns:a16="http://schemas.microsoft.com/office/drawing/2014/main" id="{84D46F29-A31D-4206-88B5-197D4E1D6120}"/>
                </a:ext>
              </a:extLst>
            </p:cNvPr>
            <p:cNvSpPr/>
            <p:nvPr/>
          </p:nvSpPr>
          <p:spPr>
            <a:xfrm>
              <a:off x="3311512" y="4083668"/>
              <a:ext cx="519429" cy="2891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zh-TW" altLang="en-US" sz="1200" b="1" dirty="0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資產</a:t>
              </a:r>
            </a:p>
          </p:txBody>
        </p:sp>
        <p:sp>
          <p:nvSpPr>
            <p:cNvPr id="22" name="矩形: 圓角 82">
              <a:extLst>
                <a:ext uri="{FF2B5EF4-FFF2-40B4-BE49-F238E27FC236}">
                  <a16:creationId xmlns:a16="http://schemas.microsoft.com/office/drawing/2014/main" id="{B38A9D16-45DD-6FCC-6172-C66AA4275477}"/>
                </a:ext>
              </a:extLst>
            </p:cNvPr>
            <p:cNvSpPr/>
            <p:nvPr/>
          </p:nvSpPr>
          <p:spPr>
            <a:xfrm>
              <a:off x="4457941" y="4056175"/>
              <a:ext cx="701637" cy="2834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zh-TW" altLang="en-US" sz="1200" b="1" dirty="0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貢獻度</a:t>
              </a:r>
            </a:p>
          </p:txBody>
        </p:sp>
        <p:sp>
          <p:nvSpPr>
            <p:cNvPr id="23" name="矩形: 圓角 82">
              <a:extLst>
                <a:ext uri="{FF2B5EF4-FFF2-40B4-BE49-F238E27FC236}">
                  <a16:creationId xmlns:a16="http://schemas.microsoft.com/office/drawing/2014/main" id="{6C1717DF-F689-0AEA-45F0-E29E492A7D28}"/>
                </a:ext>
              </a:extLst>
            </p:cNvPr>
            <p:cNvSpPr/>
            <p:nvPr/>
          </p:nvSpPr>
          <p:spPr>
            <a:xfrm>
              <a:off x="3842498" y="3987318"/>
              <a:ext cx="701637" cy="2834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dirty="0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</a:t>
              </a:r>
            </a:p>
          </p:txBody>
        </p:sp>
        <p:sp>
          <p:nvSpPr>
            <p:cNvPr id="24" name="矩形: 圓角 82">
              <a:extLst>
                <a:ext uri="{FF2B5EF4-FFF2-40B4-BE49-F238E27FC236}">
                  <a16:creationId xmlns:a16="http://schemas.microsoft.com/office/drawing/2014/main" id="{B14289E9-A812-08CB-7995-D28121C1E5AA}"/>
                </a:ext>
              </a:extLst>
            </p:cNvPr>
            <p:cNvSpPr/>
            <p:nvPr/>
          </p:nvSpPr>
          <p:spPr>
            <a:xfrm>
              <a:off x="4121858" y="3761593"/>
              <a:ext cx="947103" cy="2517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dirty="0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信用風險</a:t>
              </a:r>
            </a:p>
          </p:txBody>
        </p:sp>
        <p:sp>
          <p:nvSpPr>
            <p:cNvPr id="25" name="矩形: 圓角 82">
              <a:extLst>
                <a:ext uri="{FF2B5EF4-FFF2-40B4-BE49-F238E27FC236}">
                  <a16:creationId xmlns:a16="http://schemas.microsoft.com/office/drawing/2014/main" id="{C9EC0588-AEE7-80B0-06A0-F50A53710A5D}"/>
                </a:ext>
              </a:extLst>
            </p:cNvPr>
            <p:cNvSpPr/>
            <p:nvPr/>
          </p:nvSpPr>
          <p:spPr>
            <a:xfrm>
              <a:off x="3353735" y="3740127"/>
              <a:ext cx="914812" cy="2964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zh-TW" altLang="en-US" sz="1200" b="1" dirty="0">
                  <a:solidFill>
                    <a:srgbClr val="C1D2D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數位軌跡</a:t>
              </a:r>
            </a:p>
          </p:txBody>
        </p:sp>
        <p:sp>
          <p:nvSpPr>
            <p:cNvPr id="26" name="矩形: 圓角 82">
              <a:extLst>
                <a:ext uri="{FF2B5EF4-FFF2-40B4-BE49-F238E27FC236}">
                  <a16:creationId xmlns:a16="http://schemas.microsoft.com/office/drawing/2014/main" id="{BE07D257-D6F4-0CFD-B05E-5B242DBC2F91}"/>
                </a:ext>
              </a:extLst>
            </p:cNvPr>
            <p:cNvSpPr/>
            <p:nvPr/>
          </p:nvSpPr>
          <p:spPr>
            <a:xfrm rot="358977">
              <a:off x="3635460" y="4675327"/>
              <a:ext cx="888966" cy="2494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集團數據</a:t>
              </a:r>
            </a:p>
          </p:txBody>
        </p:sp>
        <p:sp>
          <p:nvSpPr>
            <p:cNvPr id="27" name="拱形 26">
              <a:extLst>
                <a:ext uri="{FF2B5EF4-FFF2-40B4-BE49-F238E27FC236}">
                  <a16:creationId xmlns:a16="http://schemas.microsoft.com/office/drawing/2014/main" id="{8CFB548D-8762-038A-A948-86F845BD7480}"/>
                </a:ext>
              </a:extLst>
            </p:cNvPr>
            <p:cNvSpPr/>
            <p:nvPr/>
          </p:nvSpPr>
          <p:spPr>
            <a:xfrm rot="7216849">
              <a:off x="3426041" y="2648381"/>
              <a:ext cx="2386463" cy="1990988"/>
            </a:xfrm>
            <a:prstGeom prst="blockArc">
              <a:avLst>
                <a:gd name="adj1" fmla="val 13573056"/>
                <a:gd name="adj2" fmla="val 19492370"/>
                <a:gd name="adj3" fmla="val 4021"/>
              </a:avLst>
            </a:prstGeom>
            <a:gradFill flip="none" rotWithShape="1">
              <a:gsLst>
                <a:gs pos="0">
                  <a:schemeClr val="bg2">
                    <a:lumMod val="95000"/>
                  </a:schemeClr>
                </a:gs>
                <a:gs pos="100000">
                  <a:srgbClr val="1E5176"/>
                </a:gs>
              </a:gsLst>
              <a:lin ang="0" scaled="1"/>
              <a:tileRect/>
            </a:gradFill>
          </p:spPr>
          <p:txBody>
            <a:bodyPr wrap="square" rtlCol="0" anchor="ctr">
              <a:spAutoFit/>
            </a:bodyPr>
            <a:lstStyle/>
            <a:p>
              <a:pPr marL="342900" indent="-342900" algn="ctr" defTabSz="457200">
                <a:buFont typeface="+mj-lt"/>
                <a:buAutoNum type="arabicPeriod"/>
              </a:pPr>
              <a:endPara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拱形 27">
              <a:extLst>
                <a:ext uri="{FF2B5EF4-FFF2-40B4-BE49-F238E27FC236}">
                  <a16:creationId xmlns:a16="http://schemas.microsoft.com/office/drawing/2014/main" id="{0D61B6C3-E5F7-402E-CF84-8321D0A41D12}"/>
                </a:ext>
              </a:extLst>
            </p:cNvPr>
            <p:cNvSpPr/>
            <p:nvPr/>
          </p:nvSpPr>
          <p:spPr>
            <a:xfrm>
              <a:off x="3040112" y="1963383"/>
              <a:ext cx="2386463" cy="1990988"/>
            </a:xfrm>
            <a:prstGeom prst="blockArc">
              <a:avLst>
                <a:gd name="adj1" fmla="val 13573056"/>
                <a:gd name="adj2" fmla="val 19492370"/>
                <a:gd name="adj3" fmla="val 4021"/>
              </a:avLst>
            </a:prstGeom>
            <a:gradFill flip="none" rotWithShape="1">
              <a:gsLst>
                <a:gs pos="0">
                  <a:schemeClr val="bg2">
                    <a:lumMod val="95000"/>
                  </a:schemeClr>
                </a:gs>
                <a:gs pos="0">
                  <a:schemeClr val="bg2"/>
                </a:gs>
                <a:gs pos="100000">
                  <a:srgbClr val="1E5176"/>
                </a:gs>
              </a:gsLst>
              <a:lin ang="0" scaled="1"/>
              <a:tileRect/>
            </a:gradFill>
          </p:spPr>
          <p:txBody>
            <a:bodyPr wrap="square" rtlCol="0" anchor="ctr">
              <a:spAutoFit/>
            </a:bodyPr>
            <a:lstStyle/>
            <a:p>
              <a:pPr marL="342900" indent="-342900" algn="ctr" defTabSz="457200">
                <a:buFont typeface="+mj-lt"/>
                <a:buAutoNum type="arabicPeriod"/>
              </a:pPr>
              <a:endPara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拱形 28">
              <a:extLst>
                <a:ext uri="{FF2B5EF4-FFF2-40B4-BE49-F238E27FC236}">
                  <a16:creationId xmlns:a16="http://schemas.microsoft.com/office/drawing/2014/main" id="{F52F03A2-6C2E-8CC9-42C9-A471AF345288}"/>
                </a:ext>
              </a:extLst>
            </p:cNvPr>
            <p:cNvSpPr/>
            <p:nvPr/>
          </p:nvSpPr>
          <p:spPr>
            <a:xfrm rot="14315331">
              <a:off x="2656120" y="2625825"/>
              <a:ext cx="2386463" cy="1990988"/>
            </a:xfrm>
            <a:prstGeom prst="blockArc">
              <a:avLst>
                <a:gd name="adj1" fmla="val 13573056"/>
                <a:gd name="adj2" fmla="val 19492370"/>
                <a:gd name="adj3" fmla="val 4021"/>
              </a:avLst>
            </a:prstGeom>
            <a:gradFill flip="none" rotWithShape="1">
              <a:gsLst>
                <a:gs pos="0">
                  <a:schemeClr val="bg2">
                    <a:lumMod val="95000"/>
                  </a:schemeClr>
                </a:gs>
                <a:gs pos="100000">
                  <a:srgbClr val="1E5176"/>
                </a:gs>
              </a:gsLst>
              <a:lin ang="0" scaled="1"/>
              <a:tileRect/>
            </a:gradFill>
          </p:spPr>
          <p:txBody>
            <a:bodyPr wrap="square" rtlCol="0" anchor="ctr">
              <a:spAutoFit/>
            </a:bodyPr>
            <a:lstStyle/>
            <a:p>
              <a:pPr marL="342900" indent="-342900" algn="ctr" defTabSz="457200">
                <a:buFont typeface="+mj-lt"/>
                <a:buAutoNum type="arabicPeriod"/>
              </a:pPr>
              <a:endPara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矩形: 圓角 82">
              <a:extLst>
                <a:ext uri="{FF2B5EF4-FFF2-40B4-BE49-F238E27FC236}">
                  <a16:creationId xmlns:a16="http://schemas.microsoft.com/office/drawing/2014/main" id="{5A294261-1C52-9919-440E-F1A5BED033CF}"/>
                </a:ext>
              </a:extLst>
            </p:cNvPr>
            <p:cNvSpPr/>
            <p:nvPr/>
          </p:nvSpPr>
          <p:spPr>
            <a:xfrm rot="3577863">
              <a:off x="5040115" y="2637734"/>
              <a:ext cx="888966" cy="2494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</a:t>
              </a:r>
            </a:p>
          </p:txBody>
        </p:sp>
        <p:sp>
          <p:nvSpPr>
            <p:cNvPr id="31" name="矩形: 圓角 82">
              <a:extLst>
                <a:ext uri="{FF2B5EF4-FFF2-40B4-BE49-F238E27FC236}">
                  <a16:creationId xmlns:a16="http://schemas.microsoft.com/office/drawing/2014/main" id="{20FF86BE-B22F-15E3-8487-3E4050E5615B}"/>
                </a:ext>
              </a:extLst>
            </p:cNvPr>
            <p:cNvSpPr/>
            <p:nvPr/>
          </p:nvSpPr>
          <p:spPr>
            <a:xfrm rot="18196933">
              <a:off x="2593133" y="2465626"/>
              <a:ext cx="888966" cy="2494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綜效發揮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5AD89DB-45C8-4A7E-A24D-FE286B8D2750}"/>
              </a:ext>
            </a:extLst>
          </p:cNvPr>
          <p:cNvGrpSpPr/>
          <p:nvPr/>
        </p:nvGrpSpPr>
        <p:grpSpPr>
          <a:xfrm>
            <a:off x="1105893" y="1635732"/>
            <a:ext cx="2651853" cy="3830132"/>
            <a:chOff x="720244" y="1687100"/>
            <a:chExt cx="2651853" cy="3830132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17ED4768-A2F5-44D6-D7D2-CDC57893345A}"/>
                </a:ext>
              </a:extLst>
            </p:cNvPr>
            <p:cNvGrpSpPr/>
            <p:nvPr/>
          </p:nvGrpSpPr>
          <p:grpSpPr>
            <a:xfrm>
              <a:off x="720244" y="1687100"/>
              <a:ext cx="2651853" cy="1814803"/>
              <a:chOff x="720244" y="1687100"/>
              <a:chExt cx="2651853" cy="1814803"/>
            </a:xfrm>
          </p:grpSpPr>
          <p:sp>
            <p:nvSpPr>
              <p:cNvPr id="32" name="圓角矩形 46">
                <a:extLst>
                  <a:ext uri="{FF2B5EF4-FFF2-40B4-BE49-F238E27FC236}">
                    <a16:creationId xmlns:a16="http://schemas.microsoft.com/office/drawing/2014/main" id="{A4EF79E7-E635-46C3-5DE2-82174ADE88F3}"/>
                  </a:ext>
                </a:extLst>
              </p:cNvPr>
              <p:cNvSpPr/>
              <p:nvPr/>
            </p:nvSpPr>
            <p:spPr>
              <a:xfrm>
                <a:off x="720244" y="1882504"/>
                <a:ext cx="2612017" cy="1467229"/>
              </a:xfrm>
              <a:prstGeom prst="roundRect">
                <a:avLst>
                  <a:gd name="adj" fmla="val 2586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33" name="向右箭號 48">
                <a:extLst>
                  <a:ext uri="{FF2B5EF4-FFF2-40B4-BE49-F238E27FC236}">
                    <a16:creationId xmlns:a16="http://schemas.microsoft.com/office/drawing/2014/main" id="{62739C56-5588-067E-11BA-35291C5E7146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98724" y="1687100"/>
                <a:ext cx="2221952" cy="363864"/>
              </a:xfrm>
              <a:prstGeom prst="rightArrow">
                <a:avLst>
                  <a:gd name="adj1" fmla="val 100000"/>
                  <a:gd name="adj2" fmla="val 28784"/>
                </a:avLst>
              </a:prstGeom>
              <a:solidFill>
                <a:srgbClr val="1E517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b="1" dirty="0">
                    <a:solidFill>
                      <a:schemeClr val="bg1"/>
                    </a:solidFill>
                    <a:latin typeface="+mj-lt"/>
                    <a:ea typeface="微軟正黑體" panose="020B0604030504040204" pitchFamily="34" charset="-120"/>
                  </a:rPr>
                  <a:t>    趨勢</a:t>
                </a:r>
              </a:p>
            </p:txBody>
          </p:sp>
          <p:sp>
            <p:nvSpPr>
              <p:cNvPr id="36" name="TextBox 77">
                <a:extLst>
                  <a:ext uri="{FF2B5EF4-FFF2-40B4-BE49-F238E27FC236}">
                    <a16:creationId xmlns:a16="http://schemas.microsoft.com/office/drawing/2014/main" id="{2A60566A-BC8C-5575-08EC-D1B66FD5B4F4}"/>
                  </a:ext>
                </a:extLst>
              </p:cNvPr>
              <p:cNvSpPr txBox="1"/>
              <p:nvPr/>
            </p:nvSpPr>
            <p:spPr>
              <a:xfrm>
                <a:off x="807496" y="2178464"/>
                <a:ext cx="2564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數據成為戰略核心，變為商用價值</a:t>
                </a:r>
                <a:br>
                  <a:rPr lang="en-US" altLang="zh-TW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某集團擁有客戶金融、通訊、購物等行為，近乎掌握客戶生活型態</a:t>
                </a:r>
                <a:endParaRPr lang="en-US" altLang="zh-TW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TW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B396CA7-42AF-B4B1-FB4F-E27DDEC7D287}"/>
                </a:ext>
              </a:extLst>
            </p:cNvPr>
            <p:cNvGrpSpPr/>
            <p:nvPr/>
          </p:nvGrpSpPr>
          <p:grpSpPr>
            <a:xfrm>
              <a:off x="720244" y="3854599"/>
              <a:ext cx="2651853" cy="1662633"/>
              <a:chOff x="720244" y="1687100"/>
              <a:chExt cx="2651853" cy="1662633"/>
            </a:xfrm>
          </p:grpSpPr>
          <p:sp>
            <p:nvSpPr>
              <p:cNvPr id="39" name="圓角矩形 46">
                <a:extLst>
                  <a:ext uri="{FF2B5EF4-FFF2-40B4-BE49-F238E27FC236}">
                    <a16:creationId xmlns:a16="http://schemas.microsoft.com/office/drawing/2014/main" id="{D8347A33-2542-AEFE-44A5-92765901245D}"/>
                  </a:ext>
                </a:extLst>
              </p:cNvPr>
              <p:cNvSpPr/>
              <p:nvPr/>
            </p:nvSpPr>
            <p:spPr>
              <a:xfrm>
                <a:off x="720244" y="1882504"/>
                <a:ext cx="2612017" cy="1467229"/>
              </a:xfrm>
              <a:prstGeom prst="roundRect">
                <a:avLst>
                  <a:gd name="adj" fmla="val 2586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40" name="向右箭號 48">
                <a:extLst>
                  <a:ext uri="{FF2B5EF4-FFF2-40B4-BE49-F238E27FC236}">
                    <a16:creationId xmlns:a16="http://schemas.microsoft.com/office/drawing/2014/main" id="{E12E1B11-69C1-14FA-7DA0-5B6AD280DFE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798724" y="1687100"/>
                <a:ext cx="2221952" cy="363864"/>
              </a:xfrm>
              <a:prstGeom prst="rightArrow">
                <a:avLst>
                  <a:gd name="adj1" fmla="val 100000"/>
                  <a:gd name="adj2" fmla="val 28784"/>
                </a:avLst>
              </a:prstGeom>
              <a:solidFill>
                <a:srgbClr val="1E517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b="1" dirty="0">
                    <a:solidFill>
                      <a:schemeClr val="bg1"/>
                    </a:solidFill>
                    <a:latin typeface="+mj-lt"/>
                    <a:ea typeface="微軟正黑體" panose="020B0604030504040204" pitchFamily="34" charset="-120"/>
                  </a:rPr>
                  <a:t>    應用場景</a:t>
                </a:r>
              </a:p>
            </p:txBody>
          </p:sp>
          <p:sp>
            <p:nvSpPr>
              <p:cNvPr id="41" name="TextBox 77">
                <a:extLst>
                  <a:ext uri="{FF2B5EF4-FFF2-40B4-BE49-F238E27FC236}">
                    <a16:creationId xmlns:a16="http://schemas.microsoft.com/office/drawing/2014/main" id="{878914F7-613D-1809-94BE-F7C8067B3743}"/>
                  </a:ext>
                </a:extLst>
              </p:cNvPr>
              <p:cNvSpPr txBox="1"/>
              <p:nvPr/>
            </p:nvSpPr>
            <p:spPr>
              <a:xfrm>
                <a:off x="807496" y="2178464"/>
                <a:ext cx="2564601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貼近客戶的食衣住行育樂</a:t>
                </a:r>
                <a:br>
                  <a:rPr lang="en-US" altLang="zh-TW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滲透客戶的生活，並搭配行銷方案進行促動，強化客戶的往來意願</a:t>
                </a:r>
                <a:endParaRPr lang="en-US" altLang="zh-TW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1945F7C5-9000-241F-8437-48B92C95516B}"/>
              </a:ext>
            </a:extLst>
          </p:cNvPr>
          <p:cNvGrpSpPr/>
          <p:nvPr/>
        </p:nvGrpSpPr>
        <p:grpSpPr>
          <a:xfrm>
            <a:off x="8434253" y="1831135"/>
            <a:ext cx="2916000" cy="2641218"/>
            <a:chOff x="8434254" y="1831135"/>
            <a:chExt cx="2651853" cy="2641218"/>
          </a:xfrm>
        </p:grpSpPr>
        <p:sp>
          <p:nvSpPr>
            <p:cNvPr id="58" name="圓角矩形 46">
              <a:extLst>
                <a:ext uri="{FF2B5EF4-FFF2-40B4-BE49-F238E27FC236}">
                  <a16:creationId xmlns:a16="http://schemas.microsoft.com/office/drawing/2014/main" id="{985548B7-E92B-F867-5DBF-BB2903A01F70}"/>
                </a:ext>
              </a:extLst>
            </p:cNvPr>
            <p:cNvSpPr/>
            <p:nvPr/>
          </p:nvSpPr>
          <p:spPr>
            <a:xfrm>
              <a:off x="8434254" y="1831135"/>
              <a:ext cx="2619114" cy="2556000"/>
            </a:xfrm>
            <a:prstGeom prst="roundRect">
              <a:avLst>
                <a:gd name="adj" fmla="val 2586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60" name="TextBox 77">
              <a:extLst>
                <a:ext uri="{FF2B5EF4-FFF2-40B4-BE49-F238E27FC236}">
                  <a16:creationId xmlns:a16="http://schemas.microsoft.com/office/drawing/2014/main" id="{5EE909B2-75AF-3E06-5C5C-78ADDE326A45}"/>
                </a:ext>
              </a:extLst>
            </p:cNvPr>
            <p:cNvSpPr txBox="1"/>
            <p:nvPr/>
          </p:nvSpPr>
          <p:spPr>
            <a:xfrm>
              <a:off x="8521506" y="2127096"/>
              <a:ext cx="2564601" cy="2345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提供差異化商品、服務</a:t>
              </a:r>
              <a:endPara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30000"/>
                </a:lnSpc>
                <a:spcBef>
                  <a:spcPts val="600"/>
                </a:spcBef>
                <a:buFont typeface="Wingdings" panose="05000000000000000000" pitchFamily="2" charset="2"/>
                <a:buAutoNum type="circleNumWdWhitePlain"/>
              </a:pPr>
              <a:r>
                <a: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透過客戶移動數據，精準車險定價</a:t>
              </a:r>
              <a:endPara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30000"/>
                </a:lnSpc>
                <a:spcBef>
                  <a:spcPts val="600"/>
                </a:spcBef>
                <a:buFont typeface="Wingdings" panose="05000000000000000000" pitchFamily="2" charset="2"/>
                <a:buAutoNum type="circleNumWdWhitePlain"/>
              </a:pPr>
              <a:r>
                <a: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透過客戶移動數據，強化核保流程</a:t>
              </a:r>
              <a:endPara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30000"/>
                </a:lnSpc>
                <a:spcBef>
                  <a:spcPts val="600"/>
                </a:spcBef>
                <a:buFont typeface="Wingdings" panose="05000000000000000000" pitchFamily="2" charset="2"/>
                <a:buAutoNum type="circleNumWdWhitePlain"/>
              </a:pPr>
              <a:r>
                <a: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依客戶資產、貢獻等構面，供電信 電商深耕高端客群</a:t>
              </a:r>
              <a:endPara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30000"/>
                </a:lnSpc>
                <a:spcBef>
                  <a:spcPts val="600"/>
                </a:spcBef>
                <a:buFont typeface="Wingdings" panose="05000000000000000000" pitchFamily="2" charset="2"/>
                <a:buAutoNum type="circleNumWdWhitePlain"/>
              </a:pPr>
              <a:r>
                <a: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依客戶瀏覽、購物偏好、數位軌跡，提供合適之金融商品推薦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175DEB86-81F0-AE8C-7847-0409923BCD51}"/>
              </a:ext>
            </a:extLst>
          </p:cNvPr>
          <p:cNvGrpSpPr/>
          <p:nvPr/>
        </p:nvGrpSpPr>
        <p:grpSpPr>
          <a:xfrm>
            <a:off x="12877195" y="3803231"/>
            <a:ext cx="2651853" cy="1662633"/>
            <a:chOff x="720244" y="1687100"/>
            <a:chExt cx="2651853" cy="1662633"/>
          </a:xfrm>
        </p:grpSpPr>
        <p:sp>
          <p:nvSpPr>
            <p:cNvPr id="55" name="圓角矩形 46">
              <a:extLst>
                <a:ext uri="{FF2B5EF4-FFF2-40B4-BE49-F238E27FC236}">
                  <a16:creationId xmlns:a16="http://schemas.microsoft.com/office/drawing/2014/main" id="{C011478A-3C3E-1681-A555-0128EBEE5A83}"/>
                </a:ext>
              </a:extLst>
            </p:cNvPr>
            <p:cNvSpPr/>
            <p:nvPr/>
          </p:nvSpPr>
          <p:spPr>
            <a:xfrm>
              <a:off x="720244" y="1882504"/>
              <a:ext cx="2612017" cy="1467229"/>
            </a:xfrm>
            <a:prstGeom prst="roundRect">
              <a:avLst>
                <a:gd name="adj" fmla="val 2586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6" name="向右箭號 48">
              <a:extLst>
                <a:ext uri="{FF2B5EF4-FFF2-40B4-BE49-F238E27FC236}">
                  <a16:creationId xmlns:a16="http://schemas.microsoft.com/office/drawing/2014/main" id="{56AC6E23-58A4-3063-367E-AC042629E2A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98724" y="1687100"/>
              <a:ext cx="2221952" cy="363864"/>
            </a:xfrm>
            <a:prstGeom prst="rightArrow">
              <a:avLst>
                <a:gd name="adj1" fmla="val 100000"/>
                <a:gd name="adj2" fmla="val 28784"/>
              </a:avLst>
            </a:prstGeom>
            <a:solidFill>
              <a:srgbClr val="1E517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    應用</a:t>
              </a:r>
            </a:p>
          </p:txBody>
        </p:sp>
        <p:sp>
          <p:nvSpPr>
            <p:cNvPr id="57" name="TextBox 77">
              <a:extLst>
                <a:ext uri="{FF2B5EF4-FFF2-40B4-BE49-F238E27FC236}">
                  <a16:creationId xmlns:a16="http://schemas.microsoft.com/office/drawing/2014/main" id="{530148DA-AABF-50F5-4C14-D16272F197F0}"/>
                </a:ext>
              </a:extLst>
            </p:cNvPr>
            <p:cNvSpPr txBox="1"/>
            <p:nvPr/>
          </p:nvSpPr>
          <p:spPr>
            <a:xfrm>
              <a:off x="807496" y="2178464"/>
              <a:ext cx="256460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貼近客戶的食衣住行育樂</a:t>
              </a:r>
              <a:b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滲透客戶的生活，並搭配行銷方案進行促動，強化客戶的往來意願</a:t>
              </a:r>
              <a:endPara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9" name="向右箭號 48">
            <a:extLst>
              <a:ext uri="{FF2B5EF4-FFF2-40B4-BE49-F238E27FC236}">
                <a16:creationId xmlns:a16="http://schemas.microsoft.com/office/drawing/2014/main" id="{0DA2E074-5B1E-7947-4662-06D9A1FA77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512734" y="1635732"/>
            <a:ext cx="2221952" cy="363864"/>
          </a:xfrm>
          <a:prstGeom prst="rightArrow">
            <a:avLst>
              <a:gd name="adj1" fmla="val 100000"/>
              <a:gd name="adj2" fmla="val 28784"/>
            </a:avLst>
          </a:prstGeom>
          <a:solidFill>
            <a:srgbClr val="1E517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    主動與客戶接觸</a:t>
            </a:r>
          </a:p>
        </p:txBody>
      </p:sp>
    </p:spTree>
    <p:extLst>
      <p:ext uri="{BB962C8B-B14F-4D97-AF65-F5344CB8AC3E}">
        <p14:creationId xmlns:p14="http://schemas.microsoft.com/office/powerpoint/2010/main" val="217237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FA183B-6F48-B16E-DCFC-D090506F6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F19F78D-EA7C-FD90-7CDF-41C00E638F2D}"/>
              </a:ext>
            </a:extLst>
          </p:cNvPr>
          <p:cNvSpPr txBox="1">
            <a:spLocks/>
          </p:cNvSpPr>
          <p:nvPr/>
        </p:nvSpPr>
        <p:spPr>
          <a:xfrm>
            <a:off x="609600" y="557808"/>
            <a:ext cx="10128738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562722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1125444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1688165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2250887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數位軌跡</a:t>
            </a:r>
            <a:endParaRPr lang="zh-TW" altLang="en-US" kern="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6FA7F86-0894-1B4A-9EBB-1ED64A143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0"/>
          <a:stretch/>
        </p:blipFill>
        <p:spPr bwMode="auto">
          <a:xfrm>
            <a:off x="3863752" y="426413"/>
            <a:ext cx="2808000" cy="576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F1549BEA-18DC-8D61-684C-91A246E22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1"/>
          <a:stretch/>
        </p:blipFill>
        <p:spPr bwMode="auto">
          <a:xfrm>
            <a:off x="7524093" y="426413"/>
            <a:ext cx="2808000" cy="576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01C294CD-8E7F-B49D-88AE-C1DE00C159C9}"/>
              </a:ext>
            </a:extLst>
          </p:cNvPr>
          <p:cNvSpPr txBox="1"/>
          <p:nvPr/>
        </p:nvSpPr>
        <p:spPr>
          <a:xfrm>
            <a:off x="695400" y="1129308"/>
            <a:ext cx="3667944" cy="607684"/>
          </a:xfrm>
          <a:prstGeom prst="round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TW" altLang="en-US" sz="1200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蒐集客戶點擊按鈕</a:t>
            </a:r>
            <a:r>
              <a:rPr lang="en-US" altLang="zh-TW" sz="1200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(icon)</a:t>
            </a:r>
            <a:r>
              <a:rPr lang="zh-TW" altLang="en-US" sz="1200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的時間、頻率，</a:t>
            </a:r>
            <a:br>
              <a:rPr lang="en-US" altLang="zh-TW" sz="1200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200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推測客戶的意圖</a:t>
            </a:r>
            <a:endParaRPr lang="en-US" altLang="zh-TW" sz="1200" b="1" dirty="0">
              <a:solidFill>
                <a:srgbClr val="0066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016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59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B4ED8-30E5-43AF-F906-1B9BE7E3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生成式</a:t>
            </a:r>
            <a:r>
              <a:rPr lang="en-US" altLang="zh-TW" dirty="0"/>
              <a:t>AI</a:t>
            </a:r>
            <a:r>
              <a:rPr lang="zh-TW" altLang="en-US" dirty="0"/>
              <a:t>應用場景說明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CA3F914-30E1-545E-E44C-7A438373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graphicFrame>
        <p:nvGraphicFramePr>
          <p:cNvPr id="40" name="表格 10">
            <a:extLst>
              <a:ext uri="{FF2B5EF4-FFF2-40B4-BE49-F238E27FC236}">
                <a16:creationId xmlns:a16="http://schemas.microsoft.com/office/drawing/2014/main" id="{56385B9E-DE78-B33F-8CF8-E0F43976B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27753"/>
              </p:ext>
            </p:extLst>
          </p:nvPr>
        </p:nvGraphicFramePr>
        <p:xfrm>
          <a:off x="1607792" y="3625790"/>
          <a:ext cx="4866692" cy="18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723">
                  <a:extLst>
                    <a:ext uri="{9D8B030D-6E8A-4147-A177-3AD203B41FA5}">
                      <a16:colId xmlns:a16="http://schemas.microsoft.com/office/drawing/2014/main" val="1766004213"/>
                    </a:ext>
                  </a:extLst>
                </a:gridCol>
                <a:gridCol w="2862197">
                  <a:extLst>
                    <a:ext uri="{9D8B030D-6E8A-4147-A177-3AD203B41FA5}">
                      <a16:colId xmlns:a16="http://schemas.microsoft.com/office/drawing/2014/main" val="3136267689"/>
                    </a:ext>
                  </a:extLst>
                </a:gridCol>
                <a:gridCol w="1366772">
                  <a:extLst>
                    <a:ext uri="{9D8B030D-6E8A-4147-A177-3AD203B41FA5}">
                      <a16:colId xmlns:a16="http://schemas.microsoft.com/office/drawing/2014/main" val="101659303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群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多為潛力客群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多為女性 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財富度較低 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現貨電子額度約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144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萬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>
                          <a:solidFill>
                            <a:srgbClr val="0066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小資女性</a:t>
                      </a:r>
                      <a:endParaRPr lang="en-US" altLang="zh-TW" sz="1100" b="1">
                        <a:solidFill>
                          <a:srgbClr val="0066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>
                          <a:solidFill>
                            <a:srgbClr val="0066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偏好往來台股</a:t>
                      </a:r>
                      <a:endParaRPr lang="en-US" altLang="zh-TW" sz="1100" b="1">
                        <a:solidFill>
                          <a:srgbClr val="0066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06233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altLang="zh-TW" sz="1100" b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100" b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群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平均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39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歲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開戶通路多為線上 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富證往來年數較低 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財富度較低 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現貨電子額度約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112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萬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>
                          <a:solidFill>
                            <a:srgbClr val="0066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小額穩健投資族</a:t>
                      </a:r>
                      <a:endParaRPr lang="en-US" altLang="zh-TW" sz="1100" b="1">
                        <a:solidFill>
                          <a:srgbClr val="0066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100" b="1">
                          <a:solidFill>
                            <a:srgbClr val="0066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偏好往來台股</a:t>
                      </a:r>
                      <a:r>
                        <a:rPr lang="en-US" altLang="zh-TW" sz="1100" b="1">
                          <a:solidFill>
                            <a:srgbClr val="0066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100" b="1">
                          <a:solidFill>
                            <a:srgbClr val="0066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財管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2978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altLang="zh-TW" sz="1100" b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1100" b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群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多為價值客群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富證往來年數較高 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財富度較高 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現貨電子額度約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495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萬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高資產熟客</a:t>
                      </a:r>
                      <a:endParaRPr kumimoji="0" lang="en-US" altLang="zh-TW" sz="11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rgbClr val="0066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偏好往來台股</a:t>
                      </a:r>
                      <a:r>
                        <a:rPr lang="en-US" altLang="zh-TW" sz="1100" b="1" dirty="0">
                          <a:solidFill>
                            <a:srgbClr val="0066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rgbClr val="0066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財管</a:t>
                      </a:r>
                      <a:endParaRPr lang="en-US" altLang="zh-TW" sz="1100" b="1" dirty="0">
                        <a:solidFill>
                          <a:srgbClr val="0066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5937"/>
                  </a:ext>
                </a:extLst>
              </a:tr>
            </a:tbl>
          </a:graphicData>
        </a:graphic>
      </p:graphicFrame>
      <p:sp>
        <p:nvSpPr>
          <p:cNvPr id="41" name="文字方塊 40">
            <a:extLst>
              <a:ext uri="{FF2B5EF4-FFF2-40B4-BE49-F238E27FC236}">
                <a16:creationId xmlns:a16="http://schemas.microsoft.com/office/drawing/2014/main" id="{B5F2E369-61C4-552D-F27C-4156572F94DA}"/>
              </a:ext>
            </a:extLst>
          </p:cNvPr>
          <p:cNvSpPr txBox="1"/>
          <p:nvPr/>
        </p:nvSpPr>
        <p:spPr>
          <a:xfrm>
            <a:off x="1157008" y="3625790"/>
            <a:ext cx="385358" cy="1893600"/>
          </a:xfrm>
          <a:prstGeom prst="roundRect">
            <a:avLst/>
          </a:prstGeom>
          <a:solidFill>
            <a:srgbClr val="D7E2EE"/>
          </a:solidFill>
        </p:spPr>
        <p:txBody>
          <a:bodyPr wrap="square" rtlCol="0" anchor="ctr">
            <a:spAutoFit/>
          </a:bodyPr>
          <a:lstStyle/>
          <a:p>
            <a:r>
              <a:rPr kumimoji="1"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商業洞察</a:t>
            </a:r>
            <a:endParaRPr kumimoji="1" lang="en-US" altLang="zh-TW" sz="1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1015051-7E50-1410-14BB-01386F531BE3}"/>
              </a:ext>
            </a:extLst>
          </p:cNvPr>
          <p:cNvSpPr txBox="1"/>
          <p:nvPr/>
        </p:nvSpPr>
        <p:spPr>
          <a:xfrm>
            <a:off x="8678398" y="2843056"/>
            <a:ext cx="144000" cy="30777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kumimoji="1" lang="en-US" altLang="zh-TW" sz="14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Google Shape;193;p7">
            <a:extLst>
              <a:ext uri="{FF2B5EF4-FFF2-40B4-BE49-F238E27FC236}">
                <a16:creationId xmlns:a16="http://schemas.microsoft.com/office/drawing/2014/main" id="{3A7CEAEB-645B-39F5-545D-1375A95E7009}"/>
              </a:ext>
            </a:extLst>
          </p:cNvPr>
          <p:cNvSpPr/>
          <p:nvPr/>
        </p:nvSpPr>
        <p:spPr>
          <a:xfrm>
            <a:off x="10424330" y="3813697"/>
            <a:ext cx="434311" cy="1517787"/>
          </a:xfrm>
          <a:prstGeom prst="roundRect">
            <a:avLst>
              <a:gd name="adj" fmla="val 12640"/>
            </a:avLst>
          </a:prstGeom>
          <a:solidFill>
            <a:srgbClr val="D7E2EE"/>
          </a:solidFill>
          <a:ln>
            <a:noFill/>
          </a:ln>
          <a:effectLst/>
        </p:spPr>
        <p:txBody>
          <a:bodyPr spcFirstLastPara="1" wrap="square" lIns="74283" tIns="37130" rIns="74283" bIns="3713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Microsoft YaHei"/>
                <a:sym typeface="Microsoft YaHei"/>
              </a:rPr>
              <a:t>生成式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Microsoft YaHei"/>
              <a:sym typeface="Microsoft YaHe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Microsoft YaHei"/>
                <a:sym typeface="Microsoft YaHei"/>
              </a:rPr>
              <a:t>AI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72092CB-13EC-4E28-848D-9CC32FED0310}"/>
              </a:ext>
            </a:extLst>
          </p:cNvPr>
          <p:cNvGrpSpPr/>
          <p:nvPr/>
        </p:nvGrpSpPr>
        <p:grpSpPr>
          <a:xfrm>
            <a:off x="7134438" y="3625790"/>
            <a:ext cx="2762030" cy="1894560"/>
            <a:chOff x="7327204" y="3227886"/>
            <a:chExt cx="2762030" cy="189456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7DA2378-C217-F934-708D-FFCEBAF018FB}"/>
                </a:ext>
              </a:extLst>
            </p:cNvPr>
            <p:cNvSpPr txBox="1"/>
            <p:nvPr/>
          </p:nvSpPr>
          <p:spPr>
            <a:xfrm>
              <a:off x="7327204" y="3227886"/>
              <a:ext cx="2762030" cy="60016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版型</a:t>
              </a:r>
              <a:r>
                <a:rPr kumimoji="0" lang="en-US" altLang="zh-TW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1-</a:t>
              </a:r>
              <a:r>
                <a:rPr kumimoji="0" lang="zh-TW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小資女性</a:t>
              </a:r>
              <a:r>
                <a:rPr kumimoji="0" lang="zh-TW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：</a:t>
              </a:r>
              <a:endPara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100" b="1" dirty="0">
                  <a:solidFill>
                    <a:srgbClr val="36363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追求用少量的資金滾出穩定的報酬，多加溝通每日台股熱門標或台股市場資訊</a:t>
              </a:r>
              <a:endPara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4EAABD99-9193-3D9C-96FA-69970B06E68A}"/>
                </a:ext>
              </a:extLst>
            </p:cNvPr>
            <p:cNvSpPr txBox="1"/>
            <p:nvPr/>
          </p:nvSpPr>
          <p:spPr>
            <a:xfrm>
              <a:off x="7327204" y="3875084"/>
              <a:ext cx="2762030" cy="60016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版型</a:t>
              </a:r>
              <a:r>
                <a:rPr kumimoji="0" lang="en-US" altLang="zh-TW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2-</a:t>
              </a:r>
              <a:r>
                <a:rPr lang="zh-TW" altLang="en-US" sz="1100" b="1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小額穩健投資族</a:t>
              </a:r>
              <a:r>
                <a:rPr kumimoji="0" lang="zh-TW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：</a:t>
              </a:r>
              <a:r>
                <a:rPr lang="en-US" altLang="zh-TW" sz="1100" b="1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br>
                <a:rPr lang="en-US" altLang="zh-TW" sz="1100" b="1">
                  <a:solidFill>
                    <a:srgbClr val="36363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sz="1100" b="1">
                  <a:solidFill>
                    <a:srgbClr val="36363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佈局台股及財管追求資產累積及風險分散</a:t>
              </a:r>
              <a:r>
                <a:rPr kumimoji="0" lang="zh-TW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，介紹入門財管商品</a:t>
              </a:r>
              <a:r>
                <a:rPr kumimoji="0" lang="en-US" altLang="zh-TW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(</a:t>
              </a:r>
              <a:r>
                <a:rPr kumimoji="0" lang="zh-TW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例如</a:t>
              </a:r>
              <a:r>
                <a:rPr kumimoji="0" lang="en-US" altLang="zh-TW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: </a:t>
              </a:r>
              <a:r>
                <a:rPr kumimoji="0" lang="zh-TW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海外股</a:t>
              </a:r>
              <a:r>
                <a:rPr kumimoji="0" lang="en-US" altLang="zh-TW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)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6E90DF3-F731-1DE7-FE24-86825AA15A8A}"/>
                </a:ext>
              </a:extLst>
            </p:cNvPr>
            <p:cNvSpPr txBox="1"/>
            <p:nvPr/>
          </p:nvSpPr>
          <p:spPr>
            <a:xfrm>
              <a:off x="7327204" y="4522282"/>
              <a:ext cx="2762030" cy="60016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defTabSz="914400">
                <a:defRPr/>
              </a:pPr>
              <a:r>
                <a:rPr kumimoji="0" lang="zh-TW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版型</a:t>
              </a:r>
              <a:r>
                <a:rPr kumimoji="0" lang="en-US" altLang="zh-TW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3-</a:t>
              </a:r>
              <a:r>
                <a:rPr kumimoji="0" lang="zh-TW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高資產熟客</a:t>
              </a:r>
              <a:r>
                <a:rPr kumimoji="0" lang="zh-TW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363636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：</a:t>
              </a:r>
              <a:endParaRPr kumimoji="0" lang="en-US" altLang="zh-TW" sz="1100" b="1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defTabSz="914400">
                <a:defRPr/>
              </a:pPr>
              <a:r>
                <a:rPr lang="zh-TW" altLang="en-US" sz="1100" b="1">
                  <a:solidFill>
                    <a:srgbClr val="36363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財力穩固追求財富累積</a:t>
              </a:r>
              <a:r>
                <a:rPr lang="en-US" altLang="zh-TW" sz="1100" b="1">
                  <a:solidFill>
                    <a:srgbClr val="36363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;</a:t>
              </a:r>
            </a:p>
            <a:p>
              <a:pPr defTabSz="914400">
                <a:defRPr/>
              </a:pPr>
              <a:r>
                <a:rPr lang="zh-TW" altLang="en-US" sz="1100" b="1">
                  <a:solidFill>
                    <a:srgbClr val="36363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投資經驗豐富追求高報酬績效</a:t>
              </a:r>
              <a:endParaRPr kumimoji="0" lang="en-US" altLang="zh-TW" sz="1100" b="1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DD31D40-9751-DABF-5A49-152BFBDEC45A}"/>
              </a:ext>
            </a:extLst>
          </p:cNvPr>
          <p:cNvGrpSpPr/>
          <p:nvPr/>
        </p:nvGrpSpPr>
        <p:grpSpPr>
          <a:xfrm>
            <a:off x="6504414" y="3925872"/>
            <a:ext cx="600094" cy="1294396"/>
            <a:chOff x="6668924" y="3527968"/>
            <a:chExt cx="600094" cy="1294396"/>
          </a:xfrm>
        </p:grpSpPr>
        <p:cxnSp>
          <p:nvCxnSpPr>
            <p:cNvPr id="49" name="直線單箭頭接點 55">
              <a:extLst>
                <a:ext uri="{FF2B5EF4-FFF2-40B4-BE49-F238E27FC236}">
                  <a16:creationId xmlns:a16="http://schemas.microsoft.com/office/drawing/2014/main" id="{B25F9D94-6236-5F1F-4973-81FF8A319410}"/>
                </a:ext>
              </a:extLst>
            </p:cNvPr>
            <p:cNvCxnSpPr>
              <a:cxnSpLocks/>
            </p:cNvCxnSpPr>
            <p:nvPr/>
          </p:nvCxnSpPr>
          <p:spPr>
            <a:xfrm>
              <a:off x="6668924" y="3527968"/>
              <a:ext cx="59314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91">
              <a:extLst>
                <a:ext uri="{FF2B5EF4-FFF2-40B4-BE49-F238E27FC236}">
                  <a16:creationId xmlns:a16="http://schemas.microsoft.com/office/drawing/2014/main" id="{C2C14F75-0967-8E1F-1C16-EF1F1A8380D0}"/>
                </a:ext>
              </a:extLst>
            </p:cNvPr>
            <p:cNvCxnSpPr>
              <a:cxnSpLocks/>
            </p:cNvCxnSpPr>
            <p:nvPr/>
          </p:nvCxnSpPr>
          <p:spPr>
            <a:xfrm>
              <a:off x="6675874" y="4175166"/>
              <a:ext cx="59314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94">
              <a:extLst>
                <a:ext uri="{FF2B5EF4-FFF2-40B4-BE49-F238E27FC236}">
                  <a16:creationId xmlns:a16="http://schemas.microsoft.com/office/drawing/2014/main" id="{440F2380-7510-1660-B08B-70B321AE3F97}"/>
                </a:ext>
              </a:extLst>
            </p:cNvPr>
            <p:cNvCxnSpPr>
              <a:cxnSpLocks/>
            </p:cNvCxnSpPr>
            <p:nvPr/>
          </p:nvCxnSpPr>
          <p:spPr>
            <a:xfrm>
              <a:off x="6675874" y="4822364"/>
              <a:ext cx="59314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箭號: ＞形 51">
            <a:extLst>
              <a:ext uri="{FF2B5EF4-FFF2-40B4-BE49-F238E27FC236}">
                <a16:creationId xmlns:a16="http://schemas.microsoft.com/office/drawing/2014/main" id="{8F369E1B-5AF8-C222-3FD1-8A4AAF43323B}"/>
              </a:ext>
            </a:extLst>
          </p:cNvPr>
          <p:cNvSpPr/>
          <p:nvPr/>
        </p:nvSpPr>
        <p:spPr>
          <a:xfrm>
            <a:off x="1104631" y="3266445"/>
            <a:ext cx="5544000" cy="288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解析客群特徵、歸納客群輪廓</a:t>
            </a:r>
          </a:p>
        </p:txBody>
      </p:sp>
      <p:sp>
        <p:nvSpPr>
          <p:cNvPr id="53" name="箭號: ＞形 73">
            <a:extLst>
              <a:ext uri="{FF2B5EF4-FFF2-40B4-BE49-F238E27FC236}">
                <a16:creationId xmlns:a16="http://schemas.microsoft.com/office/drawing/2014/main" id="{8F78A62E-8018-932E-AB11-8B3B7593E04C}"/>
              </a:ext>
            </a:extLst>
          </p:cNvPr>
          <p:cNvSpPr/>
          <p:nvPr/>
        </p:nvSpPr>
        <p:spPr>
          <a:xfrm>
            <a:off x="6656672" y="3276507"/>
            <a:ext cx="4311366" cy="288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數金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PM</a:t>
            </a: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優化現</a:t>
            </a:r>
            <a:r>
              <a:rPr lang="zh-TW" altLang="en-US" sz="1200" b="1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en-US" altLang="zh-TW" sz="1200" b="1" err="1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eDM</a:t>
            </a:r>
            <a:r>
              <a:rPr lang="zh-TW" altLang="en-US" sz="1200" b="1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主旨及溝通內容</a:t>
            </a:r>
          </a:p>
        </p:txBody>
      </p:sp>
      <p:cxnSp>
        <p:nvCxnSpPr>
          <p:cNvPr id="54" name="直線單箭頭接點 99">
            <a:extLst>
              <a:ext uri="{FF2B5EF4-FFF2-40B4-BE49-F238E27FC236}">
                <a16:creationId xmlns:a16="http://schemas.microsoft.com/office/drawing/2014/main" id="{6876082F-0A1F-FD7F-A6CC-65BDDDF40371}"/>
              </a:ext>
            </a:extLst>
          </p:cNvPr>
          <p:cNvCxnSpPr>
            <a:cxnSpLocks/>
          </p:cNvCxnSpPr>
          <p:nvPr/>
        </p:nvCxnSpPr>
        <p:spPr>
          <a:xfrm>
            <a:off x="9926398" y="4608770"/>
            <a:ext cx="468000" cy="0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群組 9218">
            <a:extLst>
              <a:ext uri="{FF2B5EF4-FFF2-40B4-BE49-F238E27FC236}">
                <a16:creationId xmlns:a16="http://schemas.microsoft.com/office/drawing/2014/main" id="{A683A01E-A839-E797-41B7-80979ACBB45E}"/>
              </a:ext>
            </a:extLst>
          </p:cNvPr>
          <p:cNvGrpSpPr/>
          <p:nvPr/>
        </p:nvGrpSpPr>
        <p:grpSpPr>
          <a:xfrm>
            <a:off x="1104630" y="1628920"/>
            <a:ext cx="9863407" cy="1080000"/>
            <a:chOff x="1104630" y="768386"/>
            <a:chExt cx="9863407" cy="1080000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DF18C8E9-7EAA-6309-802B-64195AE8E2DA}"/>
                </a:ext>
              </a:extLst>
            </p:cNvPr>
            <p:cNvGrpSpPr/>
            <p:nvPr/>
          </p:nvGrpSpPr>
          <p:grpSpPr>
            <a:xfrm>
              <a:off x="1532459" y="916467"/>
              <a:ext cx="9007748" cy="783839"/>
              <a:chOff x="1444838" y="983621"/>
              <a:chExt cx="9007748" cy="783839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A1025F32-49EF-0448-1E5D-455CE65C1901}"/>
                  </a:ext>
                </a:extLst>
              </p:cNvPr>
              <p:cNvGrpSpPr/>
              <p:nvPr/>
            </p:nvGrpSpPr>
            <p:grpSpPr>
              <a:xfrm>
                <a:off x="1444838" y="983621"/>
                <a:ext cx="9007748" cy="316486"/>
                <a:chOff x="1377332" y="860798"/>
                <a:chExt cx="9007748" cy="316486"/>
              </a:xfrm>
            </p:grpSpPr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7567C6C1-D2D6-5BF2-CECE-89331C4BC8A5}"/>
                    </a:ext>
                  </a:extLst>
                </p:cNvPr>
                <p:cNvSpPr txBox="1"/>
                <p:nvPr/>
              </p:nvSpPr>
              <p:spPr>
                <a:xfrm>
                  <a:off x="2933080" y="869507"/>
                  <a:ext cx="7452000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anchor="ctr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數金期望依據不同的客群輪廓進行線上</a:t>
                  </a:r>
                  <a:r>
                    <a:rPr lang="zh-TW" altLang="en-US" sz="1400" b="1" dirty="0">
                      <a:solidFill>
                        <a:srgbClr val="0000CC"/>
                      </a:solidFill>
                      <a:latin typeface="+mj-ea"/>
                      <a:ea typeface="+mj-ea"/>
                    </a:rPr>
                    <a:t>差異化溝通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，並運用</a:t>
                  </a:r>
                  <a:r>
                    <a:rPr lang="zh-TW" altLang="en-US" sz="1400" b="1" dirty="0">
                      <a:solidFill>
                        <a:srgbClr val="0000CC"/>
                      </a:solidFill>
                      <a:latin typeface="+mj-ea"/>
                      <a:ea typeface="+mj-ea"/>
                    </a:rPr>
                    <a:t>生成式</a:t>
                  </a:r>
                  <a:r>
                    <a:rPr lang="en-US" altLang="zh-TW" sz="1400" b="1" dirty="0">
                      <a:solidFill>
                        <a:srgbClr val="0000CC"/>
                      </a:solidFill>
                      <a:latin typeface="+mj-ea"/>
                      <a:ea typeface="+mj-ea"/>
                    </a:rPr>
                    <a:t>AI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輔助設計</a:t>
                  </a:r>
                  <a:r>
                    <a:rPr lang="en-US" altLang="zh-TW" sz="1400" b="1" dirty="0" err="1">
                      <a:solidFill>
                        <a:schemeClr val="tx1"/>
                      </a:solidFill>
                      <a:latin typeface="+mj-ea"/>
                      <a:ea typeface="+mj-ea"/>
                    </a:rPr>
                    <a:t>eDM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溝通素材</a:t>
                  </a:r>
                  <a:endParaRPr lang="zh-TW" altLang="en-US" sz="14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9216" name="文字方塊 9215">
                  <a:extLst>
                    <a:ext uri="{FF2B5EF4-FFF2-40B4-BE49-F238E27FC236}">
                      <a16:creationId xmlns:a16="http://schemas.microsoft.com/office/drawing/2014/main" id="{61D40D88-869F-7082-0D80-372E1D9C669D}"/>
                    </a:ext>
                  </a:extLst>
                </p:cNvPr>
                <p:cNvSpPr txBox="1"/>
                <p:nvPr/>
              </p:nvSpPr>
              <p:spPr>
                <a:xfrm>
                  <a:off x="1377332" y="860798"/>
                  <a:ext cx="1403804" cy="30777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lIns="91440" tIns="45720" rIns="91440" bIns="45720" anchor="ctr">
                  <a:spAutoFit/>
                </a:bodyPr>
                <a:lstStyle>
                  <a:defPPr>
                    <a:defRPr lang="en-US"/>
                  </a:defPPr>
                  <a:lvl1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400" b="1" i="0" u="none" strike="noStrike" kern="0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軟正黑體"/>
                      <a:ea typeface="微軟正黑體"/>
                      <a:cs typeface="Calibri"/>
                    </a:defRPr>
                  </a:lvl1pPr>
                </a:lstStyle>
                <a:p>
                  <a:r>
                    <a:rPr lang="zh-TW" altLang="en-US" dirty="0">
                      <a:latin typeface="+mj-ea"/>
                      <a:ea typeface="+mj-ea"/>
                    </a:rPr>
                    <a:t>背景說明</a:t>
                  </a:r>
                  <a:endParaRPr lang="en-US" altLang="zh-TW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9CA01547-804B-B199-77C4-591C59718E56}"/>
                  </a:ext>
                </a:extLst>
              </p:cNvPr>
              <p:cNvGrpSpPr/>
              <p:nvPr/>
            </p:nvGrpSpPr>
            <p:grpSpPr>
              <a:xfrm>
                <a:off x="1444838" y="1450974"/>
                <a:ext cx="4435748" cy="316486"/>
                <a:chOff x="1377332" y="1328151"/>
                <a:chExt cx="4435748" cy="316486"/>
              </a:xfrm>
            </p:grpSpPr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F0F62F7D-9E1A-7B29-6834-BD6D9968B0B2}"/>
                    </a:ext>
                  </a:extLst>
                </p:cNvPr>
                <p:cNvSpPr txBox="1"/>
                <p:nvPr/>
              </p:nvSpPr>
              <p:spPr>
                <a:xfrm>
                  <a:off x="2933080" y="1336860"/>
                  <a:ext cx="2880000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anchor="ctr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期望提升台股的開信率及實動率</a:t>
                  </a:r>
                  <a:endParaRPr lang="zh-TW" altLang="en-US" sz="14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3C40F7A3-05A5-ACA8-7303-07F270D4F9E7}"/>
                    </a:ext>
                  </a:extLst>
                </p:cNvPr>
                <p:cNvSpPr txBox="1"/>
                <p:nvPr/>
              </p:nvSpPr>
              <p:spPr>
                <a:xfrm>
                  <a:off x="1377332" y="1328151"/>
                  <a:ext cx="1403804" cy="30777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lIns="91440" tIns="45720" rIns="91440" bIns="45720" anchor="ctr">
                  <a:spAutoFit/>
                </a:bodyPr>
                <a:lstStyle>
                  <a:defPPr>
                    <a:defRPr lang="en-US"/>
                  </a:defPPr>
                  <a:lvl1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400" b="1" i="0" u="none" strike="noStrike" kern="0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軟正黑體"/>
                      <a:ea typeface="微軟正黑體"/>
                      <a:cs typeface="Calibri"/>
                    </a:defRPr>
                  </a:lvl1pPr>
                </a:lstStyle>
                <a:p>
                  <a:r>
                    <a:rPr lang="zh-TW" altLang="en-US" dirty="0">
                      <a:latin typeface="+mj-ea"/>
                      <a:ea typeface="+mj-ea"/>
                    </a:rPr>
                    <a:t>預期目標</a:t>
                  </a:r>
                  <a:endParaRPr lang="en-US" altLang="zh-TW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F12CA7A3-2B51-2585-A6C1-D12A234FD71E}"/>
                  </a:ext>
                </a:extLst>
              </p:cNvPr>
              <p:cNvGrpSpPr/>
              <p:nvPr/>
            </p:nvGrpSpPr>
            <p:grpSpPr>
              <a:xfrm>
                <a:off x="6253563" y="1445008"/>
                <a:ext cx="4183748" cy="316486"/>
                <a:chOff x="1377332" y="1721990"/>
                <a:chExt cx="4183748" cy="316486"/>
              </a:xfrm>
            </p:grpSpPr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D01EF0A0-F5E6-0594-826D-7651099B659E}"/>
                    </a:ext>
                  </a:extLst>
                </p:cNvPr>
                <p:cNvSpPr txBox="1"/>
                <p:nvPr/>
              </p:nvSpPr>
              <p:spPr>
                <a:xfrm>
                  <a:off x="2933080" y="1730699"/>
                  <a:ext cx="2628000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anchor="ctr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以台股</a:t>
                  </a:r>
                  <a:r>
                    <a:rPr lang="en-US" altLang="zh-TW" sz="14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AI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概念股</a:t>
                  </a:r>
                  <a:r>
                    <a:rPr lang="en-US" altLang="zh-TW" sz="1400" b="1" dirty="0" err="1">
                      <a:solidFill>
                        <a:schemeClr val="tx1"/>
                      </a:solidFill>
                      <a:latin typeface="+mj-ea"/>
                      <a:ea typeface="+mj-ea"/>
                    </a:rPr>
                    <a:t>eDM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進行測試</a:t>
                  </a:r>
                  <a:endParaRPr lang="zh-TW" altLang="en-US" sz="14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049E7D53-B886-9893-D70D-12346554D92C}"/>
                    </a:ext>
                  </a:extLst>
                </p:cNvPr>
                <p:cNvSpPr txBox="1"/>
                <p:nvPr/>
              </p:nvSpPr>
              <p:spPr>
                <a:xfrm>
                  <a:off x="1377332" y="1721990"/>
                  <a:ext cx="1403804" cy="30777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lIns="91440" tIns="45720" rIns="91440" bIns="45720" anchor="ctr">
                  <a:spAutoFit/>
                </a:bodyPr>
                <a:lstStyle>
                  <a:defPPr>
                    <a:defRPr lang="en-US"/>
                  </a:defPPr>
                  <a:lvl1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400" b="1" i="0" u="none" strike="noStrike" kern="0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軟正黑體"/>
                      <a:ea typeface="微軟正黑體"/>
                      <a:cs typeface="Calibri"/>
                    </a:defRPr>
                  </a:lvl1pPr>
                </a:lstStyle>
                <a:p>
                  <a:r>
                    <a:rPr lang="en-US" altLang="zh-TW" dirty="0">
                      <a:latin typeface="+mj-ea"/>
                      <a:ea typeface="+mj-ea"/>
                    </a:rPr>
                    <a:t>POC</a:t>
                  </a:r>
                  <a:r>
                    <a:rPr lang="zh-TW" altLang="en-US" dirty="0">
                      <a:latin typeface="+mj-ea"/>
                      <a:ea typeface="+mj-ea"/>
                    </a:rPr>
                    <a:t>測試標的</a:t>
                  </a:r>
                  <a:endParaRPr lang="en-US" altLang="zh-TW" dirty="0"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9217" name="矩形: 圓角 9216">
              <a:extLst>
                <a:ext uri="{FF2B5EF4-FFF2-40B4-BE49-F238E27FC236}">
                  <a16:creationId xmlns:a16="http://schemas.microsoft.com/office/drawing/2014/main" id="{112B435F-8966-8CA5-6F39-55BEE3E71AD8}"/>
                </a:ext>
              </a:extLst>
            </p:cNvPr>
            <p:cNvSpPr/>
            <p:nvPr/>
          </p:nvSpPr>
          <p:spPr>
            <a:xfrm>
              <a:off x="1104630" y="768386"/>
              <a:ext cx="9863407" cy="1080000"/>
            </a:xfrm>
            <a:prstGeom prst="roundRect">
              <a:avLst>
                <a:gd name="adj" fmla="val 22224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85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F5C8A-A524-6A39-417E-FFFF735B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設計差異化溝通素材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5E7DE2B-57DF-D893-B8CE-F1A3E99E8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0D73829-00AB-05FA-BA56-172382AACDF8}"/>
              </a:ext>
            </a:extLst>
          </p:cNvPr>
          <p:cNvSpPr/>
          <p:nvPr/>
        </p:nvSpPr>
        <p:spPr>
          <a:xfrm>
            <a:off x="795576" y="1484784"/>
            <a:ext cx="10199110" cy="340519"/>
          </a:xfrm>
          <a:prstGeom prst="round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276225" lvl="1" indent="-276225" algn="ctr" defTabSz="914400">
              <a:tabLst>
                <a:tab pos="534988" algn="l"/>
              </a:tabLst>
              <a:defRPr/>
            </a:pP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落地應用方式：數金</a:t>
            </a:r>
            <a:r>
              <a:rPr lang="en-US" altLang="zh-TW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PM</a:t>
            </a: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依據數科所建議之客群輪廓及投顧報告重點摘要，設計</a:t>
            </a:r>
            <a:r>
              <a:rPr lang="en-US" altLang="zh-TW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版溝通素材</a:t>
            </a:r>
            <a:r>
              <a:rPr lang="en-US" altLang="zh-TW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訊息標題、</a:t>
            </a:r>
            <a:r>
              <a:rPr lang="en-US" altLang="zh-TW" sz="1400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eDM</a:t>
            </a:r>
            <a:r>
              <a:rPr lang="en-US" altLang="zh-TW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42E359-117B-F3AC-17A8-CC0C646155CD}"/>
              </a:ext>
            </a:extLst>
          </p:cNvPr>
          <p:cNvSpPr txBox="1"/>
          <p:nvPr/>
        </p:nvSpPr>
        <p:spPr>
          <a:xfrm>
            <a:off x="10259128" y="4038635"/>
            <a:ext cx="1741528" cy="49244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anchor="ctr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300" kern="0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rPr>
              <a:t>測試不同訊息標題，訊息開啟率是否提升</a:t>
            </a:r>
            <a:r>
              <a:rPr lang="en-US" altLang="zh-TW" sz="1300" kern="0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rPr>
              <a:t>?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C7C055-4D6B-8A9D-2813-F80221143C2D}"/>
              </a:ext>
            </a:extLst>
          </p:cNvPr>
          <p:cNvSpPr txBox="1"/>
          <p:nvPr/>
        </p:nvSpPr>
        <p:spPr>
          <a:xfrm>
            <a:off x="889954" y="5232057"/>
            <a:ext cx="1080000" cy="3077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anchor="ctr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kern="0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rPr>
              <a:t>溝通內容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Calibri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ED313E5-8FFE-EE96-6C49-8A66413A9C5C}"/>
              </a:ext>
            </a:extLst>
          </p:cNvPr>
          <p:cNvGrpSpPr/>
          <p:nvPr/>
        </p:nvGrpSpPr>
        <p:grpSpPr>
          <a:xfrm>
            <a:off x="889954" y="1857083"/>
            <a:ext cx="9484304" cy="979755"/>
            <a:chOff x="805073" y="2278982"/>
            <a:chExt cx="9484304" cy="97975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CE32C0-1B0F-C0FE-4DFC-6A94698AB465}"/>
                </a:ext>
              </a:extLst>
            </p:cNvPr>
            <p:cNvSpPr txBox="1"/>
            <p:nvPr/>
          </p:nvSpPr>
          <p:spPr>
            <a:xfrm>
              <a:off x="805073" y="2759929"/>
              <a:ext cx="1080000" cy="3077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客群輪廓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8F7370A-F249-BED6-66B8-94DFC7AF83C5}"/>
                </a:ext>
              </a:extLst>
            </p:cNvPr>
            <p:cNvSpPr txBox="1"/>
            <p:nvPr/>
          </p:nvSpPr>
          <p:spPr>
            <a:xfrm>
              <a:off x="1925355" y="2278982"/>
              <a:ext cx="2808000" cy="979755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Aft>
                  <a:spcPts val="600"/>
                </a:spcAft>
              </a:pPr>
              <a:r>
                <a:rPr lang="zh-TW" altLang="en-US" sz="1400" b="1" u="sng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高資產熟客</a:t>
              </a:r>
              <a:endParaRPr lang="en-US" altLang="zh-TW" sz="1400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80975" indent="-180975" defTabSz="914400">
                <a:buFont typeface="Arial" panose="020B0604020202020204" pitchFamily="34" charset="0"/>
                <a:buChar char="•"/>
                <a:defRPr/>
              </a:pP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財富度較高 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現貨電子額度約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495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萬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pPr marL="180975" marR="0" lvl="0" indent="-1809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富證往來年數較高 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約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19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pPr marL="180975" marR="0" lvl="0" indent="-1809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偏好往來台股及財管商品</a:t>
              </a:r>
              <a:endPara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E54ACD8-36DB-8C56-F02C-BA2520D0F193}"/>
                </a:ext>
              </a:extLst>
            </p:cNvPr>
            <p:cNvSpPr txBox="1"/>
            <p:nvPr/>
          </p:nvSpPr>
          <p:spPr>
            <a:xfrm>
              <a:off x="4703366" y="2278982"/>
              <a:ext cx="2808000" cy="979755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Aft>
                  <a:spcPts val="600"/>
                </a:spcAft>
              </a:pPr>
              <a:r>
                <a:rPr lang="zh-TW" altLang="en-US" sz="1400" b="1" u="sng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小資女性</a:t>
              </a:r>
              <a:endParaRPr lang="en-US" altLang="zh-TW" sz="1400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80975" marR="0" lvl="0" indent="-1809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財富度較低 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現貨電子額度約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144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萬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pPr marL="180975" marR="0" lvl="0" indent="-1809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多為女性 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約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成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80975" marR="0" lvl="0" indent="-1809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偏好往來台股</a:t>
              </a:r>
              <a:endPara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AB79C65-DF87-0383-7EAD-5E89855ECF7D}"/>
                </a:ext>
              </a:extLst>
            </p:cNvPr>
            <p:cNvSpPr txBox="1"/>
            <p:nvPr/>
          </p:nvSpPr>
          <p:spPr>
            <a:xfrm>
              <a:off x="7481377" y="2278982"/>
              <a:ext cx="2808000" cy="979755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Aft>
                  <a:spcPts val="600"/>
                </a:spcAft>
              </a:pPr>
              <a:r>
                <a:rPr lang="zh-TW" altLang="en-US" sz="1400" b="1" u="sng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小額穩健投資族</a:t>
              </a:r>
              <a:endParaRPr lang="en-US" altLang="zh-TW" sz="1400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80975" marR="0" lvl="0" indent="-1809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財富度較低 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現貨電子額度約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112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萬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pPr marL="180975" marR="0" lvl="0" indent="-1809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富證往來年數較低 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約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pPr marL="180975" marR="0" lvl="0" indent="-1809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偏好往來台股及財管商品</a:t>
              </a:r>
              <a:endPara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DC7BAC1-AAEC-B3B0-F4F7-CC62BEAB2B42}"/>
              </a:ext>
            </a:extLst>
          </p:cNvPr>
          <p:cNvGrpSpPr/>
          <p:nvPr/>
        </p:nvGrpSpPr>
        <p:grpSpPr>
          <a:xfrm>
            <a:off x="889954" y="2924598"/>
            <a:ext cx="9184209" cy="523220"/>
            <a:chOff x="805073" y="3302952"/>
            <a:chExt cx="9184209" cy="523220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8194959-2BF2-4B0F-A38C-5272DF4DDB16}"/>
                </a:ext>
              </a:extLst>
            </p:cNvPr>
            <p:cNvSpPr txBox="1"/>
            <p:nvPr/>
          </p:nvSpPr>
          <p:spPr>
            <a:xfrm>
              <a:off x="805073" y="3302952"/>
              <a:ext cx="1080000" cy="52322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輸入生成式</a:t>
              </a: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AI</a:t>
              </a:r>
              <a:r>
                <a:rPr lang="zh-TW" altLang="en-US" sz="1400" kern="0" dirty="0">
                  <a:solidFill>
                    <a:srgbClr val="00B05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關鍵字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275B1AE-BC66-8C09-9142-860AF5E1E890}"/>
                </a:ext>
              </a:extLst>
            </p:cNvPr>
            <p:cNvSpPr txBox="1"/>
            <p:nvPr/>
          </p:nvSpPr>
          <p:spPr>
            <a:xfrm>
              <a:off x="2532076" y="3333730"/>
              <a:ext cx="1594559" cy="46166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投資經驗豐富</a:t>
              </a:r>
              <a:br>
                <a:rPr kumimoji="0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</a:br>
              <a:r>
                <a:rPr kumimoji="0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關注</a:t>
              </a:r>
              <a:r>
                <a:rPr kumimoji="0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AI</a:t>
              </a:r>
              <a:r>
                <a:rPr kumimoji="0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產業趨勢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4DB2302-C437-5D90-3989-B025C051B7A6}"/>
                </a:ext>
              </a:extLst>
            </p:cNvPr>
            <p:cNvSpPr txBox="1"/>
            <p:nvPr/>
          </p:nvSpPr>
          <p:spPr>
            <a:xfrm>
              <a:off x="5310087" y="3333730"/>
              <a:ext cx="1594559" cy="46166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小資金女性</a:t>
              </a:r>
              <a:endParaRPr kumimoji="0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  <a:p>
              <a:pPr defTabSz="914400">
                <a:defRPr/>
              </a:pPr>
              <a:r>
                <a:rPr kumimoji="0" lang="zh-TW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滾出穩定報酬</a:t>
              </a:r>
              <a:endParaRPr kumimoji="0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08A346C-5026-4B7A-34E2-C1AA05E88089}"/>
                </a:ext>
              </a:extLst>
            </p:cNvPr>
            <p:cNvSpPr txBox="1"/>
            <p:nvPr/>
          </p:nvSpPr>
          <p:spPr>
            <a:xfrm>
              <a:off x="7781472" y="3333730"/>
              <a:ext cx="2207810" cy="46166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914400">
                <a:defRPr/>
              </a:pPr>
              <a:r>
                <a:rPr kumimoji="0" lang="zh-TW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投資經驗較少</a:t>
              </a:r>
              <a:endParaRPr kumimoji="0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  <a:p>
              <a:pPr defTabSz="914400">
                <a:defRPr/>
              </a:pPr>
              <a:r>
                <a:rPr lang="zh-TW" altLang="en-US" sz="1200" kern="0">
                  <a:solidFill>
                    <a:srgbClr val="00B05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關注即時熱門投資標的</a:t>
              </a:r>
              <a:endParaRPr kumimoji="0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ECA5805-3854-C23D-76A0-8D56095C57D4}"/>
              </a:ext>
            </a:extLst>
          </p:cNvPr>
          <p:cNvGrpSpPr/>
          <p:nvPr/>
        </p:nvGrpSpPr>
        <p:grpSpPr>
          <a:xfrm>
            <a:off x="889954" y="3535578"/>
            <a:ext cx="9184209" cy="523220"/>
            <a:chOff x="805073" y="3870387"/>
            <a:chExt cx="9184209" cy="523220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DDC3E9A-F885-1A2A-DF47-C85F00730302}"/>
                </a:ext>
              </a:extLst>
            </p:cNvPr>
            <p:cNvSpPr txBox="1"/>
            <p:nvPr/>
          </p:nvSpPr>
          <p:spPr>
            <a:xfrm>
              <a:off x="805073" y="3870387"/>
              <a:ext cx="1080000" cy="52322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生成式</a:t>
              </a: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AI</a:t>
              </a:r>
              <a:b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</a:br>
              <a:r>
                <a:rPr lang="zh-TW" altLang="en-US" sz="1400" kern="0" dirty="0">
                  <a:solidFill>
                    <a:srgbClr val="00B05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建議主視覺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3CC8073-1208-1C43-E874-1FA5256B791A}"/>
                </a:ext>
              </a:extLst>
            </p:cNvPr>
            <p:cNvSpPr txBox="1"/>
            <p:nvPr/>
          </p:nvSpPr>
          <p:spPr>
            <a:xfrm>
              <a:off x="2532076" y="3901165"/>
              <a:ext cx="1594559" cy="46166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dirty="0">
                  <a:solidFill>
                    <a:srgbClr val="00B05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深色系</a:t>
              </a:r>
              <a:endParaRPr lang="en-US" altLang="zh-TW" sz="12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dirty="0">
                  <a:solidFill>
                    <a:srgbClr val="00B05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專業高端形象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0EF1E42-2343-7229-A687-E98D70235F4D}"/>
                </a:ext>
              </a:extLst>
            </p:cNvPr>
            <p:cNvSpPr txBox="1"/>
            <p:nvPr/>
          </p:nvSpPr>
          <p:spPr>
            <a:xfrm>
              <a:off x="5310087" y="3901165"/>
              <a:ext cx="1594559" cy="46166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>
                  <a:solidFill>
                    <a:srgbClr val="00B05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粉色系</a:t>
              </a:r>
              <a:endParaRPr lang="en-US" altLang="zh-TW" sz="1200" b="1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>
                  <a:solidFill>
                    <a:srgbClr val="00B05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柔和時尚口吻</a:t>
              </a:r>
              <a:endParaRPr kumimoji="0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B54B631-EBE4-8E10-96DD-80FD2C12C075}"/>
                </a:ext>
              </a:extLst>
            </p:cNvPr>
            <p:cNvSpPr txBox="1"/>
            <p:nvPr/>
          </p:nvSpPr>
          <p:spPr>
            <a:xfrm>
              <a:off x="7781472" y="3901165"/>
              <a:ext cx="2207810" cy="46166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914400">
                <a:defRPr/>
              </a:pPr>
              <a:r>
                <a:rPr kumimoji="0" lang="zh-TW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藍色系</a:t>
              </a:r>
              <a:endParaRPr kumimoji="0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  <a:p>
              <a:pPr defTabSz="914400">
                <a:defRPr/>
              </a:pPr>
              <a:r>
                <a:rPr kumimoji="0" lang="zh-TW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穩定可靠印象</a:t>
              </a:r>
              <a:endParaRPr kumimoji="0" lang="en-US" altLang="zh-TW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887C439-EC98-8D9B-1B36-CEEB1388A58D}"/>
              </a:ext>
            </a:extLst>
          </p:cNvPr>
          <p:cNvGrpSpPr/>
          <p:nvPr/>
        </p:nvGrpSpPr>
        <p:grpSpPr>
          <a:xfrm>
            <a:off x="889954" y="4146557"/>
            <a:ext cx="9270276" cy="461665"/>
            <a:chOff x="805073" y="4437823"/>
            <a:chExt cx="9270276" cy="461665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4E5368D-13D3-4C92-43B8-6E80A3F048FA}"/>
                </a:ext>
              </a:extLst>
            </p:cNvPr>
            <p:cNvSpPr txBox="1"/>
            <p:nvPr/>
          </p:nvSpPr>
          <p:spPr>
            <a:xfrm>
              <a:off x="805073" y="4514767"/>
              <a:ext cx="1080000" cy="3077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kern="0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</a:rPr>
                <a:t>訊息標題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58F1623-DD11-AB0D-074C-85CB335FFA0F}"/>
                </a:ext>
              </a:extLst>
            </p:cNvPr>
            <p:cNvSpPr txBox="1"/>
            <p:nvPr/>
          </p:nvSpPr>
          <p:spPr>
            <a:xfrm>
              <a:off x="2139383" y="4437823"/>
              <a:ext cx="2379944" cy="46166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【</a:t>
              </a:r>
              <a:r>
                <a:rPr lang="zh-TW" altLang="en-US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資深投資者專屬</a:t>
              </a:r>
              <a: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】</a:t>
              </a:r>
              <a:b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掌握</a:t>
              </a:r>
              <a: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手機概念股的市場動態！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2F883C0-1CE2-6CA7-E9C7-D1268D2878BF}"/>
                </a:ext>
              </a:extLst>
            </p:cNvPr>
            <p:cNvSpPr txBox="1"/>
            <p:nvPr/>
          </p:nvSpPr>
          <p:spPr>
            <a:xfrm>
              <a:off x="4917394" y="4437823"/>
              <a:ext cx="2379944" cy="46166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【AI</a:t>
              </a:r>
              <a:r>
                <a:rPr lang="zh-TW" altLang="en-US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手機概念股</a:t>
              </a:r>
              <a: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】</a:t>
              </a:r>
              <a:b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小資金投資</a:t>
              </a:r>
              <a: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，啟動財富新未來！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2A1DC53-DCC4-BEAF-1A35-228F6D044709}"/>
                </a:ext>
              </a:extLst>
            </p:cNvPr>
            <p:cNvSpPr txBox="1"/>
            <p:nvPr/>
          </p:nvSpPr>
          <p:spPr>
            <a:xfrm>
              <a:off x="7695405" y="4437823"/>
              <a:ext cx="2379944" cy="46166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zh-TW"/>
              </a:defPPr>
              <a:lvl1pPr algn="ctr">
                <a:defRPr sz="2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【AI</a:t>
              </a:r>
              <a:r>
                <a:rPr lang="zh-TW" altLang="en-US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手機概念股</a:t>
              </a:r>
              <a: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】</a:t>
              </a:r>
              <a:b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財富穩步成長，探索</a:t>
              </a:r>
              <a:r>
                <a:rPr lang="en-US" altLang="zh-TW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b="1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投資機會！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5CF364B-91BD-2767-E6CF-AB266FDB2E90}"/>
              </a:ext>
            </a:extLst>
          </p:cNvPr>
          <p:cNvSpPr txBox="1"/>
          <p:nvPr/>
        </p:nvSpPr>
        <p:spPr>
          <a:xfrm>
            <a:off x="10259128" y="4921631"/>
            <a:ext cx="1741528" cy="49244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anchor="ctr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300" kern="0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rPr>
              <a:t>測試不同溝通內容，實動率是否提升</a:t>
            </a:r>
            <a:r>
              <a:rPr lang="en-US" altLang="zh-TW" sz="1300" kern="0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rPr>
              <a:t>?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Calibri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F4A1651-9D28-D71A-390C-B85BF227DB1F}"/>
              </a:ext>
            </a:extLst>
          </p:cNvPr>
          <p:cNvGrpSpPr/>
          <p:nvPr/>
        </p:nvGrpSpPr>
        <p:grpSpPr>
          <a:xfrm>
            <a:off x="4979465" y="4744842"/>
            <a:ext cx="2425564" cy="1282207"/>
            <a:chOff x="4894584" y="5166741"/>
            <a:chExt cx="2425564" cy="1282207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E7B35E8D-14BC-2A26-B437-7EE7C7971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61964"/>
            <a:stretch/>
          </p:blipFill>
          <p:spPr>
            <a:xfrm>
              <a:off x="4894584" y="5166741"/>
              <a:ext cx="1116000" cy="1282207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987EB050-A567-F999-CC67-1ACDFAA03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9125" y="5167044"/>
              <a:ext cx="1271023" cy="1281600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55C3601-10DA-1333-11CF-0D0D9C8A67E4}"/>
              </a:ext>
            </a:extLst>
          </p:cNvPr>
          <p:cNvGrpSpPr/>
          <p:nvPr/>
        </p:nvGrpSpPr>
        <p:grpSpPr>
          <a:xfrm>
            <a:off x="2232869" y="4744842"/>
            <a:ext cx="2362735" cy="1282207"/>
            <a:chOff x="2147988" y="5166741"/>
            <a:chExt cx="2362735" cy="1282207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68E64E0C-0F1B-527B-A5C3-5139348C16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62233"/>
            <a:stretch/>
          </p:blipFill>
          <p:spPr bwMode="auto">
            <a:xfrm>
              <a:off x="2147988" y="5166741"/>
              <a:ext cx="1116000" cy="1282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8FC37177-389E-CCF4-349F-5F6A3E086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00" r="3672"/>
            <a:stretch/>
          </p:blipFill>
          <p:spPr>
            <a:xfrm>
              <a:off x="3299314" y="5167044"/>
              <a:ext cx="1211409" cy="1281600"/>
            </a:xfrm>
            <a:prstGeom prst="rect">
              <a:avLst/>
            </a:prstGeom>
          </p:spPr>
        </p:pic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77DA435-D084-256B-F2B7-6B66A62FE4B7}"/>
              </a:ext>
            </a:extLst>
          </p:cNvPr>
          <p:cNvGrpSpPr/>
          <p:nvPr/>
        </p:nvGrpSpPr>
        <p:grpSpPr>
          <a:xfrm>
            <a:off x="7772420" y="4744842"/>
            <a:ext cx="2395677" cy="1282207"/>
            <a:chOff x="7687539" y="5166741"/>
            <a:chExt cx="2395677" cy="1282207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926B09CD-1246-D828-67BE-AF4940C92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61922"/>
            <a:stretch/>
          </p:blipFill>
          <p:spPr>
            <a:xfrm>
              <a:off x="7687539" y="5166741"/>
              <a:ext cx="1116000" cy="1282207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E297E2C9-ED75-CEE6-4889-22977C85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44147" y="5167044"/>
              <a:ext cx="1239069" cy="12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1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383A4-70EF-AF85-FB3E-A8AD26BB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成效說明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5F3D06-50C9-07B4-CA88-E4C3EC7B9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A78366-B35E-0D80-795A-7B6AC1187101}"/>
              </a:ext>
            </a:extLst>
          </p:cNvPr>
          <p:cNvGrpSpPr/>
          <p:nvPr/>
        </p:nvGrpSpPr>
        <p:grpSpPr>
          <a:xfrm>
            <a:off x="4223792" y="2132856"/>
            <a:ext cx="6360503" cy="2584728"/>
            <a:chOff x="1495425" y="3049906"/>
            <a:chExt cx="3152775" cy="18256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5233C5-26F3-F0BB-48AD-8507FC1765A6}"/>
                </a:ext>
              </a:extLst>
            </p:cNvPr>
            <p:cNvSpPr/>
            <p:nvPr/>
          </p:nvSpPr>
          <p:spPr>
            <a:xfrm>
              <a:off x="1495425" y="3095626"/>
              <a:ext cx="3152775" cy="1779968"/>
            </a:xfrm>
            <a:prstGeom prst="rect">
              <a:avLst/>
            </a:prstGeom>
            <a:solidFill>
              <a:srgbClr val="D5EE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400" b="1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r>
                <a:rPr lang="zh-TW" altLang="en-US" sz="1400" b="1" kern="0" dirty="0">
                  <a:solidFill>
                    <a:srgbClr val="0000CC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進行差異化溝通</a:t>
              </a: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的成效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:</a:t>
              </a:r>
            </a:p>
            <a:p>
              <a:pPr marL="576000" marR="0" lvl="0" indent="-249238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差異化溝通下，客戶的開信意願較高，整體訊息開</a:t>
              </a:r>
              <a:r>
                <a:rPr lang="zh-TW" altLang="en-US" sz="1400" b="1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啟</a:t>
              </a: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率自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1.05%</a:t>
              </a: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提升至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1.50%</a:t>
              </a: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，提升約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42%</a:t>
              </a:r>
              <a:endParaRPr kumimoji="0" lang="zh-TW" altLang="en-US" sz="1400" b="1" i="0" u="none" strike="noStrike" kern="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  <a:p>
              <a:pPr marL="576000" marR="0" lvl="0" indent="-249238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差異化溝通下，客戶實動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AI</a:t>
              </a: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概念股的意願較高，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AI</a:t>
              </a: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概念股實動率自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29.2%</a:t>
              </a: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提升至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31.9%</a:t>
              </a:r>
              <a:r>
                <a:rPr kumimoji="0" lang="zh-TW" altLang="en-US" sz="14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，提升約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10%</a:t>
              </a:r>
              <a:endParaRPr kumimoji="0" lang="zh-TW" altLang="en-US" sz="1400" b="1" i="0" u="none" strike="noStrike" kern="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C4FCE05-5A17-F738-FE01-FE0CE1F4B7FE}"/>
                </a:ext>
              </a:extLst>
            </p:cNvPr>
            <p:cNvSpPr/>
            <p:nvPr/>
          </p:nvSpPr>
          <p:spPr>
            <a:xfrm flipV="1">
              <a:off x="1495425" y="3049906"/>
              <a:ext cx="3152775" cy="45719"/>
            </a:xfrm>
            <a:prstGeom prst="rect">
              <a:avLst/>
            </a:prstGeom>
            <a:solidFill>
              <a:srgbClr val="007CB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E76DFF0-7E7A-712A-2540-86A74CCB06DE}"/>
              </a:ext>
            </a:extLst>
          </p:cNvPr>
          <p:cNvGrpSpPr/>
          <p:nvPr/>
        </p:nvGrpSpPr>
        <p:grpSpPr>
          <a:xfrm>
            <a:off x="1823729" y="3089969"/>
            <a:ext cx="2059846" cy="1781525"/>
            <a:chOff x="1201827" y="2370648"/>
            <a:chExt cx="2059846" cy="1781525"/>
          </a:xfrm>
        </p:grpSpPr>
        <p:sp>
          <p:nvSpPr>
            <p:cNvPr id="8" name="圓形圖 7">
              <a:extLst>
                <a:ext uri="{FF2B5EF4-FFF2-40B4-BE49-F238E27FC236}">
                  <a16:creationId xmlns:a16="http://schemas.microsoft.com/office/drawing/2014/main" id="{E7B3E125-43DC-8F71-9870-7F5321AF0F4D}"/>
                </a:ext>
              </a:extLst>
            </p:cNvPr>
            <p:cNvSpPr/>
            <p:nvPr/>
          </p:nvSpPr>
          <p:spPr>
            <a:xfrm>
              <a:off x="1201827" y="2452024"/>
              <a:ext cx="1700149" cy="1700149"/>
            </a:xfrm>
            <a:prstGeom prst="pi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圓形圖 11">
              <a:extLst>
                <a:ext uri="{FF2B5EF4-FFF2-40B4-BE49-F238E27FC236}">
                  <a16:creationId xmlns:a16="http://schemas.microsoft.com/office/drawing/2014/main" id="{34F3911F-1166-95BE-FA83-8A56E4A8CEB1}"/>
                </a:ext>
              </a:extLst>
            </p:cNvPr>
            <p:cNvSpPr/>
            <p:nvPr/>
          </p:nvSpPr>
          <p:spPr>
            <a:xfrm rot="5400000">
              <a:off x="1297255" y="2370648"/>
              <a:ext cx="1700149" cy="1700149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E767AB2-BBCA-2544-664E-0EDBB31CC8F5}"/>
                </a:ext>
              </a:extLst>
            </p:cNvPr>
            <p:cNvSpPr txBox="1"/>
            <p:nvPr/>
          </p:nvSpPr>
          <p:spPr>
            <a:xfrm>
              <a:off x="2190080" y="2605192"/>
              <a:ext cx="1071593" cy="5001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對照組</a:t>
              </a:r>
              <a:r>
                <a:rPr kumimoji="1" lang="en-US" altLang="zh-TW" sz="1200" b="1" i="0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隨機發送訊息</a:t>
              </a:r>
              <a:endParaRPr kumimoji="1" lang="en-US" altLang="zh-TW" sz="1200" b="1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7FEC3FE-899B-5197-CD0D-15A77D4687E2}"/>
                </a:ext>
              </a:extLst>
            </p:cNvPr>
            <p:cNvSpPr txBox="1"/>
            <p:nvPr/>
          </p:nvSpPr>
          <p:spPr>
            <a:xfrm>
              <a:off x="1528683" y="3280324"/>
              <a:ext cx="1322793" cy="68480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1200" cap="none" spc="0" normalizeH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實驗組</a:t>
              </a:r>
              <a:r>
                <a:rPr kumimoji="1" lang="en-US" altLang="zh-TW" sz="1200" b="1" i="0" u="none" strike="noStrike" kern="1200" cap="none" spc="0" normalizeH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1200" cap="none" spc="0" normalizeH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依客群輪廓差異化發送訊息</a:t>
              </a:r>
              <a:endParaRPr kumimoji="1" lang="en-US" altLang="zh-TW" sz="1200" b="1" i="0" u="none" strike="noStrike" kern="120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6BA0E5-D883-C96A-3F14-8D9C9DDE6A81}"/>
              </a:ext>
            </a:extLst>
          </p:cNvPr>
          <p:cNvSpPr txBox="1"/>
          <p:nvPr/>
        </p:nvSpPr>
        <p:spPr>
          <a:xfrm>
            <a:off x="1621918" y="2132856"/>
            <a:ext cx="2215819" cy="332734"/>
          </a:xfrm>
          <a:prstGeom prst="roundRect">
            <a:avLst>
              <a:gd name="adj" fmla="val 23939"/>
            </a:avLst>
          </a:prstGeom>
          <a:solidFill>
            <a:schemeClr val="bg1">
              <a:lumMod val="95000"/>
            </a:schemeClr>
          </a:solidFill>
        </p:spPr>
        <p:txBody>
          <a:bodyPr wrap="square" lIns="72000" tIns="36000" rIns="72000" bIns="360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u="sng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測試方式</a:t>
            </a:r>
            <a:endParaRPr kumimoji="0" lang="zh-TW" altLang="en-US" sz="1400" b="1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0112F8-6462-51E8-1D8D-D31E56EF687E}"/>
              </a:ext>
            </a:extLst>
          </p:cNvPr>
          <p:cNvSpPr txBox="1"/>
          <p:nvPr/>
        </p:nvSpPr>
        <p:spPr>
          <a:xfrm>
            <a:off x="1678478" y="2445677"/>
            <a:ext cx="21026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比較差異化溝通訊息</a:t>
            </a:r>
            <a:r>
              <a:rPr lang="en-US" altLang="zh-TW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實驗組</a:t>
            </a:r>
            <a:r>
              <a:rPr lang="en-US" altLang="zh-TW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en-US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隨機發送</a:t>
            </a:r>
            <a:r>
              <a: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訊息</a:t>
            </a:r>
            <a:r>
              <a:rPr lang="en-US" altLang="zh-TW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對照組</a:t>
            </a:r>
            <a:r>
              <a:rPr lang="en-US" altLang="zh-TW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的開信率</a:t>
            </a:r>
            <a:r>
              <a:rPr lang="en-US" altLang="zh-TW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  <a:r>
              <a:rPr lang="zh-TW" altLang="en-US" sz="1050" b="0" i="0" u="none" strike="noStrike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概念股實動率，是否有效提升</a:t>
            </a:r>
            <a:r>
              <a:rPr lang="en-US" altLang="zh-TW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1050" b="0" i="0" u="none" strike="noStrike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06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883FEA-D8BF-6F4D-9F4C-A0CDB649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D9072B-760E-D31E-FA9F-C3C83D247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-675456"/>
            <a:ext cx="7920000" cy="792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AB3BA02-3D72-FDED-4878-5681E232D483}"/>
              </a:ext>
            </a:extLst>
          </p:cNvPr>
          <p:cNvSpPr txBox="1"/>
          <p:nvPr/>
        </p:nvSpPr>
        <p:spPr>
          <a:xfrm>
            <a:off x="4030195" y="2561269"/>
            <a:ext cx="4131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Thanks for </a:t>
            </a:r>
          </a:p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Y</a:t>
            </a:r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our </a:t>
            </a:r>
            <a:r>
              <a:rPr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L</a:t>
            </a:r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istening</a:t>
            </a:r>
            <a:endParaRPr kumimoji="1" lang="zh-TW" altLang="en-US" sz="4400" b="1" dirty="0">
              <a:solidFill>
                <a:schemeClr val="bg1"/>
              </a:solidFill>
              <a:latin typeface="Gen Jyuu Gothic Regular" panose="020B0302020203020207" pitchFamily="34" charset="-120"/>
              <a:ea typeface="Gen Jyuu Gothic Regular" panose="020B0302020203020207" pitchFamily="34" charset="-120"/>
              <a:cs typeface="Gen Jyuu Gothic Regular" panose="020B03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53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681EA03-886A-038B-9408-B2E8F88E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FF04B8-A211-9628-43E4-B1814D22F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5DFBFC-672B-F00C-A45E-1F48F35DF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1345"/>
              </p:ext>
            </p:extLst>
          </p:nvPr>
        </p:nvGraphicFramePr>
        <p:xfrm>
          <a:off x="1631504" y="1556792"/>
          <a:ext cx="8928992" cy="407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7">
                  <a:extLst>
                    <a:ext uri="{9D8B030D-6E8A-4147-A177-3AD203B41FA5}">
                      <a16:colId xmlns:a16="http://schemas.microsoft.com/office/drawing/2014/main" val="1962909246"/>
                    </a:ext>
                  </a:extLst>
                </a:gridCol>
                <a:gridCol w="1977495">
                  <a:extLst>
                    <a:ext uri="{9D8B030D-6E8A-4147-A177-3AD203B41FA5}">
                      <a16:colId xmlns:a16="http://schemas.microsoft.com/office/drawing/2014/main" val="1909324587"/>
                    </a:ext>
                  </a:extLst>
                </a:gridCol>
                <a:gridCol w="4825430">
                  <a:extLst>
                    <a:ext uri="{9D8B030D-6E8A-4147-A177-3AD203B41FA5}">
                      <a16:colId xmlns:a16="http://schemas.microsoft.com/office/drawing/2014/main" val="3322399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週次</a:t>
                      </a:r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上課時間</a:t>
                      </a:r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上課內容</a:t>
                      </a:r>
                    </a:p>
                  </a:txBody>
                  <a:tcPr marT="72000" marB="72000"/>
                </a:tc>
                <a:extLst>
                  <a:ext uri="{0D108BD9-81ED-4DB2-BD59-A6C34878D82A}">
                    <a16:rowId xmlns:a16="http://schemas.microsoft.com/office/drawing/2014/main" val="228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Week1 (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3/13)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9:30~11:30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dist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第三方支付的定義與市場應用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91338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Week2 (3/20)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9:30~11:30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金融業的數位化與普惠金融策略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175652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Week3 (3/27)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9:30~11:30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風險管理與商業機運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0013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Week4 (4/24)</a:t>
                      </a:r>
                      <a:endParaRPr lang="zh-TW" altLang="en-US" sz="16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一站式數據服務的價值與應用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5648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Week5 (5/1)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麻布記帳與凱基銀證服務的整合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33393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Week6 (5/8)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校外教學「金融探索館 </a:t>
                      </a:r>
                      <a:r>
                        <a:rPr lang="en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FE62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」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更正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台北市中正區羅斯福路三段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號一、三樓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89575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Week7 (5/15)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期中報告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第三方支付還可以如何使用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8062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49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279B9-F55B-69F1-5EA1-BADE927A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集團生態圈的發展及一站式數據服務的背景</a:t>
            </a:r>
            <a:endParaRPr lang="en-US" altLang="zh-TW" dirty="0"/>
          </a:p>
          <a:p>
            <a:r>
              <a:rPr lang="zh-TW" altLang="en-US" dirty="0"/>
              <a:t>經營痛點</a:t>
            </a:r>
            <a:r>
              <a:rPr lang="en-US" altLang="zh-TW" dirty="0"/>
              <a:t>/</a:t>
            </a:r>
            <a:r>
              <a:rPr lang="zh-TW" altLang="en-US" dirty="0"/>
              <a:t>解決方式</a:t>
            </a:r>
            <a:endParaRPr lang="en-US" altLang="zh-TW" dirty="0"/>
          </a:p>
          <a:p>
            <a:r>
              <a:rPr lang="zh-TW" altLang="en-US" dirty="0"/>
              <a:t>一站式數據服務平台功能介紹</a:t>
            </a:r>
            <a:endParaRPr lang="en-US" altLang="zh-TW" dirty="0"/>
          </a:p>
          <a:p>
            <a:r>
              <a:rPr lang="zh-TW" altLang="en-US" dirty="0"/>
              <a:t>案例說明</a:t>
            </a:r>
            <a:endParaRPr lang="en-US" altLang="zh-TW" dirty="0"/>
          </a:p>
          <a:p>
            <a:r>
              <a:rPr lang="zh-TW" altLang="en-US" dirty="0"/>
              <a:t>補充說明：生成式</a:t>
            </a:r>
            <a:r>
              <a:rPr lang="en-US" altLang="zh-TW" dirty="0"/>
              <a:t>AI</a:t>
            </a:r>
            <a:r>
              <a:rPr lang="zh-TW" altLang="en-US" dirty="0"/>
              <a:t>應用</a:t>
            </a: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4999F3-2260-1F01-6458-7CBB7E88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本週教學大綱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F7D94-523E-ACC8-6F48-501AD5482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11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68066B-29D1-F280-939B-0B015CC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「集團生態圈及一站式數據服務」的發展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9C4A2-C9E2-AA5D-7A6F-E3711D1F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0C7BF2A-0A14-EF8F-EA8D-F4BC87238106}"/>
              </a:ext>
            </a:extLst>
          </p:cNvPr>
          <p:cNvGrpSpPr/>
          <p:nvPr/>
        </p:nvGrpSpPr>
        <p:grpSpPr>
          <a:xfrm>
            <a:off x="1232240" y="4293096"/>
            <a:ext cx="9561264" cy="1440000"/>
            <a:chOff x="474417" y="1711927"/>
            <a:chExt cx="9561264" cy="144000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C4D4C10-5BA4-D8D9-3354-DA7E6F638A30}"/>
                </a:ext>
              </a:extLst>
            </p:cNvPr>
            <p:cNvGrpSpPr/>
            <p:nvPr/>
          </p:nvGrpSpPr>
          <p:grpSpPr>
            <a:xfrm>
              <a:off x="1535041" y="1711927"/>
              <a:ext cx="2021726" cy="1439626"/>
              <a:chOff x="1535041" y="1711927"/>
              <a:chExt cx="2021726" cy="1439626"/>
            </a:xfrm>
          </p:grpSpPr>
          <p:pic>
            <p:nvPicPr>
              <p:cNvPr id="11" name="圖形 10" descr="銀行 外框">
                <a:extLst>
                  <a:ext uri="{FF2B5EF4-FFF2-40B4-BE49-F238E27FC236}">
                    <a16:creationId xmlns:a16="http://schemas.microsoft.com/office/drawing/2014/main" id="{449F7E08-63C8-1F92-D82D-D8D93DBD3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88704" y="1711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600AA47-1EAB-D632-6B32-48A3449ADC10}"/>
                  </a:ext>
                </a:extLst>
              </p:cNvPr>
              <p:cNvSpPr txBox="1"/>
              <p:nvPr/>
            </p:nvSpPr>
            <p:spPr>
              <a:xfrm>
                <a:off x="1535041" y="2566778"/>
                <a:ext cx="202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北富銀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信用卡開卡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2DD7DDF-94D0-3805-24E6-78598E1042E1}"/>
                </a:ext>
              </a:extLst>
            </p:cNvPr>
            <p:cNvGrpSpPr/>
            <p:nvPr/>
          </p:nvGrpSpPr>
          <p:grpSpPr>
            <a:xfrm>
              <a:off x="4774499" y="1711927"/>
              <a:ext cx="2021726" cy="1439626"/>
              <a:chOff x="4966273" y="1711927"/>
              <a:chExt cx="2021726" cy="1439626"/>
            </a:xfrm>
          </p:grpSpPr>
          <p:pic>
            <p:nvPicPr>
              <p:cNvPr id="14" name="圖形 13" descr="客戶評論 外框">
                <a:extLst>
                  <a:ext uri="{FF2B5EF4-FFF2-40B4-BE49-F238E27FC236}">
                    <a16:creationId xmlns:a16="http://schemas.microsoft.com/office/drawing/2014/main" id="{624F933E-409B-1397-1635-D4003D60D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19936" y="1711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01076EA-E98A-7A18-FA0A-5461BFA6CBEB}"/>
                  </a:ext>
                </a:extLst>
              </p:cNvPr>
              <p:cNvSpPr txBox="1"/>
              <p:nvPr/>
            </p:nvSpPr>
            <p:spPr>
              <a:xfrm>
                <a:off x="4966273" y="2566778"/>
                <a:ext cx="202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到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MOMO</a:t>
                </a: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下單生活用品</a:t>
                </a: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4092B1D5-0D0E-07D4-BF14-FFBB71ED1CDF}"/>
                </a:ext>
              </a:extLst>
            </p:cNvPr>
            <p:cNvGrpSpPr/>
            <p:nvPr/>
          </p:nvGrpSpPr>
          <p:grpSpPr>
            <a:xfrm>
              <a:off x="8013955" y="1711927"/>
              <a:ext cx="2021726" cy="1439626"/>
              <a:chOff x="8013955" y="1711927"/>
              <a:chExt cx="2021726" cy="1439626"/>
            </a:xfrm>
          </p:grpSpPr>
          <p:pic>
            <p:nvPicPr>
              <p:cNvPr id="16" name="圖形 15" descr="握手 外框">
                <a:extLst>
                  <a:ext uri="{FF2B5EF4-FFF2-40B4-BE49-F238E27FC236}">
                    <a16:creationId xmlns:a16="http://schemas.microsoft.com/office/drawing/2014/main" id="{0776B30E-4D85-F7C9-DCA3-0735390C6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67618" y="1711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23244CA-58EC-5E52-DFFB-8F516DA2C66E}"/>
                  </a:ext>
                </a:extLst>
              </p:cNvPr>
              <p:cNvSpPr txBox="1"/>
              <p:nvPr/>
            </p:nvSpPr>
            <p:spPr>
              <a:xfrm>
                <a:off x="8013955" y="2566778"/>
                <a:ext cx="202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到富邦證券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買一張台積電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79444DD-445C-4356-AD4A-AFA37F2B1BCF}"/>
                </a:ext>
              </a:extLst>
            </p:cNvPr>
            <p:cNvSpPr txBox="1"/>
            <p:nvPr/>
          </p:nvSpPr>
          <p:spPr>
            <a:xfrm>
              <a:off x="474417" y="1711927"/>
              <a:ext cx="720000" cy="14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業務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流程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E2912EE-9FF3-BB64-BE67-EC4EFE6C713E}"/>
                </a:ext>
              </a:extLst>
            </p:cNvPr>
            <p:cNvCxnSpPr/>
            <p:nvPr/>
          </p:nvCxnSpPr>
          <p:spPr bwMode="auto">
            <a:xfrm>
              <a:off x="3535633" y="2431927"/>
              <a:ext cx="1260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968F5F3-1617-79A0-19C2-D56D161C469B}"/>
                </a:ext>
              </a:extLst>
            </p:cNvPr>
            <p:cNvCxnSpPr/>
            <p:nvPr/>
          </p:nvCxnSpPr>
          <p:spPr bwMode="auto">
            <a:xfrm>
              <a:off x="6775090" y="2431927"/>
              <a:ext cx="1260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6649709-FB83-4D9D-BAC1-1ED078961D6A}"/>
              </a:ext>
            </a:extLst>
          </p:cNvPr>
          <p:cNvSpPr txBox="1"/>
          <p:nvPr/>
        </p:nvSpPr>
        <p:spPr>
          <a:xfrm>
            <a:off x="1242932" y="1674199"/>
            <a:ext cx="9539881" cy="15270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集團生態圈服務是指一個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大型企業集團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，基於其核心業務及資源優勢，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整合旗下子公司及外部合作夥伴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，為客戶提供一個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涵蓋多個領域的綜合性服務體系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生態圈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集團生態圈不僅提供單一產品或服務，著重於構建一個完整的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業務流程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，滿足客戶多元化需求，並提升客戶黏著力及集團整體競爭力，例如金融、支付、物流、數據分析等服務的整合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一站式數據服務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0778D4B-EFE7-B96C-386F-7FCE191E071A}"/>
              </a:ext>
            </a:extLst>
          </p:cNvPr>
          <p:cNvSpPr txBox="1"/>
          <p:nvPr/>
        </p:nvSpPr>
        <p:spPr>
          <a:xfrm>
            <a:off x="2063552" y="3507226"/>
            <a:ext cx="8064896" cy="422031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簡單來說：大型企業公司透過團體作戰的方式，拓展額外的金融服務，創造更高的獲利</a:t>
            </a:r>
          </a:p>
        </p:txBody>
      </p:sp>
    </p:spTree>
    <p:extLst>
      <p:ext uri="{BB962C8B-B14F-4D97-AF65-F5344CB8AC3E}">
        <p14:creationId xmlns:p14="http://schemas.microsoft.com/office/powerpoint/2010/main" val="328943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68066B-29D1-F280-939B-0B015CC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「集團生態圈及一站式數據服務」的發展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9C4A2-C9E2-AA5D-7A6F-E3711D1F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4D4C10-5BA4-D8D9-3354-DA7E6F638A30}"/>
              </a:ext>
            </a:extLst>
          </p:cNvPr>
          <p:cNvGrpSpPr/>
          <p:nvPr/>
        </p:nvGrpSpPr>
        <p:grpSpPr>
          <a:xfrm>
            <a:off x="2292864" y="1689853"/>
            <a:ext cx="2021726" cy="1439626"/>
            <a:chOff x="1535041" y="1711927"/>
            <a:chExt cx="2021726" cy="1439626"/>
          </a:xfrm>
        </p:grpSpPr>
        <p:pic>
          <p:nvPicPr>
            <p:cNvPr id="11" name="圖形 10" descr="銀行 外框">
              <a:extLst>
                <a:ext uri="{FF2B5EF4-FFF2-40B4-BE49-F238E27FC236}">
                  <a16:creationId xmlns:a16="http://schemas.microsoft.com/office/drawing/2014/main" id="{449F7E08-63C8-1F92-D82D-D8D93DBD3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8704" y="1711927"/>
              <a:ext cx="914400" cy="914400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600AA47-1EAB-D632-6B32-48A3449ADC10}"/>
                </a:ext>
              </a:extLst>
            </p:cNvPr>
            <p:cNvSpPr txBox="1"/>
            <p:nvPr/>
          </p:nvSpPr>
          <p:spPr>
            <a:xfrm>
              <a:off x="1535041" y="2566778"/>
              <a:ext cx="2021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北富銀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信用卡開卡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2DD7DDF-94D0-3805-24E6-78598E1042E1}"/>
              </a:ext>
            </a:extLst>
          </p:cNvPr>
          <p:cNvGrpSpPr/>
          <p:nvPr/>
        </p:nvGrpSpPr>
        <p:grpSpPr>
          <a:xfrm>
            <a:off x="5532322" y="1689853"/>
            <a:ext cx="2021726" cy="1439626"/>
            <a:chOff x="4966273" y="1711927"/>
            <a:chExt cx="2021726" cy="1439626"/>
          </a:xfrm>
        </p:grpSpPr>
        <p:pic>
          <p:nvPicPr>
            <p:cNvPr id="14" name="圖形 13" descr="客戶評論 外框">
              <a:extLst>
                <a:ext uri="{FF2B5EF4-FFF2-40B4-BE49-F238E27FC236}">
                  <a16:creationId xmlns:a16="http://schemas.microsoft.com/office/drawing/2014/main" id="{624F933E-409B-1397-1635-D4003D60D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9936" y="1711927"/>
              <a:ext cx="914400" cy="91440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01076EA-E98A-7A18-FA0A-5461BFA6CBEB}"/>
                </a:ext>
              </a:extLst>
            </p:cNvPr>
            <p:cNvSpPr txBox="1"/>
            <p:nvPr/>
          </p:nvSpPr>
          <p:spPr>
            <a:xfrm>
              <a:off x="4966273" y="2566778"/>
              <a:ext cx="2021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MOMO</a:t>
              </a: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下單生活用品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092B1D5-0D0E-07D4-BF14-FFBB71ED1CDF}"/>
              </a:ext>
            </a:extLst>
          </p:cNvPr>
          <p:cNvGrpSpPr/>
          <p:nvPr/>
        </p:nvGrpSpPr>
        <p:grpSpPr>
          <a:xfrm>
            <a:off x="8771778" y="1689853"/>
            <a:ext cx="2021726" cy="1439626"/>
            <a:chOff x="8013955" y="1711927"/>
            <a:chExt cx="2021726" cy="1439626"/>
          </a:xfrm>
        </p:grpSpPr>
        <p:pic>
          <p:nvPicPr>
            <p:cNvPr id="16" name="圖形 15" descr="握手 外框">
              <a:extLst>
                <a:ext uri="{FF2B5EF4-FFF2-40B4-BE49-F238E27FC236}">
                  <a16:creationId xmlns:a16="http://schemas.microsoft.com/office/drawing/2014/main" id="{0776B30E-4D85-F7C9-DCA3-0735390C6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67618" y="1711927"/>
              <a:ext cx="914400" cy="91440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23244CA-58EC-5E52-DFFB-8F516DA2C66E}"/>
                </a:ext>
              </a:extLst>
            </p:cNvPr>
            <p:cNvSpPr txBox="1"/>
            <p:nvPr/>
          </p:nvSpPr>
          <p:spPr>
            <a:xfrm>
              <a:off x="8013955" y="2566778"/>
              <a:ext cx="2021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到富邦證券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買一張台積電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9444DD-445C-4356-AD4A-AFA37F2B1BCF}"/>
              </a:ext>
            </a:extLst>
          </p:cNvPr>
          <p:cNvSpPr txBox="1"/>
          <p:nvPr/>
        </p:nvSpPr>
        <p:spPr>
          <a:xfrm>
            <a:off x="1232240" y="1689853"/>
            <a:ext cx="7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業務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5C7EE3B-0885-5C2F-D3F6-A32A3C7096F1}"/>
              </a:ext>
            </a:extLst>
          </p:cNvPr>
          <p:cNvSpPr txBox="1"/>
          <p:nvPr/>
        </p:nvSpPr>
        <p:spPr>
          <a:xfrm>
            <a:off x="1232240" y="3551102"/>
            <a:ext cx="7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DF4C5D8-E85D-4383-F17C-37C357853C2B}"/>
              </a:ext>
            </a:extLst>
          </p:cNvPr>
          <p:cNvGrpSpPr/>
          <p:nvPr/>
        </p:nvGrpSpPr>
        <p:grpSpPr>
          <a:xfrm>
            <a:off x="2292864" y="3551289"/>
            <a:ext cx="2021726" cy="1439626"/>
            <a:chOff x="1598728" y="4287973"/>
            <a:chExt cx="2021726" cy="1439626"/>
          </a:xfrm>
        </p:grpSpPr>
        <p:pic>
          <p:nvPicPr>
            <p:cNvPr id="7" name="圖形 6" descr="資料庫 外框">
              <a:extLst>
                <a:ext uri="{FF2B5EF4-FFF2-40B4-BE49-F238E27FC236}">
                  <a16:creationId xmlns:a16="http://schemas.microsoft.com/office/drawing/2014/main" id="{E0261CF7-CEB5-B44E-31BD-5DA476629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52391" y="4287973"/>
              <a:ext cx="914400" cy="914400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28AB17D-0FAA-122E-9E3C-833F3081B2A2}"/>
                </a:ext>
              </a:extLst>
            </p:cNvPr>
            <p:cNvSpPr txBox="1"/>
            <p:nvPr/>
          </p:nvSpPr>
          <p:spPr>
            <a:xfrm>
              <a:off x="1598728" y="5142824"/>
              <a:ext cx="2021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北富銀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DataBase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AE684CA2-F4C4-D807-F1C3-B4A26CBC73D5}"/>
              </a:ext>
            </a:extLst>
          </p:cNvPr>
          <p:cNvGrpSpPr/>
          <p:nvPr/>
        </p:nvGrpSpPr>
        <p:grpSpPr>
          <a:xfrm>
            <a:off x="5595879" y="3551289"/>
            <a:ext cx="2021726" cy="1439626"/>
            <a:chOff x="1598728" y="4287973"/>
            <a:chExt cx="2021726" cy="1439626"/>
          </a:xfrm>
        </p:grpSpPr>
        <p:pic>
          <p:nvPicPr>
            <p:cNvPr id="31" name="圖形 30" descr="資料庫 外框">
              <a:extLst>
                <a:ext uri="{FF2B5EF4-FFF2-40B4-BE49-F238E27FC236}">
                  <a16:creationId xmlns:a16="http://schemas.microsoft.com/office/drawing/2014/main" id="{4307B068-3B9E-433F-71C1-0C96F2FF5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52391" y="4287973"/>
              <a:ext cx="914400" cy="914400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605D948-2C91-C4B0-FEE0-0B433B00A627}"/>
                </a:ext>
              </a:extLst>
            </p:cNvPr>
            <p:cNvSpPr txBox="1"/>
            <p:nvPr/>
          </p:nvSpPr>
          <p:spPr>
            <a:xfrm>
              <a:off x="1598728" y="5142824"/>
              <a:ext cx="2021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MOMO</a:t>
              </a:r>
            </a:p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DataBase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2424423-1FFE-A149-B85D-9856A77A3116}"/>
              </a:ext>
            </a:extLst>
          </p:cNvPr>
          <p:cNvGrpSpPr/>
          <p:nvPr/>
        </p:nvGrpSpPr>
        <p:grpSpPr>
          <a:xfrm>
            <a:off x="8898894" y="3551289"/>
            <a:ext cx="2021726" cy="1439626"/>
            <a:chOff x="1598728" y="4287973"/>
            <a:chExt cx="2021726" cy="1439626"/>
          </a:xfrm>
        </p:grpSpPr>
        <p:pic>
          <p:nvPicPr>
            <p:cNvPr id="34" name="圖形 33" descr="資料庫 外框">
              <a:extLst>
                <a:ext uri="{FF2B5EF4-FFF2-40B4-BE49-F238E27FC236}">
                  <a16:creationId xmlns:a16="http://schemas.microsoft.com/office/drawing/2014/main" id="{8BE01C7B-9064-02FA-4882-2D34A0C0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52391" y="4287973"/>
              <a:ext cx="914400" cy="914400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CEE8D64-B8E2-9C4C-9926-0315AB72D3FD}"/>
                </a:ext>
              </a:extLst>
            </p:cNvPr>
            <p:cNvSpPr txBox="1"/>
            <p:nvPr/>
          </p:nvSpPr>
          <p:spPr>
            <a:xfrm>
              <a:off x="1598728" y="5142824"/>
              <a:ext cx="2021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富邦證券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DataBase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E2912EE-9FF3-BB64-BE67-EC4EFE6C713E}"/>
              </a:ext>
            </a:extLst>
          </p:cNvPr>
          <p:cNvCxnSpPr>
            <a:cxnSpLocks/>
          </p:cNvCxnSpPr>
          <p:nvPr/>
        </p:nvCxnSpPr>
        <p:spPr bwMode="auto">
          <a:xfrm>
            <a:off x="4293456" y="2409853"/>
            <a:ext cx="126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968F5F3-1617-79A0-19C2-D56D161C469B}"/>
              </a:ext>
            </a:extLst>
          </p:cNvPr>
          <p:cNvCxnSpPr>
            <a:cxnSpLocks/>
          </p:cNvCxnSpPr>
          <p:nvPr/>
        </p:nvCxnSpPr>
        <p:spPr bwMode="auto">
          <a:xfrm>
            <a:off x="7532913" y="2409853"/>
            <a:ext cx="126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34B28510-2E71-DDBC-AE6D-ABAAAB7F8526}"/>
              </a:ext>
            </a:extLst>
          </p:cNvPr>
          <p:cNvCxnSpPr>
            <a:cxnSpLocks/>
          </p:cNvCxnSpPr>
          <p:nvPr/>
        </p:nvCxnSpPr>
        <p:spPr bwMode="auto">
          <a:xfrm>
            <a:off x="4923456" y="3551102"/>
            <a:ext cx="0" cy="1440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56CC3D11-7671-AE1C-8112-652AF6C433C3}"/>
              </a:ext>
            </a:extLst>
          </p:cNvPr>
          <p:cNvCxnSpPr>
            <a:cxnSpLocks/>
          </p:cNvCxnSpPr>
          <p:nvPr/>
        </p:nvCxnSpPr>
        <p:spPr bwMode="auto">
          <a:xfrm>
            <a:off x="8162913" y="3551102"/>
            <a:ext cx="0" cy="1440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6649709-FB83-4D9D-BAC1-1ED078961D6A}"/>
              </a:ext>
            </a:extLst>
          </p:cNvPr>
          <p:cNvSpPr txBox="1"/>
          <p:nvPr/>
        </p:nvSpPr>
        <p:spPr>
          <a:xfrm>
            <a:off x="929367" y="5222974"/>
            <a:ext cx="10231001" cy="1021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經營痛點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相同集團但不同子公司的資料源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DataBase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彼此獨立，各自形成資料孤島，因此業務經營常發生斷點</a:t>
            </a:r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30000"/>
              </a:lnSpc>
            </a:pP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解決方式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與集團客戶簽定共同行銷同意書，讓不同子公司的客戶資料可以互相傳遞，打破資料孤島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發展一站式數據服務平台，讓客戶可在同一介面中，往來所有集團商品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第一週課程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b="1" dirty="0" err="1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LinePay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B2F3B81-2E27-6B96-6D25-4E80EA2E24A3}"/>
              </a:ext>
            </a:extLst>
          </p:cNvPr>
          <p:cNvSpPr txBox="1"/>
          <p:nvPr/>
        </p:nvSpPr>
        <p:spPr>
          <a:xfrm>
            <a:off x="4358812" y="2012945"/>
            <a:ext cx="1129288" cy="422031"/>
          </a:xfrm>
          <a:prstGeom prst="round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FE5C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導流客戶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1BDE58D-D242-7149-F796-6D590E3DCEC2}"/>
              </a:ext>
            </a:extLst>
          </p:cNvPr>
          <p:cNvSpPr txBox="1"/>
          <p:nvPr/>
        </p:nvSpPr>
        <p:spPr>
          <a:xfrm>
            <a:off x="7598269" y="2012944"/>
            <a:ext cx="1129288" cy="422031"/>
          </a:xfrm>
          <a:prstGeom prst="round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FE5C5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導流客戶</a:t>
            </a:r>
          </a:p>
        </p:txBody>
      </p:sp>
    </p:spTree>
    <p:extLst>
      <p:ext uri="{BB962C8B-B14F-4D97-AF65-F5344CB8AC3E}">
        <p14:creationId xmlns:p14="http://schemas.microsoft.com/office/powerpoint/2010/main" val="52977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FA183B-6F48-B16E-DCFC-D090506F6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BBB75A-0096-E11D-6222-65FA0962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18" y="720879"/>
            <a:ext cx="6516000" cy="548297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F19F78D-EA7C-FD90-7CDF-41C00E638F2D}"/>
              </a:ext>
            </a:extLst>
          </p:cNvPr>
          <p:cNvSpPr txBox="1">
            <a:spLocks/>
          </p:cNvSpPr>
          <p:nvPr/>
        </p:nvSpPr>
        <p:spPr>
          <a:xfrm>
            <a:off x="609600" y="557808"/>
            <a:ext cx="10128738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562722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1125444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1688165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2250887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3077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共同行銷同意書</a:t>
            </a:r>
            <a:endParaRPr lang="zh-TW" altLang="en-US" kern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E8D8478-6C3B-1425-1592-994198E286D3}"/>
              </a:ext>
            </a:extLst>
          </p:cNvPr>
          <p:cNvSpPr/>
          <p:nvPr/>
        </p:nvSpPr>
        <p:spPr bwMode="auto">
          <a:xfrm>
            <a:off x="4131002" y="3861048"/>
            <a:ext cx="6336704" cy="1044000"/>
          </a:xfrm>
          <a:prstGeom prst="roundRect">
            <a:avLst>
              <a:gd name="adj" fmla="val 8705"/>
            </a:avLst>
          </a:prstGeom>
          <a:noFill/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D3B3CF3-E233-034F-9DE8-4E4406EC6FF0}"/>
              </a:ext>
            </a:extLst>
          </p:cNvPr>
          <p:cNvGrpSpPr/>
          <p:nvPr/>
        </p:nvGrpSpPr>
        <p:grpSpPr>
          <a:xfrm>
            <a:off x="2321787" y="4172032"/>
            <a:ext cx="1780138" cy="374571"/>
            <a:chOff x="2279576" y="4172032"/>
            <a:chExt cx="1780138" cy="374571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4FE9BAB-5E91-6272-D1EE-CCFDE15CC0EA}"/>
                </a:ext>
              </a:extLst>
            </p:cNvPr>
            <p:cNvSpPr/>
            <p:nvPr/>
          </p:nvSpPr>
          <p:spPr bwMode="auto">
            <a:xfrm rot="5400000">
              <a:off x="3915714" y="4305317"/>
              <a:ext cx="180000" cy="108000"/>
            </a:xfrm>
            <a:prstGeom prst="triangle">
              <a:avLst/>
            </a:prstGeom>
            <a:solidFill>
              <a:srgbClr val="00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399A074-CC06-77BE-FC11-741C13C76352}"/>
                </a:ext>
              </a:extLst>
            </p:cNvPr>
            <p:cNvSpPr/>
            <p:nvPr/>
          </p:nvSpPr>
          <p:spPr bwMode="auto">
            <a:xfrm rot="5400000">
              <a:off x="3794234" y="4305317"/>
              <a:ext cx="180000" cy="108000"/>
            </a:xfrm>
            <a:prstGeom prst="triangle">
              <a:avLst/>
            </a:prstGeom>
            <a:solidFill>
              <a:srgbClr val="00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CD97AD55-08C0-D4B9-A785-B814B68FEFE6}"/>
                </a:ext>
              </a:extLst>
            </p:cNvPr>
            <p:cNvSpPr/>
            <p:nvPr/>
          </p:nvSpPr>
          <p:spPr bwMode="auto">
            <a:xfrm rot="5400000">
              <a:off x="3672754" y="4305317"/>
              <a:ext cx="180000" cy="108000"/>
            </a:xfrm>
            <a:prstGeom prst="triangle">
              <a:avLst/>
            </a:prstGeom>
            <a:solidFill>
              <a:srgbClr val="00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C4B1FD1-DA50-ABC2-6D0A-17CEB2142420}"/>
                </a:ext>
              </a:extLst>
            </p:cNvPr>
            <p:cNvSpPr txBox="1"/>
            <p:nvPr/>
          </p:nvSpPr>
          <p:spPr>
            <a:xfrm>
              <a:off x="2279576" y="4172032"/>
              <a:ext cx="1357890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TW" altLang="en-US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與誰共享</a:t>
              </a:r>
              <a:r>
                <a:rPr lang="en-US" altLang="zh-TW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6746421-60FA-0EE1-F6BC-A04F38F197D0}"/>
              </a:ext>
            </a:extLst>
          </p:cNvPr>
          <p:cNvGrpSpPr/>
          <p:nvPr/>
        </p:nvGrpSpPr>
        <p:grpSpPr>
          <a:xfrm>
            <a:off x="2321787" y="5049298"/>
            <a:ext cx="1780138" cy="374571"/>
            <a:chOff x="2321787" y="5049298"/>
            <a:chExt cx="1780138" cy="374571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6C79700-1D81-B22A-DFF2-4AA6C65EFDE1}"/>
                </a:ext>
              </a:extLst>
            </p:cNvPr>
            <p:cNvSpPr/>
            <p:nvPr/>
          </p:nvSpPr>
          <p:spPr bwMode="auto">
            <a:xfrm rot="5400000">
              <a:off x="3957925" y="5182583"/>
              <a:ext cx="180000" cy="108000"/>
            </a:xfrm>
            <a:prstGeom prst="triangle">
              <a:avLst/>
            </a:prstGeom>
            <a:solidFill>
              <a:srgbClr val="FE5C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BD63D9A-11E9-0990-993E-38AF937F04D5}"/>
                </a:ext>
              </a:extLst>
            </p:cNvPr>
            <p:cNvSpPr/>
            <p:nvPr/>
          </p:nvSpPr>
          <p:spPr bwMode="auto">
            <a:xfrm rot="5400000">
              <a:off x="3836445" y="5182583"/>
              <a:ext cx="180000" cy="108000"/>
            </a:xfrm>
            <a:prstGeom prst="triangle">
              <a:avLst/>
            </a:prstGeom>
            <a:solidFill>
              <a:srgbClr val="FE5C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242DD818-F21C-CFF2-59AB-9CD709F12CB0}"/>
                </a:ext>
              </a:extLst>
            </p:cNvPr>
            <p:cNvSpPr/>
            <p:nvPr/>
          </p:nvSpPr>
          <p:spPr bwMode="auto">
            <a:xfrm rot="5400000">
              <a:off x="3714965" y="5182583"/>
              <a:ext cx="180000" cy="108000"/>
            </a:xfrm>
            <a:prstGeom prst="triangle">
              <a:avLst/>
            </a:prstGeom>
            <a:solidFill>
              <a:srgbClr val="FE5C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4AB3189-401F-452B-C676-596EC05405B8}"/>
                </a:ext>
              </a:extLst>
            </p:cNvPr>
            <p:cNvSpPr txBox="1"/>
            <p:nvPr/>
          </p:nvSpPr>
          <p:spPr>
            <a:xfrm>
              <a:off x="2321787" y="5049298"/>
              <a:ext cx="1357890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TW" altLang="en-US" b="1" dirty="0">
                  <a:solidFill>
                    <a:srgbClr val="FE5C5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共享資料</a:t>
              </a:r>
              <a:r>
                <a:rPr lang="en-US" altLang="zh-TW" b="1" dirty="0">
                  <a:solidFill>
                    <a:srgbClr val="FE5C5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TW" altLang="en-US" b="1" dirty="0">
                <a:solidFill>
                  <a:srgbClr val="FE5C5E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9A70C3C-A7F6-C172-9D6B-A7EEBAA30F7A}"/>
              </a:ext>
            </a:extLst>
          </p:cNvPr>
          <p:cNvSpPr/>
          <p:nvPr/>
        </p:nvSpPr>
        <p:spPr bwMode="auto">
          <a:xfrm>
            <a:off x="4131002" y="4948634"/>
            <a:ext cx="6336704" cy="594000"/>
          </a:xfrm>
          <a:prstGeom prst="roundRect">
            <a:avLst>
              <a:gd name="adj" fmla="val 19201"/>
            </a:avLst>
          </a:prstGeom>
          <a:noFill/>
          <a:ln w="19050" cap="flat" cmpd="sng" algn="ctr">
            <a:solidFill>
              <a:srgbClr val="FE5C5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63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一站式數據服務平台功能介紹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69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ECEEBC0-EACD-8EC9-F5C1-9BD7B74B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一站式數據服務平台</a:t>
            </a:r>
            <a:r>
              <a:rPr lang="en-US" altLang="zh-TW" dirty="0"/>
              <a:t>-</a:t>
            </a:r>
            <a:r>
              <a:rPr lang="zh-TW" altLang="en-US" dirty="0"/>
              <a:t>獲客介面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CAD7AF-40F5-2E1F-710C-5BCA56553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7E7E7E-2E22-AA9F-0DF0-03DF0E50F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1554778"/>
            <a:ext cx="9144000" cy="42005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647403-D585-075C-FB8E-B15F2D016A50}"/>
              </a:ext>
            </a:extLst>
          </p:cNvPr>
          <p:cNvSpPr txBox="1"/>
          <p:nvPr/>
        </p:nvSpPr>
        <p:spPr>
          <a:xfrm>
            <a:off x="1589940" y="5671265"/>
            <a:ext cx="1872000" cy="422031"/>
          </a:xfrm>
          <a:prstGeom prst="round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分流業務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A10014-11B8-B76E-5CB0-9D4A0510931A}"/>
              </a:ext>
            </a:extLst>
          </p:cNvPr>
          <p:cNvSpPr txBox="1"/>
          <p:nvPr/>
        </p:nvSpPr>
        <p:spPr>
          <a:xfrm>
            <a:off x="4697404" y="5671265"/>
            <a:ext cx="1872000" cy="422031"/>
          </a:xfrm>
          <a:prstGeom prst="round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支付相關業務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64A5F3-8357-5A59-A289-EBF8755C9A88}"/>
              </a:ext>
            </a:extLst>
          </p:cNvPr>
          <p:cNvSpPr txBox="1"/>
          <p:nvPr/>
        </p:nvSpPr>
        <p:spPr>
          <a:xfrm>
            <a:off x="8072118" y="5671265"/>
            <a:ext cx="1872000" cy="422031"/>
          </a:xfrm>
          <a:prstGeom prst="round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購物相關業務</a:t>
            </a:r>
          </a:p>
        </p:txBody>
      </p:sp>
    </p:spTree>
    <p:extLst>
      <p:ext uri="{BB962C8B-B14F-4D97-AF65-F5344CB8AC3E}">
        <p14:creationId xmlns:p14="http://schemas.microsoft.com/office/powerpoint/2010/main" val="131573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3E704-A934-84C6-87F6-51BD62D5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一站式數據服務平台</a:t>
            </a:r>
            <a:r>
              <a:rPr lang="en-US" altLang="zh-TW" dirty="0"/>
              <a:t>-</a:t>
            </a:r>
            <a:r>
              <a:rPr lang="zh-TW" altLang="en-US" dirty="0"/>
              <a:t>客戶管理介面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716200-0F8E-39FA-99BC-B0260ADC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5925868-97FC-BF44-E7A2-C691194D38C3}"/>
              </a:ext>
            </a:extLst>
          </p:cNvPr>
          <p:cNvGrpSpPr/>
          <p:nvPr/>
        </p:nvGrpSpPr>
        <p:grpSpPr>
          <a:xfrm>
            <a:off x="553616" y="1742372"/>
            <a:ext cx="11084768" cy="3973367"/>
            <a:chOff x="479376" y="1742372"/>
            <a:chExt cx="11084768" cy="3973367"/>
          </a:xfrm>
        </p:grpSpPr>
        <p:pic>
          <p:nvPicPr>
            <p:cNvPr id="2052" name="Picture 4" descr="GA 介面解說 1：以「目標對象總覽」為例">
              <a:extLst>
                <a:ext uri="{FF2B5EF4-FFF2-40B4-BE49-F238E27FC236}">
                  <a16:creationId xmlns:a16="http://schemas.microsoft.com/office/drawing/2014/main" id="{9C9B309F-B3ED-3F72-8979-43A7C1F12F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14"/>
            <a:stretch/>
          </p:blipFill>
          <p:spPr bwMode="auto">
            <a:xfrm>
              <a:off x="479376" y="1742372"/>
              <a:ext cx="7286625" cy="3973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6B9B275-9C9A-42D6-AE4C-8209162DA1D9}"/>
                </a:ext>
              </a:extLst>
            </p:cNvPr>
            <p:cNvSpPr txBox="1"/>
            <p:nvPr/>
          </p:nvSpPr>
          <p:spPr>
            <a:xfrm>
              <a:off x="7896200" y="1742372"/>
              <a:ext cx="3667944" cy="1705857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lang="zh-TW" altLang="en-US" b="1" u="sng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管理維度</a:t>
              </a:r>
              <a:endParaRPr lang="en-US" altLang="zh-TW" b="1" u="sng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76213" indent="-176213">
                <a:lnSpc>
                  <a:spcPct val="130000"/>
                </a:lnSpc>
                <a:spcAft>
                  <a:spcPts val="300"/>
                </a:spcAft>
                <a:buFont typeface="+mj-lt"/>
                <a:buAutoNum type="arabicPeriod"/>
              </a:pPr>
              <a:r>
                <a:rPr lang="zh-TW" altLang="en-US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目標對象</a:t>
              </a:r>
              <a:r>
                <a:rPr lang="en-US" altLang="zh-TW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(Audience)</a:t>
              </a:r>
              <a:r>
                <a:rPr lang="zh-TW" altLang="en-US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：公司平台主打客群？</a:t>
              </a:r>
              <a:endParaRPr lang="en-US" altLang="zh-TW" sz="1200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76213" indent="-176213">
                <a:lnSpc>
                  <a:spcPct val="130000"/>
                </a:lnSpc>
                <a:spcAft>
                  <a:spcPts val="300"/>
                </a:spcAft>
                <a:buFont typeface="+mj-lt"/>
                <a:buAutoNum type="arabicPeriod"/>
              </a:pPr>
              <a:r>
                <a:rPr lang="zh-TW" altLang="en-US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客戶開發</a:t>
              </a:r>
              <a:r>
                <a:rPr lang="en-US" altLang="zh-TW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獲客</a:t>
              </a:r>
              <a:r>
                <a:rPr lang="en-US" altLang="zh-TW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(Acquisition</a:t>
              </a:r>
              <a:r>
                <a:rPr lang="zh-TW" altLang="en-US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）訪客是從哪裡來？</a:t>
              </a:r>
              <a:endParaRPr lang="en-US" altLang="zh-TW" sz="1200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76213" indent="-176213">
                <a:lnSpc>
                  <a:spcPct val="130000"/>
                </a:lnSpc>
                <a:spcAft>
                  <a:spcPts val="300"/>
                </a:spcAft>
                <a:buFont typeface="+mj-lt"/>
                <a:buAutoNum type="arabicPeriod"/>
              </a:pPr>
              <a:r>
                <a:rPr lang="zh-TW" altLang="en-US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行為（</a:t>
              </a:r>
              <a:r>
                <a:rPr lang="en-US" altLang="zh-TW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Behavior</a:t>
              </a:r>
              <a:r>
                <a:rPr lang="zh-TW" altLang="en-US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）： 訪客在平台上做什麼？</a:t>
              </a:r>
              <a:endParaRPr lang="en-US" altLang="zh-TW" sz="1200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76213" indent="-176213">
                <a:lnSpc>
                  <a:spcPct val="130000"/>
                </a:lnSpc>
                <a:spcAft>
                  <a:spcPts val="300"/>
                </a:spcAft>
                <a:buFont typeface="+mj-lt"/>
                <a:buAutoNum type="arabicPeriod"/>
              </a:pPr>
              <a:r>
                <a:rPr lang="zh-TW" altLang="en-US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轉換（</a:t>
              </a:r>
              <a:r>
                <a:rPr lang="en-US" altLang="zh-TW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Conversion</a:t>
              </a:r>
              <a:r>
                <a:rPr lang="zh-TW" altLang="en-US" sz="1200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）：是否有轉換成購買行為？</a:t>
              </a:r>
              <a:endParaRPr lang="en-US" altLang="zh-TW" sz="1200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8D539DB-75E6-88AC-14B3-2ED9F6637489}"/>
              </a:ext>
            </a:extLst>
          </p:cNvPr>
          <p:cNvCxnSpPr/>
          <p:nvPr/>
        </p:nvCxnSpPr>
        <p:spPr bwMode="auto">
          <a:xfrm>
            <a:off x="1785911" y="5715739"/>
            <a:ext cx="6012000" cy="0"/>
          </a:xfrm>
          <a:prstGeom prst="line">
            <a:avLst/>
          </a:prstGeom>
          <a:noFill/>
          <a:ln w="25400" cap="rnd" cmpd="sng" algn="ctr">
            <a:solidFill>
              <a:srgbClr val="FE94A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1188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dif5UfuEyevpPZ2J9c5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dif5UfuEyevpPZ2J9c5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dif5UfuEyevpPZ2J9c5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dif5UfuEyevpPZ2J9c5Q"/>
</p:tagLst>
</file>

<file path=ppt/theme/theme1.xml><?xml version="1.0" encoding="utf-8"?>
<a:theme xmlns:a="http://schemas.openxmlformats.org/drawingml/2006/main" name="1_tsia_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92100" marR="0" indent="-292100" algn="just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rgbClr val="D56C2A"/>
          </a:buClr>
          <a:buSzPct val="90000"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737373"/>
            </a:solidFill>
            <a:effectLst/>
            <a:latin typeface="Frutiger 47LightCn" pitchFamily="34" charset="0"/>
            <a:ea typeface="文鼎新細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92100" marR="0" indent="-292100" algn="just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rgbClr val="D56C2A"/>
          </a:buClr>
          <a:buSzPct val="90000"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737373"/>
            </a:solidFill>
            <a:effectLst/>
            <a:latin typeface="Frutiger 47LightCn" pitchFamily="34" charset="0"/>
            <a:ea typeface="文鼎新細黑" pitchFamily="49" charset="-120"/>
          </a:defRPr>
        </a:defPPr>
      </a:lstStyle>
    </a:lnDef>
  </a:objectDefaults>
  <a:extraClrSchemeLst>
    <a:extraClrScheme>
      <a:clrScheme name="1_tsia_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sia_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739149FA64B4E419EEE40D951FBA4AF" ma:contentTypeVersion="0" ma:contentTypeDescription="建立新的文件。" ma:contentTypeScope="" ma:versionID="2b706d2e0a5847acf47771b8a3c7a61c">
  <xsd:schema xmlns:xsd="http://www.w3.org/2001/XMLSchema" xmlns:p="http://schemas.microsoft.com/office/2006/metadata/properties" targetNamespace="http://schemas.microsoft.com/office/2006/metadata/properties" ma:root="true" ma:fieldsID="b8ca951d90cafeb83d4a03d140f1ba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D6D86-0E61-4004-A41C-AC1932313D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0715E0-0561-4CF3-AD44-D0193BFD0A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3572742-EFF2-4FAB-95B7-CBB05305332D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58421</TotalTime>
  <Words>1630</Words>
  <Application>Microsoft Office PowerPoint</Application>
  <PresentationFormat>寬螢幕</PresentationFormat>
  <Paragraphs>272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BauerBodoni</vt:lpstr>
      <vt:lpstr>Frutiger 47LightCn</vt:lpstr>
      <vt:lpstr>Gen Jyuu Gothic Regular</vt:lpstr>
      <vt:lpstr>Yuanti TC</vt:lpstr>
      <vt:lpstr>Microsoft JhengHei</vt:lpstr>
      <vt:lpstr>Microsoft JhengHei</vt:lpstr>
      <vt:lpstr>標楷體</vt:lpstr>
      <vt:lpstr>Arial</vt:lpstr>
      <vt:lpstr>Calibri</vt:lpstr>
      <vt:lpstr>Times New Roman</vt:lpstr>
      <vt:lpstr>Wingdings</vt:lpstr>
      <vt:lpstr>1_tsia_a</vt:lpstr>
      <vt:lpstr>一站式數據服務的價值與應用</vt:lpstr>
      <vt:lpstr>課程大綱</vt:lpstr>
      <vt:lpstr>本週教學大綱</vt:lpstr>
      <vt:lpstr>「集團生態圈及一站式數據服務」的發展</vt:lpstr>
      <vt:lpstr>「集團生態圈及一站式數據服務」的發展</vt:lpstr>
      <vt:lpstr>PowerPoint 簡報</vt:lpstr>
      <vt:lpstr>一站式數據服務平台功能介紹</vt:lpstr>
      <vt:lpstr>一站式數據服務平台-獲客介面</vt:lpstr>
      <vt:lpstr>一站式數據服務平台-客戶管理介面</vt:lpstr>
      <vt:lpstr>案例說明</vt:lpstr>
      <vt:lpstr>某大型金融機構導流客戶往來保險</vt:lpstr>
      <vt:lpstr>某大型金融機構共同經營集團客戶</vt:lpstr>
      <vt:lpstr>PowerPoint 簡報</vt:lpstr>
      <vt:lpstr>補充說明</vt:lpstr>
      <vt:lpstr>生成式AI應用場景說明</vt:lpstr>
      <vt:lpstr>設計差異化溝通素材</vt:lpstr>
      <vt:lpstr>成效說明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消金評分模型策略合作案</dc:title>
  <cp:lastModifiedBy>陳君綺</cp:lastModifiedBy>
  <cp:revision>692</cp:revision>
  <cp:lastPrinted>2025-03-08T16:20:56Z</cp:lastPrinted>
  <dcterms:created xsi:type="dcterms:W3CDTF">2002-10-28T05:17:34Z</dcterms:created>
  <dcterms:modified xsi:type="dcterms:W3CDTF">2025-04-22T12:27:47Z</dcterms:modified>
</cp:coreProperties>
</file>