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5" r:id="rId9"/>
    <p:sldId id="263" r:id="rId10"/>
    <p:sldId id="288" r:id="rId11"/>
    <p:sldId id="264" r:id="rId12"/>
    <p:sldId id="266" r:id="rId13"/>
    <p:sldId id="267" r:id="rId14"/>
    <p:sldId id="268" r:id="rId15"/>
    <p:sldId id="270" r:id="rId16"/>
    <p:sldId id="269" r:id="rId17"/>
    <p:sldId id="271" r:id="rId18"/>
    <p:sldId id="284" r:id="rId19"/>
    <p:sldId id="285" r:id="rId20"/>
    <p:sldId id="286" r:id="rId21"/>
    <p:sldId id="287" r:id="rId22"/>
    <p:sldId id="283" r:id="rId23"/>
    <p:sldId id="273" r:id="rId24"/>
    <p:sldId id="280" r:id="rId25"/>
    <p:sldId id="281" r:id="rId26"/>
    <p:sldId id="282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599"/>
  </p:normalViewPr>
  <p:slideViewPr>
    <p:cSldViewPr snapToGrid="0" snapToObjects="1">
      <p:cViewPr varScale="1">
        <p:scale>
          <a:sx n="87" d="100"/>
          <a:sy n="87" d="100"/>
        </p:scale>
        <p:origin x="2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39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1535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680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5143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99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1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2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1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492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0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2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881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5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o-project/Vitro/blob/develop/api/src/main/java/edu/cornell/mannlib/vitro/webapp/utils/configuration/README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duraspace.org/display/VIVODOC110x/Accessing+VIVO+Data+Mode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duraspace.org/display/VTDA/The+StartupManag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6AFC-EC90-4649-91C4-283FFFE7A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dive: VIVO starts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05EF-08AF-E648-81BB-3583BC8D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7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E67A3-1939-7640-9E5C-57B3E57B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typical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DCAD6-1886-1F40-8C9D-71A81870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02" y="1264555"/>
            <a:ext cx="9388329" cy="54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9B0E-DBF6-AA46-8022-A42A3112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for “fail fairly fast”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34AA-F060-3242-8B1B-94A2DEA2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 may decide to start </a:t>
            </a:r>
            <a:r>
              <a:rPr lang="en-US" dirty="0" err="1"/>
              <a:t>Solr</a:t>
            </a:r>
            <a:r>
              <a:rPr lang="en-US" dirty="0"/>
              <a:t> after VIVO is started</a:t>
            </a:r>
          </a:p>
          <a:p>
            <a:r>
              <a:rPr lang="en-US" dirty="0">
                <a:cs typeface="Courier New" panose="02070309020205020404" pitchFamily="49" charset="0"/>
              </a:rPr>
              <a:t>If single-threaded,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SolrSmokeTest</a:t>
            </a:r>
            <a:r>
              <a:rPr lang="en-US" dirty="0"/>
              <a:t> would always fail.</a:t>
            </a:r>
          </a:p>
          <a:p>
            <a:r>
              <a:rPr lang="en-US" dirty="0"/>
              <a:t>Instead, it runs in its own thread</a:t>
            </a:r>
          </a:p>
          <a:p>
            <a:r>
              <a:rPr lang="en-US" dirty="0"/>
              <a:t>First pass through the filter may show no problems, </a:t>
            </a:r>
          </a:p>
          <a:p>
            <a:r>
              <a:rPr lang="en-US" dirty="0"/>
              <a:t>Subsequent pass may show FATAL</a:t>
            </a:r>
          </a:p>
        </p:txBody>
      </p:sp>
    </p:spTree>
    <p:extLst>
      <p:ext uri="{BB962C8B-B14F-4D97-AF65-F5344CB8AC3E}">
        <p14:creationId xmlns:p14="http://schemas.microsoft.com/office/powerpoint/2010/main" val="96837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877A4-CDBD-B044-934A-91AC405C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Topic: </a:t>
            </a:r>
            <a:r>
              <a:rPr lang="en-US" dirty="0" err="1"/>
              <a:t>ApplicationSetup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applicationSetup.n3, </a:t>
            </a:r>
            <a:r>
              <a:rPr lang="en-US" dirty="0" err="1"/>
              <a:t>ConfigurationBeanLoader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B75CA2-358A-CF45-9A73-A20849CA6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96EEB-37CC-F740-B119-BEADD675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ApplicationSetup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CF19EB-2D47-694A-81B4-E84736F61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ServletContextListener</a:t>
            </a:r>
            <a:r>
              <a:rPr lang="en-US" dirty="0"/>
              <a:t> classes</a:t>
            </a:r>
          </a:p>
          <a:p>
            <a:r>
              <a:rPr lang="en-US" dirty="0"/>
              <a:t>Reads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applicationSetup.n3</a:t>
            </a:r>
          </a:p>
          <a:p>
            <a:r>
              <a:rPr lang="en-US" dirty="0"/>
              <a:t>Instantiates and configures the modules</a:t>
            </a:r>
          </a:p>
          <a:p>
            <a:r>
              <a:rPr lang="en-US" dirty="0"/>
              <a:t>With help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ConfigurationBeanLoader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7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41FF-22D1-F642-9D8C-22F6CF16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943-0FCD-444C-A2FD-9C3963FB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applicationSetup.n3</a:t>
            </a:r>
            <a:r>
              <a:rPr lang="en-US" dirty="0"/>
              <a:t> into a Jena Model</a:t>
            </a:r>
          </a:p>
          <a:p>
            <a:r>
              <a:rPr lang="en-US" dirty="0"/>
              <a:t>This model forms the recipe</a:t>
            </a:r>
          </a:p>
          <a:p>
            <a:r>
              <a:rPr lang="en-US" dirty="0"/>
              <a:t>Tell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ConfigurationBeanLoader</a:t>
            </a:r>
            <a:r>
              <a:rPr lang="en-US" dirty="0"/>
              <a:t> to instantiate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ApplicationImpl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3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0640-86DF-CF40-B00B-8032CC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ConfigurationBeanLoader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6F49-BC17-9644-8250-39828F118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instances and sets properties</a:t>
            </a:r>
          </a:p>
          <a:p>
            <a:r>
              <a:rPr lang="en-US" dirty="0"/>
              <a:t>May create “trees” of objects.</a:t>
            </a:r>
          </a:p>
          <a:p>
            <a:r>
              <a:rPr lang="en-US" dirty="0"/>
              <a:t>Also used in </a:t>
            </a:r>
            <a:r>
              <a:rPr lang="en-US" dirty="0" err="1"/>
              <a:t>SearchIndexer</a:t>
            </a:r>
            <a:r>
              <a:rPr lang="en-US" dirty="0"/>
              <a:t> configuration and in Data Distribution API</a:t>
            </a:r>
          </a:p>
          <a:p>
            <a:r>
              <a:rPr lang="en-US" dirty="0">
                <a:hlinkClick r:id="rId2"/>
              </a:rPr>
              <a:t>https://github.com/vivo-project/Vitro/blob/develop/api/src/main/java/edu/cornell/mannlib/vitro/webapp/utils/configuration/README.md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Check it out</a:t>
            </a:r>
          </a:p>
        </p:txBody>
      </p:sp>
    </p:spTree>
    <p:extLst>
      <p:ext uri="{BB962C8B-B14F-4D97-AF65-F5344CB8AC3E}">
        <p14:creationId xmlns:p14="http://schemas.microsoft.com/office/powerpoint/2010/main" val="410450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C630-44ED-0242-A4E7-980BACC1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applicationSetup.n3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C036B-274B-674A-BD9A-67AA9745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it out</a:t>
            </a:r>
          </a:p>
          <a:p>
            <a:pPr lvl="1"/>
            <a:r>
              <a:rPr lang="en-US" dirty="0"/>
              <a:t>example.applicationSetup.n3</a:t>
            </a:r>
          </a:p>
          <a:p>
            <a:pPr lvl="1"/>
            <a:r>
              <a:rPr lang="en-US" dirty="0" err="1"/>
              <a:t>ApplicationImpl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4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F7BA37-D8E2-BB46-9B0F-E3B881F1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Topic:</a:t>
            </a:r>
            <a:br>
              <a:rPr lang="en-US" dirty="0"/>
            </a:br>
            <a:r>
              <a:rPr lang="en-US" dirty="0"/>
              <a:t>loading RDF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2F89B1-F511-E948-8F7A-987F37462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05ED1C-4B2D-7249-B079-20C86005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RDF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1AAE65-A236-5E4E-B2D0-075D76E2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by model</a:t>
            </a:r>
          </a:p>
          <a:p>
            <a:r>
              <a:rPr lang="en-US" dirty="0" err="1"/>
              <a:t>Firsttime</a:t>
            </a:r>
            <a:r>
              <a:rPr lang="en-US" dirty="0"/>
              <a:t>, </a:t>
            </a:r>
            <a:r>
              <a:rPr lang="en-US" dirty="0" err="1"/>
              <a:t>everytime</a:t>
            </a:r>
            <a:r>
              <a:rPr lang="en-US" dirty="0"/>
              <a:t>, or </a:t>
            </a:r>
            <a:r>
              <a:rPr lang="en-US" dirty="0" err="1"/>
              <a:t>filegraph</a:t>
            </a:r>
            <a:endParaRPr lang="en-US" dirty="0"/>
          </a:p>
          <a:p>
            <a:r>
              <a:rPr lang="en-US" dirty="0"/>
              <a:t>Consistent, but not generalized</a:t>
            </a:r>
          </a:p>
          <a:p>
            <a:pPr lvl="1"/>
            <a:r>
              <a:rPr lang="en-US" dirty="0"/>
              <a:t>Directory names per model?</a:t>
            </a:r>
          </a:p>
          <a:p>
            <a:pPr lvl="1"/>
            <a:r>
              <a:rPr lang="en-US" dirty="0"/>
              <a:t>Some models only load certain sub-directories</a:t>
            </a:r>
          </a:p>
        </p:txBody>
      </p:sp>
    </p:spTree>
    <p:extLst>
      <p:ext uri="{BB962C8B-B14F-4D97-AF65-F5344CB8AC3E}">
        <p14:creationId xmlns:p14="http://schemas.microsoft.com/office/powerpoint/2010/main" val="174662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1EB3-7BE6-D544-A396-89CADE9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firsttime</a:t>
            </a:r>
            <a:r>
              <a:rPr lang="en-US" dirty="0"/>
              <a:t> 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3407-4750-5E4E-BAAC-B6EA905E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Provide an initial configuration that may be edited later</a:t>
            </a:r>
          </a:p>
          <a:p>
            <a:pPr lvl="1"/>
            <a:r>
              <a:rPr lang="en-US" dirty="0"/>
              <a:t>Reloading might overwrite the edits.</a:t>
            </a:r>
          </a:p>
          <a:p>
            <a:r>
              <a:rPr lang="en-US" dirty="0"/>
              <a:t>Behavior:</a:t>
            </a:r>
          </a:p>
          <a:p>
            <a:pPr lvl="1"/>
            <a:r>
              <a:rPr lang="en-US" dirty="0"/>
              <a:t>Loads when VIVO starts for the first time.</a:t>
            </a:r>
          </a:p>
          <a:p>
            <a:pPr lvl="1"/>
            <a:r>
              <a:rPr lang="en-US" dirty="0"/>
              <a:t>Ignored forever after.</a:t>
            </a:r>
          </a:p>
          <a:p>
            <a:pPr lvl="2"/>
            <a:r>
              <a:rPr lang="en-US" dirty="0"/>
              <a:t>OK, loads again if the model is found to be empty</a:t>
            </a:r>
          </a:p>
        </p:txBody>
      </p:sp>
    </p:spTree>
    <p:extLst>
      <p:ext uri="{BB962C8B-B14F-4D97-AF65-F5344CB8AC3E}">
        <p14:creationId xmlns:p14="http://schemas.microsoft.com/office/powerpoint/2010/main" val="31624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8511E-F69E-244E-96A8-0C311942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Topic: </a:t>
            </a:r>
            <a:r>
              <a:rPr lang="en-US" dirty="0" err="1"/>
              <a:t>StartupManager</a:t>
            </a:r>
            <a:r>
              <a:rPr lang="en-US" dirty="0"/>
              <a:t>, </a:t>
            </a:r>
            <a:r>
              <a:rPr lang="en-US" dirty="0" err="1"/>
              <a:t>StartupStatus</a:t>
            </a:r>
            <a:r>
              <a:rPr lang="en-US" dirty="0"/>
              <a:t>, </a:t>
            </a:r>
            <a:r>
              <a:rPr lang="en-US" dirty="0" err="1"/>
              <a:t>StartupStatusDisplayFilter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B1D0E6-08E8-894D-B867-2161F9528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52D7-5057-104D-AFF8-C6995612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everytime</a:t>
            </a:r>
            <a:r>
              <a:rPr lang="en-US" dirty="0"/>
              <a:t> 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CB0B-FE5E-6F48-811F-B32473D8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Provide a configuration</a:t>
            </a:r>
          </a:p>
          <a:p>
            <a:pPr lvl="1"/>
            <a:r>
              <a:rPr lang="en-US" dirty="0"/>
              <a:t>Used for data that cannot be edited</a:t>
            </a:r>
          </a:p>
          <a:p>
            <a:pPr lvl="1"/>
            <a:r>
              <a:rPr lang="en-US" dirty="0"/>
              <a:t>Changes to the file take effect at next startup.</a:t>
            </a:r>
          </a:p>
          <a:p>
            <a:r>
              <a:rPr lang="en-US" dirty="0"/>
              <a:t>Behavior:</a:t>
            </a:r>
          </a:p>
          <a:p>
            <a:pPr lvl="1"/>
            <a:r>
              <a:rPr lang="en-US" dirty="0"/>
              <a:t>Loaded each time VIVO starts</a:t>
            </a:r>
          </a:p>
          <a:p>
            <a:pPr lvl="1"/>
            <a:r>
              <a:rPr lang="en-US" dirty="0"/>
              <a:t>Never written to the triple-store</a:t>
            </a:r>
          </a:p>
        </p:txBody>
      </p:sp>
    </p:spTree>
    <p:extLst>
      <p:ext uri="{BB962C8B-B14F-4D97-AF65-F5344CB8AC3E}">
        <p14:creationId xmlns:p14="http://schemas.microsoft.com/office/powerpoint/2010/main" val="85578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52D7-5057-104D-AFF8-C6995612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filegraph</a:t>
            </a:r>
            <a:r>
              <a:rPr lang="en-US" dirty="0"/>
              <a:t> 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CB0B-FE5E-6F48-811F-B32473D8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Provide an imported ontology</a:t>
            </a:r>
          </a:p>
          <a:p>
            <a:pPr lvl="1"/>
            <a:r>
              <a:rPr lang="en-US" dirty="0"/>
              <a:t>Used for data that cannot be edited</a:t>
            </a:r>
          </a:p>
          <a:p>
            <a:pPr lvl="1"/>
            <a:r>
              <a:rPr lang="en-US" dirty="0"/>
              <a:t>Changes to the file take effect at next startup.</a:t>
            </a:r>
          </a:p>
          <a:p>
            <a:r>
              <a:rPr lang="en-US" dirty="0"/>
              <a:t>Behavior:</a:t>
            </a:r>
          </a:p>
          <a:p>
            <a:pPr lvl="1"/>
            <a:r>
              <a:rPr lang="en-US" dirty="0"/>
              <a:t>Compared to the previous version each time VIVO starts</a:t>
            </a:r>
          </a:p>
          <a:p>
            <a:pPr lvl="1"/>
            <a:r>
              <a:rPr lang="en-US" dirty="0"/>
              <a:t>Changes to the file trigger a re-inferencing.</a:t>
            </a:r>
          </a:p>
        </p:txBody>
      </p:sp>
    </p:spTree>
    <p:extLst>
      <p:ext uri="{BB962C8B-B14F-4D97-AF65-F5344CB8AC3E}">
        <p14:creationId xmlns:p14="http://schemas.microsoft.com/office/powerpoint/2010/main" val="375437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F7BA37-D8E2-BB46-9B0F-E3B881F1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Topic:</a:t>
            </a:r>
            <a:br>
              <a:rPr lang="en-US" dirty="0"/>
            </a:br>
            <a:r>
              <a:rPr lang="en-US" dirty="0" err="1"/>
              <a:t>ModelAccess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2F89B1-F511-E948-8F7A-987F37462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6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59C26-45B5-4C4F-9912-93DF8B0E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on Context or Request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1822F-542B-CF48-B3F9-D54825DF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the triple-stores at various levels of abstraction</a:t>
            </a:r>
          </a:p>
          <a:p>
            <a:r>
              <a:rPr lang="en-US" dirty="0"/>
              <a:t>Use request-based access when possible</a:t>
            </a:r>
          </a:p>
          <a:p>
            <a:pPr lvl="1"/>
            <a:r>
              <a:rPr lang="en-US" dirty="0"/>
              <a:t>Makes better user of database connections</a:t>
            </a:r>
          </a:p>
          <a:p>
            <a:pPr lvl="1"/>
            <a:r>
              <a:rPr lang="en-US" dirty="0"/>
              <a:t>Allows access that is customized to the user</a:t>
            </a:r>
          </a:p>
        </p:txBody>
      </p:sp>
    </p:spTree>
    <p:extLst>
      <p:ext uri="{BB962C8B-B14F-4D97-AF65-F5344CB8AC3E}">
        <p14:creationId xmlns:p14="http://schemas.microsoft.com/office/powerpoint/2010/main" val="391095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6E03-91B2-A44A-BF04-3B229C8E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by </a:t>
            </a:r>
            <a:r>
              <a:rPr lang="en-US" dirty="0" err="1"/>
              <a:t>RDFService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2D16-A8F8-314D-BC35-7985BF5D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different triple store implementations</a:t>
            </a:r>
          </a:p>
          <a:p>
            <a:r>
              <a:rPr lang="en-US" dirty="0"/>
              <a:t>Supports SPARQL queries, and updates of enumerated triples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ModelAccess.on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getRDFService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/>
              <a:t>CONTENT (default) or CONFIGURATION</a:t>
            </a:r>
          </a:p>
          <a:p>
            <a:pPr lvl="1"/>
            <a:r>
              <a:rPr lang="en-US" dirty="0"/>
              <a:t>LANGUAGE_AWARE (default) or LANGUAGE_NEUTRAL (request-only)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30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6E03-91B2-A44A-BF04-3B229C8E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by Jena </a:t>
            </a:r>
            <a:r>
              <a:rPr lang="en-US" dirty="0" err="1"/>
              <a:t>OntModel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2D16-A8F8-314D-BC35-7985BF5D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SPARQL queries </a:t>
            </a:r>
          </a:p>
          <a:p>
            <a:r>
              <a:rPr lang="en-US" dirty="0"/>
              <a:t>Supports search and update by Statements (triples)</a:t>
            </a:r>
          </a:p>
          <a:p>
            <a:r>
              <a:rPr lang="en-US" dirty="0"/>
              <a:t>Represent individual named graphs, or unions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ModelAccess.on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getOntModel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 err="1"/>
              <a:t>ModelNames.FULL_UNION</a:t>
            </a:r>
            <a:r>
              <a:rPr lang="en-US" dirty="0"/>
              <a:t> (default) or String</a:t>
            </a:r>
          </a:p>
          <a:p>
            <a:pPr lvl="1"/>
            <a:r>
              <a:rPr lang="en-US" dirty="0"/>
              <a:t>LANGUAGE_AWARE (default) or LANGUAGE_NEUTRAL (request-only)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03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6E03-91B2-A44A-BF04-3B229C8E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by DAO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2D16-A8F8-314D-BC35-7985BF5D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search and update by entities: Individuals, </a:t>
            </a:r>
            <a:r>
              <a:rPr lang="en-US" dirty="0" err="1"/>
              <a:t>PropertyGroups</a:t>
            </a:r>
            <a:r>
              <a:rPr lang="en-US" dirty="0"/>
              <a:t>, Menus, Pages, etc.</a:t>
            </a:r>
          </a:p>
          <a:p>
            <a:r>
              <a:rPr lang="en-US" dirty="0"/>
              <a:t>Highest-level abstraction</a:t>
            </a:r>
          </a:p>
          <a:p>
            <a:r>
              <a:rPr lang="en-US" dirty="0"/>
              <a:t>Filtered by user’s permissions.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ModelAccess.on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getWebappDaoFactory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/>
              <a:t>LANGUAGE_AWARE (default) or LANGUAGE_NEUTRAL (request-only)</a:t>
            </a:r>
          </a:p>
          <a:p>
            <a:pPr lvl="1"/>
            <a:r>
              <a:rPr lang="en-US" dirty="0"/>
              <a:t>POLICY_AWARE (default) or POLICY_NEUTRAL (request-only)</a:t>
            </a:r>
          </a:p>
          <a:p>
            <a:pPr lvl="1"/>
            <a:r>
              <a:rPr lang="en-US" dirty="0"/>
              <a:t>ASSERTIONS_AND_INFERENCES (default), ASSERTIONS_ONLY, or INFERENCES_ONLY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37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D665-15FB-E448-9720-50AE5AC3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Slurry of documentation: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6BFA-23CA-FF4B-94FF-7D8109A1D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https://wiki.duraspace.org/display/VIVODOC110x/Accessing+VIVO+Data+Models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79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3A2E-A8C3-6C42-91EA-A27590FF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startup 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07A3-0E56-2E49-B2F5-02488AEF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diagnosis of problems.</a:t>
            </a:r>
          </a:p>
          <a:p>
            <a:pPr lvl="1"/>
            <a:r>
              <a:rPr lang="en-US" dirty="0"/>
              <a:t>Display startup failures on the screen.</a:t>
            </a:r>
          </a:p>
          <a:p>
            <a:pPr lvl="1"/>
            <a:r>
              <a:rPr lang="en-US" dirty="0"/>
              <a:t>Encourage smoke tests - “fail fast!”</a:t>
            </a:r>
          </a:p>
          <a:p>
            <a:pPr lvl="1"/>
            <a:endParaRPr lang="en-US" dirty="0"/>
          </a:p>
          <a:p>
            <a:r>
              <a:rPr lang="en-US" dirty="0"/>
              <a:t>How to use it?</a:t>
            </a:r>
          </a:p>
          <a:p>
            <a:pPr lvl="1"/>
            <a:r>
              <a:rPr lang="en-US" dirty="0">
                <a:cs typeface="Courier New" panose="02070309020205020404" pitchFamily="49" charset="0"/>
                <a:hlinkClick r:id="rId2"/>
              </a:rPr>
              <a:t>https://wiki.duraspace.org/display/VTDA/The+StartupManager</a:t>
            </a:r>
            <a:r>
              <a:rPr lang="en-US" dirty="0">
                <a:cs typeface="Courier New" panose="02070309020205020404" pitchFamily="49" charset="0"/>
              </a:rPr>
              <a:t> (Archived)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3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BE93-EA33-9F4D-A07C-D865406E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</a:t>
            </a:r>
            <a:r>
              <a:rPr lang="en-US" dirty="0" err="1"/>
              <a:t>StartupManager</a:t>
            </a:r>
            <a:r>
              <a:rPr lang="en-US" dirty="0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C052-F5C6-DB43-9440-DDAD9796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wrapper for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ServletContextListener</a:t>
            </a:r>
            <a:r>
              <a:rPr lang="en-US" dirty="0"/>
              <a:t> classes.</a:t>
            </a:r>
          </a:p>
          <a:p>
            <a:r>
              <a:rPr lang="en-US" dirty="0"/>
              <a:t>Catches all exceptions at Startup.</a:t>
            </a:r>
          </a:p>
          <a:p>
            <a:r>
              <a:rPr lang="en-US" dirty="0"/>
              <a:t>Works in reverse at Shutdown.</a:t>
            </a:r>
          </a:p>
        </p:txBody>
      </p:sp>
    </p:spTree>
    <p:extLst>
      <p:ext uri="{BB962C8B-B14F-4D97-AF65-F5344CB8AC3E}">
        <p14:creationId xmlns:p14="http://schemas.microsoft.com/office/powerpoint/2010/main" val="25834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6363-B261-3542-9788-3A3D9491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StartupManager</a:t>
            </a:r>
            <a:r>
              <a:rPr lang="en-US" dirty="0"/>
              <a:t>: </a:t>
            </a:r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6DA1-AA31-2B42-93A2-02837C7E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787" y="2133600"/>
            <a:ext cx="955782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&lt;listener&gt;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&lt;listener-class&gt;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edu.cornell.mannlib.vitro.webapp.startup.StartupManager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&lt;/listener-class&gt;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&lt;/listener&gt;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only </a:t>
            </a:r>
            <a:r>
              <a:rPr lang="en-US" dirty="0" err="1">
                <a:cs typeface="Courier New" panose="02070309020205020404" pitchFamily="49" charset="0"/>
              </a:rPr>
              <a:t>ServletContextListener</a:t>
            </a:r>
            <a:r>
              <a:rPr lang="en-US" dirty="0">
                <a:cs typeface="Courier New" panose="02070309020205020404" pitchFamily="49" charset="0"/>
              </a:rPr>
              <a:t>, as far as Tomcat knows</a:t>
            </a:r>
          </a:p>
          <a:p>
            <a:r>
              <a:rPr lang="en-US" dirty="0">
                <a:cs typeface="Courier New" panose="02070309020205020404" pitchFamily="49" charset="0"/>
              </a:rPr>
              <a:t>Calls the </a:t>
            </a:r>
            <a:r>
              <a:rPr lang="en-US" dirty="0" err="1">
                <a:cs typeface="Courier New" panose="02070309020205020404" pitchFamily="49" charset="0"/>
              </a:rPr>
              <a:t>ServletContextListeners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startup_listeners.txt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1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9B3A-0F33-4949-94BD-F7FA8EB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startup_listeners.txt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172E-29E2-1D4B-B703-C4EC7D2E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1" y="2336873"/>
            <a:ext cx="10987548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edu.cornell.mannlib.vitro.webapp.servlet.setup.JvmSmokeTests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edu.cornell.mannlib.vitro.webapp.application.ApplicationSetup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edu.cornell.mannlib.vitro.webapp.config.ConfigurationPropertiesSetup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edu.cornell.mannlib.vitro.webapp.config.ConfigurationPropertiesSmokeTests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84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9DC4-B7CB-B34D-BBFA-0AE4C463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StartupStatus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F29F-7C30-8442-A3E4-531F3242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singleton data structure</a:t>
            </a:r>
          </a:p>
          <a:p>
            <a:r>
              <a:rPr lang="en-US" dirty="0"/>
              <a:t>Any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ServletContextListener</a:t>
            </a:r>
            <a:r>
              <a:rPr lang="en-US" dirty="0"/>
              <a:t> can add an INFO, WARNING, or FATAL message.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3976-D971-F741-AC7F-3EDDF9D6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servlet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3979-FCDD-9343-AE4C-BB7F4FCE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javax.servlet.Filter</a:t>
            </a:r>
            <a:r>
              <a:rPr lang="en-US" dirty="0" err="1"/>
              <a:t>s</a:t>
            </a:r>
            <a:r>
              <a:rPr lang="en-US" dirty="0"/>
              <a:t> form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FilterChain</a:t>
            </a:r>
            <a:r>
              <a:rPr lang="en-US" dirty="0"/>
              <a:t>,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Servlet</a:t>
            </a:r>
            <a:r>
              <a:rPr lang="en-US" dirty="0"/>
              <a:t> at the end of the chain</a:t>
            </a:r>
          </a:p>
          <a:p>
            <a:r>
              <a:rPr lang="en-US" dirty="0"/>
              <a:t>Any Filter can:</a:t>
            </a:r>
          </a:p>
          <a:p>
            <a:pPr lvl="1"/>
            <a:r>
              <a:rPr lang="en-US" dirty="0"/>
              <a:t>Modify the </a:t>
            </a:r>
            <a:r>
              <a:rPr lang="en-US" dirty="0" err="1"/>
              <a:t>ServletRequest</a:t>
            </a:r>
            <a:r>
              <a:rPr lang="en-US" dirty="0"/>
              <a:t> before the Servlet sees it</a:t>
            </a:r>
          </a:p>
          <a:p>
            <a:pPr lvl="1"/>
            <a:r>
              <a:rPr lang="en-US" dirty="0"/>
              <a:t>Modify the </a:t>
            </a:r>
            <a:r>
              <a:rPr lang="en-US" dirty="0" err="1"/>
              <a:t>ServletResponse</a:t>
            </a:r>
            <a:r>
              <a:rPr lang="en-US" dirty="0"/>
              <a:t> after the Servlet creates it</a:t>
            </a:r>
          </a:p>
          <a:p>
            <a:pPr lvl="1"/>
            <a:r>
              <a:rPr lang="en-US" dirty="0"/>
              <a:t>Ignore the rest of the chain, including the Servlet, writing directly to the </a:t>
            </a:r>
            <a:r>
              <a:rPr lang="en-US" dirty="0" err="1"/>
              <a:t>ServletResponse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9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9965-C203-E146-BD03-AB471DB8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StartupStatusDisplayFilter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D2CA-FB19-494D-B99D-8618234A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StartupStatus</a:t>
            </a:r>
            <a:r>
              <a:rPr lang="en-US" dirty="0"/>
              <a:t> contains a FATAL message, block all Servlets</a:t>
            </a:r>
          </a:p>
          <a:p>
            <a:r>
              <a:rPr lang="en-US" dirty="0"/>
              <a:t>Else if the </a:t>
            </a:r>
            <a:r>
              <a:rPr lang="en-US" dirty="0" err="1"/>
              <a:t>StartupStatus</a:t>
            </a:r>
            <a:r>
              <a:rPr lang="en-US" dirty="0"/>
              <a:t> contains a WARNING message, intercept one time</a:t>
            </a:r>
          </a:p>
          <a:p>
            <a:r>
              <a:rPr lang="en-US" dirty="0"/>
              <a:t>Else, pass the request to the chain.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26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{5B9DECAE-D503-4F41-8731-3FFE35B48FA5}tf10001069</Template>
  <TotalTime>265</TotalTime>
  <Words>831</Words>
  <Application>Microsoft Macintosh PowerPoint</Application>
  <PresentationFormat>Widescreen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Courier New</vt:lpstr>
      <vt:lpstr>Wingdings 3</vt:lpstr>
      <vt:lpstr>Wisp</vt:lpstr>
      <vt:lpstr>Deep dive: VIVO starts up</vt:lpstr>
      <vt:lpstr>Topic: StartupManager, StartupStatus, StartupStatusDisplayFilter </vt:lpstr>
      <vt:lpstr>Why a startup manager?</vt:lpstr>
      <vt:lpstr>What does the StartupManager do?</vt:lpstr>
      <vt:lpstr>StartupManager: web.xml</vt:lpstr>
      <vt:lpstr>startup_listeners.txt</vt:lpstr>
      <vt:lpstr>StartupStatus</vt:lpstr>
      <vt:lpstr>Background: servlet filters</vt:lpstr>
      <vt:lpstr>StartupStatusDisplayFilter </vt:lpstr>
      <vt:lpstr>Some typical output</vt:lpstr>
      <vt:lpstr>Thread-safe for “fail fairly fast”</vt:lpstr>
      <vt:lpstr>Topic: ApplicationSetup, applicationSetup.n3, ConfigurationBeanLoader</vt:lpstr>
      <vt:lpstr>What is ApplicationSetup?</vt:lpstr>
      <vt:lpstr>How does it work?</vt:lpstr>
      <vt:lpstr>ConfigurationBeanLoader</vt:lpstr>
      <vt:lpstr>applicationSetup.n3</vt:lpstr>
      <vt:lpstr>Topic: loading RDF</vt:lpstr>
      <vt:lpstr>Loading RDF</vt:lpstr>
      <vt:lpstr>firsttime RDF</vt:lpstr>
      <vt:lpstr>everytime RDF</vt:lpstr>
      <vt:lpstr>filegraph RDF</vt:lpstr>
      <vt:lpstr>Topic: ModelAccess</vt:lpstr>
      <vt:lpstr>Models on Context or Request</vt:lpstr>
      <vt:lpstr>Access by RDFService</vt:lpstr>
      <vt:lpstr>Access by Jena OntModel</vt:lpstr>
      <vt:lpstr>Access by DAO</vt:lpstr>
      <vt:lpstr>Slurry of documentation: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dive: VIVO starts up</dc:title>
  <dc:creator>Jim Blake</dc:creator>
  <cp:lastModifiedBy>Jim Blake</cp:lastModifiedBy>
  <cp:revision>24</cp:revision>
  <dcterms:created xsi:type="dcterms:W3CDTF">2018-05-28T21:30:59Z</dcterms:created>
  <dcterms:modified xsi:type="dcterms:W3CDTF">2018-06-02T18:25:05Z</dcterms:modified>
</cp:coreProperties>
</file>