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0" r:id="rId3"/>
    <p:sldId id="266" r:id="rId4"/>
    <p:sldId id="270" r:id="rId5"/>
    <p:sldId id="267" r:id="rId6"/>
    <p:sldId id="298" r:id="rId7"/>
    <p:sldId id="295" r:id="rId8"/>
    <p:sldId id="269" r:id="rId9"/>
    <p:sldId id="268" r:id="rId10"/>
    <p:sldId id="271" r:id="rId11"/>
    <p:sldId id="296" r:id="rId12"/>
    <p:sldId id="272" r:id="rId13"/>
    <p:sldId id="274" r:id="rId14"/>
    <p:sldId id="293" r:id="rId15"/>
    <p:sldId id="299" r:id="rId16"/>
    <p:sldId id="294" r:id="rId17"/>
    <p:sldId id="300" r:id="rId18"/>
    <p:sldId id="301" r:id="rId19"/>
    <p:sldId id="302" r:id="rId20"/>
    <p:sldId id="303" r:id="rId21"/>
    <p:sldId id="304" r:id="rId22"/>
    <p:sldId id="305" r:id="rId23"/>
    <p:sldId id="306" r:id="rId24"/>
    <p:sldId id="275" r:id="rId25"/>
    <p:sldId id="273" r:id="rId26"/>
    <p:sldId id="27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1" autoAdjust="0"/>
    <p:restoredTop sz="87591" autoAdjust="0"/>
  </p:normalViewPr>
  <p:slideViewPr>
    <p:cSldViewPr snapToGrid="0">
      <p:cViewPr varScale="1">
        <p:scale>
          <a:sx n="64" d="100"/>
          <a:sy n="64"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E556F-AA56-4B83-957B-C958A23266ED}"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D025F-B87F-4A0A-A535-60C87FFD0DBB}" type="slidenum">
              <a:rPr lang="en-US" smtClean="0"/>
              <a:t>‹#›</a:t>
            </a:fld>
            <a:endParaRPr lang="en-US"/>
          </a:p>
        </p:txBody>
      </p:sp>
    </p:spTree>
    <p:extLst>
      <p:ext uri="{BB962C8B-B14F-4D97-AF65-F5344CB8AC3E}">
        <p14:creationId xmlns:p14="http://schemas.microsoft.com/office/powerpoint/2010/main" val="340295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5</a:t>
            </a:fld>
            <a:endParaRPr lang="en-US"/>
          </a:p>
        </p:txBody>
      </p:sp>
    </p:spTree>
    <p:extLst>
      <p:ext uri="{BB962C8B-B14F-4D97-AF65-F5344CB8AC3E}">
        <p14:creationId xmlns:p14="http://schemas.microsoft.com/office/powerpoint/2010/main" val="333904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6</a:t>
            </a:fld>
            <a:endParaRPr lang="en-US"/>
          </a:p>
        </p:txBody>
      </p:sp>
    </p:spTree>
    <p:extLst>
      <p:ext uri="{BB962C8B-B14F-4D97-AF65-F5344CB8AC3E}">
        <p14:creationId xmlns:p14="http://schemas.microsoft.com/office/powerpoint/2010/main" val="129540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r>
              <a:rPr lang="en-US" baseline="0" dirty="0" smtClean="0"/>
              <a:t> with live versions to show what search results usually look like. Example: https://vivo.ufl.edu/search</a:t>
            </a:r>
          </a:p>
          <a:p>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9</a:t>
            </a:fld>
            <a:endParaRPr lang="en-US"/>
          </a:p>
        </p:txBody>
      </p:sp>
    </p:spTree>
    <p:extLst>
      <p:ext uri="{BB962C8B-B14F-4D97-AF65-F5344CB8AC3E}">
        <p14:creationId xmlns:p14="http://schemas.microsoft.com/office/powerpoint/2010/main" val="399112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see the following when you</a:t>
            </a:r>
            <a:r>
              <a:rPr lang="en-US" baseline="0" dirty="0" smtClean="0"/>
              <a:t> login and look at the research tab: two publications. </a:t>
            </a:r>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10</a:t>
            </a:fld>
            <a:endParaRPr lang="en-US"/>
          </a:p>
        </p:txBody>
      </p:sp>
    </p:spTree>
    <p:extLst>
      <p:ext uri="{BB962C8B-B14F-4D97-AF65-F5344CB8AC3E}">
        <p14:creationId xmlns:p14="http://schemas.microsoft.com/office/powerpoint/2010/main" val="339824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Debugging pane shows the stack of calls.  You can also use the variables view to see contents of variables as you step through the code</a:t>
            </a:r>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18</a:t>
            </a:fld>
            <a:endParaRPr lang="en-US"/>
          </a:p>
        </p:txBody>
      </p:sp>
    </p:spTree>
    <p:extLst>
      <p:ext uri="{BB962C8B-B14F-4D97-AF65-F5344CB8AC3E}">
        <p14:creationId xmlns:p14="http://schemas.microsoft.com/office/powerpoint/2010/main" val="82546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Debugging pane shows the stack of calls.  You can also use the variables view to see contents of </a:t>
            </a:r>
            <a:r>
              <a:rPr lang="en-US" dirty="0" err="1" smtClean="0"/>
              <a:t>moreData</a:t>
            </a:r>
            <a:r>
              <a:rPr lang="en-US" baseline="0" dirty="0" smtClean="0"/>
              <a:t> as well as hover over </a:t>
            </a:r>
            <a:r>
              <a:rPr lang="en-US" baseline="0" dirty="0" err="1" smtClean="0"/>
              <a:t>moreData</a:t>
            </a:r>
            <a:r>
              <a:rPr lang="en-US" baseline="0" dirty="0" smtClean="0"/>
              <a:t> to see the contents there.</a:t>
            </a:r>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24</a:t>
            </a:fld>
            <a:endParaRPr lang="en-US"/>
          </a:p>
        </p:txBody>
      </p:sp>
    </p:spTree>
    <p:extLst>
      <p:ext uri="{BB962C8B-B14F-4D97-AF65-F5344CB8AC3E}">
        <p14:creationId xmlns:p14="http://schemas.microsoft.com/office/powerpoint/2010/main" val="294231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27</a:t>
            </a:fld>
            <a:endParaRPr lang="en-US"/>
          </a:p>
        </p:txBody>
      </p:sp>
    </p:spTree>
    <p:extLst>
      <p:ext uri="{BB962C8B-B14F-4D97-AF65-F5344CB8AC3E}">
        <p14:creationId xmlns:p14="http://schemas.microsoft.com/office/powerpoint/2010/main" val="24877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885F0B-F507-4DC6-84A7-B5610C846E87}"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272124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85F0B-F507-4DC6-84A7-B5610C846E87}"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414281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85F0B-F507-4DC6-84A7-B5610C846E87}"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198405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85F0B-F507-4DC6-84A7-B5610C846E87}"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290431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885F0B-F507-4DC6-84A7-B5610C846E87}"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320682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885F0B-F507-4DC6-84A7-B5610C846E87}"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402124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885F0B-F507-4DC6-84A7-B5610C846E87}"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174835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885F0B-F507-4DC6-84A7-B5610C846E87}"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64648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85F0B-F507-4DC6-84A7-B5610C846E87}"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1839406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885F0B-F507-4DC6-84A7-B5610C846E87}"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383151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885F0B-F507-4DC6-84A7-B5610C846E87}"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60829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85F0B-F507-4DC6-84A7-B5610C846E87}"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4AE6-E89F-4B97-A753-E671D2BE430C}" type="slidenum">
              <a:rPr lang="en-US" smtClean="0"/>
              <a:t>‹#›</a:t>
            </a:fld>
            <a:endParaRPr lang="en-US"/>
          </a:p>
        </p:txBody>
      </p:sp>
    </p:spTree>
    <p:extLst>
      <p:ext uri="{BB962C8B-B14F-4D97-AF65-F5344CB8AC3E}">
        <p14:creationId xmlns:p14="http://schemas.microsoft.com/office/powerpoint/2010/main" val="265427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VIVO Developer Workshop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1831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3411" t="16667" r="14972"/>
          <a:stretch/>
        </p:blipFill>
        <p:spPr>
          <a:xfrm>
            <a:off x="760142" y="353786"/>
            <a:ext cx="10488429" cy="6504214"/>
          </a:xfrm>
          <a:prstGeom prst="rect">
            <a:avLst/>
          </a:prstGeom>
        </p:spPr>
      </p:pic>
    </p:spTree>
    <p:extLst>
      <p:ext uri="{BB962C8B-B14F-4D97-AF65-F5344CB8AC3E}">
        <p14:creationId xmlns:p14="http://schemas.microsoft.com/office/powerpoint/2010/main" val="129683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reference: regular VIVO</a:t>
            </a:r>
            <a:endParaRPr lang="en-US" dirty="0"/>
          </a:p>
        </p:txBody>
      </p:sp>
      <p:pic>
        <p:nvPicPr>
          <p:cNvPr id="4" name="Picture 3"/>
          <p:cNvPicPr>
            <a:picLocks noChangeAspect="1"/>
          </p:cNvPicPr>
          <p:nvPr/>
        </p:nvPicPr>
        <p:blipFill rotWithShape="1">
          <a:blip r:embed="rId2"/>
          <a:srcRect l="14638" t="15030" r="15865" b="9177"/>
          <a:stretch/>
        </p:blipFill>
        <p:spPr>
          <a:xfrm>
            <a:off x="1719943" y="1320800"/>
            <a:ext cx="9042400" cy="5421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8641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3746" r="15531" b="7788"/>
          <a:stretch/>
        </p:blipFill>
        <p:spPr>
          <a:xfrm>
            <a:off x="1553029" y="0"/>
            <a:ext cx="9202057" cy="6745514"/>
          </a:xfrm>
          <a:prstGeom prst="rect">
            <a:avLst/>
          </a:prstGeom>
        </p:spPr>
      </p:pic>
      <p:sp>
        <p:nvSpPr>
          <p:cNvPr id="5" name="Rectangle 4"/>
          <p:cNvSpPr/>
          <p:nvPr/>
        </p:nvSpPr>
        <p:spPr>
          <a:xfrm>
            <a:off x="2032000" y="5660571"/>
            <a:ext cx="3077029" cy="108494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5241523" y="6150427"/>
            <a:ext cx="75474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51186" y="6150427"/>
            <a:ext cx="4042773" cy="461665"/>
          </a:xfrm>
          <a:prstGeom prst="rect">
            <a:avLst/>
          </a:prstGeom>
          <a:noFill/>
        </p:spPr>
        <p:txBody>
          <a:bodyPr wrap="none" rtlCol="0">
            <a:spAutoFit/>
          </a:bodyPr>
          <a:lstStyle/>
          <a:p>
            <a:r>
              <a:rPr lang="en-US" sz="2400" dirty="0" smtClean="0"/>
              <a:t>Cover color property and value</a:t>
            </a:r>
            <a:endParaRPr lang="en-US" sz="2400" dirty="0"/>
          </a:p>
        </p:txBody>
      </p:sp>
    </p:spTree>
    <p:extLst>
      <p:ext uri="{BB962C8B-B14F-4D97-AF65-F5344CB8AC3E}">
        <p14:creationId xmlns:p14="http://schemas.microsoft.com/office/powerpoint/2010/main" val="2297445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3411" r="14972" b="15129"/>
          <a:stretch/>
        </p:blipFill>
        <p:spPr>
          <a:xfrm>
            <a:off x="1567542" y="105228"/>
            <a:ext cx="9318172" cy="6208486"/>
          </a:xfrm>
          <a:prstGeom prst="rect">
            <a:avLst/>
          </a:prstGeom>
        </p:spPr>
      </p:pic>
      <p:sp>
        <p:nvSpPr>
          <p:cNvPr id="5" name="Rectangle 4"/>
          <p:cNvSpPr/>
          <p:nvPr/>
        </p:nvSpPr>
        <p:spPr>
          <a:xfrm>
            <a:off x="2046514" y="5228771"/>
            <a:ext cx="3077029" cy="108494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5241523" y="5453741"/>
            <a:ext cx="75474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51186" y="5453741"/>
            <a:ext cx="4042773" cy="461665"/>
          </a:xfrm>
          <a:prstGeom prst="rect">
            <a:avLst/>
          </a:prstGeom>
          <a:noFill/>
        </p:spPr>
        <p:txBody>
          <a:bodyPr wrap="none" rtlCol="0">
            <a:spAutoFit/>
          </a:bodyPr>
          <a:lstStyle/>
          <a:p>
            <a:r>
              <a:rPr lang="en-US" sz="2400" dirty="0" smtClean="0"/>
              <a:t>Cover color property and value</a:t>
            </a:r>
            <a:endParaRPr lang="en-US" sz="2400" dirty="0"/>
          </a:p>
        </p:txBody>
      </p:sp>
    </p:spTree>
    <p:extLst>
      <p:ext uri="{BB962C8B-B14F-4D97-AF65-F5344CB8AC3E}">
        <p14:creationId xmlns:p14="http://schemas.microsoft.com/office/powerpoint/2010/main" val="27252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 page</a:t>
            </a:r>
            <a:endParaRPr lang="en-US" dirty="0"/>
          </a:p>
        </p:txBody>
      </p:sp>
      <p:sp>
        <p:nvSpPr>
          <p:cNvPr id="3" name="Content Placeholder 2"/>
          <p:cNvSpPr>
            <a:spLocks noGrp="1"/>
          </p:cNvSpPr>
          <p:nvPr>
            <p:ph idx="1"/>
          </p:nvPr>
        </p:nvSpPr>
        <p:spPr/>
        <p:txBody>
          <a:bodyPr/>
          <a:lstStyle/>
          <a:p>
            <a:r>
              <a:rPr lang="en-US" dirty="0" smtClean="0"/>
              <a:t>Expectation: Show all cover colors of articles authored by </a:t>
            </a:r>
            <a:r>
              <a:rPr lang="en-US" dirty="0" err="1" smtClean="0"/>
              <a:t>Razia</a:t>
            </a:r>
            <a:r>
              <a:rPr lang="en-US" dirty="0" smtClean="0"/>
              <a:t> Sultan</a:t>
            </a:r>
          </a:p>
          <a:p>
            <a:pPr lvl="1"/>
            <a:r>
              <a:rPr lang="en-US" dirty="0" smtClean="0"/>
              <a:t>Blue and Green</a:t>
            </a:r>
          </a:p>
          <a:p>
            <a:r>
              <a:rPr lang="en-US" dirty="0" smtClean="0"/>
              <a:t>Only one value is showing when two should be visible</a:t>
            </a:r>
          </a:p>
          <a:p>
            <a:r>
              <a:rPr lang="en-US" dirty="0" smtClean="0"/>
              <a:t>Debug</a:t>
            </a:r>
          </a:p>
          <a:p>
            <a:pPr lvl="1"/>
            <a:r>
              <a:rPr lang="en-US" dirty="0" smtClean="0"/>
              <a:t>Code that executes and returns results of query retrieving cover colors for articles authored by an individual</a:t>
            </a:r>
          </a:p>
        </p:txBody>
      </p:sp>
    </p:spTree>
    <p:extLst>
      <p:ext uri="{BB962C8B-B14F-4D97-AF65-F5344CB8AC3E}">
        <p14:creationId xmlns:p14="http://schemas.microsoft.com/office/powerpoint/2010/main" val="1698483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 page: only one color</a:t>
            </a:r>
            <a:endParaRPr lang="en-US" dirty="0"/>
          </a:p>
        </p:txBody>
      </p:sp>
      <p:pic>
        <p:nvPicPr>
          <p:cNvPr id="4" name="Picture 3"/>
          <p:cNvPicPr>
            <a:picLocks noChangeAspect="1"/>
          </p:cNvPicPr>
          <p:nvPr/>
        </p:nvPicPr>
        <p:blipFill rotWithShape="1">
          <a:blip r:embed="rId2"/>
          <a:srcRect l="14669" t="27572" r="32219" b="20978"/>
          <a:stretch/>
        </p:blipFill>
        <p:spPr>
          <a:xfrm>
            <a:off x="959369" y="1690688"/>
            <a:ext cx="6910467" cy="3567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766042" y="4104508"/>
            <a:ext cx="3077029" cy="78228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1807" y="2257005"/>
            <a:ext cx="2755141" cy="2677656"/>
          </a:xfrm>
          <a:prstGeom prst="rect">
            <a:avLst/>
          </a:prstGeom>
          <a:noFill/>
        </p:spPr>
        <p:txBody>
          <a:bodyPr wrap="square" rtlCol="0">
            <a:spAutoFit/>
          </a:bodyPr>
          <a:lstStyle/>
          <a:p>
            <a:r>
              <a:rPr lang="en-US" sz="2400" dirty="0" smtClean="0"/>
              <a:t>Should show both blue and green since author has two publications, one with a blue cover color and one with green</a:t>
            </a:r>
            <a:endParaRPr lang="en-US" sz="2400" dirty="0"/>
          </a:p>
        </p:txBody>
      </p:sp>
    </p:spTree>
    <p:extLst>
      <p:ext uri="{BB962C8B-B14F-4D97-AF65-F5344CB8AC3E}">
        <p14:creationId xmlns:p14="http://schemas.microsoft.com/office/powerpoint/2010/main" val="1902777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high level overview</a:t>
            </a:r>
            <a:endParaRPr lang="en-US" dirty="0"/>
          </a:p>
        </p:txBody>
      </p:sp>
      <p:sp>
        <p:nvSpPr>
          <p:cNvPr id="4" name="Rectangle 3"/>
          <p:cNvSpPr/>
          <p:nvPr/>
        </p:nvSpPr>
        <p:spPr>
          <a:xfrm>
            <a:off x="9539515" y="1447631"/>
            <a:ext cx="1814285" cy="97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Foaf:Person</a:t>
            </a:r>
            <a:endParaRPr lang="en-US" sz="2400" dirty="0"/>
          </a:p>
        </p:txBody>
      </p:sp>
      <p:sp>
        <p:nvSpPr>
          <p:cNvPr id="5" name="Rectangle 4"/>
          <p:cNvSpPr/>
          <p:nvPr/>
        </p:nvSpPr>
        <p:spPr>
          <a:xfrm>
            <a:off x="8942615" y="3550343"/>
            <a:ext cx="3008087" cy="97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t>CoverColorDataGetter</a:t>
            </a:r>
            <a:endParaRPr lang="en-US" sz="2400" b="1" dirty="0"/>
          </a:p>
        </p:txBody>
      </p:sp>
      <p:sp>
        <p:nvSpPr>
          <p:cNvPr id="6" name="Rectangle 5"/>
          <p:cNvSpPr/>
          <p:nvPr/>
        </p:nvSpPr>
        <p:spPr>
          <a:xfrm>
            <a:off x="8942616" y="5009142"/>
            <a:ext cx="3008086" cy="1324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Query: Get cover colors for articles authored by this person</a:t>
            </a:r>
            <a:endParaRPr lang="en-US" sz="2400" dirty="0"/>
          </a:p>
        </p:txBody>
      </p:sp>
      <p:cxnSp>
        <p:nvCxnSpPr>
          <p:cNvPr id="9" name="Straight Arrow Connector 8"/>
          <p:cNvCxnSpPr>
            <a:stCxn id="4" idx="2"/>
            <a:endCxn id="5" idx="0"/>
          </p:cNvCxnSpPr>
          <p:nvPr/>
        </p:nvCxnSpPr>
        <p:spPr>
          <a:xfrm>
            <a:off x="10446658" y="2420088"/>
            <a:ext cx="1" cy="1130255"/>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a:off x="10446659" y="4522800"/>
            <a:ext cx="0" cy="486342"/>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92528" y="2092518"/>
            <a:ext cx="3261176" cy="1200329"/>
          </a:xfrm>
          <a:prstGeom prst="rect">
            <a:avLst/>
          </a:prstGeom>
          <a:noFill/>
        </p:spPr>
        <p:txBody>
          <a:bodyPr wrap="square" rtlCol="0">
            <a:spAutoFit/>
          </a:bodyPr>
          <a:lstStyle/>
          <a:p>
            <a:r>
              <a:rPr lang="en-US" sz="2400" dirty="0" smtClean="0"/>
              <a:t>Find and retrieve information from related data getters</a:t>
            </a:r>
            <a:endParaRPr lang="en-US" sz="2400" dirty="0"/>
          </a:p>
        </p:txBody>
      </p:sp>
      <p:sp>
        <p:nvSpPr>
          <p:cNvPr id="24" name="Rectangle 23"/>
          <p:cNvSpPr/>
          <p:nvPr/>
        </p:nvSpPr>
        <p:spPr>
          <a:xfrm>
            <a:off x="1052747" y="2212932"/>
            <a:ext cx="2746827" cy="4310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Individual—</a:t>
            </a:r>
          </a:p>
          <a:p>
            <a:pPr algn="ctr"/>
            <a:r>
              <a:rPr lang="en-US" sz="2400" dirty="0" err="1" smtClean="0"/>
              <a:t>foaf-person.ftl</a:t>
            </a:r>
            <a:endParaRPr lang="en-US" sz="2400" dirty="0"/>
          </a:p>
          <a:p>
            <a:pPr algn="ctr"/>
            <a:r>
              <a:rPr lang="en-US" sz="2400" dirty="0" smtClean="0"/>
              <a:t>(Template associated with individuals of type </a:t>
            </a:r>
            <a:r>
              <a:rPr lang="en-US" sz="2400" dirty="0" err="1" smtClean="0"/>
              <a:t>foaf:Person</a:t>
            </a:r>
            <a:r>
              <a:rPr lang="en-US" sz="2400" dirty="0" smtClean="0"/>
              <a:t>)</a:t>
            </a:r>
          </a:p>
          <a:p>
            <a:pPr algn="ctr"/>
            <a:endParaRPr lang="en-US" sz="2400" dirty="0"/>
          </a:p>
          <a:p>
            <a:pPr algn="ctr"/>
            <a:r>
              <a:rPr lang="en-US" sz="2400" dirty="0" smtClean="0"/>
              <a:t>Display cover colors</a:t>
            </a:r>
            <a:endParaRPr lang="en-US" sz="2400" dirty="0"/>
          </a:p>
        </p:txBody>
      </p:sp>
      <p:cxnSp>
        <p:nvCxnSpPr>
          <p:cNvPr id="29" name="Straight Arrow Connector 28"/>
          <p:cNvCxnSpPr/>
          <p:nvPr/>
        </p:nvCxnSpPr>
        <p:spPr>
          <a:xfrm>
            <a:off x="5011868" y="1835022"/>
            <a:ext cx="4302576" cy="1"/>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909787" y="5500914"/>
            <a:ext cx="4900384" cy="6705"/>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54960" y="1504749"/>
            <a:ext cx="4131837" cy="461665"/>
          </a:xfrm>
          <a:prstGeom prst="rect">
            <a:avLst/>
          </a:prstGeom>
          <a:noFill/>
        </p:spPr>
        <p:txBody>
          <a:bodyPr wrap="none" rtlCol="0">
            <a:spAutoFit/>
          </a:bodyPr>
          <a:lstStyle/>
          <a:p>
            <a:r>
              <a:rPr lang="en-US" sz="2400" dirty="0" smtClean="0"/>
              <a:t>Process for rendering individual</a:t>
            </a:r>
            <a:endParaRPr lang="en-US" sz="2400" dirty="0"/>
          </a:p>
        </p:txBody>
      </p:sp>
    </p:spTree>
    <p:extLst>
      <p:ext uri="{BB962C8B-B14F-4D97-AF65-F5344CB8AC3E}">
        <p14:creationId xmlns:p14="http://schemas.microsoft.com/office/powerpoint/2010/main" val="3563625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CustomDataGetters.n3</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err="1"/>
              <a:t>foaf:Person</a:t>
            </a:r>
            <a:r>
              <a:rPr lang="en-US" dirty="0"/>
              <a:t> </a:t>
            </a:r>
            <a:r>
              <a:rPr lang="en-US" dirty="0" err="1"/>
              <a:t>display:hasDataGetter</a:t>
            </a:r>
            <a:r>
              <a:rPr lang="en-US" dirty="0"/>
              <a:t> </a:t>
            </a:r>
            <a:r>
              <a:rPr lang="en-US" b="1" dirty="0" err="1"/>
              <a:t>display:coverColorDataGetter</a:t>
            </a:r>
            <a:r>
              <a:rPr lang="en-US" dirty="0"/>
              <a:t> </a:t>
            </a:r>
            <a:r>
              <a:rPr lang="en-US" dirty="0" smtClean="0"/>
              <a:t>.</a:t>
            </a:r>
            <a:endParaRPr lang="en-US" dirty="0"/>
          </a:p>
          <a:p>
            <a:pPr marL="0" indent="0">
              <a:buNone/>
            </a:pPr>
            <a:r>
              <a:rPr lang="en-US" b="1" dirty="0" err="1"/>
              <a:t>display:coverColorDataGetter</a:t>
            </a:r>
            <a:endParaRPr lang="en-US" b="1" dirty="0"/>
          </a:p>
          <a:p>
            <a:pPr marL="0" indent="0">
              <a:buNone/>
            </a:pPr>
            <a:r>
              <a:rPr lang="en-US" dirty="0"/>
              <a:t>    a &lt;</a:t>
            </a:r>
            <a:r>
              <a:rPr lang="en-US" b="1" dirty="0"/>
              <a:t>java:edu.cornell.mannlib.vitro.webapp.utils.dataGetter.CoverColorDataGetter</a:t>
            </a:r>
            <a:r>
              <a:rPr lang="en-US" dirty="0"/>
              <a:t>&gt; ;</a:t>
            </a:r>
          </a:p>
          <a:p>
            <a:pPr marL="0" indent="0">
              <a:buNone/>
            </a:pPr>
            <a:r>
              <a:rPr lang="en-US" dirty="0"/>
              <a:t>    </a:t>
            </a:r>
            <a:r>
              <a:rPr lang="en-US" dirty="0" err="1"/>
              <a:t>display:saveToVar</a:t>
            </a:r>
            <a:r>
              <a:rPr lang="en-US" dirty="0"/>
              <a:t> "color" ;</a:t>
            </a:r>
          </a:p>
          <a:p>
            <a:pPr marL="0" indent="0">
              <a:buNone/>
            </a:pPr>
            <a:r>
              <a:rPr lang="en-US" dirty="0"/>
              <a:t>    </a:t>
            </a:r>
            <a:r>
              <a:rPr lang="en-US" dirty="0" err="1"/>
              <a:t>display:query</a:t>
            </a:r>
            <a:r>
              <a:rPr lang="en-US" dirty="0"/>
              <a:t> </a:t>
            </a:r>
            <a:r>
              <a:rPr lang="en-US" dirty="0" smtClean="0"/>
              <a:t>""“ …</a:t>
            </a:r>
            <a:endParaRPr lang="en-US" dirty="0"/>
          </a:p>
          <a:p>
            <a:pPr marL="0" indent="0">
              <a:buNone/>
            </a:pPr>
            <a:r>
              <a:rPr lang="en-US" dirty="0" smtClean="0"/>
              <a:t>SELECT </a:t>
            </a:r>
            <a:r>
              <a:rPr lang="en-US" dirty="0"/>
              <a:t>DISTINCT ?color </a:t>
            </a:r>
          </a:p>
          <a:p>
            <a:pPr marL="0" indent="0">
              <a:buNone/>
            </a:pPr>
            <a:r>
              <a:rPr lang="en-US" dirty="0"/>
              <a:t>    WHERE</a:t>
            </a:r>
          </a:p>
          <a:p>
            <a:pPr marL="0" indent="0">
              <a:buNone/>
            </a:pPr>
            <a:r>
              <a:rPr lang="en-US" dirty="0"/>
              <a:t>    </a:t>
            </a:r>
            <a:r>
              <a:rPr lang="en-US" dirty="0" smtClean="0"/>
              <a:t>{ </a:t>
            </a:r>
            <a:r>
              <a:rPr lang="en-US" b="1" dirty="0" smtClean="0"/>
              <a:t>?</a:t>
            </a:r>
            <a:r>
              <a:rPr lang="en-US" b="1" dirty="0" err="1" smtClean="0"/>
              <a:t>individualURI</a:t>
            </a:r>
            <a:r>
              <a:rPr lang="en-US" b="1" dirty="0" smtClean="0"/>
              <a:t> </a:t>
            </a:r>
            <a:r>
              <a:rPr lang="en-US" b="1" dirty="0" err="1" smtClean="0"/>
              <a:t>vivo:relatedBy</a:t>
            </a:r>
            <a:r>
              <a:rPr lang="en-US" b="1" dirty="0" smtClean="0"/>
              <a:t> ?authorship . </a:t>
            </a:r>
            <a:r>
              <a:rPr lang="en-US" dirty="0" smtClean="0"/>
              <a:t>?</a:t>
            </a:r>
            <a:r>
              <a:rPr lang="en-US" dirty="0"/>
              <a:t>authorship </a:t>
            </a:r>
            <a:r>
              <a:rPr lang="en-US" dirty="0" err="1"/>
              <a:t>rdf:type</a:t>
            </a:r>
            <a:r>
              <a:rPr lang="en-US" dirty="0"/>
              <a:t> </a:t>
            </a:r>
            <a:r>
              <a:rPr lang="en-US" dirty="0" err="1"/>
              <a:t>vivo:Authorship</a:t>
            </a:r>
            <a:r>
              <a:rPr lang="en-US" dirty="0"/>
              <a:t> .</a:t>
            </a:r>
          </a:p>
          <a:p>
            <a:pPr marL="0" indent="0">
              <a:buNone/>
            </a:pPr>
            <a:r>
              <a:rPr lang="en-US" b="1" dirty="0"/>
              <a:t>    </a:t>
            </a:r>
            <a:r>
              <a:rPr lang="en-US" b="1" dirty="0" smtClean="0"/>
              <a:t>  ?</a:t>
            </a:r>
            <a:r>
              <a:rPr lang="en-US" b="1" dirty="0"/>
              <a:t>authorship </a:t>
            </a:r>
            <a:r>
              <a:rPr lang="en-US" b="1" dirty="0" err="1"/>
              <a:t>vivo:relates</a:t>
            </a:r>
            <a:r>
              <a:rPr lang="en-US" b="1" dirty="0"/>
              <a:t> ?article .</a:t>
            </a:r>
          </a:p>
          <a:p>
            <a:pPr marL="0" indent="0">
              <a:buNone/>
            </a:pPr>
            <a:r>
              <a:rPr lang="en-US" dirty="0"/>
              <a:t>    </a:t>
            </a:r>
            <a:r>
              <a:rPr lang="en-US" dirty="0" smtClean="0"/>
              <a:t>?</a:t>
            </a:r>
            <a:r>
              <a:rPr lang="en-US" dirty="0"/>
              <a:t>article </a:t>
            </a:r>
            <a:r>
              <a:rPr lang="en-US" dirty="0" err="1"/>
              <a:t>rdf:type</a:t>
            </a:r>
            <a:r>
              <a:rPr lang="en-US" dirty="0"/>
              <a:t> </a:t>
            </a:r>
            <a:r>
              <a:rPr lang="en-US" dirty="0" err="1"/>
              <a:t>bibo:Article</a:t>
            </a:r>
            <a:r>
              <a:rPr lang="en-US" dirty="0"/>
              <a:t> </a:t>
            </a:r>
            <a:r>
              <a:rPr lang="en-US" dirty="0" smtClean="0"/>
              <a:t>. </a:t>
            </a:r>
            <a:r>
              <a:rPr lang="en-US" b="1" dirty="0" smtClean="0"/>
              <a:t>?</a:t>
            </a:r>
            <a:r>
              <a:rPr lang="en-US" b="1" dirty="0"/>
              <a:t>article </a:t>
            </a:r>
            <a:r>
              <a:rPr lang="en-US" b="1" dirty="0" err="1"/>
              <a:t>vivo:hasCoverColor</a:t>
            </a:r>
            <a:r>
              <a:rPr lang="en-US" b="1" dirty="0"/>
              <a:t> ?color </a:t>
            </a:r>
            <a:r>
              <a:rPr lang="en-US" dirty="0"/>
              <a:t>.</a:t>
            </a:r>
          </a:p>
          <a:p>
            <a:pPr marL="0" indent="0">
              <a:buNone/>
            </a:pPr>
            <a:r>
              <a:rPr lang="en-US" dirty="0"/>
              <a:t>    </a:t>
            </a:r>
            <a:r>
              <a:rPr lang="en-US" dirty="0" smtClean="0"/>
              <a:t>}  """ .</a:t>
            </a:r>
          </a:p>
        </p:txBody>
      </p:sp>
    </p:spTree>
    <p:extLst>
      <p:ext uri="{BB962C8B-B14F-4D97-AF65-F5344CB8AC3E}">
        <p14:creationId xmlns:p14="http://schemas.microsoft.com/office/powerpoint/2010/main" val="1284460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601575" cy="6715920"/>
          </a:xfrm>
          <a:prstGeom prst="rect">
            <a:avLst/>
          </a:prstGeom>
        </p:spPr>
      </p:pic>
    </p:spTree>
    <p:extLst>
      <p:ext uri="{BB962C8B-B14F-4D97-AF65-F5344CB8AC3E}">
        <p14:creationId xmlns:p14="http://schemas.microsoft.com/office/powerpoint/2010/main" val="850028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9541" y="329785"/>
            <a:ext cx="10999154" cy="4377908"/>
          </a:xfrm>
          <a:prstGeom prst="rect">
            <a:avLst/>
          </a:prstGeom>
        </p:spPr>
      </p:pic>
      <p:sp>
        <p:nvSpPr>
          <p:cNvPr id="5" name="TextBox 4"/>
          <p:cNvSpPr txBox="1"/>
          <p:nvPr/>
        </p:nvSpPr>
        <p:spPr>
          <a:xfrm>
            <a:off x="1674126" y="4904799"/>
            <a:ext cx="8664314" cy="1938992"/>
          </a:xfrm>
          <a:prstGeom prst="rect">
            <a:avLst/>
          </a:prstGeom>
          <a:noFill/>
        </p:spPr>
        <p:txBody>
          <a:bodyPr wrap="square" rtlCol="0">
            <a:spAutoFit/>
          </a:bodyPr>
          <a:lstStyle/>
          <a:p>
            <a:r>
              <a:rPr lang="en-US" sz="2400" dirty="0" smtClean="0"/>
              <a:t>Hovering over a variable can also show you the contents of the variable.  In this case, you can see the actual query being executed at this point once variables have values substituted in (e.g. </a:t>
            </a:r>
            <a:r>
              <a:rPr lang="en-US" sz="2400" dirty="0" err="1" smtClean="0"/>
              <a:t>uri</a:t>
            </a:r>
            <a:r>
              <a:rPr lang="en-US" sz="2400" dirty="0"/>
              <a:t> </a:t>
            </a:r>
            <a:r>
              <a:rPr lang="en-US" sz="2400" dirty="0" smtClean="0"/>
              <a:t>is bound with the value of the individual whose profile is being viewed, etc.).  </a:t>
            </a:r>
            <a:endParaRPr lang="en-US" sz="2400" dirty="0"/>
          </a:p>
        </p:txBody>
      </p:sp>
    </p:spTree>
    <p:extLst>
      <p:ext uri="{BB962C8B-B14F-4D97-AF65-F5344CB8AC3E}">
        <p14:creationId xmlns:p14="http://schemas.microsoft.com/office/powerpoint/2010/main" val="1645680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Debugging</a:t>
            </a:r>
            <a:endParaRPr lang="en-US" dirty="0"/>
          </a:p>
        </p:txBody>
      </p:sp>
      <p:sp>
        <p:nvSpPr>
          <p:cNvPr id="3" name="Content Placeholder 2"/>
          <p:cNvSpPr>
            <a:spLocks noGrp="1"/>
          </p:cNvSpPr>
          <p:nvPr>
            <p:ph idx="1"/>
          </p:nvPr>
        </p:nvSpPr>
        <p:spPr/>
        <p:txBody>
          <a:bodyPr/>
          <a:lstStyle/>
          <a:p>
            <a:r>
              <a:rPr lang="en-US" dirty="0" smtClean="0"/>
              <a:t>Connecting eclipse to Tomcat</a:t>
            </a:r>
          </a:p>
          <a:p>
            <a:r>
              <a:rPr lang="en-US" dirty="0" smtClean="0"/>
              <a:t>Including additional property and data</a:t>
            </a:r>
          </a:p>
          <a:p>
            <a:r>
              <a:rPr lang="en-US" dirty="0" smtClean="0"/>
              <a:t>Reviewing expected behavior with custom example data getter</a:t>
            </a:r>
          </a:p>
          <a:p>
            <a:r>
              <a:rPr lang="en-US" dirty="0" smtClean="0"/>
              <a:t>Debugging data getter </a:t>
            </a:r>
            <a:endParaRPr lang="en-US" dirty="0"/>
          </a:p>
        </p:txBody>
      </p:sp>
    </p:spTree>
    <p:extLst>
      <p:ext uri="{BB962C8B-B14F-4D97-AF65-F5344CB8AC3E}">
        <p14:creationId xmlns:p14="http://schemas.microsoft.com/office/powerpoint/2010/main" val="4257891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5138" r="50553" b="34381"/>
          <a:stretch/>
        </p:blipFill>
        <p:spPr>
          <a:xfrm>
            <a:off x="380815" y="659567"/>
            <a:ext cx="10768312" cy="35376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674126" y="4904799"/>
            <a:ext cx="8664314" cy="830997"/>
          </a:xfrm>
          <a:prstGeom prst="rect">
            <a:avLst/>
          </a:prstGeom>
          <a:noFill/>
        </p:spPr>
        <p:txBody>
          <a:bodyPr wrap="square" rtlCol="0">
            <a:spAutoFit/>
          </a:bodyPr>
          <a:lstStyle/>
          <a:p>
            <a:r>
              <a:rPr lang="en-US" sz="2400" dirty="0" smtClean="0"/>
              <a:t>Stepping through code.  Need to step into </a:t>
            </a:r>
            <a:r>
              <a:rPr lang="en-US" sz="2400" dirty="0" err="1" smtClean="0"/>
              <a:t>doQueryOnRDFService</a:t>
            </a:r>
            <a:r>
              <a:rPr lang="en-US" sz="2400" dirty="0" smtClean="0"/>
              <a:t> to see what values are being returned</a:t>
            </a:r>
            <a:endParaRPr lang="en-US" sz="2400" dirty="0"/>
          </a:p>
        </p:txBody>
      </p:sp>
    </p:spTree>
    <p:extLst>
      <p:ext uri="{BB962C8B-B14F-4D97-AF65-F5344CB8AC3E}">
        <p14:creationId xmlns:p14="http://schemas.microsoft.com/office/powerpoint/2010/main" val="2665545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646" t="36867" r="58371" b="33949"/>
          <a:stretch/>
        </p:blipFill>
        <p:spPr>
          <a:xfrm>
            <a:off x="2473377" y="224854"/>
            <a:ext cx="6451430" cy="27132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srcRect l="4646" t="47460" r="56644" b="30057"/>
          <a:stretch/>
        </p:blipFill>
        <p:spPr>
          <a:xfrm>
            <a:off x="164892" y="3177119"/>
            <a:ext cx="6688442" cy="2070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3"/>
          <a:srcRect l="49923" t="10493" r="12194" b="61403"/>
          <a:stretch/>
        </p:blipFill>
        <p:spPr>
          <a:xfrm>
            <a:off x="5973909" y="4212235"/>
            <a:ext cx="5914723" cy="2338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p:cNvCxnSpPr/>
          <p:nvPr/>
        </p:nvCxnSpPr>
        <p:spPr>
          <a:xfrm>
            <a:off x="2473377" y="4991725"/>
            <a:ext cx="3387777" cy="95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986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991" t="42920" r="48233" b="23573"/>
          <a:stretch/>
        </p:blipFill>
        <p:spPr>
          <a:xfrm>
            <a:off x="299803" y="479684"/>
            <a:ext cx="8441877" cy="3222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2"/>
          <a:srcRect l="49462" t="9845" r="11020" b="63133"/>
          <a:stretch/>
        </p:blipFill>
        <p:spPr>
          <a:xfrm>
            <a:off x="5084909" y="4137285"/>
            <a:ext cx="6622409" cy="2413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p:cNvCxnSpPr/>
          <p:nvPr/>
        </p:nvCxnSpPr>
        <p:spPr>
          <a:xfrm>
            <a:off x="4520741" y="2308485"/>
            <a:ext cx="785777" cy="1768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9803" y="4374497"/>
            <a:ext cx="4407108" cy="1938992"/>
          </a:xfrm>
          <a:prstGeom prst="rect">
            <a:avLst/>
          </a:prstGeom>
          <a:noFill/>
        </p:spPr>
        <p:txBody>
          <a:bodyPr wrap="square" rtlCol="0">
            <a:spAutoFit/>
          </a:bodyPr>
          <a:lstStyle/>
          <a:p>
            <a:r>
              <a:rPr lang="en-US" sz="2400" dirty="0" smtClean="0"/>
              <a:t>Delete lines 274-279 and 282, leaving only the line </a:t>
            </a:r>
            <a:r>
              <a:rPr lang="en-US" sz="2400" dirty="0" err="1" smtClean="0"/>
              <a:t>rmap.put</a:t>
            </a:r>
            <a:r>
              <a:rPr lang="en-US" sz="2400" dirty="0" smtClean="0"/>
              <a:t>(</a:t>
            </a:r>
            <a:r>
              <a:rPr lang="en-US" sz="2400" dirty="0" err="1" smtClean="0"/>
              <a:t>this.saveToVar</a:t>
            </a:r>
            <a:r>
              <a:rPr lang="en-US" sz="2400" dirty="0" smtClean="0"/>
              <a:t>, results); before the comment “also store the…”</a:t>
            </a:r>
            <a:endParaRPr lang="en-US" sz="2400" dirty="0"/>
          </a:p>
        </p:txBody>
      </p:sp>
      <p:sp>
        <p:nvSpPr>
          <p:cNvPr id="9" name="Rectangle 8"/>
          <p:cNvSpPr/>
          <p:nvPr/>
        </p:nvSpPr>
        <p:spPr>
          <a:xfrm>
            <a:off x="1085579" y="2458387"/>
            <a:ext cx="3261569" cy="32978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600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Stop tomcat</a:t>
            </a:r>
          </a:p>
          <a:p>
            <a:r>
              <a:rPr lang="en-US" dirty="0" smtClean="0"/>
              <a:t>Make changes to the code</a:t>
            </a:r>
          </a:p>
          <a:p>
            <a:r>
              <a:rPr lang="en-US" dirty="0" smtClean="0"/>
              <a:t>From VIVO directory, </a:t>
            </a:r>
            <a:r>
              <a:rPr lang="en-US" dirty="0" err="1" smtClean="0"/>
              <a:t>mvn</a:t>
            </a:r>
            <a:r>
              <a:rPr lang="en-US" dirty="0" smtClean="0"/>
              <a:t> clean install –s installer\settings.xml</a:t>
            </a:r>
          </a:p>
          <a:p>
            <a:r>
              <a:rPr lang="en-US" dirty="0" smtClean="0"/>
              <a:t>Restart tomcat</a:t>
            </a:r>
          </a:p>
          <a:p>
            <a:r>
              <a:rPr lang="en-US" dirty="0" smtClean="0"/>
              <a:t>Check page</a:t>
            </a:r>
            <a:endParaRPr lang="en-US" dirty="0"/>
          </a:p>
        </p:txBody>
      </p:sp>
    </p:spTree>
    <p:extLst>
      <p:ext uri="{BB962C8B-B14F-4D97-AF65-F5344CB8AC3E}">
        <p14:creationId xmlns:p14="http://schemas.microsoft.com/office/powerpoint/2010/main" val="1048157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342660"/>
            <a:ext cx="12225212" cy="6515340"/>
          </a:xfrm>
          <a:prstGeom prst="rect">
            <a:avLst/>
          </a:prstGeom>
        </p:spPr>
      </p:pic>
    </p:spTree>
    <p:extLst>
      <p:ext uri="{BB962C8B-B14F-4D97-AF65-F5344CB8AC3E}">
        <p14:creationId xmlns:p14="http://schemas.microsoft.com/office/powerpoint/2010/main" val="1674443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version for author page</a:t>
            </a:r>
            <a:endParaRPr lang="en-US" dirty="0"/>
          </a:p>
        </p:txBody>
      </p:sp>
      <p:pic>
        <p:nvPicPr>
          <p:cNvPr id="4" name="Picture 3"/>
          <p:cNvPicPr>
            <a:picLocks noChangeAspect="1"/>
          </p:cNvPicPr>
          <p:nvPr/>
        </p:nvPicPr>
        <p:blipFill rotWithShape="1">
          <a:blip r:embed="rId2"/>
          <a:srcRect l="13634" t="17295" r="15531" b="14259"/>
          <a:stretch/>
        </p:blipFill>
        <p:spPr>
          <a:xfrm>
            <a:off x="1093121" y="1378857"/>
            <a:ext cx="10005757" cy="5152572"/>
          </a:xfrm>
          <a:prstGeom prst="rect">
            <a:avLst/>
          </a:prstGeom>
        </p:spPr>
      </p:pic>
      <p:sp>
        <p:nvSpPr>
          <p:cNvPr id="5" name="Rectangle 4"/>
          <p:cNvSpPr/>
          <p:nvPr/>
        </p:nvSpPr>
        <p:spPr>
          <a:xfrm>
            <a:off x="3207657" y="4256314"/>
            <a:ext cx="3323772" cy="108494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6716266" y="4582884"/>
            <a:ext cx="75474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725929" y="4582884"/>
            <a:ext cx="2497222" cy="461665"/>
          </a:xfrm>
          <a:prstGeom prst="rect">
            <a:avLst/>
          </a:prstGeom>
          <a:noFill/>
        </p:spPr>
        <p:txBody>
          <a:bodyPr wrap="none" rtlCol="0">
            <a:spAutoFit/>
          </a:bodyPr>
          <a:lstStyle/>
          <a:p>
            <a:r>
              <a:rPr lang="en-US" sz="2400" dirty="0" smtClean="0"/>
              <a:t>List of cover colors</a:t>
            </a:r>
            <a:endParaRPr lang="en-US" sz="2400" dirty="0"/>
          </a:p>
        </p:txBody>
      </p:sp>
    </p:spTree>
    <p:extLst>
      <p:ext uri="{BB962C8B-B14F-4D97-AF65-F5344CB8AC3E}">
        <p14:creationId xmlns:p14="http://schemas.microsoft.com/office/powerpoint/2010/main" val="2153912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without restarting</a:t>
            </a:r>
            <a:endParaRPr lang="en-US" dirty="0"/>
          </a:p>
        </p:txBody>
      </p:sp>
      <p:sp>
        <p:nvSpPr>
          <p:cNvPr id="3" name="Content Placeholder 2"/>
          <p:cNvSpPr>
            <a:spLocks noGrp="1"/>
          </p:cNvSpPr>
          <p:nvPr>
            <p:ph idx="1"/>
          </p:nvPr>
        </p:nvSpPr>
        <p:spPr/>
        <p:txBody>
          <a:bodyPr/>
          <a:lstStyle/>
          <a:p>
            <a:r>
              <a:rPr lang="en-US" dirty="0" smtClean="0"/>
              <a:t>I just want to test out if changes to the templates/JavaScript work</a:t>
            </a:r>
          </a:p>
          <a:p>
            <a:r>
              <a:rPr lang="en-US" dirty="0" smtClean="0"/>
              <a:t>Using the developer panel:</a:t>
            </a:r>
          </a:p>
          <a:p>
            <a:pPr lvl="1"/>
            <a:r>
              <a:rPr lang="en-US" dirty="0" smtClean="0"/>
              <a:t>Select defeat template cache</a:t>
            </a:r>
          </a:p>
          <a:p>
            <a:r>
              <a:rPr lang="en-US" dirty="0" smtClean="0"/>
              <a:t>Go to deployed </a:t>
            </a:r>
            <a:r>
              <a:rPr lang="en-US" dirty="0" err="1" smtClean="0"/>
              <a:t>webapp</a:t>
            </a:r>
            <a:r>
              <a:rPr lang="en-US" dirty="0" smtClean="0"/>
              <a:t> directory</a:t>
            </a:r>
          </a:p>
          <a:p>
            <a:pPr lvl="1"/>
            <a:r>
              <a:rPr lang="en-US" dirty="0" smtClean="0"/>
              <a:t>E.g.: tomcat directory/</a:t>
            </a:r>
          </a:p>
          <a:p>
            <a:pPr lvl="2"/>
            <a:r>
              <a:rPr lang="en-US" dirty="0" err="1" smtClean="0"/>
              <a:t>webapps</a:t>
            </a:r>
            <a:r>
              <a:rPr lang="en-US" dirty="0" smtClean="0"/>
              <a:t>\</a:t>
            </a:r>
            <a:r>
              <a:rPr lang="en-US" dirty="0" err="1" smtClean="0"/>
              <a:t>vivoworkshop</a:t>
            </a:r>
            <a:r>
              <a:rPr lang="en-US" dirty="0" smtClean="0"/>
              <a:t>\themes\</a:t>
            </a:r>
            <a:r>
              <a:rPr lang="en-US" dirty="0" err="1" smtClean="0"/>
              <a:t>wilma</a:t>
            </a:r>
            <a:r>
              <a:rPr lang="en-US" dirty="0" smtClean="0"/>
              <a:t>\templates\individual—</a:t>
            </a:r>
            <a:r>
              <a:rPr lang="en-US" dirty="0" err="1" smtClean="0"/>
              <a:t>foaf-person.ftl</a:t>
            </a:r>
            <a:endParaRPr lang="en-US" dirty="0" smtClean="0"/>
          </a:p>
          <a:p>
            <a:r>
              <a:rPr lang="en-US" dirty="0" smtClean="0"/>
              <a:t>Line 104, change text to “Publication cover colors”</a:t>
            </a:r>
            <a:endParaRPr lang="en-US" dirty="0"/>
          </a:p>
        </p:txBody>
      </p:sp>
      <p:pic>
        <p:nvPicPr>
          <p:cNvPr id="4" name="Picture 3"/>
          <p:cNvPicPr>
            <a:picLocks noChangeAspect="1"/>
          </p:cNvPicPr>
          <p:nvPr/>
        </p:nvPicPr>
        <p:blipFill rotWithShape="1">
          <a:blip r:embed="rId2"/>
          <a:srcRect t="44715" r="69561" b="39168"/>
          <a:stretch/>
        </p:blipFill>
        <p:spPr>
          <a:xfrm>
            <a:off x="6500479" y="2322283"/>
            <a:ext cx="5194960" cy="1465946"/>
          </a:xfrm>
          <a:prstGeom prst="rect">
            <a:avLst/>
          </a:prstGeom>
        </p:spPr>
      </p:pic>
    </p:spTree>
    <p:extLst>
      <p:ext uri="{BB962C8B-B14F-4D97-AF65-F5344CB8AC3E}">
        <p14:creationId xmlns:p14="http://schemas.microsoft.com/office/powerpoint/2010/main" val="1911936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template change</a:t>
            </a:r>
            <a:endParaRPr lang="en-US" dirty="0"/>
          </a:p>
        </p:txBody>
      </p:sp>
      <p:pic>
        <p:nvPicPr>
          <p:cNvPr id="4" name="Picture 3"/>
          <p:cNvPicPr>
            <a:picLocks noChangeAspect="1"/>
          </p:cNvPicPr>
          <p:nvPr/>
        </p:nvPicPr>
        <p:blipFill rotWithShape="1">
          <a:blip r:embed="rId3"/>
          <a:srcRect l="14303" t="33203" r="33937" b="6305"/>
          <a:stretch/>
        </p:blipFill>
        <p:spPr>
          <a:xfrm>
            <a:off x="838200" y="1690688"/>
            <a:ext cx="7049584" cy="4390798"/>
          </a:xfrm>
          <a:prstGeom prst="rect">
            <a:avLst/>
          </a:prstGeom>
        </p:spPr>
      </p:pic>
      <p:sp>
        <p:nvSpPr>
          <p:cNvPr id="5" name="Content Placeholder 2"/>
          <p:cNvSpPr>
            <a:spLocks noGrp="1"/>
          </p:cNvSpPr>
          <p:nvPr>
            <p:ph idx="1"/>
          </p:nvPr>
        </p:nvSpPr>
        <p:spPr>
          <a:xfrm>
            <a:off x="8110765" y="1390083"/>
            <a:ext cx="4111171" cy="4059692"/>
          </a:xfrm>
        </p:spPr>
        <p:txBody>
          <a:bodyPr/>
          <a:lstStyle/>
          <a:p>
            <a:r>
              <a:rPr lang="en-US" dirty="0" smtClean="0"/>
              <a:t>Important! If you don’t save the change in the actual code, redeploying the </a:t>
            </a:r>
            <a:r>
              <a:rPr lang="en-US" dirty="0" err="1" smtClean="0"/>
              <a:t>webapp</a:t>
            </a:r>
            <a:r>
              <a:rPr lang="en-US" dirty="0" smtClean="0"/>
              <a:t> will overwrite any changes you made in the </a:t>
            </a:r>
            <a:r>
              <a:rPr lang="en-US" dirty="0" err="1" smtClean="0"/>
              <a:t>webapp</a:t>
            </a:r>
            <a:r>
              <a:rPr lang="en-US" dirty="0" smtClean="0"/>
              <a:t> directory.</a:t>
            </a:r>
          </a:p>
          <a:p>
            <a:r>
              <a:rPr lang="en-US" dirty="0" smtClean="0"/>
              <a:t>Make sure to save desired changes in the code.  </a:t>
            </a:r>
            <a:endParaRPr lang="en-US" dirty="0"/>
          </a:p>
        </p:txBody>
      </p:sp>
      <p:sp>
        <p:nvSpPr>
          <p:cNvPr id="6" name="Rectangle 5"/>
          <p:cNvSpPr/>
          <p:nvPr/>
        </p:nvSpPr>
        <p:spPr>
          <a:xfrm>
            <a:off x="2639055" y="5149169"/>
            <a:ext cx="2275115" cy="9323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5148723" y="5288715"/>
            <a:ext cx="75474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58386" y="5288715"/>
            <a:ext cx="2347759" cy="461665"/>
          </a:xfrm>
          <a:prstGeom prst="rect">
            <a:avLst/>
          </a:prstGeom>
          <a:noFill/>
        </p:spPr>
        <p:txBody>
          <a:bodyPr wrap="none" rtlCol="0">
            <a:spAutoFit/>
          </a:bodyPr>
          <a:lstStyle/>
          <a:p>
            <a:r>
              <a:rPr lang="en-US" sz="2400" dirty="0" smtClean="0"/>
              <a:t>Changed heading</a:t>
            </a:r>
            <a:endParaRPr lang="en-US" sz="2400" dirty="0"/>
          </a:p>
        </p:txBody>
      </p:sp>
    </p:spTree>
    <p:extLst>
      <p:ext uri="{BB962C8B-B14F-4D97-AF65-F5344CB8AC3E}">
        <p14:creationId xmlns:p14="http://schemas.microsoft.com/office/powerpoint/2010/main" val="2785838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eclipse and Tomcat for debugging</a:t>
            </a:r>
            <a:endParaRPr lang="en-US" dirty="0"/>
          </a:p>
        </p:txBody>
      </p:sp>
      <p:sp>
        <p:nvSpPr>
          <p:cNvPr id="3" name="Content Placeholder 2"/>
          <p:cNvSpPr>
            <a:spLocks noGrp="1"/>
          </p:cNvSpPr>
          <p:nvPr>
            <p:ph idx="1"/>
          </p:nvPr>
        </p:nvSpPr>
        <p:spPr/>
        <p:txBody>
          <a:bodyPr/>
          <a:lstStyle/>
          <a:p>
            <a:r>
              <a:rPr lang="en-US" dirty="0"/>
              <a:t>https://wiki.apache.org/tomcat/FAQ/Developing#Q2</a:t>
            </a:r>
          </a:p>
        </p:txBody>
      </p:sp>
    </p:spTree>
    <p:extLst>
      <p:ext uri="{BB962C8B-B14F-4D97-AF65-F5344CB8AC3E}">
        <p14:creationId xmlns:p14="http://schemas.microsoft.com/office/powerpoint/2010/main" val="1758845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Runtime.properties</a:t>
            </a:r>
            <a:r>
              <a:rPr lang="en-US" dirty="0" smtClean="0"/>
              <a:t> (my version)</a:t>
            </a:r>
            <a:endParaRPr lang="en-US" dirty="0"/>
          </a:p>
        </p:txBody>
      </p:sp>
      <p:sp>
        <p:nvSpPr>
          <p:cNvPr id="3" name="Content Placeholder 2"/>
          <p:cNvSpPr>
            <a:spLocks noGrp="1"/>
          </p:cNvSpPr>
          <p:nvPr>
            <p:ph idx="1"/>
          </p:nvPr>
        </p:nvSpPr>
        <p:spPr/>
        <p:txBody>
          <a:bodyPr/>
          <a:lstStyle/>
          <a:p>
            <a:r>
              <a:rPr lang="en-US" dirty="0" err="1"/>
              <a:t>Vitro.defaultNamespace</a:t>
            </a:r>
            <a:r>
              <a:rPr lang="en-US" dirty="0"/>
              <a:t> = </a:t>
            </a:r>
            <a:r>
              <a:rPr lang="en-US" b="1" dirty="0"/>
              <a:t>http://vivo.workshop.edu/individual/</a:t>
            </a:r>
          </a:p>
          <a:p>
            <a:r>
              <a:rPr lang="en-US" dirty="0" err="1"/>
              <a:t>rootUser.emailAddress</a:t>
            </a:r>
            <a:r>
              <a:rPr lang="en-US" dirty="0"/>
              <a:t> = </a:t>
            </a:r>
            <a:r>
              <a:rPr lang="en-US" dirty="0" smtClean="0"/>
              <a:t>(put in your email address)</a:t>
            </a:r>
          </a:p>
          <a:p>
            <a:r>
              <a:rPr lang="en-US" dirty="0" smtClean="0"/>
              <a:t>Database</a:t>
            </a:r>
          </a:p>
          <a:p>
            <a:pPr lvl="1"/>
            <a:r>
              <a:rPr lang="en-US" dirty="0" smtClean="0"/>
              <a:t>VitroConnection.DataSource.url </a:t>
            </a:r>
            <a:r>
              <a:rPr lang="en-US" dirty="0"/>
              <a:t>= </a:t>
            </a:r>
            <a:r>
              <a:rPr lang="en-US" dirty="0" err="1"/>
              <a:t>jdbc:mysql</a:t>
            </a:r>
            <a:r>
              <a:rPr lang="en-US" dirty="0"/>
              <a:t>://localhost/</a:t>
            </a:r>
            <a:r>
              <a:rPr lang="en-US" dirty="0" err="1"/>
              <a:t>workshopvivo</a:t>
            </a:r>
            <a:endParaRPr lang="en-US" dirty="0"/>
          </a:p>
          <a:p>
            <a:pPr lvl="1"/>
            <a:r>
              <a:rPr lang="en-US" dirty="0" err="1"/>
              <a:t>VitroConnection.DataSource.username</a:t>
            </a:r>
            <a:r>
              <a:rPr lang="en-US" dirty="0"/>
              <a:t> = </a:t>
            </a:r>
            <a:r>
              <a:rPr lang="en-US" dirty="0" err="1"/>
              <a:t>workshopvivo</a:t>
            </a:r>
            <a:endParaRPr lang="en-US" dirty="0"/>
          </a:p>
          <a:p>
            <a:pPr lvl="1"/>
            <a:r>
              <a:rPr lang="en-US" dirty="0" err="1"/>
              <a:t>VitroConnection.DataSource.password</a:t>
            </a:r>
            <a:r>
              <a:rPr lang="en-US" dirty="0"/>
              <a:t> = </a:t>
            </a:r>
            <a:r>
              <a:rPr lang="en-US" dirty="0" err="1"/>
              <a:t>workshopvivo</a:t>
            </a:r>
            <a:endParaRPr lang="en-US" dirty="0"/>
          </a:p>
          <a:p>
            <a:r>
              <a:rPr lang="en-US" dirty="0" smtClean="0"/>
              <a:t>Comment out </a:t>
            </a:r>
            <a:r>
              <a:rPr lang="en-US" dirty="0" err="1" smtClean="0"/>
              <a:t>smtp</a:t>
            </a:r>
            <a:endParaRPr lang="en-US" dirty="0" smtClean="0"/>
          </a:p>
          <a:p>
            <a:pPr lvl="1"/>
            <a:r>
              <a:rPr lang="en-US" dirty="0"/>
              <a:t>#</a:t>
            </a:r>
            <a:r>
              <a:rPr lang="en-US" dirty="0" err="1"/>
              <a:t>email.smtpHost</a:t>
            </a:r>
            <a:r>
              <a:rPr lang="en-US" dirty="0"/>
              <a:t> = smtp.mydomain.edu</a:t>
            </a:r>
          </a:p>
          <a:p>
            <a:pPr lvl="1"/>
            <a:r>
              <a:rPr lang="en-US" dirty="0"/>
              <a:t>#</a:t>
            </a:r>
            <a:r>
              <a:rPr lang="en-US" dirty="0" err="1"/>
              <a:t>email.replyTo</a:t>
            </a:r>
            <a:r>
              <a:rPr lang="en-US" dirty="0"/>
              <a:t> = vivoAdmin@mydomain.edu</a:t>
            </a:r>
          </a:p>
        </p:txBody>
      </p:sp>
    </p:spTree>
    <p:extLst>
      <p:ext uri="{BB962C8B-B14F-4D97-AF65-F5344CB8AC3E}">
        <p14:creationId xmlns:p14="http://schemas.microsoft.com/office/powerpoint/2010/main" val="2112270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Incorporate new property and data</a:t>
            </a:r>
            <a:endParaRPr lang="en-US" dirty="0"/>
          </a:p>
        </p:txBody>
      </p:sp>
      <p:sp>
        <p:nvSpPr>
          <p:cNvPr id="3" name="Content Placeholder 2"/>
          <p:cNvSpPr>
            <a:spLocks noGrp="1"/>
          </p:cNvSpPr>
          <p:nvPr>
            <p:ph idx="1"/>
          </p:nvPr>
        </p:nvSpPr>
        <p:spPr/>
        <p:txBody>
          <a:bodyPr>
            <a:normAutofit fontScale="92500"/>
          </a:bodyPr>
          <a:lstStyle/>
          <a:p>
            <a:r>
              <a:rPr lang="en-US" dirty="0" smtClean="0"/>
              <a:t>Rename the following files to use .n3 extension instead of .n3workshop. Files should now be:</a:t>
            </a:r>
          </a:p>
          <a:p>
            <a:pPr lvl="1"/>
            <a:r>
              <a:rPr lang="en-US" dirty="0" smtClean="0"/>
              <a:t>VIVO\</a:t>
            </a:r>
            <a:r>
              <a:rPr lang="en-US" b="1" dirty="0" smtClean="0"/>
              <a:t>home</a:t>
            </a:r>
            <a:r>
              <a:rPr lang="en-US" dirty="0" smtClean="0"/>
              <a:t>\</a:t>
            </a:r>
            <a:r>
              <a:rPr lang="en-US" dirty="0" err="1" smtClean="0"/>
              <a:t>src</a:t>
            </a:r>
            <a:r>
              <a:rPr lang="en-US" dirty="0" smtClean="0"/>
              <a:t>\main\resources\</a:t>
            </a:r>
            <a:r>
              <a:rPr lang="en-US" b="1" dirty="0" err="1" smtClean="0"/>
              <a:t>rdf</a:t>
            </a:r>
            <a:r>
              <a:rPr lang="en-US" b="1" dirty="0" smtClean="0"/>
              <a:t>\</a:t>
            </a:r>
            <a:r>
              <a:rPr lang="en-US" b="1" dirty="0" err="1" smtClean="0"/>
              <a:t>tbox</a:t>
            </a:r>
            <a:r>
              <a:rPr lang="en-US" b="1" dirty="0" smtClean="0"/>
              <a:t>\</a:t>
            </a:r>
            <a:r>
              <a:rPr lang="en-US" b="1" dirty="0" err="1" smtClean="0"/>
              <a:t>filegraph</a:t>
            </a:r>
            <a:r>
              <a:rPr lang="en-US" b="1" dirty="0" smtClean="0"/>
              <a:t>\customProperty.n3</a:t>
            </a:r>
            <a:r>
              <a:rPr lang="en-US" dirty="0" smtClean="0"/>
              <a:t> </a:t>
            </a:r>
          </a:p>
          <a:p>
            <a:pPr lvl="1"/>
            <a:r>
              <a:rPr lang="en-US" dirty="0" smtClean="0"/>
              <a:t>VIVO\</a:t>
            </a:r>
            <a:r>
              <a:rPr lang="en-US" b="1" dirty="0" smtClean="0"/>
              <a:t>home</a:t>
            </a:r>
            <a:r>
              <a:rPr lang="en-US" dirty="0" smtClean="0"/>
              <a:t>\</a:t>
            </a:r>
            <a:r>
              <a:rPr lang="en-US" dirty="0" err="1" smtClean="0"/>
              <a:t>src</a:t>
            </a:r>
            <a:r>
              <a:rPr lang="en-US" dirty="0" smtClean="0"/>
              <a:t>\main\resources\</a:t>
            </a:r>
            <a:r>
              <a:rPr lang="en-US" b="1" dirty="0" err="1" smtClean="0"/>
              <a:t>rdf</a:t>
            </a:r>
            <a:r>
              <a:rPr lang="en-US" b="1" dirty="0" smtClean="0"/>
              <a:t>\</a:t>
            </a:r>
            <a:r>
              <a:rPr lang="en-US" b="1" dirty="0" err="1" smtClean="0"/>
              <a:t>abox</a:t>
            </a:r>
            <a:r>
              <a:rPr lang="en-US" b="1" dirty="0" smtClean="0"/>
              <a:t>\</a:t>
            </a:r>
            <a:r>
              <a:rPr lang="en-US" b="1" dirty="0" err="1" smtClean="0"/>
              <a:t>filegraph</a:t>
            </a:r>
            <a:r>
              <a:rPr lang="en-US" b="1" dirty="0" smtClean="0"/>
              <a:t>\customData.n3</a:t>
            </a:r>
            <a:endParaRPr lang="en-US" dirty="0" smtClean="0"/>
          </a:p>
          <a:p>
            <a:pPr lvl="1"/>
            <a:r>
              <a:rPr lang="en-US" dirty="0" smtClean="0"/>
              <a:t>VIVO\</a:t>
            </a:r>
            <a:r>
              <a:rPr lang="en-US" b="1" dirty="0" smtClean="0"/>
              <a:t>home</a:t>
            </a:r>
            <a:r>
              <a:rPr lang="en-US" dirty="0" smtClean="0"/>
              <a:t>\</a:t>
            </a:r>
            <a:r>
              <a:rPr lang="en-US" dirty="0" err="1" smtClean="0"/>
              <a:t>src</a:t>
            </a:r>
            <a:r>
              <a:rPr lang="en-US" dirty="0" smtClean="0"/>
              <a:t>\main\resource\</a:t>
            </a:r>
            <a:r>
              <a:rPr lang="en-US" b="1" dirty="0" err="1" smtClean="0"/>
              <a:t>rdf</a:t>
            </a:r>
            <a:r>
              <a:rPr lang="en-US" b="1" dirty="0" smtClean="0"/>
              <a:t>\display\</a:t>
            </a:r>
            <a:r>
              <a:rPr lang="en-US" b="1" dirty="0" err="1" smtClean="0"/>
              <a:t>everytime</a:t>
            </a:r>
            <a:r>
              <a:rPr lang="en-US" b="1" dirty="0" smtClean="0"/>
              <a:t>\customDataGetters.n3</a:t>
            </a:r>
          </a:p>
          <a:p>
            <a:r>
              <a:rPr lang="en-US" dirty="0" smtClean="0"/>
              <a:t>Replace shortview_config.n3 with contents of shortview_config.n3swap</a:t>
            </a:r>
          </a:p>
          <a:p>
            <a:pPr lvl="1"/>
            <a:r>
              <a:rPr lang="en-US" dirty="0" smtClean="0"/>
              <a:t>VIVO\</a:t>
            </a:r>
            <a:r>
              <a:rPr lang="en-US" b="1" dirty="0" err="1" smtClean="0"/>
              <a:t>webapp</a:t>
            </a:r>
            <a:r>
              <a:rPr lang="en-US" dirty="0" smtClean="0"/>
              <a:t>\</a:t>
            </a:r>
            <a:r>
              <a:rPr lang="en-US" dirty="0" err="1" smtClean="0"/>
              <a:t>src</a:t>
            </a:r>
            <a:r>
              <a:rPr lang="en-US" dirty="0" smtClean="0"/>
              <a:t>\main\</a:t>
            </a:r>
            <a:r>
              <a:rPr lang="en-US" dirty="0" err="1" smtClean="0"/>
              <a:t>webResources</a:t>
            </a:r>
            <a:r>
              <a:rPr lang="en-US" dirty="0" smtClean="0"/>
              <a:t>\WEB-INF\resources\</a:t>
            </a:r>
            <a:r>
              <a:rPr lang="en-US" b="1" dirty="0" smtClean="0"/>
              <a:t>shortview_config.n3</a:t>
            </a:r>
          </a:p>
          <a:p>
            <a:r>
              <a:rPr lang="en-US" dirty="0" smtClean="0"/>
              <a:t>Replace searchIndexerConfiguration.n3 with contents of searchIndexerConfigurationVivo.n3swap</a:t>
            </a:r>
          </a:p>
          <a:p>
            <a:pPr lvl="1"/>
            <a:r>
              <a:rPr lang="en-US" dirty="0" smtClean="0"/>
              <a:t>VIVO\</a:t>
            </a:r>
            <a:r>
              <a:rPr lang="en-US" b="1" dirty="0" smtClean="0"/>
              <a:t>home</a:t>
            </a:r>
            <a:r>
              <a:rPr lang="en-US" dirty="0" smtClean="0"/>
              <a:t>\</a:t>
            </a:r>
            <a:r>
              <a:rPr lang="en-US" dirty="0" err="1" smtClean="0"/>
              <a:t>src</a:t>
            </a:r>
            <a:r>
              <a:rPr lang="en-US" dirty="0" smtClean="0"/>
              <a:t>\main\resources\</a:t>
            </a:r>
            <a:r>
              <a:rPr lang="en-US" b="1" dirty="0" err="1" smtClean="0"/>
              <a:t>rdf</a:t>
            </a:r>
            <a:r>
              <a:rPr lang="en-US" b="1" dirty="0" smtClean="0"/>
              <a:t>\display\</a:t>
            </a:r>
            <a:r>
              <a:rPr lang="en-US" b="1" dirty="0" err="1" smtClean="0"/>
              <a:t>everytime</a:t>
            </a:r>
            <a:r>
              <a:rPr lang="en-US" b="1" dirty="0" smtClean="0"/>
              <a:t>\searchIndexerConfigurationVivo.n3</a:t>
            </a:r>
          </a:p>
        </p:txBody>
      </p:sp>
    </p:spTree>
    <p:extLst>
      <p:ext uri="{BB962C8B-B14F-4D97-AF65-F5344CB8AC3E}">
        <p14:creationId xmlns:p14="http://schemas.microsoft.com/office/powerpoint/2010/main" val="322642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Incorporate new property and data</a:t>
            </a:r>
            <a:endParaRPr lang="en-US" dirty="0"/>
          </a:p>
        </p:txBody>
      </p:sp>
      <p:pic>
        <p:nvPicPr>
          <p:cNvPr id="4" name="Picture 3"/>
          <p:cNvPicPr>
            <a:picLocks noChangeAspect="1"/>
          </p:cNvPicPr>
          <p:nvPr/>
        </p:nvPicPr>
        <p:blipFill rotWithShape="1">
          <a:blip r:embed="rId3"/>
          <a:srcRect l="7722" t="47323" r="69967" b="30989"/>
          <a:stretch/>
        </p:blipFill>
        <p:spPr>
          <a:xfrm>
            <a:off x="301306" y="4127915"/>
            <a:ext cx="4600478" cy="2383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srcRect l="7722" t="83228" r="69967" b="8608"/>
          <a:stretch/>
        </p:blipFill>
        <p:spPr>
          <a:xfrm>
            <a:off x="6096000" y="1518011"/>
            <a:ext cx="5582417" cy="1088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958120" y="5971595"/>
            <a:ext cx="3943663" cy="53973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58121" y="4647159"/>
            <a:ext cx="3077029" cy="29051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4"/>
          <a:srcRect l="5913" t="16979" r="75329" b="67889"/>
          <a:stretch/>
        </p:blipFill>
        <p:spPr>
          <a:xfrm>
            <a:off x="301306" y="1534887"/>
            <a:ext cx="4650797" cy="19994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1674317" y="3243855"/>
            <a:ext cx="3077029" cy="29051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5"/>
          <a:srcRect l="1420" t="51999" r="77036" b="10818"/>
          <a:stretch/>
        </p:blipFill>
        <p:spPr>
          <a:xfrm>
            <a:off x="6124357" y="2898978"/>
            <a:ext cx="4068954" cy="3742568"/>
          </a:xfrm>
          <a:prstGeom prst="rect">
            <a:avLst/>
          </a:prstGeom>
          <a:ln w="88900" cap="sq" cmpd="thickThin">
            <a:solidFill>
              <a:srgbClr val="000000"/>
            </a:solidFill>
            <a:prstDash val="solid"/>
            <a:miter lim="800000"/>
          </a:ln>
          <a:effectLst>
            <a:innerShdw blurRad="76200">
              <a:srgbClr val="000000"/>
            </a:innerShdw>
          </a:effectLst>
        </p:spPr>
      </p:pic>
      <p:sp>
        <p:nvSpPr>
          <p:cNvPr id="14" name="Rectangle 13"/>
          <p:cNvSpPr/>
          <p:nvPr/>
        </p:nvSpPr>
        <p:spPr>
          <a:xfrm>
            <a:off x="7646233" y="6096205"/>
            <a:ext cx="2412168" cy="54534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16282" y="2244114"/>
            <a:ext cx="3286892" cy="36246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825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Incorporate new property and data</a:t>
            </a:r>
            <a:endParaRPr lang="en-US" dirty="0"/>
          </a:p>
        </p:txBody>
      </p:sp>
      <p:sp>
        <p:nvSpPr>
          <p:cNvPr id="3" name="Content Placeholder 2"/>
          <p:cNvSpPr>
            <a:spLocks noGrp="1"/>
          </p:cNvSpPr>
          <p:nvPr>
            <p:ph idx="1"/>
          </p:nvPr>
        </p:nvSpPr>
        <p:spPr/>
        <p:txBody>
          <a:bodyPr/>
          <a:lstStyle/>
          <a:p>
            <a:r>
              <a:rPr lang="en-US" dirty="0"/>
              <a:t>Stop Tomcat</a:t>
            </a:r>
          </a:p>
          <a:p>
            <a:r>
              <a:rPr lang="en-US" dirty="0"/>
              <a:t>Go to VIVO </a:t>
            </a:r>
            <a:r>
              <a:rPr lang="en-US" dirty="0" smtClean="0"/>
              <a:t>directory and redeploy</a:t>
            </a:r>
            <a:endParaRPr lang="en-US" dirty="0"/>
          </a:p>
          <a:p>
            <a:pPr lvl="1"/>
            <a:r>
              <a:rPr lang="en-US" dirty="0" err="1" smtClean="0"/>
              <a:t>mvn</a:t>
            </a:r>
            <a:r>
              <a:rPr lang="en-US" dirty="0" smtClean="0"/>
              <a:t> </a:t>
            </a:r>
            <a:r>
              <a:rPr lang="en-US" dirty="0"/>
              <a:t>clean install –s installer\settings.xml</a:t>
            </a:r>
          </a:p>
          <a:p>
            <a:r>
              <a:rPr lang="en-US" dirty="0"/>
              <a:t>Check home directory (specified as vivo-</a:t>
            </a:r>
            <a:r>
              <a:rPr lang="en-US" dirty="0" err="1"/>
              <a:t>dir</a:t>
            </a:r>
            <a:r>
              <a:rPr lang="en-US" dirty="0"/>
              <a:t> in settings.xml)</a:t>
            </a:r>
          </a:p>
          <a:p>
            <a:r>
              <a:rPr lang="en-US" dirty="0"/>
              <a:t>Start Tomcat</a:t>
            </a:r>
          </a:p>
          <a:p>
            <a:pPr marL="0" indent="0">
              <a:buNone/>
            </a:pPr>
            <a:endParaRPr lang="en-US" dirty="0"/>
          </a:p>
        </p:txBody>
      </p:sp>
    </p:spTree>
    <p:extLst>
      <p:ext uri="{BB962C8B-B14F-4D97-AF65-F5344CB8AC3E}">
        <p14:creationId xmlns:p14="http://schemas.microsoft.com/office/powerpoint/2010/main" val="4190772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add</a:t>
            </a:r>
            <a:endParaRPr lang="en-US" dirty="0"/>
          </a:p>
        </p:txBody>
      </p:sp>
      <p:sp>
        <p:nvSpPr>
          <p:cNvPr id="3" name="Content Placeholder 2"/>
          <p:cNvSpPr>
            <a:spLocks noGrp="1"/>
          </p:cNvSpPr>
          <p:nvPr>
            <p:ph idx="1"/>
          </p:nvPr>
        </p:nvSpPr>
        <p:spPr/>
        <p:txBody>
          <a:bodyPr>
            <a:normAutofit lnSpcReduction="10000"/>
          </a:bodyPr>
          <a:lstStyle/>
          <a:p>
            <a:r>
              <a:rPr lang="en-US" dirty="0" smtClean="0"/>
              <a:t>customProperty.n3</a:t>
            </a:r>
          </a:p>
          <a:p>
            <a:pPr lvl="1"/>
            <a:r>
              <a:rPr lang="en-US" dirty="0" smtClean="0"/>
              <a:t>Define a new property </a:t>
            </a:r>
          </a:p>
          <a:p>
            <a:pPr lvl="1"/>
            <a:r>
              <a:rPr lang="en-US" b="1" dirty="0" err="1"/>
              <a:t>vivo:hasCoverColor</a:t>
            </a:r>
            <a:r>
              <a:rPr lang="en-US" dirty="0"/>
              <a:t> </a:t>
            </a:r>
            <a:r>
              <a:rPr lang="en-US" dirty="0" err="1"/>
              <a:t>rdf:type</a:t>
            </a:r>
            <a:r>
              <a:rPr lang="en-US" dirty="0"/>
              <a:t> </a:t>
            </a:r>
            <a:r>
              <a:rPr lang="en-US" dirty="0" err="1"/>
              <a:t>owl:</a:t>
            </a:r>
            <a:r>
              <a:rPr lang="en-US" b="1" dirty="0" err="1"/>
              <a:t>DatatypeProperty</a:t>
            </a:r>
            <a:r>
              <a:rPr lang="en-US" dirty="0"/>
              <a:t> ;</a:t>
            </a:r>
          </a:p>
          <a:p>
            <a:pPr lvl="1"/>
            <a:r>
              <a:rPr lang="en-US" dirty="0" err="1"/>
              <a:t>rdfs:label</a:t>
            </a:r>
            <a:r>
              <a:rPr lang="en-US" dirty="0"/>
              <a:t> "</a:t>
            </a:r>
            <a:r>
              <a:rPr lang="en-US" b="1" dirty="0"/>
              <a:t>Has Cover Color</a:t>
            </a:r>
            <a:r>
              <a:rPr lang="en-US" dirty="0"/>
              <a:t>" ;</a:t>
            </a:r>
          </a:p>
          <a:p>
            <a:pPr lvl="1"/>
            <a:r>
              <a:rPr lang="en-US" dirty="0" err="1"/>
              <a:t>rdfs:</a:t>
            </a:r>
            <a:r>
              <a:rPr lang="en-US" b="1" dirty="0" err="1"/>
              <a:t>domain</a:t>
            </a:r>
            <a:r>
              <a:rPr lang="en-US" dirty="0"/>
              <a:t> &lt;http://purl.org/</a:t>
            </a:r>
            <a:r>
              <a:rPr lang="en-US" u="sng" dirty="0"/>
              <a:t>ontology/bibo/</a:t>
            </a:r>
            <a:r>
              <a:rPr lang="en-US" b="1" u="sng" dirty="0"/>
              <a:t>Article</a:t>
            </a:r>
            <a:r>
              <a:rPr lang="en-US" u="sng" dirty="0"/>
              <a:t>&gt; </a:t>
            </a:r>
            <a:endParaRPr lang="en-US" u="sng" dirty="0" smtClean="0"/>
          </a:p>
          <a:p>
            <a:r>
              <a:rPr lang="en-US" dirty="0" smtClean="0"/>
              <a:t>customData.n3</a:t>
            </a:r>
          </a:p>
          <a:p>
            <a:pPr lvl="1"/>
            <a:r>
              <a:rPr lang="en-US" dirty="0" smtClean="0"/>
              <a:t>Two articles, “Rainbows are wonderful” and “Unicorns are wonderful”, both with author (</a:t>
            </a:r>
            <a:r>
              <a:rPr lang="en-US" dirty="0" err="1" smtClean="0"/>
              <a:t>Razia</a:t>
            </a:r>
            <a:r>
              <a:rPr lang="en-US" dirty="0" smtClean="0"/>
              <a:t> Sultan). Also have abstracts.</a:t>
            </a:r>
          </a:p>
          <a:p>
            <a:r>
              <a:rPr lang="en-US" dirty="0" smtClean="0"/>
              <a:t>customDataGetters.n3</a:t>
            </a:r>
          </a:p>
          <a:p>
            <a:pPr lvl="1"/>
            <a:r>
              <a:rPr lang="en-US" dirty="0" smtClean="0"/>
              <a:t>For a person, retrieve cover colors of publications authored by this person</a:t>
            </a:r>
          </a:p>
          <a:p>
            <a:r>
              <a:rPr lang="en-US" dirty="0" smtClean="0"/>
              <a:t>Other files to be explained later</a:t>
            </a:r>
            <a:endParaRPr lang="en-US" dirty="0"/>
          </a:p>
        </p:txBody>
      </p:sp>
    </p:spTree>
    <p:extLst>
      <p:ext uri="{BB962C8B-B14F-4D97-AF65-F5344CB8AC3E}">
        <p14:creationId xmlns:p14="http://schemas.microsoft.com/office/powerpoint/2010/main" val="1024147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398373" cy="6970682"/>
          </a:xfrm>
          <a:prstGeom prst="rect">
            <a:avLst/>
          </a:prstGeom>
        </p:spPr>
      </p:pic>
    </p:spTree>
    <p:extLst>
      <p:ext uri="{BB962C8B-B14F-4D97-AF65-F5344CB8AC3E}">
        <p14:creationId xmlns:p14="http://schemas.microsoft.com/office/powerpoint/2010/main" val="2691696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738</Words>
  <Application>Microsoft Office PowerPoint</Application>
  <PresentationFormat>Widescreen</PresentationFormat>
  <Paragraphs>113</Paragraphs>
  <Slides>27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VIVO Developer Workshop</vt:lpstr>
      <vt:lpstr>Overview: Debugging</vt:lpstr>
      <vt:lpstr>Connecting eclipse and Tomcat for debugging</vt:lpstr>
      <vt:lpstr>Runtime.properties (my version)</vt:lpstr>
      <vt:lpstr>Incorporate new property and data</vt:lpstr>
      <vt:lpstr>Incorporate new property and data</vt:lpstr>
      <vt:lpstr>Incorporate new property and data</vt:lpstr>
      <vt:lpstr>What did we just add</vt:lpstr>
      <vt:lpstr>PowerPoint Presentation</vt:lpstr>
      <vt:lpstr>PowerPoint Presentation</vt:lpstr>
      <vt:lpstr>For reference: regular VIVO</vt:lpstr>
      <vt:lpstr>PowerPoint Presentation</vt:lpstr>
      <vt:lpstr>PowerPoint Presentation</vt:lpstr>
      <vt:lpstr>Author page</vt:lpstr>
      <vt:lpstr>Author page: only one color</vt:lpstr>
      <vt:lpstr>Very high level overview</vt:lpstr>
      <vt:lpstr>CustomDataGetters.n3</vt:lpstr>
      <vt:lpstr>PowerPoint Presentation</vt:lpstr>
      <vt:lpstr>PowerPoint Presentation</vt:lpstr>
      <vt:lpstr>PowerPoint Presentation</vt:lpstr>
      <vt:lpstr>PowerPoint Presentation</vt:lpstr>
      <vt:lpstr>PowerPoint Presentation</vt:lpstr>
      <vt:lpstr>Next steps</vt:lpstr>
      <vt:lpstr>PowerPoint Presentation</vt:lpstr>
      <vt:lpstr>Working version for author page</vt:lpstr>
      <vt:lpstr>Testing without restarting</vt:lpstr>
      <vt:lpstr>After template change</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 Workshop Notes/Brainstorming</dc:title>
  <dc:creator>Huda J. Khan</dc:creator>
  <cp:lastModifiedBy>Huda J. Khan</cp:lastModifiedBy>
  <cp:revision>72</cp:revision>
  <dcterms:created xsi:type="dcterms:W3CDTF">2018-05-29T22:49:14Z</dcterms:created>
  <dcterms:modified xsi:type="dcterms:W3CDTF">2018-06-05T03:36:36Z</dcterms:modified>
</cp:coreProperties>
</file>