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2" r:id="rId3"/>
    <p:sldId id="284" r:id="rId4"/>
    <p:sldId id="297" r:id="rId5"/>
    <p:sldId id="278" r:id="rId6"/>
    <p:sldId id="285" r:id="rId7"/>
    <p:sldId id="286" r:id="rId8"/>
    <p:sldId id="287" r:id="rId9"/>
    <p:sldId id="279" r:id="rId10"/>
    <p:sldId id="280" r:id="rId11"/>
    <p:sldId id="281" r:id="rId12"/>
    <p:sldId id="283" r:id="rId13"/>
    <p:sldId id="288" r:id="rId14"/>
    <p:sldId id="289" r:id="rId15"/>
    <p:sldId id="282" r:id="rId16"/>
    <p:sldId id="291" r:id="rId17"/>
    <p:sldId id="262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1" autoAdjust="0"/>
    <p:restoredTop sz="87591" autoAdjust="0"/>
  </p:normalViewPr>
  <p:slideViewPr>
    <p:cSldViewPr snapToGrid="0">
      <p:cViewPr varScale="1">
        <p:scale>
          <a:sx n="64" d="100"/>
          <a:sy n="64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E556F-AA56-4B83-957B-C958A23266E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D025F-B87F-4A0A-A535-60C87FFD0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5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D025F-B87F-4A0A-A535-60C87FFD0D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88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actual query that will be executed and whose results will be made available</a:t>
            </a:r>
            <a:r>
              <a:rPr lang="en-US" baseline="0" dirty="0" smtClean="0"/>
              <a:t> to populate the target fields in the search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D025F-B87F-4A0A-A535-60C87FFD0D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8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collection1 in the core drop down.  Click query.  Type in blue and then execute query.  Results show in the right-hand pane.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D025F-B87F-4A0A-A535-60C87FFD0D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7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4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1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5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1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2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8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0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1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7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git-handbook/" TargetMode="External"/><Relationship Id="rId7" Type="http://schemas.openxmlformats.org/officeDocument/2006/relationships/hyperlink" Target="mailto:git@github.com:j2blake/2018_dev_VIVO.git" TargetMode="External"/><Relationship Id="rId2" Type="http://schemas.openxmlformats.org/officeDocument/2006/relationships/hyperlink" Target="https://docs.gitlab.com/ee/gitlab-basics/start-using-gi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git@github.com:j2blake/2018_dev_Vitro.git" TargetMode="External"/><Relationship Id="rId5" Type="http://schemas.openxmlformats.org/officeDocument/2006/relationships/hyperlink" Target="https://github.com/j2blake/2018_dev_Vitro" TargetMode="External"/><Relationship Id="rId4" Type="http://schemas.openxmlformats.org/officeDocument/2006/relationships/hyperlink" Target="https://github.com/j2blake/2018_dev_VIVO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VIVO Developer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3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results: </a:t>
            </a:r>
            <a:r>
              <a:rPr lang="en-US" dirty="0" err="1" smtClean="0"/>
              <a:t>Solr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1" t="17628" r="50807" b="-640"/>
          <a:stretch/>
        </p:blipFill>
        <p:spPr>
          <a:xfrm>
            <a:off x="989351" y="1324495"/>
            <a:ext cx="5861154" cy="5320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19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39" t="38380" r="51229" b="17735"/>
          <a:stretch/>
        </p:blipFill>
        <p:spPr>
          <a:xfrm>
            <a:off x="359763" y="464694"/>
            <a:ext cx="8841244" cy="4601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3542" t="71672" r="5029" b="22707"/>
          <a:stretch/>
        </p:blipFill>
        <p:spPr>
          <a:xfrm>
            <a:off x="6734548" y="5246557"/>
            <a:ext cx="4932917" cy="689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14597" y="4347148"/>
            <a:ext cx="3402767" cy="2848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92964" y="464694"/>
            <a:ext cx="2799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DocId</a:t>
            </a:r>
            <a:r>
              <a:rPr lang="en-US" sz="2400" dirty="0"/>
              <a:t> </a:t>
            </a:r>
            <a:r>
              <a:rPr lang="en-US" sz="2400" dirty="0" smtClean="0"/>
              <a:t>= </a:t>
            </a:r>
          </a:p>
          <a:p>
            <a:r>
              <a:rPr lang="en-US" sz="2400" dirty="0" err="1" smtClean="0"/>
              <a:t>vitroIndividual</a:t>
            </a:r>
            <a:r>
              <a:rPr lang="en-US" sz="2400" dirty="0" smtClean="0"/>
              <a:t>: + URI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41947" y="3725057"/>
            <a:ext cx="3402767" cy="2848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8049718" y="4497049"/>
            <a:ext cx="1151289" cy="749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15385" y="3178873"/>
            <a:ext cx="2676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ALLTEXT</a:t>
            </a:r>
          </a:p>
          <a:p>
            <a:r>
              <a:rPr lang="en-US" sz="2400" dirty="0" smtClean="0"/>
              <a:t>And</a:t>
            </a:r>
          </a:p>
          <a:p>
            <a:r>
              <a:rPr lang="en-US" sz="2400" b="1" dirty="0" err="1" smtClean="0"/>
              <a:t>Covercolor_string</a:t>
            </a:r>
            <a:r>
              <a:rPr lang="en-US" sz="2400" dirty="0" smtClean="0"/>
              <a:t> fields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197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View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VIVO\</a:t>
            </a:r>
            <a:r>
              <a:rPr lang="en-US" dirty="0" err="1" smtClean="0"/>
              <a:t>webapp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</a:t>
            </a:r>
            <a:r>
              <a:rPr lang="en-US" dirty="0" err="1" smtClean="0"/>
              <a:t>webResources</a:t>
            </a:r>
            <a:r>
              <a:rPr lang="en-US" dirty="0" smtClean="0"/>
              <a:t>\WEB-INF\</a:t>
            </a:r>
            <a:r>
              <a:rPr lang="en-US" b="1" dirty="0" smtClean="0"/>
              <a:t>shortview_config.n3</a:t>
            </a:r>
          </a:p>
          <a:p>
            <a:r>
              <a:rPr lang="en-US" dirty="0" smtClean="0"/>
              <a:t>Specify the query to retrieve results to be displayed</a:t>
            </a:r>
          </a:p>
          <a:p>
            <a:r>
              <a:rPr lang="en-US" dirty="0" smtClean="0"/>
              <a:t>Specify the template to be used to display these results</a:t>
            </a:r>
          </a:p>
          <a:p>
            <a:r>
              <a:rPr lang="en-US" dirty="0" smtClean="0"/>
              <a:t>VIVO\</a:t>
            </a:r>
            <a:r>
              <a:rPr lang="en-US" dirty="0" err="1" smtClean="0"/>
              <a:t>webapp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</a:t>
            </a:r>
            <a:r>
              <a:rPr lang="en-US" dirty="0" err="1" smtClean="0"/>
              <a:t>webapp</a:t>
            </a:r>
            <a:r>
              <a:rPr lang="en-US" dirty="0" smtClean="0"/>
              <a:t>\templates\</a:t>
            </a:r>
            <a:r>
              <a:rPr lang="en-US" dirty="0" err="1" smtClean="0"/>
              <a:t>freemarker</a:t>
            </a:r>
            <a:r>
              <a:rPr lang="en-US" dirty="0" smtClean="0"/>
              <a:t>\body\partials\</a:t>
            </a:r>
            <a:r>
              <a:rPr lang="en-US" dirty="0" err="1" smtClean="0"/>
              <a:t>shortview</a:t>
            </a:r>
            <a:r>
              <a:rPr lang="en-US" dirty="0" smtClean="0"/>
              <a:t>\</a:t>
            </a:r>
            <a:r>
              <a:rPr lang="en-US" b="1" dirty="0" smtClean="0"/>
              <a:t>view-search-</a:t>
            </a:r>
            <a:r>
              <a:rPr lang="en-US" b="1" dirty="0" err="1" smtClean="0"/>
              <a:t>publication.ftl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08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View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bibo:Article</a:t>
            </a:r>
            <a:r>
              <a:rPr lang="en-US" dirty="0" smtClean="0"/>
              <a:t> </a:t>
            </a:r>
            <a:r>
              <a:rPr lang="en-US" dirty="0" err="1" smtClean="0"/>
              <a:t>display:hasCustomView</a:t>
            </a:r>
            <a:r>
              <a:rPr lang="en-US" dirty="0" smtClean="0"/>
              <a:t> </a:t>
            </a:r>
            <a:r>
              <a:rPr lang="en-US" b="1" dirty="0" err="1" smtClean="0"/>
              <a:t>display:articleCustomView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display:articleCustomView</a:t>
            </a:r>
            <a:r>
              <a:rPr lang="en-US" dirty="0" smtClean="0"/>
              <a:t>  a </a:t>
            </a:r>
            <a:r>
              <a:rPr lang="en-US" dirty="0" err="1" smtClean="0"/>
              <a:t>display:customViewForIndividual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display:appliesToContext</a:t>
            </a:r>
            <a:r>
              <a:rPr lang="en-US" dirty="0"/>
              <a:t>   </a:t>
            </a:r>
            <a:r>
              <a:rPr lang="en-US" b="1" dirty="0"/>
              <a:t>"SEARCH" 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display:hasTemplate</a:t>
            </a:r>
            <a:r>
              <a:rPr lang="en-US" dirty="0"/>
              <a:t>        </a:t>
            </a:r>
            <a:r>
              <a:rPr lang="en-US" b="1" dirty="0"/>
              <a:t>"view-search-</a:t>
            </a:r>
            <a:r>
              <a:rPr lang="en-US" b="1" dirty="0" err="1"/>
              <a:t>publication.ftl</a:t>
            </a:r>
            <a:r>
              <a:rPr lang="en-US" b="1" dirty="0"/>
              <a:t>"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display:hasDataGetter</a:t>
            </a:r>
            <a:r>
              <a:rPr lang="en-US" dirty="0"/>
              <a:t>      </a:t>
            </a:r>
            <a:r>
              <a:rPr lang="en-US" b="1" dirty="0" err="1"/>
              <a:t>display:articleColorDataGetter</a:t>
            </a:r>
            <a:r>
              <a:rPr lang="en-US" b="1" dirty="0"/>
              <a:t> 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View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display:articleColorDataGetter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a &lt;java:edu.cornell.mannlib.vitro.webapp.utils.dataGetter.</a:t>
            </a:r>
            <a:r>
              <a:rPr lang="en-US" b="1" dirty="0"/>
              <a:t>SparqlQueryDataGetter</a:t>
            </a:r>
            <a:r>
              <a:rPr lang="en-US" dirty="0"/>
              <a:t>&gt; 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display:saveToVar</a:t>
            </a:r>
            <a:r>
              <a:rPr lang="en-US" dirty="0"/>
              <a:t> </a:t>
            </a:r>
            <a:r>
              <a:rPr lang="en-US" b="1" dirty="0"/>
              <a:t>"color" 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display:query</a:t>
            </a:r>
            <a:r>
              <a:rPr lang="en-US" dirty="0"/>
              <a:t> </a:t>
            </a:r>
            <a:r>
              <a:rPr lang="en-US" dirty="0" smtClean="0"/>
              <a:t>""“ …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DISTINCT ?color </a:t>
            </a:r>
          </a:p>
          <a:p>
            <a:pPr marL="0" indent="0">
              <a:buNone/>
            </a:pPr>
            <a:r>
              <a:rPr lang="en-US" dirty="0"/>
              <a:t>    WHERE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?</a:t>
            </a:r>
            <a:r>
              <a:rPr lang="en-US" dirty="0" err="1"/>
              <a:t>individualUri</a:t>
            </a:r>
            <a:r>
              <a:rPr lang="en-US" dirty="0"/>
              <a:t> 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bibo:Article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smtClean="0"/>
              <a:t>?</a:t>
            </a:r>
            <a:r>
              <a:rPr lang="en-US" b="1" dirty="0" err="1"/>
              <a:t>individualUri</a:t>
            </a:r>
            <a:r>
              <a:rPr lang="en-US" b="1" dirty="0"/>
              <a:t> </a:t>
            </a:r>
            <a:r>
              <a:rPr lang="en-US" b="1" dirty="0" err="1"/>
              <a:t>vivo:hasCoverColor</a:t>
            </a:r>
            <a:r>
              <a:rPr lang="en-US" b="1" dirty="0"/>
              <a:t> ?color .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"""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search view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977" t="42487" r="18039" b="36111"/>
          <a:stretch/>
        </p:blipFill>
        <p:spPr>
          <a:xfrm>
            <a:off x="688297" y="1873770"/>
            <a:ext cx="10811104" cy="1813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978" t="43090" r="18039" b="35678"/>
          <a:stretch/>
        </p:blipFill>
        <p:spPr>
          <a:xfrm>
            <a:off x="711016" y="4050543"/>
            <a:ext cx="10788385" cy="17956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60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/GitHub</a:t>
            </a:r>
          </a:p>
          <a:p>
            <a:r>
              <a:rPr lang="en-US" dirty="0" smtClean="0"/>
              <a:t>Loading project into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</a:t>
            </a:r>
            <a:r>
              <a:rPr lang="en-US" dirty="0" err="1" smtClean="0"/>
              <a:t>Git</a:t>
            </a:r>
            <a:r>
              <a:rPr lang="en-US" dirty="0" smtClean="0"/>
              <a:t> documentation: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docs.gitlab.com/ee/gitlab-basics/start-using-git.html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https://guides.github.com/introduction/git-handbook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Code at</a:t>
            </a:r>
          </a:p>
          <a:p>
            <a:pPr lvl="1"/>
            <a:r>
              <a:rPr lang="en-US" dirty="0">
                <a:hlinkClick r:id="rId4"/>
              </a:rPr>
              <a:t>https://github.com/j2blake/2018_dev_VIVO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and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github.com/j2blake/2018_dev_Vitro</a:t>
            </a:r>
            <a:endParaRPr lang="en-US" dirty="0" smtClean="0"/>
          </a:p>
          <a:p>
            <a:r>
              <a:rPr lang="en-US" dirty="0" smtClean="0"/>
              <a:t>Clone repository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6"/>
              </a:rPr>
              <a:t>git@github.com:j2blake/2018_dev_Vitro.git</a:t>
            </a:r>
            <a:r>
              <a:rPr lang="en-US" dirty="0"/>
              <a:t> Vitro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 smtClean="0">
                <a:hlinkClick r:id="rId7"/>
              </a:rPr>
              <a:t>git@github.com:j2blake/2018_dev_VIVO.git</a:t>
            </a:r>
            <a:r>
              <a:rPr lang="en-US" dirty="0" smtClean="0"/>
              <a:t> VIVO</a:t>
            </a:r>
          </a:p>
          <a:p>
            <a:r>
              <a:rPr lang="en-US" dirty="0" smtClean="0"/>
              <a:t>In VIVO directory: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checkout </a:t>
            </a:r>
            <a:r>
              <a:rPr lang="en-US" dirty="0" err="1" smtClean="0"/>
              <a:t>workshopBranch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6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project into eclipse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19" y="1465943"/>
            <a:ext cx="7962074" cy="436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4403" y="6197600"/>
            <a:ext cx="686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select a folder to act as the workspace for your eclipse project.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project into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57" y="1265917"/>
            <a:ext cx="12166600" cy="4240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File -&gt; Import -&gt; Existing Maven Project -&gt; Directory where you </a:t>
            </a:r>
            <a:r>
              <a:rPr lang="en-US" dirty="0" err="1" smtClean="0"/>
              <a:t>git</a:t>
            </a:r>
            <a:r>
              <a:rPr lang="en-US" dirty="0" smtClean="0"/>
              <a:t> cloned VIVO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73" y="1961696"/>
            <a:ext cx="4488542" cy="47696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966733" y="1477961"/>
            <a:ext cx="4962524" cy="1536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18" y="1632155"/>
            <a:ext cx="5099503" cy="50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Search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for what populates the search index (e.g. add field or add values to the ALLTEXT field)</a:t>
            </a:r>
          </a:p>
          <a:p>
            <a:pPr lvl="1"/>
            <a:r>
              <a:rPr lang="en-US" dirty="0" smtClean="0"/>
              <a:t>Specific to a particular class/type of entity being indexed</a:t>
            </a:r>
          </a:p>
          <a:p>
            <a:r>
              <a:rPr lang="en-US" dirty="0" smtClean="0"/>
              <a:t>Configuration for what information is queried and displayed in search results view</a:t>
            </a:r>
          </a:p>
          <a:p>
            <a:pPr lvl="1"/>
            <a:r>
              <a:rPr lang="en-US" dirty="0" smtClean="0"/>
              <a:t>Specific to a particular class/type of index being queried/displayed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project into eclipse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4542" b="40633"/>
          <a:stretch/>
        </p:blipFill>
        <p:spPr>
          <a:xfrm>
            <a:off x="1012825" y="1560059"/>
            <a:ext cx="3893004" cy="483813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04114" y="1690688"/>
            <a:ext cx="4561114" cy="3927249"/>
          </a:xfrm>
        </p:spPr>
        <p:txBody>
          <a:bodyPr>
            <a:normAutofit/>
          </a:bodyPr>
          <a:lstStyle/>
          <a:p>
            <a:r>
              <a:rPr lang="en-US" dirty="0" smtClean="0"/>
              <a:t>Multiple vitro directories</a:t>
            </a:r>
          </a:p>
          <a:p>
            <a:r>
              <a:rPr lang="en-US" dirty="0" smtClean="0"/>
              <a:t>Multiple VIVO directories </a:t>
            </a:r>
            <a:endParaRPr lang="en-US" dirty="0"/>
          </a:p>
          <a:p>
            <a:pPr lvl="1"/>
            <a:r>
              <a:rPr lang="en-US" dirty="0" smtClean="0"/>
              <a:t>Should be checked out to </a:t>
            </a:r>
            <a:r>
              <a:rPr lang="en-US" dirty="0" err="1" smtClean="0"/>
              <a:t>workshopBranch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5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index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cover color information as separate field and for searching by</a:t>
            </a:r>
          </a:p>
          <a:p>
            <a:pPr lvl="1"/>
            <a:r>
              <a:rPr lang="en-US" dirty="0" smtClean="0"/>
              <a:t>Data/object properties are automatically added to ALLTEXT in some cases but we will specify that as well</a:t>
            </a:r>
          </a:p>
          <a:p>
            <a:pPr lvl="1"/>
            <a:r>
              <a:rPr lang="en-US" dirty="0" smtClean="0"/>
              <a:t>Want a separate field in the search index capturing color</a:t>
            </a:r>
          </a:p>
          <a:p>
            <a:pPr lvl="2"/>
            <a:r>
              <a:rPr lang="en-US" dirty="0" smtClean="0"/>
              <a:t>Perhaps we want more advanced functions on the front-end based on search index contents</a:t>
            </a:r>
          </a:p>
          <a:p>
            <a:r>
              <a:rPr lang="en-US" dirty="0" smtClean="0"/>
              <a:t>Add  cover color information to the search results view i.e. the information shown about a publication in the search results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reference: regular VIVO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191" t="31947" r="16646"/>
          <a:stretch/>
        </p:blipFill>
        <p:spPr>
          <a:xfrm>
            <a:off x="1596571" y="1494970"/>
            <a:ext cx="8998858" cy="47189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192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results (by default)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415" t="17085" r="15419" b="37284"/>
          <a:stretch/>
        </p:blipFill>
        <p:spPr>
          <a:xfrm>
            <a:off x="838200" y="1690688"/>
            <a:ext cx="10343958" cy="35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cover color to search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VIVO\</a:t>
            </a:r>
            <a:r>
              <a:rPr lang="en-US" b="1" dirty="0" smtClean="0"/>
              <a:t>home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\main\resources\</a:t>
            </a:r>
            <a:r>
              <a:rPr lang="en-US" b="1" dirty="0" err="1" smtClean="0"/>
              <a:t>rdf</a:t>
            </a:r>
            <a:r>
              <a:rPr lang="en-US" b="1" dirty="0" smtClean="0"/>
              <a:t>\display\</a:t>
            </a:r>
            <a:r>
              <a:rPr lang="en-US" b="1" dirty="0" err="1" smtClean="0"/>
              <a:t>everytime</a:t>
            </a:r>
            <a:r>
              <a:rPr lang="en-US" b="1" dirty="0" smtClean="0"/>
              <a:t>\searchIndexerConfigurationVivo.n3</a:t>
            </a:r>
          </a:p>
          <a:p>
            <a:r>
              <a:rPr lang="en-US" dirty="0" smtClean="0"/>
              <a:t>Specify the query that needs to be executed</a:t>
            </a:r>
          </a:p>
          <a:p>
            <a:r>
              <a:rPr lang="en-US" dirty="0" smtClean="0"/>
              <a:t>Whose results will populate the fields specified</a:t>
            </a:r>
          </a:p>
          <a:p>
            <a:r>
              <a:rPr lang="en-US" dirty="0" smtClean="0"/>
              <a:t>And in what context (e.g. for what class or type of individual)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cover color to search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##Custom Search indexing for cover color</a:t>
            </a:r>
          </a:p>
          <a:p>
            <a:pPr marL="0" indent="0">
              <a:buNone/>
            </a:pPr>
            <a:r>
              <a:rPr lang="en-US" dirty="0"/>
              <a:t>:</a:t>
            </a:r>
            <a:r>
              <a:rPr lang="en-US" dirty="0" err="1"/>
              <a:t>vivodocumentModifier_CoverColor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a   </a:t>
            </a:r>
            <a:r>
              <a:rPr lang="en-US" dirty="0" err="1" smtClean="0"/>
              <a:t>searchIndex:documentBuilding.SelectQueryDocumentModifier</a:t>
            </a:r>
            <a:r>
              <a:rPr lang="en-US" dirty="0" smtClean="0"/>
              <a:t> 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searchIndex:documentBuilding.DocumentModifier</a:t>
            </a:r>
            <a:r>
              <a:rPr lang="en-US" dirty="0" smtClean="0"/>
              <a:t> 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rdfs:label</a:t>
            </a:r>
            <a:r>
              <a:rPr lang="en-US" dirty="0"/>
              <a:t> "Cover Color" ;</a:t>
            </a:r>
          </a:p>
          <a:p>
            <a:pPr marL="0" indent="0">
              <a:buNone/>
            </a:pPr>
            <a:r>
              <a:rPr lang="en-US" b="1" dirty="0"/>
              <a:t>    :</a:t>
            </a:r>
            <a:r>
              <a:rPr lang="en-US" b="1" dirty="0" err="1"/>
              <a:t>hasTargetField</a:t>
            </a:r>
            <a:r>
              <a:rPr lang="en-US" b="1" dirty="0"/>
              <a:t> "ALLTEXT" ;</a:t>
            </a:r>
          </a:p>
          <a:p>
            <a:pPr marL="0" indent="0">
              <a:buNone/>
            </a:pPr>
            <a:r>
              <a:rPr lang="en-US" dirty="0"/>
              <a:t>    :</a:t>
            </a:r>
            <a:r>
              <a:rPr lang="en-US" dirty="0" err="1"/>
              <a:t>hasTargetField</a:t>
            </a:r>
            <a:r>
              <a:rPr lang="en-US" dirty="0"/>
              <a:t> "ALLTEXTUNSTEMMED" 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:</a:t>
            </a:r>
            <a:r>
              <a:rPr lang="en-US" b="1" dirty="0" err="1"/>
              <a:t>hasTargetField</a:t>
            </a:r>
            <a:r>
              <a:rPr lang="en-US" b="1" dirty="0"/>
              <a:t> "</a:t>
            </a:r>
            <a:r>
              <a:rPr lang="en-US" b="1" dirty="0" err="1"/>
              <a:t>covercolor_string</a:t>
            </a:r>
            <a:r>
              <a:rPr lang="en-US" b="1" dirty="0"/>
              <a:t>" ;</a:t>
            </a:r>
          </a:p>
          <a:p>
            <a:pPr marL="0" indent="0">
              <a:buNone/>
            </a:pPr>
            <a:r>
              <a:rPr lang="en-US" dirty="0"/>
              <a:t>    :</a:t>
            </a:r>
            <a:r>
              <a:rPr lang="en-US" dirty="0" err="1"/>
              <a:t>hasSelectQuery</a:t>
            </a:r>
            <a:r>
              <a:rPr lang="en-US" dirty="0"/>
              <a:t> </a:t>
            </a:r>
            <a:r>
              <a:rPr lang="en-US" dirty="0" smtClean="0"/>
              <a:t>"""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cover color to search index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PREFIX </a:t>
            </a:r>
            <a:r>
              <a:rPr lang="en-US" u="sng" dirty="0" err="1"/>
              <a:t>rdf</a:t>
            </a:r>
            <a:r>
              <a:rPr lang="en-US" u="sng" dirty="0"/>
              <a:t>: &lt;http://www.w3.org/1999/02/22-rdf-syntax-ns#&gt;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u="sng" dirty="0" err="1"/>
              <a:t>rdfs</a:t>
            </a:r>
            <a:r>
              <a:rPr lang="en-US" u="sng" dirty="0"/>
              <a:t>: &lt;http://www.w3.org/2000/01/rdf-schema#&gt;</a:t>
            </a:r>
          </a:p>
          <a:p>
            <a:pPr marL="0" indent="0">
              <a:buNone/>
            </a:pPr>
            <a:r>
              <a:rPr lang="en-US" dirty="0" smtClean="0"/>
              <a:t>PREFIX </a:t>
            </a:r>
            <a:r>
              <a:rPr lang="en-US" u="sng" dirty="0"/>
              <a:t>vivo: &lt;http://vivoweb.org/ontology/core#&gt;</a:t>
            </a:r>
          </a:p>
          <a:p>
            <a:pPr marL="0" indent="0">
              <a:buNone/>
            </a:pPr>
            <a:r>
              <a:rPr lang="en-US" dirty="0" smtClean="0"/>
              <a:t>PREFIX </a:t>
            </a:r>
            <a:r>
              <a:rPr lang="en-US" u="sng" dirty="0" err="1"/>
              <a:t>bibo</a:t>
            </a:r>
            <a:r>
              <a:rPr lang="en-US" u="sng" dirty="0"/>
              <a:t>: &lt;http://purl.org/ontology/bibo/&gt;</a:t>
            </a:r>
          </a:p>
          <a:p>
            <a:pPr marL="0" indent="0">
              <a:buNone/>
            </a:pPr>
            <a:r>
              <a:rPr lang="en-US" b="1" dirty="0"/>
              <a:t>SELECT ?color </a:t>
            </a:r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b="1" dirty="0"/>
              <a:t>?</a:t>
            </a:r>
            <a:r>
              <a:rPr lang="en-US" b="1" u="sng" dirty="0" err="1"/>
              <a:t>uri</a:t>
            </a:r>
            <a:r>
              <a:rPr lang="en-US" b="1" u="sng" dirty="0"/>
              <a:t> </a:t>
            </a:r>
            <a:r>
              <a:rPr lang="en-US" b="1" u="sng" dirty="0" err="1"/>
              <a:t>vivo:hasCoverColor</a:t>
            </a:r>
            <a:r>
              <a:rPr lang="en-US" u="sng" dirty="0"/>
              <a:t> </a:t>
            </a:r>
            <a:r>
              <a:rPr lang="en-US" b="1" u="sng" dirty="0"/>
              <a:t>?color </a:t>
            </a:r>
            <a:r>
              <a:rPr lang="en-US" u="sng" dirty="0"/>
              <a:t>.</a:t>
            </a:r>
          </a:p>
          <a:p>
            <a:pPr marL="0" indent="0">
              <a:buNone/>
            </a:pPr>
            <a:r>
              <a:rPr lang="en-US" dirty="0"/>
              <a:t>?</a:t>
            </a:r>
            <a:r>
              <a:rPr lang="en-US" u="sng" dirty="0" err="1"/>
              <a:t>uri</a:t>
            </a:r>
            <a:r>
              <a:rPr lang="en-US" u="sng" dirty="0"/>
              <a:t> </a:t>
            </a:r>
            <a:r>
              <a:rPr lang="en-US" u="sng" dirty="0" err="1"/>
              <a:t>rdf:type</a:t>
            </a:r>
            <a:r>
              <a:rPr lang="en-US" u="sng" dirty="0"/>
              <a:t> </a:t>
            </a:r>
            <a:r>
              <a:rPr lang="en-US" u="sng" dirty="0" err="1"/>
              <a:t>bibo:Article</a:t>
            </a:r>
            <a:r>
              <a:rPr lang="en-US" u="sng" dirty="0"/>
              <a:t> 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  """ .</a:t>
            </a:r>
          </a:p>
        </p:txBody>
      </p:sp>
    </p:spTree>
    <p:extLst>
      <p:ext uri="{BB962C8B-B14F-4D97-AF65-F5344CB8AC3E}">
        <p14:creationId xmlns:p14="http://schemas.microsoft.com/office/powerpoint/2010/main" val="205539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results: </a:t>
            </a:r>
            <a:r>
              <a:rPr lang="en-US" dirty="0" err="1" smtClean="0"/>
              <a:t>Solr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0853" r="22893"/>
          <a:stretch/>
        </p:blipFill>
        <p:spPr>
          <a:xfrm>
            <a:off x="1079727" y="1369786"/>
            <a:ext cx="10032546" cy="548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571</Words>
  <Application>Microsoft Office PowerPoint</Application>
  <PresentationFormat>Widescreen</PresentationFormat>
  <Paragraphs>100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VIVO Developer Workshop</vt:lpstr>
      <vt:lpstr>Overview: Search configuration</vt:lpstr>
      <vt:lpstr>Search index configuration</vt:lpstr>
      <vt:lpstr>For reference: regular VIVO</vt:lpstr>
      <vt:lpstr>Search results (by default)</vt:lpstr>
      <vt:lpstr>Adding cover color to search index</vt:lpstr>
      <vt:lpstr>Adding cover color to search index</vt:lpstr>
      <vt:lpstr>Adding cover color to search index (cont.)</vt:lpstr>
      <vt:lpstr>Search results: Solr</vt:lpstr>
      <vt:lpstr>Search results: Solr</vt:lpstr>
      <vt:lpstr>PowerPoint Presentation</vt:lpstr>
      <vt:lpstr>Search View Configuration</vt:lpstr>
      <vt:lpstr>Search View Configuration</vt:lpstr>
      <vt:lpstr>Search View Configuration</vt:lpstr>
      <vt:lpstr>With search view changes</vt:lpstr>
      <vt:lpstr>For reference</vt:lpstr>
      <vt:lpstr>Git and GitHub</vt:lpstr>
      <vt:lpstr>Loading project into eclipse</vt:lpstr>
      <vt:lpstr>Loading project into eclipse</vt:lpstr>
      <vt:lpstr>Loading project into eclipse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Workshop Notes/Brainstorming</dc:title>
  <dc:creator>Huda J. Khan</dc:creator>
  <cp:lastModifiedBy>Huda J. Khan</cp:lastModifiedBy>
  <cp:revision>72</cp:revision>
  <dcterms:created xsi:type="dcterms:W3CDTF">2018-05-29T22:49:14Z</dcterms:created>
  <dcterms:modified xsi:type="dcterms:W3CDTF">2018-06-05T03:35:57Z</dcterms:modified>
</cp:coreProperties>
</file>