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83" r:id="rId6"/>
    <p:sldId id="284" r:id="rId7"/>
    <p:sldId id="285" r:id="rId8"/>
    <p:sldId id="286" r:id="rId9"/>
    <p:sldId id="265" r:id="rId10"/>
    <p:sldId id="289" r:id="rId11"/>
    <p:sldId id="296" r:id="rId12"/>
    <p:sldId id="293" r:id="rId13"/>
    <p:sldId id="297" r:id="rId14"/>
    <p:sldId id="290" r:id="rId15"/>
    <p:sldId id="299" r:id="rId16"/>
    <p:sldId id="298" r:id="rId17"/>
    <p:sldId id="300" r:id="rId18"/>
    <p:sldId id="301" r:id="rId19"/>
    <p:sldId id="291" r:id="rId20"/>
    <p:sldId id="292" r:id="rId21"/>
    <p:sldId id="287" r:id="rId22"/>
    <p:sldId id="302" r:id="rId23"/>
    <p:sldId id="294" r:id="rId24"/>
    <p:sldId id="295" r:id="rId25"/>
    <p:sldId id="28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1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750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 dirty="0" smtClean="0"/>
              <a:t>https://</a:t>
            </a:r>
            <a:r>
              <a:rPr lang="en-US" sz="100" dirty="0" err="1" smtClean="0"/>
              <a:t>www.google.ca</a:t>
            </a:r>
            <a:r>
              <a:rPr lang="en-US" sz="100" dirty="0" smtClean="0"/>
              <a:t>/</a:t>
            </a:r>
            <a:r>
              <a:rPr lang="en-US" sz="100" dirty="0" err="1" smtClean="0"/>
              <a:t>url?sa</a:t>
            </a:r>
            <a:r>
              <a:rPr lang="en-US" sz="100" dirty="0" smtClean="0"/>
              <a:t>=</a:t>
            </a:r>
            <a:r>
              <a:rPr lang="en-US" sz="100" dirty="0" err="1" smtClean="0"/>
              <a:t>i&amp;source</a:t>
            </a:r>
            <a:r>
              <a:rPr lang="en-US" sz="100" dirty="0" smtClean="0"/>
              <a:t>=</a:t>
            </a:r>
            <a:r>
              <a:rPr lang="en-US" sz="100" dirty="0" err="1" smtClean="0"/>
              <a:t>images&amp;cd</a:t>
            </a:r>
            <a:r>
              <a:rPr lang="en-US" sz="100" dirty="0" smtClean="0"/>
              <a:t>=&amp;cad=</a:t>
            </a:r>
            <a:r>
              <a:rPr lang="en-US" sz="100" dirty="0" err="1" smtClean="0"/>
              <a:t>rja&amp;uact</a:t>
            </a:r>
            <a:r>
              <a:rPr lang="en-US" sz="100" dirty="0" smtClean="0"/>
              <a:t>=8&amp;ved=2ahUKEwiyq6Kopc3cAhVh2oMKHTOiD8QQjRx6BAgBEAU&amp;url=https%3A%2F%2Fthesalience.wordpress.com%2Fpsychology-101%2Fresearch-methods-in-psychology%2Fcorrelations%2F&amp;psig=AOvVaw27LgH72MEqZYWl3tw1dqn6&amp;ust=1533262171316904</a:t>
            </a:r>
            <a:endParaRPr sz="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4f4cee3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4f4cee3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 dirty="0" smtClean="0"/>
              <a:t>https://</a:t>
            </a:r>
            <a:r>
              <a:rPr lang="en-US" sz="100" dirty="0" err="1" smtClean="0"/>
              <a:t>www.google.ca</a:t>
            </a:r>
            <a:r>
              <a:rPr lang="en-US" sz="100" dirty="0" smtClean="0"/>
              <a:t>/</a:t>
            </a:r>
            <a:r>
              <a:rPr lang="en-US" sz="100" dirty="0" err="1" smtClean="0"/>
              <a:t>url?sa</a:t>
            </a:r>
            <a:r>
              <a:rPr lang="en-US" sz="100" dirty="0" smtClean="0"/>
              <a:t>=</a:t>
            </a:r>
            <a:r>
              <a:rPr lang="en-US" sz="100" dirty="0" err="1" smtClean="0"/>
              <a:t>i&amp;source</a:t>
            </a:r>
            <a:r>
              <a:rPr lang="en-US" sz="100" dirty="0" smtClean="0"/>
              <a:t>=</a:t>
            </a:r>
            <a:r>
              <a:rPr lang="en-US" sz="100" dirty="0" err="1" smtClean="0"/>
              <a:t>images&amp;cd</a:t>
            </a:r>
            <a:r>
              <a:rPr lang="en-US" sz="100" dirty="0" smtClean="0"/>
              <a:t>=&amp;cad=</a:t>
            </a:r>
            <a:r>
              <a:rPr lang="en-US" sz="100" dirty="0" err="1" smtClean="0"/>
              <a:t>rja&amp;uact</a:t>
            </a:r>
            <a:r>
              <a:rPr lang="en-US" sz="100" dirty="0" smtClean="0"/>
              <a:t>=8&amp;ved=2ahUKEwiyq6Kopc3cAhVh2oMKHTOiD8QQjRx6BAgBEAU&amp;url=https%3A%2F%2Fthesalience.wordpress.com%2Fpsychology-101%2Fresearch-methods-in-psychology%2Fcorrelations%2F&amp;psig=AOvVaw27LgH72MEqZYWl3tw1dqn6&amp;ust=1533262171316904</a:t>
            </a:r>
            <a:endParaRPr sz="1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f4cee3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f4cee3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 dirty="0" smtClean="0"/>
              <a:t>https://</a:t>
            </a:r>
            <a:r>
              <a:rPr lang="en-US" sz="100" dirty="0" err="1" smtClean="0"/>
              <a:t>www.google.ca</a:t>
            </a:r>
            <a:r>
              <a:rPr lang="en-US" sz="100" dirty="0" smtClean="0"/>
              <a:t>/</a:t>
            </a:r>
            <a:r>
              <a:rPr lang="en-US" sz="100" dirty="0" err="1" smtClean="0"/>
              <a:t>url?sa</a:t>
            </a:r>
            <a:r>
              <a:rPr lang="en-US" sz="100" dirty="0" smtClean="0"/>
              <a:t>=</a:t>
            </a:r>
            <a:r>
              <a:rPr lang="en-US" sz="100" dirty="0" err="1" smtClean="0"/>
              <a:t>i&amp;source</a:t>
            </a:r>
            <a:r>
              <a:rPr lang="en-US" sz="100" dirty="0" smtClean="0"/>
              <a:t>=</a:t>
            </a:r>
            <a:r>
              <a:rPr lang="en-US" sz="100" dirty="0" err="1" smtClean="0"/>
              <a:t>images&amp;cd</a:t>
            </a:r>
            <a:r>
              <a:rPr lang="en-US" sz="100" dirty="0" smtClean="0"/>
              <a:t>=&amp;cad=</a:t>
            </a:r>
            <a:r>
              <a:rPr lang="en-US" sz="100" dirty="0" err="1" smtClean="0"/>
              <a:t>rja&amp;uact</a:t>
            </a:r>
            <a:r>
              <a:rPr lang="en-US" sz="100" dirty="0" smtClean="0"/>
              <a:t>=8&amp;ved=2ahUKEwiyq6Kopc3cAhVh2oMKHTOiD8QQjRx6BAgBEAU&amp;url=https%3A%2F%2Fthesalience.wordpress.com%2Fpsychology-101%2Fresearch-methods-in-psychology%2Fcorrelations%2F&amp;psig=AOvVaw27LgH72MEqZYWl3tw1dqn6&amp;ust=1533262171316904</a:t>
            </a:r>
            <a:endParaRPr sz="1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 dirty="0" smtClean="0"/>
              <a:t>https://</a:t>
            </a:r>
            <a:r>
              <a:rPr lang="en-US" sz="100" dirty="0" err="1" smtClean="0"/>
              <a:t>www.google.ca</a:t>
            </a:r>
            <a:r>
              <a:rPr lang="en-US" sz="100" dirty="0" smtClean="0"/>
              <a:t>/</a:t>
            </a:r>
            <a:r>
              <a:rPr lang="en-US" sz="100" dirty="0" err="1" smtClean="0"/>
              <a:t>url?sa</a:t>
            </a:r>
            <a:r>
              <a:rPr lang="en-US" sz="100" dirty="0" smtClean="0"/>
              <a:t>=</a:t>
            </a:r>
            <a:r>
              <a:rPr lang="en-US" sz="100" dirty="0" err="1" smtClean="0"/>
              <a:t>i&amp;source</a:t>
            </a:r>
            <a:r>
              <a:rPr lang="en-US" sz="100" dirty="0" smtClean="0"/>
              <a:t>=</a:t>
            </a:r>
            <a:r>
              <a:rPr lang="en-US" sz="100" dirty="0" err="1" smtClean="0"/>
              <a:t>images&amp;cd</a:t>
            </a:r>
            <a:r>
              <a:rPr lang="en-US" sz="100" dirty="0" smtClean="0"/>
              <a:t>=&amp;cad=</a:t>
            </a:r>
            <a:r>
              <a:rPr lang="en-US" sz="100" dirty="0" err="1" smtClean="0"/>
              <a:t>rja&amp;uact</a:t>
            </a:r>
            <a:r>
              <a:rPr lang="en-US" sz="100" dirty="0" smtClean="0"/>
              <a:t>=8&amp;ved=2ahUKEwiyq6Kopc3cAhVh2oMKHTOiD8QQjRx6BAgBEAU&amp;url=https%3A%2F%2Fthesalience.wordpress.com%2Fpsychology-101%2Fresearch-methods-in-psychology%2Fcorrelations%2F&amp;psig=AOvVaw27LgH72MEqZYWl3tw1dqn6&amp;ust=1533262171316904</a:t>
            </a:r>
            <a:endParaRPr sz="1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f4cee3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f4cee3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4f4cee3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4f4cee3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f4cee3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f4cee3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f4cee3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f4cee3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Regression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Joash</a:t>
            </a:r>
            <a:r>
              <a:rPr lang="en-US" dirty="0" smtClean="0"/>
              <a:t> Colaco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57" y="319163"/>
            <a:ext cx="5892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9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57" y="319163"/>
            <a:ext cx="5892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R-squared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12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R-squared = explained variation / total variation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Determines how much of the variation in the data is explained by the model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Higher R-squared always good?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Higher R-squared = better linear regression model</a:t>
            </a:r>
            <a:endParaRPr lang="en-US" dirty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Too high </a:t>
            </a:r>
            <a:r>
              <a:rPr lang="en-US" dirty="0"/>
              <a:t>R</a:t>
            </a:r>
            <a:r>
              <a:rPr lang="en-US" dirty="0" smtClean="0"/>
              <a:t>-squared means </a:t>
            </a:r>
            <a:r>
              <a:rPr lang="en-US" b="1" dirty="0" err="1" smtClean="0"/>
              <a:t>overfitting</a:t>
            </a:r>
            <a:r>
              <a:rPr lang="en-US" dirty="0" smtClean="0"/>
              <a:t> training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happens to the value of R-squared if you add more features to the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57" y="319163"/>
            <a:ext cx="5892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P-value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</a:t>
            </a:r>
          </a:p>
        </p:txBody>
      </p:sp>
      <p:pic>
        <p:nvPicPr>
          <p:cNvPr id="2" name="Picture 1" descr="LR 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7" y="2721031"/>
            <a:ext cx="4557905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57" y="319163"/>
            <a:ext cx="5892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Coefficient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</a:t>
            </a:r>
          </a:p>
        </p:txBody>
      </p:sp>
      <p:pic>
        <p:nvPicPr>
          <p:cNvPr id="2" name="Picture 1" descr="LR 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7" y="2721031"/>
            <a:ext cx="4557905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57" y="319163"/>
            <a:ext cx="5892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F-Stat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</p:txBody>
      </p:sp>
      <p:pic>
        <p:nvPicPr>
          <p:cNvPr id="2" name="Picture 1" descr="LR 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7" y="2721031"/>
            <a:ext cx="4557905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Residual Plot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Residual = predicted value </a:t>
            </a:r>
            <a:r>
              <a:rPr lang="mr-IN" dirty="0" smtClean="0"/>
              <a:t>–</a:t>
            </a:r>
            <a:r>
              <a:rPr lang="en-US" dirty="0" smtClean="0"/>
              <a:t> actual value</a:t>
            </a:r>
            <a:endParaRPr lang="en-US" dirty="0" smtClean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Three rules for residuals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Normally distributed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Constant Variance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Independent</a:t>
            </a:r>
            <a:endParaRPr lang="en-US" dirty="0" smtClean="0"/>
          </a:p>
        </p:txBody>
      </p:sp>
      <p:pic>
        <p:nvPicPr>
          <p:cNvPr id="3" name="Picture 2" descr="residual 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22" y="710196"/>
            <a:ext cx="4977289" cy="36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2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Agenda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Define Linear Regression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Model Outputs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What is a Good Model?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Pre-Modeling </a:t>
            </a:r>
            <a:r>
              <a:rPr lang="en-US" dirty="0" err="1" smtClean="0"/>
              <a:t>Techniqus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Residual Plot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How to tell if normally distributed?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QQ-Plot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Assess if data theoretically comes from normal distribution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42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defines a good LR model?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 I have a good model?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P-value for F-statistic less than 0.05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Assess if data theoretically comes from normal distribution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40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Residual Plot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3" y="1686505"/>
            <a:ext cx="4059325" cy="25721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48" y="1837539"/>
            <a:ext cx="3987575" cy="24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0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Residual Plot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2" y="2088852"/>
            <a:ext cx="4140780" cy="2410728"/>
          </a:xfrm>
          <a:prstGeom prst="rect">
            <a:avLst/>
          </a:prstGeom>
        </p:spPr>
      </p:pic>
      <p:sp>
        <p:nvSpPr>
          <p:cNvPr id="6" name="Google Shape;94;p18"/>
          <p:cNvSpPr txBox="1">
            <a:spLocks noGrp="1"/>
          </p:cNvSpPr>
          <p:nvPr>
            <p:ph type="body" idx="1"/>
          </p:nvPr>
        </p:nvSpPr>
        <p:spPr>
          <a:xfrm>
            <a:off x="121787" y="1206984"/>
            <a:ext cx="4186857" cy="95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Residual Plot for Model with all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72" y="2076981"/>
            <a:ext cx="3949035" cy="2389486"/>
          </a:xfrm>
          <a:prstGeom prst="rect">
            <a:avLst/>
          </a:prstGeom>
        </p:spPr>
      </p:pic>
      <p:sp>
        <p:nvSpPr>
          <p:cNvPr id="8" name="Google Shape;94;p18"/>
          <p:cNvSpPr txBox="1">
            <a:spLocks/>
          </p:cNvSpPr>
          <p:nvPr/>
        </p:nvSpPr>
        <p:spPr>
          <a:xfrm>
            <a:off x="4790970" y="1145750"/>
            <a:ext cx="4186857" cy="9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lnSpc>
                <a:spcPct val="150000"/>
              </a:lnSpc>
              <a:buFont typeface="Open Sans"/>
              <a:buNone/>
            </a:pPr>
            <a:r>
              <a:rPr lang="en-US" dirty="0" smtClean="0"/>
              <a:t>Residual Plot for Model with 6.5 percentile of 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5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To-do befor</a:t>
            </a:r>
            <a:r>
              <a:rPr lang="en-US" dirty="0" smtClean="0"/>
              <a:t>e modeling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Linear Regression?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059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Simply the relationship between two or more variables!</a:t>
            </a:r>
            <a:endParaRPr lang="en-US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Ranges between -1 and 1</a:t>
            </a:r>
          </a:p>
        </p:txBody>
      </p:sp>
      <p:pic>
        <p:nvPicPr>
          <p:cNvPr id="4" name="Picture 3" descr="all corre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0" y="2622935"/>
            <a:ext cx="7663832" cy="1942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</a:t>
            </a:r>
            <a:endParaRPr dirty="0"/>
          </a:p>
        </p:txBody>
      </p:sp>
      <p:pic>
        <p:nvPicPr>
          <p:cNvPr id="6" name="Picture 5" descr="correlation vs regres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59" y="1698096"/>
            <a:ext cx="5284034" cy="28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Regression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Models the </a:t>
            </a:r>
            <a:r>
              <a:rPr lang="en-US" b="1" dirty="0" smtClean="0"/>
              <a:t>correlation</a:t>
            </a:r>
            <a:r>
              <a:rPr lang="en-US" dirty="0" smtClean="0"/>
              <a:t> between two or more features by fitting linear equation to the data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Equation is as follows:</a:t>
            </a:r>
            <a:endParaRPr lang="en-US" dirty="0" smtClean="0"/>
          </a:p>
        </p:txBody>
      </p:sp>
      <p:pic>
        <p:nvPicPr>
          <p:cNvPr id="2" name="Picture 1" descr="LR 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7" y="2626087"/>
            <a:ext cx="4557905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Regression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699" y="1206984"/>
            <a:ext cx="4614161" cy="3386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When to use?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Prediction purposes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Open Sans"/>
              <a:buChar char="●"/>
            </a:pPr>
            <a:r>
              <a:rPr lang="en-US" dirty="0" smtClean="0"/>
              <a:t>Correlations are hypothesized/proven to be linear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Height </a:t>
            </a:r>
            <a:r>
              <a:rPr lang="en-US" dirty="0" smtClean="0"/>
              <a:t>vs. </a:t>
            </a:r>
            <a:r>
              <a:rPr lang="en-US" dirty="0"/>
              <a:t>Weight, Hours Studied </a:t>
            </a:r>
            <a:r>
              <a:rPr lang="en-US" dirty="0" smtClean="0"/>
              <a:t>vs. </a:t>
            </a:r>
            <a:r>
              <a:rPr lang="en-US" dirty="0"/>
              <a:t>Grade, </a:t>
            </a:r>
            <a:r>
              <a:rPr lang="en-US" dirty="0" err="1"/>
              <a:t>Lotsize</a:t>
            </a:r>
            <a:r>
              <a:rPr lang="en-US" dirty="0"/>
              <a:t> </a:t>
            </a:r>
            <a:r>
              <a:rPr lang="en-US" dirty="0" smtClean="0"/>
              <a:t>vs. </a:t>
            </a:r>
            <a:r>
              <a:rPr lang="en-US" dirty="0"/>
              <a:t>House Price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Open Sans"/>
              <a:buChar char="●"/>
            </a:pPr>
            <a:endParaRPr lang="en-US" dirty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Open Sans"/>
              <a:buChar char="●"/>
            </a:pPr>
            <a:endParaRPr lang="en-US" dirty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endParaRPr lang="en-US" dirty="0" smtClean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endParaRPr lang="en-US" dirty="0" smtClean="0"/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endParaRPr lang="en-US" dirty="0" smtClean="0"/>
          </a:p>
        </p:txBody>
      </p:sp>
      <p:pic>
        <p:nvPicPr>
          <p:cNvPr id="3" name="Picture 2" descr="height vs we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3" y="1423489"/>
            <a:ext cx="3797365" cy="25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Regression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87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</p:txBody>
      </p:sp>
      <p:pic>
        <p:nvPicPr>
          <p:cNvPr id="2" name="Picture 1" descr="LR 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7" y="2721031"/>
            <a:ext cx="4557905" cy="22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4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Outputs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532</Words>
  <Application>Microsoft Macintosh PowerPoint</Application>
  <PresentationFormat>On-screen Show (16:9)</PresentationFormat>
  <Paragraphs>62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PT Sans Narrow</vt:lpstr>
      <vt:lpstr>Open Sans</vt:lpstr>
      <vt:lpstr>Tropic</vt:lpstr>
      <vt:lpstr>Linear Regression</vt:lpstr>
      <vt:lpstr>Agenda</vt:lpstr>
      <vt:lpstr>What is Linear Regression?</vt:lpstr>
      <vt:lpstr>Correlation</vt:lpstr>
      <vt:lpstr>Correlation</vt:lpstr>
      <vt:lpstr>Linear Regression</vt:lpstr>
      <vt:lpstr>Linear Regression</vt:lpstr>
      <vt:lpstr>Linear Regression</vt:lpstr>
      <vt:lpstr>Model Outputs</vt:lpstr>
      <vt:lpstr>PowerPoint Presentation</vt:lpstr>
      <vt:lpstr>PowerPoint Presentation</vt:lpstr>
      <vt:lpstr>R-squared</vt:lpstr>
      <vt:lpstr>PowerPoint Presentation</vt:lpstr>
      <vt:lpstr>P-value</vt:lpstr>
      <vt:lpstr>PowerPoint Presentation</vt:lpstr>
      <vt:lpstr>Coefficient</vt:lpstr>
      <vt:lpstr>PowerPoint Presentation</vt:lpstr>
      <vt:lpstr>F-Stat</vt:lpstr>
      <vt:lpstr>Residual Plot</vt:lpstr>
      <vt:lpstr>Residual Plot</vt:lpstr>
      <vt:lpstr>What defines a good LR model?</vt:lpstr>
      <vt:lpstr>Do I have a good model?</vt:lpstr>
      <vt:lpstr>Residual Plot</vt:lpstr>
      <vt:lpstr>Residual Plot</vt:lpstr>
      <vt:lpstr>To-do before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Joanne Colaco</cp:lastModifiedBy>
  <cp:revision>13</cp:revision>
  <dcterms:modified xsi:type="dcterms:W3CDTF">2018-08-03T00:53:44Z</dcterms:modified>
</cp:coreProperties>
</file>