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1" r:id="rId8"/>
    <p:sldId id="261" r:id="rId9"/>
    <p:sldId id="270" r:id="rId10"/>
    <p:sldId id="263" r:id="rId11"/>
    <p:sldId id="272" r:id="rId12"/>
    <p:sldId id="264" r:id="rId13"/>
    <p:sldId id="265" r:id="rId14"/>
    <p:sldId id="273" r:id="rId15"/>
    <p:sldId id="267" r:id="rId16"/>
    <p:sldId id="268" r:id="rId17"/>
  </p:sldIdLst>
  <p:sldSz cx="9144000" cy="6858000" type="screen4x3"/>
  <p:notesSz cx="6858000" cy="9144000"/>
  <p:defaultTextStyle>
    <a:defPPr>
      <a:defRPr lang="es-ES_tradnl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CC66"/>
    <a:srgbClr val="339966"/>
    <a:srgbClr val="33CCCC"/>
    <a:srgbClr val="009999"/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3365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r>
              <a:rPr lang="en-US" sz="1600" b="1" i="1">
                <a:solidFill>
                  <a:schemeClr val="bg1"/>
                </a:solidFill>
                <a:latin typeface="Arial" charset="0"/>
              </a:rPr>
              <a:t>High-Performance Computing Seminar - 2000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600200"/>
          </a:xfrm>
          <a:ln>
            <a:solidFill>
              <a:srgbClr val="336699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324600"/>
            <a:ext cx="9144000" cy="381000"/>
          </a:xfrm>
          <a:prstGeom prst="rect">
            <a:avLst/>
          </a:prstGeom>
          <a:solidFill>
            <a:srgbClr val="336699"/>
          </a:solidFill>
          <a:ln w="12700">
            <a:solidFill>
              <a:srgbClr val="33669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>
              <a:buFontTx/>
              <a:buChar char="©"/>
            </a:pPr>
            <a:r>
              <a:rPr lang="en-US" sz="1400">
                <a:solidFill>
                  <a:schemeClr val="bg1"/>
                </a:solidFill>
                <a:latin typeface="Arial" charset="0"/>
              </a:rPr>
              <a:t> Toni Cortes </a:t>
            </a:r>
            <a:r>
              <a:rPr lang="en-US" sz="1400" i="1">
                <a:solidFill>
                  <a:schemeClr val="bg1"/>
                </a:solidFill>
                <a:latin typeface="Arial" charset="0"/>
              </a:rPr>
              <a:t>(toni@ac.upc.es)				                  http://www.ac.upc.es/homes/toni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152650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05550" cy="5943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8610600" cy="1143000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title style</a:t>
            </a:r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0" y="6324600"/>
            <a:ext cx="9144000" cy="381000"/>
          </a:xfrm>
          <a:prstGeom prst="rect">
            <a:avLst/>
          </a:prstGeom>
          <a:solidFill>
            <a:srgbClr val="336699"/>
          </a:solidFill>
          <a:ln w="12700">
            <a:solidFill>
              <a:srgbClr val="33669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>
              <a:buFontTx/>
              <a:buChar char="©"/>
            </a:pPr>
            <a:r>
              <a:rPr lang="en-US" sz="1400">
                <a:solidFill>
                  <a:schemeClr val="bg1"/>
                </a:solidFill>
                <a:latin typeface="Arial" charset="0"/>
              </a:rPr>
              <a:t> Toni Cortes </a:t>
            </a:r>
            <a:r>
              <a:rPr lang="en-US" sz="1400" i="1">
                <a:solidFill>
                  <a:schemeClr val="bg1"/>
                </a:solidFill>
                <a:latin typeface="Arial" charset="0"/>
              </a:rPr>
              <a:t>(toni@ac.upc.es)				                  http://www.ac.upc.es/homes/toni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tabLst>
          <a:tab pos="8188325" algn="l"/>
        </a:tabLst>
        <a:defRPr sz="4000" b="1" i="1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990033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buChar char="ù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A Case for </a:t>
            </a:r>
            <a:br>
              <a:rPr lang="en-US"/>
            </a:br>
            <a:r>
              <a:rPr lang="en-US">
                <a:solidFill>
                  <a:srgbClr val="FF9933"/>
                </a:solidFill>
              </a:rPr>
              <a:t>Heterogeneous</a:t>
            </a:r>
            <a:r>
              <a:rPr lang="en-US"/>
              <a:t> Disk Arrays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Toni Cortes and Jesús Labarta</a:t>
            </a:r>
          </a:p>
          <a:p>
            <a:r>
              <a:rPr lang="en-US" sz="2000" b="0"/>
              <a:t>Departament d’Arquitectura de Computadors</a:t>
            </a:r>
          </a:p>
          <a:p>
            <a:r>
              <a:rPr lang="en-US" sz="2000" b="0"/>
              <a:t>Univeritat Politècnica de Catalunya - Barcelona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Parameters</a:t>
            </a:r>
          </a:p>
          <a:p>
            <a:pPr lvl="1"/>
            <a:r>
              <a:rPr lang="en-US"/>
              <a:t>UF based on the size of the disk</a:t>
            </a:r>
          </a:p>
          <a:p>
            <a:pPr lvl="1"/>
            <a:r>
              <a:rPr lang="en-US"/>
              <a:t>Lines in pattern</a:t>
            </a:r>
          </a:p>
          <a:p>
            <a:pPr lvl="2"/>
            <a:r>
              <a:rPr lang="en-US"/>
              <a:t>100 lines for 8-disk arrays</a:t>
            </a:r>
          </a:p>
          <a:p>
            <a:pPr lvl="2"/>
            <a:r>
              <a:rPr lang="en-US"/>
              <a:t>10 lines for 32-disk arrays</a:t>
            </a:r>
          </a:p>
          <a:p>
            <a:r>
              <a:rPr lang="en-US"/>
              <a:t>Simulation</a:t>
            </a:r>
          </a:p>
          <a:p>
            <a:pPr lvl="1"/>
            <a:r>
              <a:rPr lang="en-US"/>
              <a:t>Simulator: HRaid </a:t>
            </a:r>
            <a:r>
              <a:rPr lang="en-US" sz="1800" b="1" i="1"/>
              <a:t>(Cortes99)</a:t>
            </a:r>
            <a:endParaRPr lang="en-US"/>
          </a:p>
          <a:p>
            <a:pPr lvl="1"/>
            <a:r>
              <a:rPr lang="en-US"/>
              <a:t>Workload from HP labs </a:t>
            </a:r>
            <a:r>
              <a:rPr lang="en-US" sz="1800" b="1" i="1"/>
              <a:t>(1999)</a:t>
            </a:r>
            <a:endParaRPr lang="en-US"/>
          </a:p>
          <a:p>
            <a:r>
              <a:rPr lang="en-US"/>
              <a:t>Reference systems</a:t>
            </a:r>
          </a:p>
          <a:p>
            <a:pPr lvl="1"/>
            <a:r>
              <a:rPr lang="en-US"/>
              <a:t>Raid0 and OnlyFast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Disks</a:t>
            </a:r>
          </a:p>
          <a:p>
            <a:pPr lvl="1"/>
            <a:r>
              <a:rPr lang="en-US"/>
              <a:t>Fast disk</a:t>
            </a:r>
          </a:p>
          <a:p>
            <a:pPr lvl="2"/>
            <a:r>
              <a:rPr lang="en-US"/>
              <a:t>Seagate Barracuda 4LP (4.339 Gbytes)</a:t>
            </a:r>
          </a:p>
          <a:p>
            <a:pPr lvl="1"/>
            <a:r>
              <a:rPr lang="en-US"/>
              <a:t>Slow disk</a:t>
            </a:r>
          </a:p>
          <a:p>
            <a:pPr lvl="2"/>
            <a:r>
              <a:rPr lang="en-US"/>
              <a:t>Seagate Cheetah 4LP (2.061 Gbytes)</a:t>
            </a:r>
          </a:p>
          <a:p>
            <a:r>
              <a:rPr lang="en-US"/>
              <a:t>Bus</a:t>
            </a:r>
          </a:p>
          <a:p>
            <a:pPr lvl="2"/>
            <a:r>
              <a:rPr lang="en-US"/>
              <a:t>10us latency </a:t>
            </a:r>
          </a:p>
          <a:p>
            <a:pPr lvl="2"/>
            <a:r>
              <a:rPr lang="en-US"/>
              <a:t>100Mbit/s bandwidth</a:t>
            </a:r>
          </a:p>
          <a:p>
            <a:r>
              <a:rPr lang="en-US"/>
              <a:t>File system</a:t>
            </a:r>
          </a:p>
          <a:p>
            <a:pPr lvl="2"/>
            <a:r>
              <a:rPr lang="en-US"/>
              <a:t>10 requests in parallel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Capacity Evaluation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Raid0</a:t>
            </a:r>
          </a:p>
          <a:p>
            <a:pPr lvl="1"/>
            <a:r>
              <a:rPr lang="en-US" sz="2000"/>
              <a:t>Constant capacity</a:t>
            </a:r>
          </a:p>
          <a:p>
            <a:pPr lvl="2"/>
            <a:r>
              <a:rPr lang="en-US" sz="1800"/>
              <a:t>Small</a:t>
            </a:r>
          </a:p>
          <a:p>
            <a:r>
              <a:rPr lang="en-US" sz="2400"/>
              <a:t>OnlyFast</a:t>
            </a:r>
          </a:p>
          <a:p>
            <a:pPr lvl="1"/>
            <a:r>
              <a:rPr lang="en-US" sz="2000"/>
              <a:t>Small capacity with few disks</a:t>
            </a:r>
          </a:p>
          <a:p>
            <a:r>
              <a:rPr lang="en-US" sz="2400"/>
              <a:t>AadaptRaid0</a:t>
            </a:r>
          </a:p>
          <a:p>
            <a:pPr lvl="1"/>
            <a:r>
              <a:rPr lang="en-US" sz="2000"/>
              <a:t>Offers the best size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381000" y="1524000"/>
          <a:ext cx="3808413" cy="4572000"/>
        </p:xfrm>
        <a:graphic>
          <a:graphicData uri="http://schemas.openxmlformats.org/presentationml/2006/ole">
            <p:oleObj spid="_x0000_s12292" name="Gráfico" r:id="rId3" imgW="3810338" imgH="4572326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Evaluation (8 disks)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Raid0</a:t>
            </a:r>
          </a:p>
          <a:p>
            <a:pPr lvl="1"/>
            <a:r>
              <a:rPr lang="en-US" sz="2000"/>
              <a:t>Does not use</a:t>
            </a:r>
          </a:p>
          <a:p>
            <a:pPr lvl="2"/>
            <a:r>
              <a:rPr lang="en-US" sz="1800"/>
              <a:t>Characteristics of good disks</a:t>
            </a:r>
          </a:p>
          <a:p>
            <a:r>
              <a:rPr lang="en-US" sz="2400"/>
              <a:t>OnlyFast</a:t>
            </a:r>
          </a:p>
          <a:p>
            <a:pPr lvl="1"/>
            <a:r>
              <a:rPr lang="en-US" sz="2000"/>
              <a:t>Does not use </a:t>
            </a:r>
          </a:p>
          <a:p>
            <a:pPr lvl="2"/>
            <a:r>
              <a:rPr lang="en-US" sz="1800"/>
              <a:t>Parallelism between requests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381000" y="1524000"/>
          <a:ext cx="3808413" cy="4572000"/>
        </p:xfrm>
        <a:graphic>
          <a:graphicData uri="http://schemas.openxmlformats.org/presentationml/2006/ole">
            <p:oleObj spid="_x0000_s13316" name="Gráfico" r:id="rId3" imgW="3810338" imgH="4572326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Evaluation (32 disks)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Raid0</a:t>
            </a:r>
          </a:p>
          <a:p>
            <a:pPr lvl="1"/>
            <a:r>
              <a:rPr lang="en-US" sz="2000"/>
              <a:t>Does not use</a:t>
            </a:r>
          </a:p>
          <a:p>
            <a:pPr lvl="2"/>
            <a:r>
              <a:rPr lang="en-US" sz="1800"/>
              <a:t>Characteristics of good disks</a:t>
            </a:r>
          </a:p>
          <a:p>
            <a:pPr lvl="1"/>
            <a:r>
              <a:rPr lang="en-US" sz="2000"/>
              <a:t>It uses</a:t>
            </a:r>
          </a:p>
          <a:p>
            <a:pPr lvl="2"/>
            <a:r>
              <a:rPr lang="en-US" sz="1800"/>
              <a:t>Parallelism between requests</a:t>
            </a:r>
          </a:p>
          <a:p>
            <a:r>
              <a:rPr lang="en-US" sz="2400"/>
              <a:t>OnlyFast</a:t>
            </a:r>
          </a:p>
          <a:p>
            <a:pPr lvl="1"/>
            <a:r>
              <a:rPr lang="en-US" sz="2000"/>
              <a:t>Does not use</a:t>
            </a:r>
          </a:p>
          <a:p>
            <a:pPr lvl="2"/>
            <a:r>
              <a:rPr lang="en-US" sz="1800"/>
              <a:t>Parallelism between requests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381000" y="1524000"/>
          <a:ext cx="3808413" cy="4572000"/>
        </p:xfrm>
        <a:graphic>
          <a:graphicData uri="http://schemas.openxmlformats.org/presentationml/2006/ole">
            <p:oleObj spid="_x0000_s27652" name="Gráfico" r:id="rId3" imgW="3810338" imgH="4572326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AdaptRaid0</a:t>
            </a:r>
          </a:p>
          <a:p>
            <a:pPr lvl="1"/>
            <a:r>
              <a:rPr lang="en-US"/>
              <a:t>Performance</a:t>
            </a:r>
          </a:p>
          <a:p>
            <a:pPr lvl="2"/>
            <a:r>
              <a:rPr lang="en-US"/>
              <a:t>It knows how to use the disks</a:t>
            </a:r>
          </a:p>
          <a:p>
            <a:pPr lvl="2"/>
            <a:r>
              <a:rPr lang="en-US"/>
              <a:t>Allows parallelism</a:t>
            </a:r>
          </a:p>
          <a:p>
            <a:pPr lvl="1"/>
            <a:r>
              <a:rPr lang="en-US"/>
              <a:t>Size</a:t>
            </a:r>
          </a:p>
          <a:p>
            <a:pPr lvl="2"/>
            <a:r>
              <a:rPr lang="en-US"/>
              <a:t>It uses all the available capacity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Solve the same problem for Raid5</a:t>
            </a:r>
          </a:p>
          <a:p>
            <a:pPr lvl="1"/>
            <a:r>
              <a:rPr lang="en-US"/>
              <a:t>Problem of parity blocks</a:t>
            </a:r>
          </a:p>
          <a:p>
            <a:pPr lvl="1"/>
            <a:r>
              <a:rPr lang="en-US"/>
              <a:t>Less scalable</a:t>
            </a:r>
          </a:p>
          <a:p>
            <a:pPr lvl="2"/>
            <a:r>
              <a:rPr lang="en-US"/>
              <a:t>No parallelism among requests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Arrays (RAIDs)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Group several disks</a:t>
            </a:r>
          </a:p>
          <a:p>
            <a:pPr lvl="1"/>
            <a:r>
              <a:rPr lang="en-US" sz="2000"/>
              <a:t>Single address space</a:t>
            </a:r>
          </a:p>
          <a:p>
            <a:pPr lvl="1"/>
            <a:r>
              <a:rPr lang="en-US" sz="2000"/>
              <a:t>High capacity</a:t>
            </a:r>
          </a:p>
          <a:p>
            <a:pPr lvl="1"/>
            <a:r>
              <a:rPr lang="en-US" sz="2000"/>
              <a:t>Improved performance</a:t>
            </a:r>
          </a:p>
          <a:p>
            <a:pPr lvl="1"/>
            <a:r>
              <a:rPr lang="en-US" sz="2000" i="1"/>
              <a:t>Low</a:t>
            </a:r>
            <a:r>
              <a:rPr lang="en-US" sz="2000"/>
              <a:t> cost</a:t>
            </a:r>
          </a:p>
          <a:p>
            <a:r>
              <a:rPr lang="en-US" sz="2400">
                <a:solidFill>
                  <a:srgbClr val="FF9933"/>
                </a:solidFill>
              </a:rPr>
              <a:t>Heterogeneous</a:t>
            </a:r>
            <a:r>
              <a:rPr lang="en-US" sz="2400"/>
              <a:t> RAID</a:t>
            </a:r>
          </a:p>
          <a:p>
            <a:pPr lvl="1"/>
            <a:r>
              <a:rPr lang="en-US" sz="2000"/>
              <a:t>Not all disks are equal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209800" y="1752600"/>
            <a:ext cx="609600" cy="685800"/>
          </a:xfrm>
          <a:prstGeom prst="flowChartMagneticDisk">
            <a:avLst/>
          </a:prstGeom>
          <a:solidFill>
            <a:srgbClr val="0099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209800" y="2514600"/>
            <a:ext cx="609600" cy="685800"/>
          </a:xfrm>
          <a:prstGeom prst="flowChartMagneticDisk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2209800" y="3276600"/>
            <a:ext cx="609600" cy="685800"/>
          </a:xfrm>
          <a:prstGeom prst="flowChartMagneticDisk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2209800" y="4038600"/>
            <a:ext cx="609600" cy="685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2209800" y="4800600"/>
            <a:ext cx="609600" cy="685800"/>
          </a:xfrm>
          <a:prstGeom prst="flowChartMagneticDisk">
            <a:avLst/>
          </a:prstGeom>
          <a:solidFill>
            <a:srgbClr val="00CC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914400" y="1981200"/>
            <a:ext cx="473075" cy="376238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B0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914400" y="2362200"/>
            <a:ext cx="473075" cy="376238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B1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914400" y="2743200"/>
            <a:ext cx="473075" cy="3762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B2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914400" y="3124200"/>
            <a:ext cx="4730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B3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914400" y="3505200"/>
            <a:ext cx="473075" cy="376238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B4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914400" y="3886200"/>
            <a:ext cx="473075" cy="376238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B5</a:t>
            </a:r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914400" y="4267200"/>
            <a:ext cx="473075" cy="376238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B6</a:t>
            </a:r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914400" y="4648200"/>
            <a:ext cx="473075" cy="3762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>
                <a:latin typeface="Arial" charset="0"/>
              </a:rPr>
              <a:t>B7</a:t>
            </a:r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1371600" y="2057400"/>
            <a:ext cx="838200" cy="1524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1371600" y="2590800"/>
            <a:ext cx="838200" cy="3048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1371600" y="2971800"/>
            <a:ext cx="838200" cy="6858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371600" y="3352800"/>
            <a:ext cx="838200" cy="10668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371600" y="3733800"/>
            <a:ext cx="838200" cy="14478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1371600" y="2133600"/>
            <a:ext cx="838200" cy="1981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1371600" y="2895600"/>
            <a:ext cx="838200" cy="1600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1371600" y="3657600"/>
            <a:ext cx="838200" cy="1219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914400" y="487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2819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8194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28194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2819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28194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s-MX"/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>
            <a:off x="3124200" y="1905000"/>
            <a:ext cx="228600" cy="3352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Heterogeneous disk arrays are becoming a </a:t>
            </a:r>
            <a:r>
              <a:rPr lang="en-US">
                <a:solidFill>
                  <a:srgbClr val="FF9933"/>
                </a:solidFill>
              </a:rPr>
              <a:t>common</a:t>
            </a:r>
            <a:r>
              <a:rPr lang="en-US"/>
              <a:t> </a:t>
            </a:r>
            <a:r>
              <a:rPr lang="en-US">
                <a:solidFill>
                  <a:srgbClr val="FF9933"/>
                </a:solidFill>
              </a:rPr>
              <a:t>configuration</a:t>
            </a:r>
            <a:endParaRPr lang="en-US"/>
          </a:p>
          <a:p>
            <a:pPr lvl="1"/>
            <a:r>
              <a:rPr lang="en-US"/>
              <a:t>Replacing a new disk</a:t>
            </a:r>
          </a:p>
          <a:p>
            <a:pPr lvl="1"/>
            <a:r>
              <a:rPr lang="en-US"/>
              <a:t>Adding new disks</a:t>
            </a:r>
          </a:p>
          <a:p>
            <a:r>
              <a:rPr lang="en-US"/>
              <a:t>Current solution</a:t>
            </a:r>
          </a:p>
          <a:p>
            <a:pPr lvl="1"/>
            <a:r>
              <a:rPr lang="en-US"/>
              <a:t>All disks are treated as equal</a:t>
            </a:r>
          </a:p>
          <a:p>
            <a:pPr lvl="2"/>
            <a:r>
              <a:rPr lang="en-US"/>
              <a:t>No performance gain is obtained</a:t>
            </a:r>
          </a:p>
          <a:p>
            <a:pPr lvl="2"/>
            <a:r>
              <a:rPr lang="en-US"/>
              <a:t>No capacity gain is obtained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9933"/>
                </a:solidFill>
              </a:rPr>
              <a:t>AdaptRaid0</a:t>
            </a:r>
            <a:endParaRPr lang="en-US"/>
          </a:p>
          <a:p>
            <a:pPr lvl="1"/>
            <a:r>
              <a:rPr lang="en-US"/>
              <a:t>Block-distribution policy</a:t>
            </a:r>
          </a:p>
          <a:p>
            <a:pPr lvl="1"/>
            <a:r>
              <a:rPr lang="en-US"/>
              <a:t>Take advantage of the </a:t>
            </a:r>
            <a:r>
              <a:rPr lang="en-US" i="1"/>
              <a:t>goodies</a:t>
            </a:r>
            <a:r>
              <a:rPr lang="en-US"/>
              <a:t> of each disk</a:t>
            </a:r>
          </a:p>
          <a:p>
            <a:r>
              <a:rPr lang="en-US"/>
              <a:t>Target Environment</a:t>
            </a:r>
          </a:p>
          <a:p>
            <a:pPr lvl="1"/>
            <a:r>
              <a:rPr lang="en-US"/>
              <a:t>Scientific and general purpose</a:t>
            </a:r>
          </a:p>
          <a:p>
            <a:pPr lvl="1"/>
            <a:r>
              <a:rPr lang="en-US"/>
              <a:t>Not multimedia </a:t>
            </a:r>
          </a:p>
          <a:p>
            <a:pPr lvl="2"/>
            <a:r>
              <a:rPr lang="en-US"/>
              <a:t>Solutions have already been presented</a:t>
            </a:r>
          </a:p>
          <a:p>
            <a:pPr lvl="2"/>
            <a:r>
              <a:rPr lang="en-US"/>
              <a:t>Very dependent on some characteristics</a:t>
            </a:r>
          </a:p>
          <a:p>
            <a:pPr lvl="1"/>
            <a:r>
              <a:rPr lang="en-US"/>
              <a:t>Disk arrays level 0 (</a:t>
            </a:r>
            <a:r>
              <a:rPr lang="en-US" i="1"/>
              <a:t>RAID0</a:t>
            </a:r>
            <a:r>
              <a:rPr lang="en-US"/>
              <a:t>)</a:t>
            </a:r>
          </a:p>
          <a:p>
            <a:pPr lvl="2"/>
            <a:r>
              <a:rPr lang="en-US"/>
              <a:t>Level 5 is under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Multimedia Systems</a:t>
            </a:r>
          </a:p>
          <a:p>
            <a:pPr lvl="1"/>
            <a:r>
              <a:rPr lang="en-US"/>
              <a:t>Random distribution with replication </a:t>
            </a:r>
            <a:r>
              <a:rPr lang="en-US" sz="1800" b="1" i="1"/>
              <a:t>(Santos98)</a:t>
            </a:r>
            <a:endParaRPr lang="en-US"/>
          </a:p>
          <a:p>
            <a:pPr lvl="1"/>
            <a:r>
              <a:rPr lang="en-US"/>
              <a:t>Policy based on logical disks </a:t>
            </a:r>
            <a:r>
              <a:rPr lang="en-US" sz="1800" b="1" i="1"/>
              <a:t>(Zimmerman98)</a:t>
            </a:r>
            <a:endParaRPr lang="en-US"/>
          </a:p>
          <a:p>
            <a:pPr lvl="1"/>
            <a:r>
              <a:rPr lang="en-US"/>
              <a:t>Use fast disk for hot data </a:t>
            </a:r>
            <a:r>
              <a:rPr lang="en-US" sz="1800" b="1" i="1"/>
              <a:t>(Dan95)</a:t>
            </a:r>
            <a:endParaRPr lang="en-US"/>
          </a:p>
          <a:p>
            <a:pPr lvl="1"/>
            <a:r>
              <a:rPr lang="en-US">
                <a:solidFill>
                  <a:srgbClr val="FF9933"/>
                </a:solidFill>
              </a:rPr>
              <a:t>Differences</a:t>
            </a:r>
            <a:r>
              <a:rPr lang="en-US"/>
              <a:t>:</a:t>
            </a:r>
          </a:p>
          <a:p>
            <a:pPr lvl="2"/>
            <a:r>
              <a:rPr lang="en-US"/>
              <a:t>Large blocks, only reads, and sustained bandwidth</a:t>
            </a:r>
          </a:p>
          <a:p>
            <a:r>
              <a:rPr lang="en-US"/>
              <a:t>General purpose</a:t>
            </a:r>
          </a:p>
          <a:p>
            <a:pPr lvl="1"/>
            <a:r>
              <a:rPr lang="en-US"/>
              <a:t>HP AutoRaid </a:t>
            </a:r>
            <a:r>
              <a:rPr lang="en-US" sz="1800" b="1" i="1"/>
              <a:t>(Wilkes95)</a:t>
            </a:r>
            <a:endParaRPr lang="en-US"/>
          </a:p>
          <a:p>
            <a:pPr lvl="1"/>
            <a:r>
              <a:rPr lang="en-US"/>
              <a:t>Disc-Cache Disk </a:t>
            </a:r>
            <a:r>
              <a:rPr lang="en-US" sz="1800" b="1" i="1"/>
              <a:t>(Hu98)</a:t>
            </a:r>
            <a:endParaRPr lang="en-US"/>
          </a:p>
          <a:p>
            <a:pPr lvl="1"/>
            <a:r>
              <a:rPr lang="en-US">
                <a:solidFill>
                  <a:srgbClr val="FF9933"/>
                </a:solidFill>
              </a:rPr>
              <a:t>Differences</a:t>
            </a:r>
            <a:r>
              <a:rPr lang="en-US"/>
              <a:t>:</a:t>
            </a:r>
          </a:p>
          <a:p>
            <a:pPr lvl="2"/>
            <a:r>
              <a:rPr lang="en-US"/>
              <a:t>Do not adapt to the existent hardware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Arrays and Parallelism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Parallelism </a:t>
            </a:r>
            <a:r>
              <a:rPr lang="en-US">
                <a:solidFill>
                  <a:srgbClr val="FF9933"/>
                </a:solidFill>
              </a:rPr>
              <a:t>within a request</a:t>
            </a:r>
            <a:endParaRPr lang="en-US"/>
          </a:p>
          <a:p>
            <a:pPr lvl="1"/>
            <a:r>
              <a:rPr lang="en-US"/>
              <a:t>Requests have to large</a:t>
            </a:r>
          </a:p>
          <a:p>
            <a:pPr lvl="2"/>
            <a:r>
              <a:rPr lang="en-US"/>
              <a:t>The sub-request of each disk has to be large</a:t>
            </a:r>
          </a:p>
          <a:p>
            <a:pPr lvl="2"/>
            <a:r>
              <a:rPr lang="en-US"/>
              <a:t>Seek + search + transfer in all disks</a:t>
            </a:r>
          </a:p>
          <a:p>
            <a:r>
              <a:rPr lang="en-US"/>
              <a:t>Parallelism </a:t>
            </a:r>
            <a:r>
              <a:rPr lang="en-US">
                <a:solidFill>
                  <a:srgbClr val="FF9933"/>
                </a:solidFill>
              </a:rPr>
              <a:t>between requests</a:t>
            </a:r>
            <a:endParaRPr lang="en-US"/>
          </a:p>
          <a:p>
            <a:pPr lvl="1"/>
            <a:r>
              <a:rPr lang="en-US"/>
              <a:t>The number of disks has to be large</a:t>
            </a:r>
          </a:p>
          <a:p>
            <a:pPr lvl="2"/>
            <a:r>
              <a:rPr lang="en-US"/>
              <a:t>Compared to the average number of disks used in a requests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AdaptRaid0: An Example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Basic idea</a:t>
            </a:r>
          </a:p>
          <a:p>
            <a:pPr lvl="1"/>
            <a:r>
              <a:rPr lang="en-US" sz="2000" dirty="0"/>
              <a:t>Load each disk depending on its characteristics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1 fast disk</a:t>
            </a:r>
          </a:p>
          <a:p>
            <a:pPr lvl="2"/>
            <a:r>
              <a:rPr lang="en-US" sz="1800" dirty="0"/>
              <a:t>Size = S</a:t>
            </a:r>
          </a:p>
          <a:p>
            <a:pPr lvl="2"/>
            <a:r>
              <a:rPr lang="en-US" sz="1800" dirty="0"/>
              <a:t>Performance = P</a:t>
            </a:r>
          </a:p>
          <a:p>
            <a:pPr lvl="1"/>
            <a:r>
              <a:rPr lang="en-US" sz="2000" dirty="0"/>
              <a:t>1 slow disk</a:t>
            </a:r>
          </a:p>
          <a:p>
            <a:pPr lvl="2"/>
            <a:r>
              <a:rPr lang="en-US" sz="1800" dirty="0"/>
              <a:t>Size = S/2</a:t>
            </a:r>
          </a:p>
          <a:p>
            <a:pPr lvl="2"/>
            <a:r>
              <a:rPr lang="en-US" sz="1800" dirty="0"/>
              <a:t>Performance = P/2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1524000" y="1905000"/>
            <a:ext cx="1644650" cy="3505200"/>
            <a:chOff x="144" y="1152"/>
            <a:chExt cx="1036" cy="2208"/>
          </a:xfrm>
        </p:grpSpPr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240" y="144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00</a:t>
              </a:r>
              <a:endParaRPr lang="en-US"/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240" y="168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02</a:t>
              </a:r>
              <a:endParaRPr lang="en-US"/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04</a:t>
              </a:r>
              <a:endParaRPr lang="en-US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40" y="216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06</a:t>
              </a:r>
              <a:endParaRPr lang="en-US"/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240" y="240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08</a:t>
              </a:r>
              <a:endParaRPr lang="en-US"/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40" y="264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09</a:t>
              </a:r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240" y="288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240" y="312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11</a:t>
              </a:r>
              <a:endParaRPr 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816" y="144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01</a:t>
              </a:r>
              <a:endParaRPr lang="en-US"/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816" y="168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03</a:t>
              </a:r>
              <a:endParaRPr lang="en-US"/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816" y="192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05</a:t>
              </a:r>
              <a:endParaRPr lang="en-US"/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816" y="2160"/>
              <a:ext cx="28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07</a:t>
              </a:r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520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V="1">
              <a:off x="520" y="2400"/>
              <a:ext cx="28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44" y="1440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92" y="115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ca-ES" sz="1800">
                  <a:latin typeface="Arial" charset="0"/>
                </a:rPr>
                <a:t>Fast</a:t>
              </a:r>
              <a:endParaRPr lang="ca-ES"/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752" y="115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ca-ES" sz="1800">
                  <a:latin typeface="Arial" charset="0"/>
                </a:rPr>
                <a:t>Slow</a:t>
              </a:r>
              <a:endParaRPr lang="ca-ES"/>
            </a:p>
          </p:txBody>
        </p:sp>
      </p:grpSp>
      <p:grpSp>
        <p:nvGrpSpPr>
          <p:cNvPr id="23606" name="Group 54"/>
          <p:cNvGrpSpPr>
            <a:grpSpLocks/>
          </p:cNvGrpSpPr>
          <p:nvPr/>
        </p:nvGrpSpPr>
        <p:grpSpPr bwMode="auto">
          <a:xfrm>
            <a:off x="1524000" y="1905000"/>
            <a:ext cx="1657350" cy="3505200"/>
            <a:chOff x="1432" y="1200"/>
            <a:chExt cx="1044" cy="2208"/>
          </a:xfrm>
        </p:grpSpPr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1536" y="1488"/>
              <a:ext cx="282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00</a:t>
              </a:r>
              <a:endParaRPr lang="en-US"/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1536" y="1728"/>
              <a:ext cx="282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02</a:t>
              </a:r>
              <a:endParaRPr lang="en-US"/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1536" y="1968"/>
              <a:ext cx="282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04</a:t>
              </a:r>
              <a:endParaRPr lang="en-US"/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1536" y="2208"/>
              <a:ext cx="282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05</a:t>
              </a:r>
              <a:endParaRPr lang="en-US"/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1536" y="2448"/>
              <a:ext cx="282" cy="23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06</a:t>
              </a:r>
              <a:endParaRPr lang="en-US"/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1536" y="2688"/>
              <a:ext cx="282" cy="23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08</a:t>
              </a:r>
              <a:endParaRPr lang="en-US"/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1536" y="2928"/>
              <a:ext cx="282" cy="23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536" y="3168"/>
              <a:ext cx="282" cy="23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11</a:t>
              </a:r>
              <a:endParaRPr lang="en-US"/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2112" y="1488"/>
              <a:ext cx="282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01</a:t>
              </a:r>
              <a:endParaRPr lang="en-US"/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2112" y="1728"/>
              <a:ext cx="282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03</a:t>
              </a:r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112" y="1968"/>
              <a:ext cx="282" cy="23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07</a:t>
              </a:r>
              <a:endParaRPr lang="en-US"/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112" y="2208"/>
              <a:ext cx="282" cy="23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>
                  <a:latin typeface="Arial" charset="0"/>
                </a:rPr>
                <a:t>09</a:t>
              </a:r>
              <a:endParaRPr lang="en-US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1816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 flipV="1">
              <a:off x="1816" y="196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 flipV="1">
              <a:off x="1816" y="2448"/>
              <a:ext cx="28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1432" y="14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s-MX"/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1488" y="1200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ca-ES" sz="1800">
                  <a:latin typeface="Arial" charset="0"/>
                </a:rPr>
                <a:t>Fast</a:t>
              </a:r>
              <a:endParaRPr lang="ca-ES"/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048" y="1200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ca-ES" sz="1800">
                  <a:latin typeface="Arial" charset="0"/>
                </a:rPr>
                <a:t>Slow</a:t>
              </a:r>
              <a:endParaRPr lang="ca-ES"/>
            </a:p>
          </p:txBody>
        </p:sp>
      </p:grp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609600" y="32004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ca-ES" sz="1800">
                <a:latin typeface="Arial" charset="0"/>
              </a:rPr>
              <a:t>Patern</a:t>
            </a:r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AdaptRaid0:  The Parameters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Utilization factor (UF)</a:t>
            </a:r>
          </a:p>
          <a:p>
            <a:pPr lvl="1"/>
            <a:r>
              <a:rPr lang="en-US"/>
              <a:t>One factor per disk</a:t>
            </a:r>
          </a:p>
          <a:p>
            <a:pPr lvl="2"/>
            <a:r>
              <a:rPr lang="en-US"/>
              <a:t>Larger disks have more blocks?</a:t>
            </a:r>
          </a:p>
          <a:p>
            <a:pPr lvl="2"/>
            <a:r>
              <a:rPr lang="en-US"/>
              <a:t>Faster disks have more blocks?</a:t>
            </a:r>
          </a:p>
          <a:p>
            <a:r>
              <a:rPr lang="en-US"/>
              <a:t>Lines in pattern (LIP)</a:t>
            </a:r>
          </a:p>
          <a:p>
            <a:pPr lvl="1"/>
            <a:r>
              <a:rPr lang="en-US"/>
              <a:t>We define a pattern using the UF</a:t>
            </a:r>
          </a:p>
          <a:p>
            <a:pPr lvl="2"/>
            <a:r>
              <a:rPr lang="en-US"/>
              <a:t>Large patterns allow more requests with good disks</a:t>
            </a:r>
          </a:p>
          <a:p>
            <a:pPr lvl="2"/>
            <a:r>
              <a:rPr lang="en-US"/>
              <a:t>Small patterns allow a better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AdaptRaid0: The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</a:t>
            </a:r>
          </a:p>
          <a:p>
            <a:pPr lvl="1"/>
            <a:r>
              <a:rPr lang="en-US"/>
              <a:t>Decide LIP and Uf</a:t>
            </a:r>
            <a:r>
              <a:rPr lang="en-US" baseline="-25000"/>
              <a:t>d</a:t>
            </a:r>
          </a:p>
          <a:p>
            <a:pPr lvl="1"/>
            <a:r>
              <a:rPr lang="en-US"/>
              <a:t>Compute number of blocks per disk in the pattern</a:t>
            </a:r>
          </a:p>
          <a:p>
            <a:pPr lvl="2"/>
            <a:r>
              <a:rPr lang="en-US">
                <a:latin typeface="Courier New" pitchFamily="49" charset="0"/>
              </a:rPr>
              <a:t>Blocks</a:t>
            </a:r>
            <a:r>
              <a:rPr lang="en-US" baseline="-25000">
                <a:latin typeface="Courier New" pitchFamily="49" charset="0"/>
              </a:rPr>
              <a:t>d</a:t>
            </a:r>
            <a:r>
              <a:rPr lang="en-US">
                <a:latin typeface="Courier New" pitchFamily="49" charset="0"/>
              </a:rPr>
              <a:t>= int(UF</a:t>
            </a:r>
            <a:r>
              <a:rPr lang="en-US" baseline="-25000">
                <a:latin typeface="Courier New" pitchFamily="49" charset="0"/>
              </a:rPr>
              <a:t>d</a:t>
            </a:r>
            <a:r>
              <a:rPr lang="en-US">
                <a:latin typeface="Courier New" pitchFamily="49" charset="0"/>
              </a:rPr>
              <a:t> * LIP)</a:t>
            </a:r>
            <a:endParaRPr lang="en-US"/>
          </a:p>
          <a:p>
            <a:pPr lvl="1"/>
            <a:r>
              <a:rPr lang="en-US"/>
              <a:t>Distribute blocks in a round-robin way</a:t>
            </a:r>
          </a:p>
          <a:p>
            <a:pPr lvl="2"/>
            <a:r>
              <a:rPr lang="en-US"/>
              <a:t>Use the available disks</a:t>
            </a:r>
          </a:p>
          <a:p>
            <a:pPr lvl="2"/>
            <a:r>
              <a:rPr lang="en-US"/>
              <a:t>A disk becomes unavailable when Blocks</a:t>
            </a:r>
            <a:r>
              <a:rPr lang="en-US" baseline="-25000"/>
              <a:t>d</a:t>
            </a:r>
            <a:r>
              <a:rPr lang="en-US"/>
              <a:t> have already been placed in it</a:t>
            </a:r>
          </a:p>
          <a:p>
            <a:pPr lvl="1"/>
            <a:r>
              <a:rPr lang="en-US"/>
              <a:t>Repeat step 3 until one disk becomes full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u.pot">
  <a:themeElements>
    <a:clrScheme name="blau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u.pot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u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u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F:\blau.pot</Template>
  <TotalTime>283</TotalTime>
  <Words>579</Words>
  <Application>Microsoft PowerPoint</Application>
  <PresentationFormat>Presentación en pantalla (4:3)</PresentationFormat>
  <Paragraphs>175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Times New Roman</vt:lpstr>
      <vt:lpstr>Impact</vt:lpstr>
      <vt:lpstr>Arial</vt:lpstr>
      <vt:lpstr>Wingdings</vt:lpstr>
      <vt:lpstr>Courier New</vt:lpstr>
      <vt:lpstr>blau.pot</vt:lpstr>
      <vt:lpstr>Gráfico de Microsoft Graph 97</vt:lpstr>
      <vt:lpstr>A Case for  Heterogeneous Disk Arrays</vt:lpstr>
      <vt:lpstr>Disk Arrays (RAIDs)</vt:lpstr>
      <vt:lpstr>Motivation</vt:lpstr>
      <vt:lpstr>Objective</vt:lpstr>
      <vt:lpstr>Related Work</vt:lpstr>
      <vt:lpstr>Disk Arrays and Parallelism</vt:lpstr>
      <vt:lpstr>AdaptRaid0: An Example</vt:lpstr>
      <vt:lpstr>AdaptRaid0:  The Parameters</vt:lpstr>
      <vt:lpstr>AdaptRaid0: The Algorithm</vt:lpstr>
      <vt:lpstr>Methodology</vt:lpstr>
      <vt:lpstr>Environment</vt:lpstr>
      <vt:lpstr>Capacity Evaluation</vt:lpstr>
      <vt:lpstr>Performance Evaluation (8 disks)</vt:lpstr>
      <vt:lpstr>Performance Evaluation (32 disks)</vt:lpstr>
      <vt:lpstr>Conclusions</vt:lpstr>
      <vt:lpstr>Future Work</vt:lpstr>
    </vt:vector>
  </TitlesOfParts>
  <Company>UPC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for  Heterogeneous Disk Arrays</dc:title>
  <dc:creator>FIB</dc:creator>
  <cp:lastModifiedBy>LAURA</cp:lastModifiedBy>
  <cp:revision>27</cp:revision>
  <dcterms:created xsi:type="dcterms:W3CDTF">2000-03-03T16:45:00Z</dcterms:created>
  <dcterms:modified xsi:type="dcterms:W3CDTF">2008-03-12T22:25:22Z</dcterms:modified>
</cp:coreProperties>
</file>