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8" r:id="rId2"/>
  </p:sldIdLst>
  <p:sldSz cx="43891200" cy="32918400"/>
  <p:notesSz cx="6858000" cy="9144000"/>
  <p:defaultTextStyle>
    <a:defPPr>
      <a:defRPr lang="en-US"/>
    </a:defPPr>
    <a:lvl1pPr marL="0" algn="l" defTabSz="1843430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1843430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1843430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1843430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1843430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1843430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1843430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1843430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1843430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1E88"/>
    <a:srgbClr val="942093"/>
    <a:srgbClr val="009193"/>
    <a:srgbClr val="9437FF"/>
    <a:srgbClr val="521B93"/>
    <a:srgbClr val="73FB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854"/>
    <p:restoredTop sz="94599"/>
  </p:normalViewPr>
  <p:slideViewPr>
    <p:cSldViewPr snapToGrid="0" snapToObjects="1">
      <p:cViewPr>
        <p:scale>
          <a:sx n="24" d="100"/>
          <a:sy n="24" d="100"/>
        </p:scale>
        <p:origin x="152" y="-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3620C1-1F67-DC48-A525-AFAE97FF19C8}" type="datetimeFigureOut">
              <a:rPr lang="en-US" smtClean="0"/>
              <a:t>3/5/18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0896E-E504-5D4E-B766-6B2BEF9CA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13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0896E-E504-5D4E-B766-6B2BEF9CA5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444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0" y="5387342"/>
            <a:ext cx="32918400" cy="1146048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3/5/18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946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3/5/18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0" y="1752600"/>
            <a:ext cx="9464040" cy="2789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0" y="1752600"/>
            <a:ext cx="27843480" cy="278968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3/5/18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3/5/18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0" y="8206745"/>
            <a:ext cx="37856160" cy="13693138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0" y="22029425"/>
            <a:ext cx="37856160" cy="7200898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3/5/18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3/5/18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3"/>
            <a:ext cx="37856160" cy="6362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39" y="8069582"/>
            <a:ext cx="18568033" cy="3954778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39" y="12024360"/>
            <a:ext cx="18568033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0" y="8069582"/>
            <a:ext cx="18659477" cy="3954778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0" y="12024360"/>
            <a:ext cx="18659477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3/5/18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3/5/18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3/5/18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4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9" y="2194560"/>
            <a:ext cx="14156053" cy="768096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2"/>
            <a:ext cx="22219920" cy="233934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9" y="9875520"/>
            <a:ext cx="14156053" cy="18295622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3/5/18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4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9" y="2194560"/>
            <a:ext cx="14156053" cy="768096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659477" y="4739642"/>
            <a:ext cx="22219920" cy="23393400"/>
          </a:xfrm>
        </p:spPr>
        <p:txBody>
          <a:bodyPr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9" y="9875520"/>
            <a:ext cx="14156053" cy="18295622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3/5/18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3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2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3/5/18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2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2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5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653" userDrawn="1">
          <p15:clr>
            <a:srgbClr val="F26B43"/>
          </p15:clr>
        </p15:guide>
        <p15:guide id="2" orient="horz" pos="19008" userDrawn="1">
          <p15:clr>
            <a:srgbClr val="F26B43"/>
          </p15:clr>
        </p15:guide>
        <p15:guide id="3" orient="horz" pos="7373" userDrawn="1">
          <p15:clr>
            <a:srgbClr val="F26B43"/>
          </p15:clr>
        </p15:guide>
        <p15:guide id="4" orient="horz" pos="18432" userDrawn="1">
          <p15:clr>
            <a:srgbClr val="F26B43"/>
          </p15:clr>
        </p15:guide>
        <p15:guide id="5" pos="15898" userDrawn="1">
          <p15:clr>
            <a:srgbClr val="F26B43"/>
          </p15:clr>
        </p15:guide>
        <p15:guide id="6" pos="17280" userDrawn="1">
          <p15:clr>
            <a:srgbClr val="F26B43"/>
          </p15:clr>
        </p15:guide>
        <p15:guide id="7" orient="horz" pos="1728" userDrawn="1">
          <p15:clr>
            <a:srgbClr val="F26B43"/>
          </p15:clr>
        </p15:guide>
        <p15:guide id="8" pos="26525" userDrawn="1">
          <p15:clr>
            <a:srgbClr val="F26B43"/>
          </p15:clr>
        </p15:guide>
        <p15:guide id="9" pos="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Rectangle 578"/>
          <p:cNvSpPr/>
          <p:nvPr/>
        </p:nvSpPr>
        <p:spPr>
          <a:xfrm>
            <a:off x="0" y="-19308"/>
            <a:ext cx="43891200" cy="2764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30697714"/>
            <a:ext cx="43891200" cy="222068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12566" y="3243283"/>
            <a:ext cx="5303520" cy="1209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9193"/>
                </a:solidFill>
                <a:latin typeface="Roboto" charset="0"/>
                <a:ea typeface="Roboto" charset="0"/>
                <a:cs typeface="Roboto" charset="0"/>
              </a:rPr>
              <a:t>PROBLEM</a:t>
            </a:r>
            <a:endParaRPr lang="en-US" b="1" dirty="0">
              <a:solidFill>
                <a:srgbClr val="009193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2566" y="694883"/>
            <a:ext cx="368198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 smtClean="0">
                <a:solidFill>
                  <a:srgbClr val="009193"/>
                </a:solidFill>
                <a:latin typeface="Roboto Slab" charset="0"/>
                <a:ea typeface="Roboto Slab" charset="0"/>
                <a:cs typeface="Roboto Slab" charset="0"/>
              </a:rPr>
              <a:t>TA Works</a:t>
            </a:r>
            <a:r>
              <a:rPr lang="en-US" sz="8800" b="1" dirty="0" smtClean="0">
                <a:solidFill>
                  <a:schemeClr val="accent2"/>
                </a:solidFill>
                <a:latin typeface="Roboto Slab" charset="0"/>
                <a:ea typeface="Roboto Slab" charset="0"/>
                <a:cs typeface="Roboto Slab" charset="0"/>
              </a:rPr>
              <a:t> | </a:t>
            </a:r>
            <a:r>
              <a:rPr lang="en-CA" sz="8800" dirty="0">
                <a:solidFill>
                  <a:srgbClr val="941E88"/>
                </a:solidFill>
                <a:latin typeface="Roboto Slab" charset="0"/>
                <a:ea typeface="Roboto Slab" charset="0"/>
                <a:cs typeface="Roboto Slab" charset="0"/>
              </a:rPr>
              <a:t>Improving the end-to-end TA assignment process</a:t>
            </a:r>
            <a:r>
              <a:rPr lang="en-US" sz="8800" dirty="0">
                <a:solidFill>
                  <a:srgbClr val="941E88"/>
                </a:solidFill>
                <a:latin typeface="Roboto Slab" charset="0"/>
                <a:ea typeface="Roboto Slab" charset="0"/>
                <a:cs typeface="Roboto Slab" charset="0"/>
              </a:rPr>
              <a:t> </a:t>
            </a:r>
            <a:endParaRPr lang="en-US" sz="8800" b="1" dirty="0">
              <a:solidFill>
                <a:srgbClr val="941E88"/>
              </a:solidFill>
              <a:latin typeface="Roboto Slab" charset="0"/>
              <a:ea typeface="Roboto Slab" charset="0"/>
              <a:cs typeface="Roboto Slab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251443" y="3398448"/>
            <a:ext cx="5724000" cy="1209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9193"/>
                </a:solidFill>
                <a:latin typeface="Roboto" charset="0"/>
                <a:ea typeface="Roboto" charset="0"/>
                <a:cs typeface="Roboto" charset="0"/>
              </a:rPr>
              <a:t>OBJECTIVES</a:t>
            </a:r>
            <a:endParaRPr lang="en-US" b="1" dirty="0">
              <a:solidFill>
                <a:srgbClr val="009193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12566" y="11072637"/>
            <a:ext cx="5256000" cy="1201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9193"/>
                </a:solidFill>
                <a:latin typeface="Roboto" charset="0"/>
                <a:ea typeface="Roboto" charset="0"/>
                <a:cs typeface="Roboto" charset="0"/>
              </a:rPr>
              <a:t>APPROACH</a:t>
            </a:r>
            <a:endParaRPr lang="en-US" b="1" dirty="0">
              <a:solidFill>
                <a:srgbClr val="009193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224881" y="10058445"/>
            <a:ext cx="5251269" cy="1209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9193"/>
                </a:solidFill>
                <a:latin typeface="Roboto" charset="0"/>
                <a:ea typeface="Roboto" charset="0"/>
                <a:cs typeface="Roboto" charset="0"/>
              </a:rPr>
              <a:t>SOLUTION</a:t>
            </a:r>
            <a:endParaRPr lang="en-US" b="1" dirty="0">
              <a:solidFill>
                <a:srgbClr val="009193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812566" y="10449232"/>
            <a:ext cx="9000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2165259" y="22992179"/>
            <a:ext cx="5251269" cy="1209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9193"/>
                </a:solidFill>
                <a:latin typeface="Roboto" charset="0"/>
                <a:ea typeface="Roboto" charset="0"/>
                <a:cs typeface="Roboto" charset="0"/>
              </a:rPr>
              <a:t>OUTCOME</a:t>
            </a:r>
            <a:endParaRPr lang="en-US" b="1" dirty="0">
              <a:solidFill>
                <a:srgbClr val="009193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cxnSp>
        <p:nvCxnSpPr>
          <p:cNvPr id="571" name="Straight Connector 570"/>
          <p:cNvCxnSpPr/>
          <p:nvPr/>
        </p:nvCxnSpPr>
        <p:spPr>
          <a:xfrm flipV="1">
            <a:off x="22165259" y="9558540"/>
            <a:ext cx="9000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7" name="TextBox 576"/>
          <p:cNvSpPr txBox="1"/>
          <p:nvPr/>
        </p:nvSpPr>
        <p:spPr>
          <a:xfrm flipH="1">
            <a:off x="812566" y="4924908"/>
            <a:ext cx="19362876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5500" dirty="0" smtClean="0">
                <a:latin typeface="Roboto" charset="0"/>
                <a:ea typeface="Roboto" charset="0"/>
                <a:cs typeface="Roboto" charset="0"/>
              </a:rPr>
              <a:t>Three times each year, the Management Sciences department relies on </a:t>
            </a:r>
            <a:r>
              <a:rPr lang="en-US" sz="5500" dirty="0" smtClean="0">
                <a:solidFill>
                  <a:srgbClr val="942093"/>
                </a:solidFill>
                <a:latin typeface="Roboto" charset="0"/>
                <a:ea typeface="Roboto" charset="0"/>
                <a:cs typeface="Roboto" charset="0"/>
              </a:rPr>
              <a:t>five systems</a:t>
            </a:r>
            <a:r>
              <a:rPr lang="en-US" sz="55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5500" dirty="0" smtClean="0">
                <a:latin typeface="Roboto" charset="0"/>
                <a:ea typeface="Roboto" charset="0"/>
                <a:cs typeface="Roboto" charset="0"/>
              </a:rPr>
              <a:t>&amp; </a:t>
            </a:r>
            <a:r>
              <a:rPr lang="en-US" sz="5500" dirty="0" smtClean="0">
                <a:solidFill>
                  <a:srgbClr val="942093"/>
                </a:solidFill>
                <a:latin typeface="Roboto" charset="0"/>
                <a:ea typeface="Roboto" charset="0"/>
                <a:cs typeface="Roboto" charset="0"/>
              </a:rPr>
              <a:t>four people </a:t>
            </a:r>
            <a:r>
              <a:rPr lang="en-US" sz="5500" dirty="0" smtClean="0">
                <a:latin typeface="Roboto" charset="0"/>
                <a:ea typeface="Roboto" charset="0"/>
                <a:cs typeface="Roboto" charset="0"/>
              </a:rPr>
              <a:t>to complete the TA assignment process.</a:t>
            </a:r>
            <a:endParaRPr lang="en-US" sz="550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78" name="TextBox 577"/>
          <p:cNvSpPr txBox="1"/>
          <p:nvPr/>
        </p:nvSpPr>
        <p:spPr>
          <a:xfrm flipH="1">
            <a:off x="23866983" y="4924357"/>
            <a:ext cx="1876147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5500" dirty="0" smtClean="0">
                <a:latin typeface="Roboto" charset="0"/>
                <a:ea typeface="Roboto" charset="0"/>
                <a:cs typeface="Roboto" charset="0"/>
              </a:rPr>
              <a:t>Develop an end-to-end </a:t>
            </a:r>
            <a:r>
              <a:rPr lang="en-US" sz="5500" dirty="0" smtClean="0">
                <a:solidFill>
                  <a:srgbClr val="942093"/>
                </a:solidFill>
                <a:latin typeface="Roboto" charset="0"/>
                <a:ea typeface="Roboto" charset="0"/>
                <a:cs typeface="Roboto" charset="0"/>
              </a:rPr>
              <a:t>software system </a:t>
            </a:r>
            <a:r>
              <a:rPr lang="en-US" sz="5500" dirty="0" smtClean="0">
                <a:latin typeface="Roboto" charset="0"/>
                <a:ea typeface="Roboto" charset="0"/>
                <a:cs typeface="Roboto" charset="0"/>
              </a:rPr>
              <a:t>to streamline the TA assignment process</a:t>
            </a:r>
            <a:endParaRPr lang="en-US" sz="550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80" name="TextBox 579"/>
          <p:cNvSpPr txBox="1"/>
          <p:nvPr/>
        </p:nvSpPr>
        <p:spPr>
          <a:xfrm flipH="1">
            <a:off x="812566" y="30977059"/>
            <a:ext cx="1864878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Team 4</a:t>
            </a:r>
            <a:r>
              <a:rPr lang="en-US" sz="45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: Laura Dobson, Johnson Kan, Amy Leblond, Sarah Watts</a:t>
            </a:r>
            <a:endParaRPr lang="en-US" sz="45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81" name="TextBox 580"/>
          <p:cNvSpPr txBox="1"/>
          <p:nvPr/>
        </p:nvSpPr>
        <p:spPr>
          <a:xfrm flipH="1">
            <a:off x="812566" y="31799370"/>
            <a:ext cx="1864878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Advisor &amp; Client</a:t>
            </a:r>
            <a:r>
              <a:rPr lang="en-US" sz="45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: Dr. Mark Smucker</a:t>
            </a:r>
            <a:endParaRPr lang="en-US" sz="45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82" name="TextBox 581"/>
          <p:cNvSpPr txBox="1"/>
          <p:nvPr/>
        </p:nvSpPr>
        <p:spPr>
          <a:xfrm flipH="1">
            <a:off x="34036455" y="31761889"/>
            <a:ext cx="897013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5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MANAGEMENT ENGINEERING</a:t>
            </a:r>
            <a:endParaRPr lang="en-US" sz="45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83" name="TextBox 582"/>
          <p:cNvSpPr txBox="1"/>
          <p:nvPr/>
        </p:nvSpPr>
        <p:spPr>
          <a:xfrm flipH="1">
            <a:off x="35494742" y="30978050"/>
            <a:ext cx="751185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500" b="1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WATERLOO</a:t>
            </a:r>
            <a:r>
              <a:rPr lang="en-US" sz="45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| ENGINEERING</a:t>
            </a:r>
            <a:endParaRPr lang="en-US" sz="45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84" name="TextBox 583"/>
          <p:cNvSpPr txBox="1"/>
          <p:nvPr/>
        </p:nvSpPr>
        <p:spPr>
          <a:xfrm flipH="1">
            <a:off x="23866986" y="7117153"/>
            <a:ext cx="1876147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5500" dirty="0" smtClean="0">
                <a:latin typeface="Roboto" charset="0"/>
                <a:ea typeface="Roboto" charset="0"/>
                <a:cs typeface="Roboto" charset="0"/>
              </a:rPr>
              <a:t>Formulate a multi-objective </a:t>
            </a:r>
            <a:r>
              <a:rPr lang="en-US" sz="5500" dirty="0" smtClean="0">
                <a:solidFill>
                  <a:srgbClr val="942093"/>
                </a:solidFill>
                <a:latin typeface="Roboto" charset="0"/>
                <a:ea typeface="Roboto" charset="0"/>
                <a:cs typeface="Roboto" charset="0"/>
              </a:rPr>
              <a:t>optimization problem </a:t>
            </a:r>
            <a:r>
              <a:rPr lang="en-US" sz="5500" dirty="0" smtClean="0">
                <a:latin typeface="Roboto" charset="0"/>
                <a:ea typeface="Roboto" charset="0"/>
                <a:cs typeface="Roboto" charset="0"/>
              </a:rPr>
              <a:t>to assign more, high-quality graduate students to TA placements </a:t>
            </a:r>
            <a:endParaRPr lang="en-US" sz="5500" dirty="0">
              <a:latin typeface="Roboto" charset="0"/>
              <a:ea typeface="Roboto" charset="0"/>
              <a:cs typeface="Roboto" charset="0"/>
            </a:endParaRPr>
          </a:p>
        </p:txBody>
      </p:sp>
      <p:pic>
        <p:nvPicPr>
          <p:cNvPr id="587" name="Picture 58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5259" y="7213956"/>
            <a:ext cx="1430958" cy="1483956"/>
          </a:xfrm>
          <a:prstGeom prst="rect">
            <a:avLst/>
          </a:prstGeom>
        </p:spPr>
      </p:pic>
      <p:pic>
        <p:nvPicPr>
          <p:cNvPr id="588" name="Picture 58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1546" y="5113587"/>
            <a:ext cx="1258384" cy="1308719"/>
          </a:xfrm>
          <a:prstGeom prst="rect">
            <a:avLst/>
          </a:prstGeom>
        </p:spPr>
      </p:pic>
      <p:sp>
        <p:nvSpPr>
          <p:cNvPr id="589" name="TextBox 588"/>
          <p:cNvSpPr txBox="1"/>
          <p:nvPr/>
        </p:nvSpPr>
        <p:spPr>
          <a:xfrm flipH="1">
            <a:off x="812566" y="7863764"/>
            <a:ext cx="1936287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5500" dirty="0" smtClean="0">
                <a:latin typeface="Roboto" charset="0"/>
                <a:ea typeface="Roboto" charset="0"/>
                <a:cs typeface="Roboto" charset="0"/>
              </a:rPr>
              <a:t>The result is a process time of </a:t>
            </a:r>
            <a:r>
              <a:rPr lang="en-US" sz="5500" dirty="0" smtClean="0">
                <a:solidFill>
                  <a:srgbClr val="942093"/>
                </a:solidFill>
                <a:latin typeface="Roboto" charset="0"/>
                <a:ea typeface="Roboto" charset="0"/>
                <a:cs typeface="Roboto" charset="0"/>
              </a:rPr>
              <a:t>over</a:t>
            </a:r>
            <a:r>
              <a:rPr lang="en-US" sz="5500" dirty="0" smtClean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5500" dirty="0" smtClean="0">
                <a:solidFill>
                  <a:srgbClr val="942093"/>
                </a:solidFill>
                <a:latin typeface="Roboto" charset="0"/>
                <a:ea typeface="Roboto" charset="0"/>
                <a:cs typeface="Roboto" charset="0"/>
              </a:rPr>
              <a:t>seven days </a:t>
            </a:r>
            <a:r>
              <a:rPr lang="en-US" sz="5500" dirty="0" smtClean="0">
                <a:latin typeface="Roboto" charset="0"/>
                <a:ea typeface="Roboto" charset="0"/>
                <a:cs typeface="Roboto" charset="0"/>
              </a:rPr>
              <a:t>due to continuous rework, overproduction and wait time.</a:t>
            </a:r>
            <a:endParaRPr lang="en-US" sz="5500" dirty="0">
              <a:latin typeface="Roboto" charset="0"/>
              <a:ea typeface="Roboto" charset="0"/>
              <a:cs typeface="Roboto" charset="0"/>
            </a:endParaRPr>
          </a:p>
        </p:txBody>
      </p:sp>
      <p:cxnSp>
        <p:nvCxnSpPr>
          <p:cNvPr id="1165" name="Straight Connector 1164"/>
          <p:cNvCxnSpPr/>
          <p:nvPr/>
        </p:nvCxnSpPr>
        <p:spPr>
          <a:xfrm>
            <a:off x="10096072" y="14639622"/>
            <a:ext cx="0" cy="2093421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3" name="TextBox 1252"/>
          <p:cNvSpPr txBox="1"/>
          <p:nvPr/>
        </p:nvSpPr>
        <p:spPr>
          <a:xfrm>
            <a:off x="1562888" y="16650921"/>
            <a:ext cx="5917698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 smtClean="0">
                <a:latin typeface="Roboto" charset="0"/>
                <a:ea typeface="Roboto" charset="0"/>
                <a:cs typeface="Roboto" charset="0"/>
              </a:rPr>
              <a:t>Low Fidelity Prototypes</a:t>
            </a:r>
          </a:p>
          <a:p>
            <a:endParaRPr lang="en-US" sz="2500" dirty="0">
              <a:latin typeface="Roboto" charset="0"/>
              <a:ea typeface="Roboto" charset="0"/>
              <a:cs typeface="Roboto" charset="0"/>
            </a:endParaRPr>
          </a:p>
          <a:p>
            <a:r>
              <a:rPr lang="en-US" sz="4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Utilized </a:t>
            </a:r>
            <a:r>
              <a:rPr lang="en-US" sz="4500" b="1" dirty="0" smtClean="0">
                <a:solidFill>
                  <a:srgbClr val="941E88"/>
                </a:solidFill>
                <a:latin typeface="Roboto" charset="0"/>
                <a:ea typeface="Roboto" charset="0"/>
                <a:cs typeface="Roboto" charset="0"/>
              </a:rPr>
              <a:t>Balsamiq</a:t>
            </a:r>
            <a:r>
              <a:rPr lang="en-US" sz="4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 for quick iteration</a:t>
            </a:r>
          </a:p>
        </p:txBody>
      </p:sp>
      <p:sp>
        <p:nvSpPr>
          <p:cNvPr id="1257" name="TextBox 1256"/>
          <p:cNvSpPr txBox="1"/>
          <p:nvPr/>
        </p:nvSpPr>
        <p:spPr>
          <a:xfrm flipH="1">
            <a:off x="1448377" y="13256197"/>
            <a:ext cx="646952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 smtClean="0">
                <a:latin typeface="Roboto" charset="0"/>
                <a:ea typeface="Roboto" charset="0"/>
                <a:cs typeface="Roboto" charset="0"/>
              </a:rPr>
              <a:t>Problem Analysis</a:t>
            </a:r>
          </a:p>
          <a:p>
            <a:endParaRPr lang="en-US" sz="2500" dirty="0" smtClean="0">
              <a:latin typeface="Roboto" charset="0"/>
              <a:ea typeface="Roboto" charset="0"/>
              <a:cs typeface="Roboto" charset="0"/>
            </a:endParaRPr>
          </a:p>
          <a:p>
            <a:r>
              <a:rPr lang="en-US" sz="4500" b="1" dirty="0" smtClean="0">
                <a:solidFill>
                  <a:schemeClr val="bg2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Mapped current state</a:t>
            </a:r>
          </a:p>
          <a:p>
            <a:r>
              <a:rPr lang="en-US" sz="4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Gathered requirements</a:t>
            </a:r>
            <a:endParaRPr lang="en-US" sz="4500" b="1" dirty="0">
              <a:solidFill>
                <a:schemeClr val="tx1">
                  <a:lumMod val="50000"/>
                  <a:lumOff val="50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265" name="TextBox 1264"/>
          <p:cNvSpPr txBox="1"/>
          <p:nvPr/>
        </p:nvSpPr>
        <p:spPr>
          <a:xfrm flipH="1">
            <a:off x="13746145" y="14955732"/>
            <a:ext cx="55526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sz="5500" dirty="0" smtClean="0">
                <a:solidFill>
                  <a:prstClr val="black"/>
                </a:solidFill>
                <a:latin typeface="Roboto" charset="0"/>
                <a:ea typeface="Roboto" charset="0"/>
                <a:cs typeface="Roboto" charset="0"/>
              </a:rPr>
              <a:t>Medium Fidelity Prototypes</a:t>
            </a:r>
            <a:endParaRPr lang="en-US" sz="5500" dirty="0">
              <a:solidFill>
                <a:prstClr val="black"/>
              </a:solidFill>
              <a:latin typeface="Roboto" charset="0"/>
              <a:ea typeface="Roboto" charset="0"/>
              <a:cs typeface="Roboto" charset="0"/>
            </a:endParaRPr>
          </a:p>
          <a:p>
            <a:pPr lvl="0" algn="r"/>
            <a:endParaRPr lang="en-US" sz="2500" dirty="0">
              <a:solidFill>
                <a:prstClr val="black"/>
              </a:solidFill>
              <a:latin typeface="Roboto" charset="0"/>
              <a:ea typeface="Roboto" charset="0"/>
              <a:cs typeface="Roboto" charset="0"/>
            </a:endParaRPr>
          </a:p>
          <a:p>
            <a:pPr lvl="0" algn="r"/>
            <a:r>
              <a:rPr lang="en-US" sz="4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Utilized </a:t>
            </a:r>
            <a:r>
              <a:rPr lang="en-US" sz="4500" b="1" dirty="0" smtClean="0">
                <a:solidFill>
                  <a:srgbClr val="941E88"/>
                </a:solidFill>
                <a:latin typeface="Roboto" charset="0"/>
                <a:ea typeface="Roboto" charset="0"/>
                <a:cs typeface="Roboto" charset="0"/>
              </a:rPr>
              <a:t>HTML/CSS</a:t>
            </a:r>
            <a:endParaRPr lang="en-US" sz="4500" b="1" dirty="0">
              <a:solidFill>
                <a:srgbClr val="941E88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279" name="TextBox 1278"/>
          <p:cNvSpPr txBox="1"/>
          <p:nvPr/>
        </p:nvSpPr>
        <p:spPr>
          <a:xfrm>
            <a:off x="11160041" y="18903878"/>
            <a:ext cx="8043878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sz="5500" dirty="0" smtClean="0">
                <a:solidFill>
                  <a:prstClr val="black"/>
                </a:solidFill>
                <a:latin typeface="Roboto" charset="0"/>
                <a:ea typeface="Roboto" charset="0"/>
                <a:cs typeface="Roboto" charset="0"/>
              </a:rPr>
              <a:t>User Interviews</a:t>
            </a:r>
          </a:p>
          <a:p>
            <a:pPr lvl="0" algn="r"/>
            <a:endParaRPr lang="en-US" sz="2500" dirty="0" smtClean="0">
              <a:solidFill>
                <a:prstClr val="black"/>
              </a:solidFill>
              <a:latin typeface="Roboto" charset="0"/>
              <a:ea typeface="Roboto" charset="0"/>
              <a:cs typeface="Roboto" charset="0"/>
            </a:endParaRPr>
          </a:p>
          <a:p>
            <a:pPr lvl="0" algn="r"/>
            <a:r>
              <a:rPr lang="en-US" sz="4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Conducted </a:t>
            </a:r>
            <a:r>
              <a:rPr lang="en-US" sz="4500" b="1" dirty="0" smtClean="0">
                <a:solidFill>
                  <a:srgbClr val="942093"/>
                </a:solidFill>
                <a:latin typeface="Roboto" charset="0"/>
                <a:ea typeface="Roboto" charset="0"/>
                <a:cs typeface="Roboto" charset="0"/>
              </a:rPr>
              <a:t>25</a:t>
            </a:r>
            <a:r>
              <a:rPr lang="en-US" sz="4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 interviews</a:t>
            </a:r>
            <a:endParaRPr lang="en-US" sz="4500" b="1" dirty="0">
              <a:solidFill>
                <a:schemeClr val="bg2">
                  <a:lumMod val="50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283" name="TextBox 1282"/>
          <p:cNvSpPr txBox="1"/>
          <p:nvPr/>
        </p:nvSpPr>
        <p:spPr>
          <a:xfrm flipH="1">
            <a:off x="12284022" y="25416018"/>
            <a:ext cx="7040404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sz="5500" dirty="0" smtClean="0">
                <a:solidFill>
                  <a:prstClr val="black"/>
                </a:solidFill>
                <a:latin typeface="Roboto" charset="0"/>
                <a:ea typeface="Roboto" charset="0"/>
                <a:cs typeface="Roboto" charset="0"/>
              </a:rPr>
              <a:t>Testing &amp; Validation</a:t>
            </a:r>
            <a:endParaRPr lang="en-US" sz="5500" dirty="0">
              <a:solidFill>
                <a:prstClr val="black"/>
              </a:solidFill>
              <a:latin typeface="Roboto" charset="0"/>
              <a:ea typeface="Roboto" charset="0"/>
              <a:cs typeface="Roboto" charset="0"/>
            </a:endParaRPr>
          </a:p>
          <a:p>
            <a:pPr lvl="0" algn="r"/>
            <a:endParaRPr lang="en-US" sz="2500" dirty="0">
              <a:solidFill>
                <a:prstClr val="black"/>
              </a:solidFill>
              <a:latin typeface="Roboto" charset="0"/>
              <a:ea typeface="Roboto" charset="0"/>
              <a:cs typeface="Roboto" charset="0"/>
            </a:endParaRPr>
          </a:p>
          <a:p>
            <a:pPr lvl="0" algn="r"/>
            <a:r>
              <a:rPr lang="en-US" sz="4500" b="1" dirty="0" smtClean="0">
                <a:solidFill>
                  <a:schemeClr val="bg2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Used historical data &amp; testing framework</a:t>
            </a:r>
            <a:endParaRPr lang="en-US" sz="4500" b="1" dirty="0">
              <a:solidFill>
                <a:schemeClr val="bg2">
                  <a:lumMod val="50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287" name="TextBox 1286"/>
          <p:cNvSpPr txBox="1"/>
          <p:nvPr/>
        </p:nvSpPr>
        <p:spPr>
          <a:xfrm>
            <a:off x="11687040" y="21745695"/>
            <a:ext cx="7673361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sz="5500" dirty="0" smtClean="0">
                <a:solidFill>
                  <a:prstClr val="black"/>
                </a:solidFill>
                <a:latin typeface="Roboto" charset="0"/>
                <a:ea typeface="Roboto" charset="0"/>
                <a:cs typeface="Roboto" charset="0"/>
              </a:rPr>
              <a:t>Software  Development</a:t>
            </a:r>
            <a:endParaRPr lang="en-US" sz="5500" dirty="0">
              <a:solidFill>
                <a:prstClr val="black"/>
              </a:solidFill>
              <a:latin typeface="Roboto" charset="0"/>
              <a:ea typeface="Roboto" charset="0"/>
              <a:cs typeface="Roboto" charset="0"/>
            </a:endParaRPr>
          </a:p>
          <a:p>
            <a:pPr lvl="0" algn="r"/>
            <a:endParaRPr lang="en-US" sz="2500" dirty="0">
              <a:solidFill>
                <a:prstClr val="black"/>
              </a:solidFill>
              <a:latin typeface="Roboto" charset="0"/>
              <a:ea typeface="Roboto" charset="0"/>
              <a:cs typeface="Roboto" charset="0"/>
            </a:endParaRPr>
          </a:p>
          <a:p>
            <a:pPr lvl="0" algn="r"/>
            <a:r>
              <a:rPr lang="en-US" sz="4500" b="1" dirty="0" smtClean="0">
                <a:solidFill>
                  <a:schemeClr val="bg2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Utilized </a:t>
            </a:r>
            <a:r>
              <a:rPr lang="en-US" sz="4500" b="1" dirty="0" smtClean="0">
                <a:solidFill>
                  <a:srgbClr val="941E88"/>
                </a:solidFill>
                <a:latin typeface="Roboto" charset="0"/>
                <a:ea typeface="Roboto" charset="0"/>
                <a:cs typeface="Roboto" charset="0"/>
              </a:rPr>
              <a:t>Django </a:t>
            </a:r>
            <a:r>
              <a:rPr lang="en-US" sz="4500" b="1" dirty="0" smtClean="0">
                <a:solidFill>
                  <a:schemeClr val="bg2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framework</a:t>
            </a:r>
          </a:p>
          <a:p>
            <a:pPr lvl="0" algn="r"/>
            <a:r>
              <a:rPr lang="en-US" sz="4500" b="1" dirty="0" smtClean="0">
                <a:solidFill>
                  <a:schemeClr val="bg2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Followed</a:t>
            </a:r>
            <a:r>
              <a:rPr lang="en-US" sz="4500" b="1" dirty="0" smtClean="0">
                <a:solidFill>
                  <a:srgbClr val="941E88"/>
                </a:solidFill>
                <a:latin typeface="Roboto" charset="0"/>
                <a:ea typeface="Roboto" charset="0"/>
                <a:cs typeface="Roboto" charset="0"/>
              </a:rPr>
              <a:t> Agile</a:t>
            </a:r>
            <a:r>
              <a:rPr lang="en-US" sz="4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 process</a:t>
            </a:r>
          </a:p>
        </p:txBody>
      </p:sp>
      <p:sp>
        <p:nvSpPr>
          <p:cNvPr id="1315" name="TextBox 1314"/>
          <p:cNvSpPr txBox="1"/>
          <p:nvPr/>
        </p:nvSpPr>
        <p:spPr>
          <a:xfrm>
            <a:off x="1378069" y="26456672"/>
            <a:ext cx="7778364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5500" dirty="0" smtClean="0">
                <a:solidFill>
                  <a:prstClr val="black"/>
                </a:solidFill>
                <a:latin typeface="Roboto" charset="0"/>
                <a:ea typeface="Roboto" charset="0"/>
                <a:cs typeface="Roboto" charset="0"/>
              </a:rPr>
              <a:t>Final Product</a:t>
            </a:r>
            <a:endParaRPr lang="en-US" sz="5500" dirty="0">
              <a:solidFill>
                <a:prstClr val="black"/>
              </a:solidFill>
              <a:latin typeface="Roboto" charset="0"/>
              <a:ea typeface="Roboto" charset="0"/>
              <a:cs typeface="Roboto" charset="0"/>
            </a:endParaRPr>
          </a:p>
          <a:p>
            <a:pPr lvl="0"/>
            <a:endParaRPr lang="en-US" sz="3000" dirty="0">
              <a:solidFill>
                <a:prstClr val="black">
                  <a:lumMod val="50000"/>
                  <a:lumOff val="50000"/>
                </a:prstClr>
              </a:solidFill>
              <a:latin typeface="Roboto" charset="0"/>
              <a:ea typeface="Roboto" charset="0"/>
              <a:cs typeface="Roboto" charset="0"/>
            </a:endParaRPr>
          </a:p>
          <a:p>
            <a:pPr lvl="0"/>
            <a:r>
              <a:rPr lang="en-US" sz="4500" b="1" dirty="0">
                <a:solidFill>
                  <a:schemeClr val="bg2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E</a:t>
            </a:r>
            <a:r>
              <a:rPr lang="en-US" sz="4500" b="1" dirty="0" smtClean="0">
                <a:solidFill>
                  <a:schemeClr val="bg2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nd-to-end</a:t>
            </a:r>
            <a:r>
              <a:rPr lang="en-US" sz="4500" b="1" dirty="0" smtClean="0">
                <a:solidFill>
                  <a:srgbClr val="941E88"/>
                </a:solidFill>
                <a:latin typeface="Roboto" charset="0"/>
                <a:ea typeface="Roboto" charset="0"/>
                <a:cs typeface="Roboto" charset="0"/>
              </a:rPr>
              <a:t> software system </a:t>
            </a:r>
          </a:p>
          <a:p>
            <a:pPr lvl="0"/>
            <a:r>
              <a:rPr lang="en-US" sz="4500" b="1" dirty="0" smtClean="0">
                <a:solidFill>
                  <a:schemeClr val="bg2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TA assignment </a:t>
            </a:r>
            <a:r>
              <a:rPr lang="en-US" sz="4500" b="1" dirty="0" smtClean="0">
                <a:solidFill>
                  <a:srgbClr val="941E88"/>
                </a:solidFill>
                <a:latin typeface="Roboto" charset="0"/>
                <a:ea typeface="Roboto" charset="0"/>
                <a:cs typeface="Roboto" charset="0"/>
              </a:rPr>
              <a:t>formulation</a:t>
            </a:r>
          </a:p>
        </p:txBody>
      </p:sp>
      <p:cxnSp>
        <p:nvCxnSpPr>
          <p:cNvPr id="1343" name="Straight Connector 1342"/>
          <p:cNvCxnSpPr>
            <a:endCxn id="1514" idx="1"/>
          </p:cNvCxnSpPr>
          <p:nvPr/>
        </p:nvCxnSpPr>
        <p:spPr>
          <a:xfrm>
            <a:off x="812567" y="14413057"/>
            <a:ext cx="8768974" cy="0"/>
          </a:xfrm>
          <a:prstGeom prst="line">
            <a:avLst/>
          </a:prstGeom>
          <a:ln w="9525">
            <a:solidFill>
              <a:srgbClr val="941E8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0" name="Rectangle 1379"/>
          <p:cNvSpPr/>
          <p:nvPr/>
        </p:nvSpPr>
        <p:spPr>
          <a:xfrm>
            <a:off x="812567" y="13500779"/>
            <a:ext cx="570837" cy="6276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b="1" dirty="0">
                <a:solidFill>
                  <a:srgbClr val="009193"/>
                </a:solidFill>
              </a:rPr>
              <a:t>1</a:t>
            </a:r>
          </a:p>
        </p:txBody>
      </p:sp>
      <p:cxnSp>
        <p:nvCxnSpPr>
          <p:cNvPr id="1456" name="Straight Connector 1455"/>
          <p:cNvCxnSpPr/>
          <p:nvPr/>
        </p:nvCxnSpPr>
        <p:spPr>
          <a:xfrm>
            <a:off x="11380080" y="16835368"/>
            <a:ext cx="8679489" cy="0"/>
          </a:xfrm>
          <a:prstGeom prst="line">
            <a:avLst/>
          </a:prstGeom>
          <a:ln w="9525">
            <a:solidFill>
              <a:srgbClr val="941E8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7" name="Rectangle 1456"/>
          <p:cNvSpPr/>
          <p:nvPr/>
        </p:nvSpPr>
        <p:spPr>
          <a:xfrm>
            <a:off x="19426046" y="15855624"/>
            <a:ext cx="570837" cy="6276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b="1" dirty="0" smtClean="0">
                <a:solidFill>
                  <a:srgbClr val="009193"/>
                </a:solidFill>
              </a:rPr>
              <a:t>3</a:t>
            </a:r>
            <a:endParaRPr lang="en-US" sz="5000" b="1" dirty="0">
              <a:solidFill>
                <a:srgbClr val="009193"/>
              </a:solidFill>
            </a:endParaRPr>
          </a:p>
        </p:txBody>
      </p:sp>
      <p:cxnSp>
        <p:nvCxnSpPr>
          <p:cNvPr id="1459" name="Straight Connector 1458"/>
          <p:cNvCxnSpPr/>
          <p:nvPr/>
        </p:nvCxnSpPr>
        <p:spPr>
          <a:xfrm flipV="1">
            <a:off x="11160040" y="19955109"/>
            <a:ext cx="8908755" cy="0"/>
          </a:xfrm>
          <a:prstGeom prst="line">
            <a:avLst/>
          </a:prstGeom>
          <a:ln w="9525">
            <a:solidFill>
              <a:srgbClr val="941E8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0" name="Rectangle 1459"/>
          <p:cNvSpPr/>
          <p:nvPr/>
        </p:nvSpPr>
        <p:spPr>
          <a:xfrm>
            <a:off x="812566" y="26738033"/>
            <a:ext cx="570837" cy="6276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b="1" dirty="0" smtClean="0">
                <a:solidFill>
                  <a:srgbClr val="009193"/>
                </a:solidFill>
              </a:rPr>
              <a:t>8</a:t>
            </a:r>
            <a:endParaRPr lang="en-US" sz="5000" b="1" dirty="0">
              <a:solidFill>
                <a:srgbClr val="009193"/>
              </a:solidFill>
            </a:endParaRPr>
          </a:p>
        </p:txBody>
      </p:sp>
      <p:cxnSp>
        <p:nvCxnSpPr>
          <p:cNvPr id="1465" name="Straight Connector 1464"/>
          <p:cNvCxnSpPr/>
          <p:nvPr/>
        </p:nvCxnSpPr>
        <p:spPr>
          <a:xfrm>
            <a:off x="901244" y="18420953"/>
            <a:ext cx="6467004" cy="0"/>
          </a:xfrm>
          <a:prstGeom prst="line">
            <a:avLst/>
          </a:prstGeom>
          <a:ln w="9525">
            <a:solidFill>
              <a:srgbClr val="941E8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9" name="Rectangle 1468"/>
          <p:cNvSpPr/>
          <p:nvPr/>
        </p:nvSpPr>
        <p:spPr>
          <a:xfrm>
            <a:off x="906477" y="17383810"/>
            <a:ext cx="570837" cy="6276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b="1" dirty="0" smtClean="0">
                <a:solidFill>
                  <a:srgbClr val="009193"/>
                </a:solidFill>
              </a:rPr>
              <a:t>2</a:t>
            </a:r>
            <a:endParaRPr lang="en-US" sz="5000" b="1" dirty="0">
              <a:solidFill>
                <a:srgbClr val="009193"/>
              </a:solidFill>
            </a:endParaRPr>
          </a:p>
        </p:txBody>
      </p:sp>
      <p:grpSp>
        <p:nvGrpSpPr>
          <p:cNvPr id="1474" name="Group 1473"/>
          <p:cNvGrpSpPr/>
          <p:nvPr/>
        </p:nvGrpSpPr>
        <p:grpSpPr>
          <a:xfrm>
            <a:off x="7687321" y="16527455"/>
            <a:ext cx="4359181" cy="3929124"/>
            <a:chOff x="6984603" y="16939840"/>
            <a:chExt cx="4028329" cy="3929124"/>
          </a:xfrm>
        </p:grpSpPr>
        <p:sp>
          <p:nvSpPr>
            <p:cNvPr id="1327" name="Triangle 1326"/>
            <p:cNvSpPr/>
            <p:nvPr/>
          </p:nvSpPr>
          <p:spPr>
            <a:xfrm rot="10800000">
              <a:off x="9038799" y="16939840"/>
              <a:ext cx="466441" cy="227436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44" name="Group 1443"/>
            <p:cNvGrpSpPr/>
            <p:nvPr/>
          </p:nvGrpSpPr>
          <p:grpSpPr>
            <a:xfrm>
              <a:off x="7188762" y="17192456"/>
              <a:ext cx="3824170" cy="3676508"/>
              <a:chOff x="25224277" y="17587819"/>
              <a:chExt cx="4124347" cy="3744884"/>
            </a:xfrm>
          </p:grpSpPr>
          <p:grpSp>
            <p:nvGrpSpPr>
              <p:cNvPr id="1445" name="Group 1444"/>
              <p:cNvGrpSpPr/>
              <p:nvPr/>
            </p:nvGrpSpPr>
            <p:grpSpPr>
              <a:xfrm>
                <a:off x="25224277" y="17587819"/>
                <a:ext cx="4124347" cy="3300704"/>
                <a:chOff x="6011958" y="22970909"/>
                <a:chExt cx="4124347" cy="3868656"/>
              </a:xfrm>
              <a:solidFill>
                <a:schemeClr val="bg2">
                  <a:lumMod val="50000"/>
                </a:schemeClr>
              </a:solidFill>
            </p:grpSpPr>
            <p:sp>
              <p:nvSpPr>
                <p:cNvPr id="1449" name="Oval 1448"/>
                <p:cNvSpPr/>
                <p:nvPr/>
              </p:nvSpPr>
              <p:spPr>
                <a:xfrm>
                  <a:off x="6011958" y="22970909"/>
                  <a:ext cx="4124347" cy="3868656"/>
                </a:xfrm>
                <a:prstGeom prst="ellipse">
                  <a:avLst/>
                </a:prstGeom>
                <a:noFill/>
                <a:ln w="57150">
                  <a:solidFill>
                    <a:schemeClr val="bg2">
                      <a:lumMod val="50000"/>
                    </a:schemeClr>
                  </a:solidFill>
                  <a:prstDash val="sys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000" dirty="0" smtClean="0">
                      <a:solidFill>
                        <a:srgbClr val="942093"/>
                      </a:solidFill>
                      <a:latin typeface="Roboto" charset="0"/>
                      <a:ea typeface="Roboto" charset="0"/>
                      <a:cs typeface="Roboto" charset="0"/>
                    </a:rPr>
                    <a:t>Seven </a:t>
                  </a:r>
                  <a:r>
                    <a:rPr lang="en-US" sz="5000" dirty="0" smtClean="0">
                      <a:solidFill>
                        <a:schemeClr val="tx1"/>
                      </a:solidFill>
                      <a:latin typeface="Roboto" charset="0"/>
                      <a:ea typeface="Roboto" charset="0"/>
                      <a:cs typeface="Roboto" charset="0"/>
                    </a:rPr>
                    <a:t>Iterations</a:t>
                  </a:r>
                  <a:endParaRPr lang="en-US" sz="5000" dirty="0">
                    <a:solidFill>
                      <a:schemeClr val="tx1"/>
                    </a:solidFill>
                    <a:latin typeface="Roboto" charset="0"/>
                    <a:ea typeface="Roboto" charset="0"/>
                    <a:cs typeface="Roboto" charset="0"/>
                  </a:endParaRPr>
                </a:p>
              </p:txBody>
            </p:sp>
            <p:sp>
              <p:nvSpPr>
                <p:cNvPr id="1451" name="Triangle 1450"/>
                <p:cNvSpPr/>
                <p:nvPr/>
              </p:nvSpPr>
              <p:spPr>
                <a:xfrm rot="13832549">
                  <a:off x="9041203" y="26329858"/>
                  <a:ext cx="546702" cy="227436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500"/>
                </a:p>
              </p:txBody>
            </p:sp>
          </p:grpSp>
          <p:pic>
            <p:nvPicPr>
              <p:cNvPr id="1447" name="Picture 144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388771" y="20213278"/>
                <a:ext cx="1076370" cy="1119425"/>
              </a:xfrm>
              <a:prstGeom prst="rect">
                <a:avLst/>
              </a:prstGeom>
            </p:spPr>
          </p:pic>
        </p:grpSp>
        <p:sp>
          <p:nvSpPr>
            <p:cNvPr id="1473" name="Triangle 1472"/>
            <p:cNvSpPr/>
            <p:nvPr/>
          </p:nvSpPr>
          <p:spPr>
            <a:xfrm rot="20713237">
              <a:off x="6984603" y="19011495"/>
              <a:ext cx="466441" cy="227436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75" name="Group 1474"/>
          <p:cNvGrpSpPr/>
          <p:nvPr/>
        </p:nvGrpSpPr>
        <p:grpSpPr>
          <a:xfrm>
            <a:off x="7624571" y="22623207"/>
            <a:ext cx="4329510" cy="3493279"/>
            <a:chOff x="6987574" y="16939840"/>
            <a:chExt cx="4329510" cy="3493279"/>
          </a:xfrm>
        </p:grpSpPr>
        <p:sp>
          <p:nvSpPr>
            <p:cNvPr id="1476" name="Triangle 1475"/>
            <p:cNvSpPr/>
            <p:nvPr/>
          </p:nvSpPr>
          <p:spPr>
            <a:xfrm rot="10800000">
              <a:off x="9038799" y="16939840"/>
              <a:ext cx="466441" cy="227436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79" name="Group 1478"/>
            <p:cNvGrpSpPr/>
            <p:nvPr/>
          </p:nvGrpSpPr>
          <p:grpSpPr>
            <a:xfrm>
              <a:off x="7188759" y="17192455"/>
              <a:ext cx="4128325" cy="3240664"/>
              <a:chOff x="6011957" y="22970909"/>
              <a:chExt cx="4452377" cy="3868926"/>
            </a:xfrm>
            <a:solidFill>
              <a:schemeClr val="bg2">
                <a:lumMod val="50000"/>
              </a:schemeClr>
            </a:solidFill>
          </p:grpSpPr>
          <p:sp>
            <p:nvSpPr>
              <p:cNvPr id="1483" name="Oval 1482"/>
              <p:cNvSpPr/>
              <p:nvPr/>
            </p:nvSpPr>
            <p:spPr>
              <a:xfrm>
                <a:off x="6011957" y="22970909"/>
                <a:ext cx="4452377" cy="3868656"/>
              </a:xfrm>
              <a:prstGeom prst="ellipse">
                <a:avLst/>
              </a:prstGeom>
              <a:noFill/>
              <a:ln w="57150">
                <a:solidFill>
                  <a:schemeClr val="bg2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0" dirty="0" smtClean="0">
                    <a:solidFill>
                      <a:srgbClr val="942093"/>
                    </a:solidFill>
                    <a:latin typeface="Roboto" charset="0"/>
                    <a:ea typeface="Roboto" charset="0"/>
                    <a:cs typeface="Roboto" charset="0"/>
                  </a:rPr>
                  <a:t>Five </a:t>
                </a:r>
                <a:r>
                  <a:rPr lang="en-US" sz="5000" dirty="0" smtClean="0">
                    <a:solidFill>
                      <a:schemeClr val="tx1"/>
                    </a:solidFill>
                    <a:latin typeface="Roboto" charset="0"/>
                    <a:ea typeface="Roboto" charset="0"/>
                    <a:cs typeface="Roboto" charset="0"/>
                  </a:rPr>
                  <a:t>Iterations</a:t>
                </a:r>
                <a:endParaRPr lang="en-US" sz="5000" dirty="0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endParaRPr>
              </a:p>
            </p:txBody>
          </p:sp>
          <p:sp>
            <p:nvSpPr>
              <p:cNvPr id="1484" name="Triangle 1483"/>
              <p:cNvSpPr/>
              <p:nvPr/>
            </p:nvSpPr>
            <p:spPr>
              <a:xfrm rot="13832549">
                <a:off x="9089888" y="26452766"/>
                <a:ext cx="546702" cy="227436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500"/>
              </a:p>
            </p:txBody>
          </p:sp>
        </p:grpSp>
        <p:sp>
          <p:nvSpPr>
            <p:cNvPr id="1478" name="Triangle 1477"/>
            <p:cNvSpPr/>
            <p:nvPr/>
          </p:nvSpPr>
          <p:spPr>
            <a:xfrm rot="493575">
              <a:off x="6987574" y="18488480"/>
              <a:ext cx="466441" cy="227436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86" name="Straight Connector 1485"/>
          <p:cNvCxnSpPr/>
          <p:nvPr/>
        </p:nvCxnSpPr>
        <p:spPr>
          <a:xfrm flipV="1">
            <a:off x="575703" y="27582165"/>
            <a:ext cx="8580730" cy="0"/>
          </a:xfrm>
          <a:prstGeom prst="line">
            <a:avLst/>
          </a:prstGeom>
          <a:ln w="9525">
            <a:solidFill>
              <a:srgbClr val="941E8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7" name="Rectangle 1486"/>
          <p:cNvSpPr/>
          <p:nvPr/>
        </p:nvSpPr>
        <p:spPr>
          <a:xfrm>
            <a:off x="19362898" y="19015467"/>
            <a:ext cx="570837" cy="6276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b="1" dirty="0">
                <a:solidFill>
                  <a:srgbClr val="009193"/>
                </a:solidFill>
              </a:rPr>
              <a:t>4</a:t>
            </a:r>
          </a:p>
        </p:txBody>
      </p:sp>
      <p:cxnSp>
        <p:nvCxnSpPr>
          <p:cNvPr id="1492" name="Straight Connector 1491"/>
          <p:cNvCxnSpPr>
            <a:endCxn id="1476" idx="0"/>
          </p:cNvCxnSpPr>
          <p:nvPr/>
        </p:nvCxnSpPr>
        <p:spPr>
          <a:xfrm>
            <a:off x="9855364" y="20051852"/>
            <a:ext cx="0" cy="2798791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5" name="Straight Connector 1494"/>
          <p:cNvCxnSpPr/>
          <p:nvPr/>
        </p:nvCxnSpPr>
        <p:spPr>
          <a:xfrm>
            <a:off x="9696433" y="26184352"/>
            <a:ext cx="0" cy="1119252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8" name="Triangle 1497"/>
          <p:cNvSpPr/>
          <p:nvPr/>
        </p:nvSpPr>
        <p:spPr>
          <a:xfrm rot="10800000">
            <a:off x="9493242" y="27174331"/>
            <a:ext cx="466441" cy="227436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99" name="Straight Connector 1498"/>
          <p:cNvCxnSpPr/>
          <p:nvPr/>
        </p:nvCxnSpPr>
        <p:spPr>
          <a:xfrm flipV="1">
            <a:off x="11160040" y="22655458"/>
            <a:ext cx="8929113" cy="1784"/>
          </a:xfrm>
          <a:prstGeom prst="line">
            <a:avLst/>
          </a:prstGeom>
          <a:ln w="9525">
            <a:solidFill>
              <a:srgbClr val="941E8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1" name="Rectangle 1500"/>
          <p:cNvSpPr/>
          <p:nvPr/>
        </p:nvSpPr>
        <p:spPr>
          <a:xfrm>
            <a:off x="19484658" y="21754240"/>
            <a:ext cx="570837" cy="6276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b="1" dirty="0" smtClean="0">
                <a:solidFill>
                  <a:srgbClr val="009193"/>
                </a:solidFill>
              </a:rPr>
              <a:t>5</a:t>
            </a:r>
            <a:endParaRPr lang="en-US" sz="5000" b="1" dirty="0">
              <a:solidFill>
                <a:srgbClr val="009193"/>
              </a:solidFill>
            </a:endParaRPr>
          </a:p>
        </p:txBody>
      </p:sp>
      <p:cxnSp>
        <p:nvCxnSpPr>
          <p:cNvPr id="1502" name="Straight Connector 1501"/>
          <p:cNvCxnSpPr>
            <a:stCxn id="1518" idx="2"/>
          </p:cNvCxnSpPr>
          <p:nvPr/>
        </p:nvCxnSpPr>
        <p:spPr>
          <a:xfrm flipV="1">
            <a:off x="10358905" y="26392183"/>
            <a:ext cx="9531872" cy="0"/>
          </a:xfrm>
          <a:prstGeom prst="line">
            <a:avLst/>
          </a:prstGeom>
          <a:ln w="9525">
            <a:solidFill>
              <a:srgbClr val="941E8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3" name="Rectangle 1502"/>
          <p:cNvSpPr/>
          <p:nvPr/>
        </p:nvSpPr>
        <p:spPr>
          <a:xfrm>
            <a:off x="19319940" y="25628368"/>
            <a:ext cx="570837" cy="6276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b="1" dirty="0" smtClean="0">
                <a:solidFill>
                  <a:srgbClr val="009193"/>
                </a:solidFill>
              </a:rPr>
              <a:t>6</a:t>
            </a:r>
            <a:endParaRPr lang="en-US" sz="5000" b="1" dirty="0">
              <a:solidFill>
                <a:srgbClr val="009193"/>
              </a:solidFill>
            </a:endParaRPr>
          </a:p>
        </p:txBody>
      </p:sp>
      <p:sp>
        <p:nvSpPr>
          <p:cNvPr id="1505" name="TextBox 1504"/>
          <p:cNvSpPr txBox="1"/>
          <p:nvPr/>
        </p:nvSpPr>
        <p:spPr>
          <a:xfrm>
            <a:off x="1448377" y="22123095"/>
            <a:ext cx="6004480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5500" dirty="0">
                <a:solidFill>
                  <a:prstClr val="black"/>
                </a:solidFill>
                <a:latin typeface="Roboto" charset="0"/>
                <a:ea typeface="Roboto" charset="0"/>
                <a:cs typeface="Roboto" charset="0"/>
              </a:rPr>
              <a:t>Usability </a:t>
            </a:r>
            <a:r>
              <a:rPr lang="en-US" sz="5500" dirty="0" smtClean="0">
                <a:solidFill>
                  <a:prstClr val="black"/>
                </a:solidFill>
                <a:latin typeface="Roboto" charset="0"/>
                <a:ea typeface="Roboto" charset="0"/>
                <a:cs typeface="Roboto" charset="0"/>
              </a:rPr>
              <a:t>Tests</a:t>
            </a:r>
          </a:p>
          <a:p>
            <a:pPr lvl="0"/>
            <a:endParaRPr lang="en-US" sz="4000" dirty="0" smtClean="0">
              <a:solidFill>
                <a:prstClr val="black">
                  <a:lumMod val="50000"/>
                  <a:lumOff val="50000"/>
                </a:prstClr>
              </a:solidFill>
              <a:latin typeface="Roboto" charset="0"/>
              <a:ea typeface="Roboto" charset="0"/>
              <a:cs typeface="Roboto" charset="0"/>
            </a:endParaRPr>
          </a:p>
          <a:p>
            <a:r>
              <a:rPr lang="en-US" sz="4500" b="1" dirty="0" smtClean="0">
                <a:solidFill>
                  <a:schemeClr val="bg2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Conducted </a:t>
            </a:r>
            <a:r>
              <a:rPr lang="en-US" sz="4500" b="1" dirty="0" smtClean="0">
                <a:solidFill>
                  <a:srgbClr val="941E88"/>
                </a:solidFill>
                <a:latin typeface="Roboto" charset="0"/>
                <a:ea typeface="Roboto" charset="0"/>
                <a:cs typeface="Roboto" charset="0"/>
              </a:rPr>
              <a:t>six</a:t>
            </a:r>
            <a:r>
              <a:rPr lang="en-US" sz="4500" b="1" dirty="0" smtClean="0">
                <a:solidFill>
                  <a:schemeClr val="bg2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 usability test</a:t>
            </a:r>
          </a:p>
          <a:p>
            <a:pPr lvl="0"/>
            <a:endParaRPr lang="en-US" sz="3000" dirty="0">
              <a:solidFill>
                <a:prstClr val="black">
                  <a:lumMod val="50000"/>
                  <a:lumOff val="50000"/>
                </a:prst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506" name="Rectangle 1505"/>
          <p:cNvSpPr/>
          <p:nvPr/>
        </p:nvSpPr>
        <p:spPr>
          <a:xfrm>
            <a:off x="877540" y="22300343"/>
            <a:ext cx="570837" cy="6276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b="1" dirty="0">
                <a:solidFill>
                  <a:srgbClr val="009193"/>
                </a:solidFill>
              </a:rPr>
              <a:t>7</a:t>
            </a:r>
          </a:p>
        </p:txBody>
      </p:sp>
      <p:cxnSp>
        <p:nvCxnSpPr>
          <p:cNvPr id="1507" name="Straight Connector 1506"/>
          <p:cNvCxnSpPr/>
          <p:nvPr/>
        </p:nvCxnSpPr>
        <p:spPr>
          <a:xfrm flipV="1">
            <a:off x="956525" y="23293467"/>
            <a:ext cx="6869231" cy="0"/>
          </a:xfrm>
          <a:prstGeom prst="line">
            <a:avLst/>
          </a:prstGeom>
          <a:ln w="9525">
            <a:solidFill>
              <a:srgbClr val="941E8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14" name="Picture 15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541" y="13924754"/>
            <a:ext cx="1080000" cy="1120000"/>
          </a:xfrm>
          <a:prstGeom prst="rect">
            <a:avLst/>
          </a:prstGeom>
        </p:spPr>
      </p:pic>
      <p:pic>
        <p:nvPicPr>
          <p:cNvPr id="1516" name="Picture 15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588" y="16536931"/>
            <a:ext cx="1080000" cy="1039245"/>
          </a:xfrm>
          <a:prstGeom prst="rect">
            <a:avLst/>
          </a:prstGeom>
        </p:spPr>
      </p:pic>
      <p:pic>
        <p:nvPicPr>
          <p:cNvPr id="1517" name="Picture 15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6433" y="27452345"/>
            <a:ext cx="1080000" cy="940000"/>
          </a:xfrm>
          <a:prstGeom prst="rect">
            <a:avLst/>
          </a:prstGeom>
        </p:spPr>
      </p:pic>
      <p:pic>
        <p:nvPicPr>
          <p:cNvPr id="1518" name="Picture 1517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6" r="1"/>
          <a:stretch/>
        </p:blipFill>
        <p:spPr>
          <a:xfrm>
            <a:off x="9836905" y="25504580"/>
            <a:ext cx="1044000" cy="1033278"/>
          </a:xfrm>
          <a:prstGeom prst="rect">
            <a:avLst/>
          </a:prstGeom>
        </p:spPr>
      </p:pic>
      <p:pic>
        <p:nvPicPr>
          <p:cNvPr id="1519" name="Picture 15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0080" y="22591135"/>
            <a:ext cx="1080000" cy="1059231"/>
          </a:xfrm>
          <a:prstGeom prst="rect">
            <a:avLst/>
          </a:prstGeom>
        </p:spPr>
      </p:pic>
      <p:pic>
        <p:nvPicPr>
          <p:cNvPr id="1520" name="Picture 15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248" y="17559194"/>
            <a:ext cx="1080000" cy="1020000"/>
          </a:xfrm>
          <a:prstGeom prst="rect">
            <a:avLst/>
          </a:prstGeom>
        </p:spPr>
      </p:pic>
      <p:pic>
        <p:nvPicPr>
          <p:cNvPr id="1521" name="Picture 15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818" y="23038339"/>
            <a:ext cx="1079999" cy="1098986"/>
          </a:xfrm>
          <a:prstGeom prst="rect">
            <a:avLst/>
          </a:prstGeom>
        </p:spPr>
      </p:pic>
      <p:cxnSp>
        <p:nvCxnSpPr>
          <p:cNvPr id="74" name="Straight Connector 73"/>
          <p:cNvCxnSpPr/>
          <p:nvPr/>
        </p:nvCxnSpPr>
        <p:spPr>
          <a:xfrm flipH="1">
            <a:off x="33232556" y="14024683"/>
            <a:ext cx="0" cy="710298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23509930" y="11619899"/>
            <a:ext cx="5413661" cy="938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sz="5500" b="1" dirty="0" smtClean="0">
                <a:solidFill>
                  <a:prstClr val="black"/>
                </a:solidFill>
                <a:latin typeface="Roboto" charset="0"/>
                <a:ea typeface="Roboto" charset="0"/>
                <a:cs typeface="Roboto" charset="0"/>
              </a:rPr>
              <a:t>System Diagram</a:t>
            </a:r>
            <a:endParaRPr lang="en-US" sz="5500" b="1" dirty="0">
              <a:solidFill>
                <a:prstClr val="black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7440" y="11456111"/>
            <a:ext cx="1430958" cy="1483956"/>
          </a:xfrm>
          <a:prstGeom prst="rect">
            <a:avLst/>
          </a:prstGeom>
        </p:spPr>
      </p:pic>
      <p:sp>
        <p:nvSpPr>
          <p:cNvPr id="81" name="Rectangle 80"/>
          <p:cNvSpPr/>
          <p:nvPr/>
        </p:nvSpPr>
        <p:spPr>
          <a:xfrm>
            <a:off x="35474244" y="11619899"/>
            <a:ext cx="4749852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5500" b="1" dirty="0" smtClean="0">
                <a:solidFill>
                  <a:prstClr val="black"/>
                </a:solidFill>
                <a:latin typeface="Roboto" charset="0"/>
                <a:ea typeface="Roboto" charset="0"/>
                <a:cs typeface="Roboto" charset="0"/>
              </a:rPr>
              <a:t>Formulation</a:t>
            </a:r>
            <a:endParaRPr lang="en-US" sz="5500" b="1" dirty="0">
              <a:solidFill>
                <a:prstClr val="black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0752" y="11583458"/>
            <a:ext cx="1258384" cy="130871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2251753" y="24413056"/>
            <a:ext cx="20376703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CA" sz="5500" dirty="0" smtClean="0">
                <a:solidFill>
                  <a:srgbClr val="941E88"/>
                </a:solidFill>
                <a:latin typeface="Roboto" charset="0"/>
                <a:ea typeface="Roboto" charset="0"/>
                <a:cs typeface="Roboto" charset="0"/>
              </a:rPr>
              <a:t>100%</a:t>
            </a:r>
            <a:r>
              <a:rPr lang="en-CA" sz="5500" dirty="0" smtClean="0">
                <a:solidFill>
                  <a:prstClr val="black"/>
                </a:solidFill>
                <a:latin typeface="Roboto" charset="0"/>
                <a:ea typeface="Roboto" charset="0"/>
                <a:cs typeface="Roboto" charset="0"/>
              </a:rPr>
              <a:t> of historical tests resulted in </a:t>
            </a:r>
            <a:r>
              <a:rPr lang="en-CA" sz="5500" dirty="0" smtClean="0">
                <a:solidFill>
                  <a:srgbClr val="941E88"/>
                </a:solidFill>
                <a:latin typeface="Roboto" charset="0"/>
                <a:ea typeface="Roboto" charset="0"/>
                <a:cs typeface="Roboto" charset="0"/>
              </a:rPr>
              <a:t>better coverage </a:t>
            </a:r>
            <a:r>
              <a:rPr lang="en-CA" sz="5500" dirty="0" smtClean="0">
                <a:solidFill>
                  <a:prstClr val="black"/>
                </a:solidFill>
                <a:latin typeface="Roboto" charset="0"/>
                <a:ea typeface="Roboto" charset="0"/>
                <a:cs typeface="Roboto" charset="0"/>
              </a:rPr>
              <a:t>and </a:t>
            </a:r>
            <a:r>
              <a:rPr lang="en-CA" sz="5500" dirty="0" smtClean="0">
                <a:solidFill>
                  <a:srgbClr val="941E88"/>
                </a:solidFill>
                <a:latin typeface="Roboto" charset="0"/>
                <a:ea typeface="Roboto" charset="0"/>
                <a:cs typeface="Roboto" charset="0"/>
              </a:rPr>
              <a:t>better quality </a:t>
            </a:r>
            <a:r>
              <a:rPr lang="en-CA" sz="5500" dirty="0" smtClean="0">
                <a:latin typeface="Roboto" charset="0"/>
                <a:ea typeface="Roboto" charset="0"/>
                <a:cs typeface="Roboto" charset="0"/>
              </a:rPr>
              <a:t>scores </a:t>
            </a:r>
            <a:r>
              <a:rPr lang="en-CA" sz="5500" dirty="0" smtClean="0">
                <a:solidFill>
                  <a:prstClr val="black"/>
                </a:solidFill>
                <a:latin typeface="Roboto" charset="0"/>
                <a:ea typeface="Roboto" charset="0"/>
                <a:cs typeface="Roboto" charset="0"/>
              </a:rPr>
              <a:t>for Teaching Assistant assignments.</a:t>
            </a:r>
            <a:endParaRPr lang="en-US" sz="5500" dirty="0">
              <a:solidFill>
                <a:prstClr val="black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2251443" y="28743144"/>
            <a:ext cx="18030267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5500" dirty="0" smtClean="0">
                <a:latin typeface="Roboto" charset="0"/>
                <a:ea typeface="Roboto" charset="0"/>
                <a:cs typeface="Roboto" charset="0"/>
              </a:rPr>
              <a:t>“A great addition to our department” </a:t>
            </a:r>
            <a:r>
              <a:rPr lang="mr-IN" sz="5500" dirty="0" smtClean="0">
                <a:latin typeface="Roboto" charset="0"/>
                <a:ea typeface="Roboto" charset="0"/>
                <a:cs typeface="Roboto" charset="0"/>
              </a:rPr>
              <a:t>–</a:t>
            </a:r>
            <a:r>
              <a:rPr lang="en-US" sz="5500" dirty="0" smtClean="0">
                <a:latin typeface="Roboto" charset="0"/>
                <a:ea typeface="Roboto" charset="0"/>
                <a:cs typeface="Roboto" charset="0"/>
              </a:rPr>
              <a:t> MSCI Instructor</a:t>
            </a:r>
          </a:p>
        </p:txBody>
      </p:sp>
      <p:cxnSp>
        <p:nvCxnSpPr>
          <p:cNvPr id="88" name="Straight Connector 87"/>
          <p:cNvCxnSpPr/>
          <p:nvPr/>
        </p:nvCxnSpPr>
        <p:spPr>
          <a:xfrm flipV="1">
            <a:off x="22165259" y="22351108"/>
            <a:ext cx="9000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22192876" y="26578100"/>
            <a:ext cx="20376495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CA" sz="5500" dirty="0" smtClean="0">
                <a:solidFill>
                  <a:srgbClr val="941E88"/>
                </a:solidFill>
                <a:latin typeface="Roboto" charset="0"/>
                <a:ea typeface="Roboto" charset="0"/>
                <a:cs typeface="Roboto" charset="0"/>
              </a:rPr>
              <a:t>One modular system </a:t>
            </a:r>
            <a:r>
              <a:rPr lang="en-CA" sz="5500" dirty="0" smtClean="0">
                <a:solidFill>
                  <a:prstClr val="black"/>
                </a:solidFill>
                <a:latin typeface="Roboto" charset="0"/>
                <a:ea typeface="Roboto" charset="0"/>
                <a:cs typeface="Roboto" charset="0"/>
              </a:rPr>
              <a:t>replaces five systems &amp; two people to decrease cycle time by 12 days a year.</a:t>
            </a:r>
            <a:endParaRPr lang="en-US" sz="5500" dirty="0" smtClean="0">
              <a:solidFill>
                <a:prstClr val="black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33887440" y="13101861"/>
            <a:ext cx="844404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CA" sz="4500" dirty="0" smtClean="0">
                <a:solidFill>
                  <a:prstClr val="black"/>
                </a:solidFill>
                <a:latin typeface="Roboto" charset="0"/>
                <a:ea typeface="Roboto" charset="0"/>
                <a:cs typeface="Roboto" charset="0"/>
              </a:rPr>
              <a:t>Maximize </a:t>
            </a:r>
            <a:r>
              <a:rPr lang="en-CA" sz="4500" dirty="0" smtClean="0">
                <a:solidFill>
                  <a:srgbClr val="942093"/>
                </a:solidFill>
                <a:latin typeface="Roboto" charset="0"/>
                <a:ea typeface="Roboto" charset="0"/>
                <a:cs typeface="Roboto" charset="0"/>
              </a:rPr>
              <a:t>coverage</a:t>
            </a:r>
            <a:r>
              <a:rPr lang="en-CA" sz="4500" dirty="0" smtClean="0">
                <a:solidFill>
                  <a:prstClr val="black"/>
                </a:solidFill>
                <a:latin typeface="Roboto" charset="0"/>
                <a:ea typeface="Roboto" charset="0"/>
                <a:cs typeface="Roboto" charset="0"/>
              </a:rPr>
              <a:t> and </a:t>
            </a:r>
            <a:r>
              <a:rPr lang="en-CA" sz="4500" dirty="0" smtClean="0">
                <a:solidFill>
                  <a:srgbClr val="942093"/>
                </a:solidFill>
                <a:latin typeface="Roboto" charset="0"/>
                <a:ea typeface="Roboto" charset="0"/>
                <a:cs typeface="Roboto" charset="0"/>
              </a:rPr>
              <a:t>quality</a:t>
            </a:r>
            <a:r>
              <a:rPr lang="en-CA" sz="4500" dirty="0" smtClean="0">
                <a:solidFill>
                  <a:prstClr val="black"/>
                </a:solidFill>
                <a:latin typeface="Roboto" charset="0"/>
                <a:ea typeface="Roboto" charset="0"/>
                <a:cs typeface="Roboto" charset="0"/>
              </a:rPr>
              <a:t> of TA placements</a:t>
            </a:r>
            <a:endParaRPr lang="en-US" sz="4500" dirty="0" smtClean="0">
              <a:solidFill>
                <a:prstClr val="black"/>
              </a:solidFill>
              <a:latin typeface="Roboto" charset="0"/>
              <a:ea typeface="Roboto" charset="0"/>
              <a:cs typeface="Roboto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33886612" y="14915588"/>
                <a:ext cx="8843430" cy="967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just"/>
                <a:r>
                  <a:rPr lang="en-CA" sz="4500" dirty="0" smtClean="0">
                    <a:solidFill>
                      <a:prstClr val="black"/>
                    </a:solidFill>
                    <a:latin typeface="Roboto" charset="0"/>
                    <a:ea typeface="Roboto" charset="0"/>
                    <a:cs typeface="Roboto" charset="0"/>
                  </a:rPr>
                  <a:t>Max</a:t>
                </a:r>
                <a:r>
                  <a:rPr lang="en-CA" sz="4500" dirty="0" smtClean="0">
                    <a:solidFill>
                      <a:prstClr val="black"/>
                    </a:solidFill>
                    <a:latin typeface="Roboto" charset="0"/>
                    <a:ea typeface="Roboto" charset="0"/>
                    <a:cs typeface="Roboto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sz="4800" i="1">
                            <a:latin typeface="Cambria Math" charset="0"/>
                            <a:ea typeface="Roboto" charset="0"/>
                            <a:cs typeface="Roboto" charset="0"/>
                          </a:rPr>
                        </m:ctrlPr>
                      </m:naryPr>
                      <m:sub>
                        <m:r>
                          <a:rPr lang="en-US" sz="4800" i="1">
                            <a:latin typeface="Cambria Math" charset="0"/>
                            <a:ea typeface="Roboto" charset="0"/>
                            <a:cs typeface="Roboto" charset="0"/>
                          </a:rPr>
                          <m:t>𝑖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US" sz="4800" i="1">
                                <a:latin typeface="Cambria Math" charset="0"/>
                                <a:ea typeface="Roboto" charset="0"/>
                                <a:cs typeface="Roboto" charset="0"/>
                              </a:rPr>
                            </m:ctrlPr>
                          </m:naryPr>
                          <m:sub>
                            <m:r>
                              <a:rPr lang="en-US" sz="4800" i="1">
                                <a:latin typeface="Cambria Math" charset="0"/>
                                <a:ea typeface="Roboto" charset="0"/>
                                <a:cs typeface="Roboto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4800" i="1">
                                    <a:latin typeface="Cambria Math" charset="0"/>
                                    <a:ea typeface="Roboto" charset="0"/>
                                    <a:cs typeface="Roboto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>
                                    <a:latin typeface="Cambria Math" charset="0"/>
                                    <a:ea typeface="Roboto" charset="0"/>
                                    <a:cs typeface="Roboto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4800" i="1">
                                    <a:latin typeface="Cambria Math" charset="0"/>
                                    <a:ea typeface="Roboto" charset="0"/>
                                    <a:cs typeface="Roboto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</m:e>
                    </m:nary>
                    <m:r>
                      <a:rPr lang="en-US" sz="4800" i="1">
                        <a:latin typeface="Cambria Math" charset="0"/>
                        <a:ea typeface="Roboto" charset="0"/>
                        <a:cs typeface="Roboto" charset="0"/>
                      </a:rPr>
                      <m:t>−</m:t>
                    </m:r>
                    <m:r>
                      <a:rPr lang="en-US" sz="4800">
                        <a:latin typeface="Cambria Math" charset="0"/>
                        <a:ea typeface="Roboto" charset="0"/>
                        <a:cs typeface="Roboto" charset="0"/>
                      </a:rPr>
                      <m:t> </m:t>
                    </m:r>
                    <m:r>
                      <a:rPr lang="en-US" sz="4800" i="1" smtClean="0">
                        <a:solidFill>
                          <a:srgbClr val="941E88"/>
                        </a:solidFill>
                        <a:latin typeface="Cambria Math" charset="0"/>
                        <a:ea typeface="Roboto" charset="0"/>
                        <a:cs typeface="Roboto" charset="0"/>
                      </a:rPr>
                      <m:t>𝛽</m:t>
                    </m:r>
                    <m:d>
                      <m:dPr>
                        <m:ctrlPr>
                          <a:rPr lang="en-US" sz="4800" i="1">
                            <a:latin typeface="Cambria Math" charset="0"/>
                            <a:ea typeface="Roboto" charset="0"/>
                            <a:cs typeface="Roboto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US" sz="4800" i="1">
                                <a:latin typeface="Cambria Math" charset="0"/>
                                <a:ea typeface="Roboto" charset="0"/>
                                <a:cs typeface="Roboto" charset="0"/>
                              </a:rPr>
                            </m:ctrlPr>
                          </m:naryPr>
                          <m:sub>
                            <m:r>
                              <a:rPr lang="en-US" sz="4800" i="1">
                                <a:latin typeface="Cambria Math" charset="0"/>
                                <a:ea typeface="Roboto" charset="0"/>
                                <a:cs typeface="Roboto" charset="0"/>
                              </a:rPr>
                              <m:t>𝑖</m:t>
                            </m:r>
                          </m:sub>
                          <m:sup/>
                          <m:e>
                            <m:nary>
                              <m:naryPr>
                                <m:chr m:val="∑"/>
                                <m:limLoc m:val="undOvr"/>
                                <m:supHide m:val="on"/>
                                <m:ctrlPr>
                                  <a:rPr lang="en-US" sz="4800" i="1">
                                    <a:latin typeface="Cambria Math" charset="0"/>
                                    <a:ea typeface="Roboto" charset="0"/>
                                    <a:cs typeface="Roboto" charset="0"/>
                                  </a:rPr>
                                </m:ctrlPr>
                              </m:naryPr>
                              <m:sub>
                                <m:r>
                                  <a:rPr lang="en-US" sz="4800" i="1">
                                    <a:latin typeface="Cambria Math" charset="0"/>
                                    <a:ea typeface="Roboto" charset="0"/>
                                    <a:cs typeface="Roboto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sz="4800" i="1">
                                        <a:latin typeface="Cambria Math" charset="0"/>
                                        <a:ea typeface="Roboto" charset="0"/>
                                        <a:cs typeface="Roboto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800" i="1">
                                        <a:latin typeface="Cambria Math" charset="0"/>
                                        <a:ea typeface="Roboto" charset="0"/>
                                        <a:cs typeface="Roboto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4800" i="1">
                                        <a:latin typeface="Cambria Math" charset="0"/>
                                        <a:ea typeface="Roboto" charset="0"/>
                                        <a:cs typeface="Roboto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nary>
                            <m:sSub>
                              <m:sSubPr>
                                <m:ctrlPr>
                                  <a:rPr lang="en-US" sz="4800" i="1">
                                    <a:latin typeface="Cambria Math" charset="0"/>
                                    <a:ea typeface="Roboto" charset="0"/>
                                    <a:cs typeface="Roboto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>
                                    <a:latin typeface="Cambria Math" charset="0"/>
                                    <a:ea typeface="Roboto" charset="0"/>
                                    <a:cs typeface="Roboto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4800" i="1">
                                    <a:latin typeface="Cambria Math" charset="0"/>
                                    <a:ea typeface="Roboto" charset="0"/>
                                    <a:cs typeface="Roboto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r>
                  <a:rPr lang="en-US" sz="4800" dirty="0">
                    <a:effectLst/>
                    <a:latin typeface="Roboto" charset="0"/>
                    <a:ea typeface="Roboto" charset="0"/>
                    <a:cs typeface="Roboto" charset="0"/>
                  </a:rPr>
                  <a:t> </a:t>
                </a:r>
                <a:endParaRPr lang="en-US" sz="4500" dirty="0">
                  <a:solidFill>
                    <a:prstClr val="black"/>
                  </a:solidFill>
                  <a:latin typeface="Roboto" charset="0"/>
                  <a:ea typeface="Roboto" charset="0"/>
                  <a:cs typeface="Roboto" charset="0"/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6612" y="14915588"/>
                <a:ext cx="8843430" cy="967894"/>
              </a:xfrm>
              <a:prstGeom prst="rect">
                <a:avLst/>
              </a:prstGeom>
              <a:blipFill rotWithShape="0">
                <a:blip r:embed="rId10"/>
                <a:stretch>
                  <a:fillRect l="-2895" t="-3774" b="-20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33888501" y="20988212"/>
            <a:ext cx="6734536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/>
            <a:r>
              <a:rPr lang="en-CA" sz="4500" i="1" dirty="0" smtClean="0">
                <a:solidFill>
                  <a:prstClr val="black"/>
                </a:solidFill>
                <a:latin typeface="Roboto" charset="0"/>
                <a:ea typeface="Roboto" charset="0"/>
                <a:cs typeface="Roboto" charset="0"/>
              </a:rPr>
              <a:t>s.t. </a:t>
            </a:r>
            <a:r>
              <a:rPr lang="en-CA" sz="4500" dirty="0" smtClean="0">
                <a:solidFill>
                  <a:prstClr val="black"/>
                </a:solidFill>
                <a:latin typeface="Roboto" charset="0"/>
                <a:ea typeface="Roboto" charset="0"/>
                <a:cs typeface="Roboto" charset="0"/>
              </a:rPr>
              <a:t>Feasibility constraints</a:t>
            </a:r>
            <a:endParaRPr lang="en-US" sz="4500" dirty="0">
              <a:solidFill>
                <a:prstClr val="black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6" name="Left Brace 15"/>
          <p:cNvSpPr/>
          <p:nvPr/>
        </p:nvSpPr>
        <p:spPr>
          <a:xfrm rot="16200000">
            <a:off x="36004271" y="15393316"/>
            <a:ext cx="384634" cy="1872683"/>
          </a:xfrm>
          <a:prstGeom prst="leftBrace">
            <a:avLst/>
          </a:prstGeom>
          <a:ln>
            <a:solidFill>
              <a:srgbClr val="9420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41E88"/>
              </a:solidFill>
            </a:endParaRPr>
          </a:p>
        </p:txBody>
      </p:sp>
      <p:sp>
        <p:nvSpPr>
          <p:cNvPr id="96" name="Left Brace 95"/>
          <p:cNvSpPr/>
          <p:nvPr/>
        </p:nvSpPr>
        <p:spPr>
          <a:xfrm rot="16200000">
            <a:off x="39891354" y="14682572"/>
            <a:ext cx="407033" cy="3146691"/>
          </a:xfrm>
          <a:prstGeom prst="leftBrace">
            <a:avLst/>
          </a:prstGeom>
          <a:ln>
            <a:solidFill>
              <a:srgbClr val="9420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angle 96"/>
              <p:cNvSpPr/>
              <p:nvPr/>
            </p:nvSpPr>
            <p:spPr>
              <a:xfrm>
                <a:off x="33888501" y="16715572"/>
                <a:ext cx="4197081" cy="22089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CA" sz="4500" dirty="0" smtClean="0">
                    <a:solidFill>
                      <a:prstClr val="black"/>
                    </a:solidFill>
                    <a:latin typeface="Roboto" charset="0"/>
                    <a:ea typeface="Roboto" charset="0"/>
                    <a:cs typeface="Roboto" charset="0"/>
                  </a:rPr>
                  <a:t>Maximize the number of placements,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sz="4400" i="1">
                            <a:latin typeface="Cambria Math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sz="4500" dirty="0">
                  <a:solidFill>
                    <a:prstClr val="black"/>
                  </a:solidFill>
                  <a:latin typeface="Roboto" charset="0"/>
                  <a:ea typeface="Roboto" charset="0"/>
                  <a:cs typeface="Roboto" charset="0"/>
                </a:endParaRPr>
              </a:p>
            </p:txBody>
          </p:sp>
        </mc:Choice>
        <mc:Fallback xmlns="">
          <p:sp>
            <p:nvSpPr>
              <p:cNvPr id="97" name="Rectangle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8501" y="16715572"/>
                <a:ext cx="4197081" cy="2208938"/>
              </a:xfrm>
              <a:prstGeom prst="rect">
                <a:avLst/>
              </a:prstGeom>
              <a:blipFill rotWithShape="0">
                <a:blip r:embed="rId11"/>
                <a:stretch>
                  <a:fillRect l="-6096" t="-5801" b="-11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97"/>
              <p:cNvSpPr/>
              <p:nvPr/>
            </p:nvSpPr>
            <p:spPr>
              <a:xfrm>
                <a:off x="38521526" y="16746551"/>
                <a:ext cx="4208516" cy="22089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CA" sz="4500" dirty="0" smtClean="0">
                    <a:solidFill>
                      <a:prstClr val="black"/>
                    </a:solidFill>
                    <a:latin typeface="Roboto" charset="0"/>
                    <a:ea typeface="Roboto" charset="0"/>
                    <a:cs typeface="Roboto" charset="0"/>
                  </a:rPr>
                  <a:t>Maximize quality </a:t>
                </a:r>
                <a:r>
                  <a:rPr lang="en-CA" sz="4500" smtClean="0">
                    <a:solidFill>
                      <a:prstClr val="black"/>
                    </a:solidFill>
                    <a:latin typeface="Roboto" charset="0"/>
                    <a:ea typeface="Roboto" charset="0"/>
                    <a:cs typeface="Roboto" charset="0"/>
                  </a:rPr>
                  <a:t>of placements,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sz="4400" i="1">
                            <a:latin typeface="Cambria Math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CA" sz="4500" dirty="0" smtClean="0">
                    <a:solidFill>
                      <a:prstClr val="black"/>
                    </a:solidFill>
                    <a:latin typeface="Roboto" charset="0"/>
                    <a:ea typeface="Roboto" charset="0"/>
                    <a:cs typeface="Roboto" charset="0"/>
                  </a:rPr>
                  <a:t> </a:t>
                </a:r>
                <a:endParaRPr lang="en-US" sz="4500" dirty="0">
                  <a:solidFill>
                    <a:prstClr val="black"/>
                  </a:solidFill>
                  <a:latin typeface="Roboto" charset="0"/>
                  <a:ea typeface="Roboto" charset="0"/>
                  <a:cs typeface="Roboto" charset="0"/>
                </a:endParaRPr>
              </a:p>
            </p:txBody>
          </p:sp>
        </mc:Choice>
        <mc:Fallback xmlns="">
          <p:sp>
            <p:nvSpPr>
              <p:cNvPr id="98" name="Rectangle 9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21526" y="16746551"/>
                <a:ext cx="4208516" cy="2208938"/>
              </a:xfrm>
              <a:prstGeom prst="rect">
                <a:avLst/>
              </a:prstGeom>
              <a:blipFill rotWithShape="0">
                <a:blip r:embed="rId12"/>
                <a:stretch>
                  <a:fillRect l="-6078" t="-5801" b="-11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33918748" y="19317287"/>
                <a:ext cx="8412739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sz="4500" i="1" smtClean="0">
                        <a:solidFill>
                          <a:srgbClr val="941E88"/>
                        </a:solidFill>
                        <a:latin typeface="Cambria Math" charset="0"/>
                        <a:ea typeface="Roboto" charset="0"/>
                        <a:cs typeface="Roboto" charset="0"/>
                      </a:rPr>
                      <m:t>𝛽</m:t>
                    </m:r>
                  </m:oMath>
                </a14:m>
                <a:r>
                  <a:rPr lang="en-US" sz="4500" dirty="0" smtClean="0">
                    <a:latin typeface="Roboto" charset="0"/>
                    <a:ea typeface="Roboto" charset="0"/>
                    <a:cs typeface="Roboto" charset="0"/>
                  </a:rPr>
                  <a:t>- Tradeoff between quality and coverage, based on user’s utility</a:t>
                </a:r>
                <a:endParaRPr lang="en-US" sz="4500" dirty="0">
                  <a:latin typeface="Roboto" charset="0"/>
                  <a:ea typeface="Roboto" charset="0"/>
                  <a:cs typeface="Roboto" charset="0"/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8748" y="19317287"/>
                <a:ext cx="8412739" cy="1477328"/>
              </a:xfrm>
              <a:prstGeom prst="rect">
                <a:avLst/>
              </a:prstGeom>
              <a:blipFill rotWithShape="0">
                <a:blip r:embed="rId13"/>
                <a:stretch>
                  <a:fillRect l="-3043" t="-8678" r="-3043" b="-19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164"/>
          <a:stretch/>
        </p:blipFill>
        <p:spPr>
          <a:xfrm>
            <a:off x="0" y="30429821"/>
            <a:ext cx="43891200" cy="294262"/>
          </a:xfrm>
          <a:prstGeom prst="rect">
            <a:avLst/>
          </a:prstGeom>
        </p:spPr>
      </p:pic>
      <p:sp>
        <p:nvSpPr>
          <p:cNvPr id="19" name="Oval 18"/>
          <p:cNvSpPr/>
          <p:nvPr/>
        </p:nvSpPr>
        <p:spPr>
          <a:xfrm>
            <a:off x="26836934" y="13334138"/>
            <a:ext cx="939376" cy="824074"/>
          </a:xfrm>
          <a:prstGeom prst="ellipse">
            <a:avLst/>
          </a:prstGeom>
          <a:noFill/>
          <a:ln>
            <a:solidFill>
              <a:srgbClr val="942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3" name="Oval 102"/>
          <p:cNvSpPr/>
          <p:nvPr/>
        </p:nvSpPr>
        <p:spPr>
          <a:xfrm>
            <a:off x="27899438" y="15002780"/>
            <a:ext cx="939376" cy="824074"/>
          </a:xfrm>
          <a:prstGeom prst="ellipse">
            <a:avLst/>
          </a:prstGeom>
          <a:noFill/>
          <a:ln>
            <a:solidFill>
              <a:srgbClr val="942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 smtClean="0">
                <a:solidFill>
                  <a:schemeClr val="tx1"/>
                </a:solidFill>
              </a:rPr>
              <a:t>B</a:t>
            </a:r>
            <a:endParaRPr lang="en-US" sz="5000" dirty="0">
              <a:solidFill>
                <a:schemeClr val="tx1"/>
              </a:solidFill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25221076" y="16143497"/>
            <a:ext cx="939376" cy="824074"/>
          </a:xfrm>
          <a:prstGeom prst="ellipse">
            <a:avLst/>
          </a:prstGeom>
          <a:noFill/>
          <a:ln>
            <a:solidFill>
              <a:srgbClr val="942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 smtClean="0">
                <a:solidFill>
                  <a:schemeClr val="tx1"/>
                </a:solidFill>
              </a:rPr>
              <a:t>C</a:t>
            </a:r>
            <a:endParaRPr lang="en-US" sz="5000" dirty="0">
              <a:solidFill>
                <a:schemeClr val="tx1"/>
              </a:solidFill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27460798" y="17482429"/>
            <a:ext cx="939376" cy="824074"/>
          </a:xfrm>
          <a:prstGeom prst="ellipse">
            <a:avLst/>
          </a:prstGeom>
          <a:noFill/>
          <a:ln>
            <a:solidFill>
              <a:srgbClr val="942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500" dirty="0" smtClean="0">
                <a:solidFill>
                  <a:schemeClr val="tx1"/>
                </a:solidFill>
              </a:rPr>
              <a:t>D</a:t>
            </a:r>
            <a:endParaRPr lang="en-US" sz="5500" dirty="0">
              <a:solidFill>
                <a:schemeClr val="tx1"/>
              </a:solidFill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25420598" y="19211889"/>
            <a:ext cx="939376" cy="824074"/>
          </a:xfrm>
          <a:prstGeom prst="ellipse">
            <a:avLst/>
          </a:prstGeom>
          <a:noFill/>
          <a:ln>
            <a:solidFill>
              <a:srgbClr val="942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 smtClean="0">
                <a:solidFill>
                  <a:schemeClr val="tx1"/>
                </a:solidFill>
              </a:rPr>
              <a:t>E</a:t>
            </a:r>
            <a:endParaRPr lang="en-US" sz="5000" dirty="0">
              <a:solidFill>
                <a:schemeClr val="tx1"/>
              </a:solidFill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28761550" y="20273772"/>
            <a:ext cx="939376" cy="824074"/>
          </a:xfrm>
          <a:prstGeom prst="ellipse">
            <a:avLst/>
          </a:prstGeom>
          <a:noFill/>
          <a:ln>
            <a:solidFill>
              <a:srgbClr val="942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>
                <a:solidFill>
                  <a:schemeClr val="tx1"/>
                </a:solidFill>
              </a:rPr>
              <a:t>F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2241369" y="13370080"/>
            <a:ext cx="5190003" cy="1075267"/>
            <a:chOff x="20418262" y="13377660"/>
            <a:chExt cx="5190003" cy="1075267"/>
          </a:xfrm>
        </p:grpSpPr>
        <p:sp>
          <p:nvSpPr>
            <p:cNvPr id="40" name="Arc 39"/>
            <p:cNvSpPr/>
            <p:nvPr/>
          </p:nvSpPr>
          <p:spPr>
            <a:xfrm rot="4049783" flipH="1" flipV="1">
              <a:off x="24633786" y="13478448"/>
              <a:ext cx="1075267" cy="873691"/>
            </a:xfrm>
            <a:prstGeom prst="arc">
              <a:avLst/>
            </a:prstGeom>
            <a:ln w="38100">
              <a:solidFill>
                <a:srgbClr val="941E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/>
            <p:cNvCxnSpPr>
              <a:stCxn id="40" idx="2"/>
            </p:cNvCxnSpPr>
            <p:nvPr/>
          </p:nvCxnSpPr>
          <p:spPr>
            <a:xfrm flipH="1">
              <a:off x="20418262" y="13418598"/>
              <a:ext cx="4547383" cy="0"/>
            </a:xfrm>
            <a:prstGeom prst="line">
              <a:avLst/>
            </a:prstGeom>
            <a:ln w="38100">
              <a:solidFill>
                <a:srgbClr val="941E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ectangle 43"/>
          <p:cNvSpPr/>
          <p:nvPr/>
        </p:nvSpPr>
        <p:spPr>
          <a:xfrm>
            <a:off x="22241369" y="13502449"/>
            <a:ext cx="44881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4500" dirty="0" smtClean="0">
                <a:solidFill>
                  <a:prstClr val="black"/>
                </a:solidFill>
                <a:latin typeface="Roboto" charset="0"/>
                <a:ea typeface="Roboto" charset="0"/>
                <a:cs typeface="Roboto" charset="0"/>
              </a:rPr>
              <a:t>Course Content </a:t>
            </a:r>
          </a:p>
          <a:p>
            <a:r>
              <a:rPr lang="en-CA" sz="4500" dirty="0" smtClean="0">
                <a:solidFill>
                  <a:prstClr val="black"/>
                </a:solidFill>
                <a:latin typeface="Roboto" charset="0"/>
                <a:ea typeface="Roboto" charset="0"/>
                <a:cs typeface="Roboto" charset="0"/>
              </a:rPr>
              <a:t>Upload</a:t>
            </a:r>
            <a:endParaRPr lang="en-US" dirty="0"/>
          </a:p>
        </p:txBody>
      </p:sp>
      <p:grpSp>
        <p:nvGrpSpPr>
          <p:cNvPr id="131" name="Group 130"/>
          <p:cNvGrpSpPr/>
          <p:nvPr/>
        </p:nvGrpSpPr>
        <p:grpSpPr>
          <a:xfrm flipH="1">
            <a:off x="28253687" y="14943194"/>
            <a:ext cx="4094985" cy="960895"/>
            <a:chOff x="16534160" y="13382532"/>
            <a:chExt cx="9892266" cy="960895"/>
          </a:xfrm>
        </p:grpSpPr>
        <p:sp>
          <p:nvSpPr>
            <p:cNvPr id="132" name="Arc 131"/>
            <p:cNvSpPr/>
            <p:nvPr/>
          </p:nvSpPr>
          <p:spPr>
            <a:xfrm rot="4049783" flipH="1" flipV="1">
              <a:off x="24882027" y="12799028"/>
              <a:ext cx="960895" cy="2127903"/>
            </a:xfrm>
            <a:prstGeom prst="arc">
              <a:avLst/>
            </a:prstGeom>
            <a:ln w="38100">
              <a:solidFill>
                <a:srgbClr val="941E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3" name="Straight Connector 132"/>
            <p:cNvCxnSpPr>
              <a:stCxn id="132" idx="2"/>
            </p:cNvCxnSpPr>
            <p:nvPr/>
          </p:nvCxnSpPr>
          <p:spPr>
            <a:xfrm flipH="1">
              <a:off x="16534160" y="13419115"/>
              <a:ext cx="8384099" cy="0"/>
            </a:xfrm>
            <a:prstGeom prst="line">
              <a:avLst/>
            </a:prstGeom>
            <a:ln w="38100">
              <a:solidFill>
                <a:srgbClr val="941E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ectangle 47"/>
          <p:cNvSpPr/>
          <p:nvPr/>
        </p:nvSpPr>
        <p:spPr>
          <a:xfrm>
            <a:off x="29284900" y="15055521"/>
            <a:ext cx="362717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CA" sz="4500" dirty="0" smtClean="0">
                <a:solidFill>
                  <a:prstClr val="black"/>
                </a:solidFill>
                <a:latin typeface="Roboto" charset="0"/>
                <a:ea typeface="Roboto" charset="0"/>
                <a:cs typeface="Roboto" charset="0"/>
              </a:rPr>
              <a:t>TA Application</a:t>
            </a: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137" name="Group 136"/>
          <p:cNvGrpSpPr/>
          <p:nvPr/>
        </p:nvGrpSpPr>
        <p:grpSpPr>
          <a:xfrm flipH="1">
            <a:off x="29212763" y="20226197"/>
            <a:ext cx="3135909" cy="960895"/>
            <a:chOff x="18851002" y="13382532"/>
            <a:chExt cx="7575424" cy="960895"/>
          </a:xfrm>
        </p:grpSpPr>
        <p:sp>
          <p:nvSpPr>
            <p:cNvPr id="138" name="Arc 137"/>
            <p:cNvSpPr/>
            <p:nvPr/>
          </p:nvSpPr>
          <p:spPr>
            <a:xfrm rot="4049783" flipH="1" flipV="1">
              <a:off x="24882027" y="12799028"/>
              <a:ext cx="960895" cy="2127903"/>
            </a:xfrm>
            <a:prstGeom prst="arc">
              <a:avLst/>
            </a:prstGeom>
            <a:ln w="38100">
              <a:solidFill>
                <a:srgbClr val="941E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9" name="Straight Connector 138"/>
            <p:cNvCxnSpPr/>
            <p:nvPr/>
          </p:nvCxnSpPr>
          <p:spPr>
            <a:xfrm flipH="1">
              <a:off x="18851002" y="13419115"/>
              <a:ext cx="6067257" cy="295"/>
            </a:xfrm>
            <a:prstGeom prst="line">
              <a:avLst/>
            </a:prstGeom>
            <a:ln w="38100">
              <a:solidFill>
                <a:srgbClr val="941E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Rectangle 140"/>
          <p:cNvSpPr/>
          <p:nvPr/>
        </p:nvSpPr>
        <p:spPr>
          <a:xfrm>
            <a:off x="30243977" y="20300110"/>
            <a:ext cx="245437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CA" sz="4500" dirty="0" smtClean="0">
                <a:solidFill>
                  <a:prstClr val="black"/>
                </a:solidFill>
                <a:latin typeface="Roboto" charset="0"/>
                <a:ea typeface="Roboto" charset="0"/>
                <a:cs typeface="Roboto" charset="0"/>
              </a:rPr>
              <a:t>Match</a:t>
            </a:r>
            <a:r>
              <a:rPr lang="en-US" sz="4500" dirty="0" smtClean="0">
                <a:solidFill>
                  <a:prstClr val="black"/>
                </a:solidFill>
                <a:latin typeface="Roboto" charset="0"/>
                <a:ea typeface="Roboto" charset="0"/>
                <a:cs typeface="Roboto" charset="0"/>
              </a:rPr>
              <a:t> Results</a:t>
            </a: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142" name="Group 141"/>
          <p:cNvGrpSpPr/>
          <p:nvPr/>
        </p:nvGrpSpPr>
        <p:grpSpPr>
          <a:xfrm flipH="1">
            <a:off x="27886057" y="17540149"/>
            <a:ext cx="4495344" cy="960895"/>
            <a:chOff x="15567011" y="13382532"/>
            <a:chExt cx="10859415" cy="960895"/>
          </a:xfrm>
        </p:grpSpPr>
        <p:sp>
          <p:nvSpPr>
            <p:cNvPr id="143" name="Arc 142"/>
            <p:cNvSpPr/>
            <p:nvPr/>
          </p:nvSpPr>
          <p:spPr>
            <a:xfrm rot="4049783" flipH="1" flipV="1">
              <a:off x="24882027" y="12799028"/>
              <a:ext cx="960895" cy="2127903"/>
            </a:xfrm>
            <a:prstGeom prst="arc">
              <a:avLst/>
            </a:prstGeom>
            <a:ln w="38100">
              <a:solidFill>
                <a:srgbClr val="941E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4" name="Straight Connector 143"/>
            <p:cNvCxnSpPr/>
            <p:nvPr/>
          </p:nvCxnSpPr>
          <p:spPr>
            <a:xfrm flipH="1" flipV="1">
              <a:off x="15567011" y="13404163"/>
              <a:ext cx="9351248" cy="0"/>
            </a:xfrm>
            <a:prstGeom prst="line">
              <a:avLst/>
            </a:prstGeom>
            <a:ln w="38100">
              <a:solidFill>
                <a:srgbClr val="941E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Rectangle 144"/>
          <p:cNvSpPr/>
          <p:nvPr/>
        </p:nvSpPr>
        <p:spPr>
          <a:xfrm>
            <a:off x="28917271" y="17614062"/>
            <a:ext cx="343140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CA" sz="4500" dirty="0" smtClean="0">
                <a:solidFill>
                  <a:prstClr val="black"/>
                </a:solidFill>
                <a:latin typeface="Roboto" charset="0"/>
                <a:ea typeface="Roboto" charset="0"/>
                <a:cs typeface="Roboto" charset="0"/>
              </a:rPr>
              <a:t>Instructor </a:t>
            </a:r>
            <a:r>
              <a:rPr lang="en-US" sz="4500" dirty="0" smtClean="0">
                <a:solidFill>
                  <a:prstClr val="black"/>
                </a:solidFill>
                <a:latin typeface="Roboto" charset="0"/>
                <a:ea typeface="Roboto" charset="0"/>
                <a:cs typeface="Roboto" charset="0"/>
              </a:rPr>
              <a:t>Rankings</a:t>
            </a: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146" name="Group 145"/>
          <p:cNvGrpSpPr/>
          <p:nvPr/>
        </p:nvGrpSpPr>
        <p:grpSpPr>
          <a:xfrm>
            <a:off x="22241369" y="16121899"/>
            <a:ext cx="3512536" cy="1075267"/>
            <a:chOff x="22095729" y="13377660"/>
            <a:chExt cx="3512536" cy="1075267"/>
          </a:xfrm>
        </p:grpSpPr>
        <p:sp>
          <p:nvSpPr>
            <p:cNvPr id="147" name="Arc 146"/>
            <p:cNvSpPr/>
            <p:nvPr/>
          </p:nvSpPr>
          <p:spPr>
            <a:xfrm rot="4049783" flipH="1" flipV="1">
              <a:off x="24633786" y="13478448"/>
              <a:ext cx="1075267" cy="873691"/>
            </a:xfrm>
            <a:prstGeom prst="arc">
              <a:avLst/>
            </a:prstGeom>
            <a:ln w="38100">
              <a:solidFill>
                <a:srgbClr val="941E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8" name="Straight Connector 147"/>
            <p:cNvCxnSpPr/>
            <p:nvPr/>
          </p:nvCxnSpPr>
          <p:spPr>
            <a:xfrm flipH="1" flipV="1">
              <a:off x="22095729" y="13399258"/>
              <a:ext cx="2869917" cy="0"/>
            </a:xfrm>
            <a:prstGeom prst="line">
              <a:avLst/>
            </a:prstGeom>
            <a:ln w="38100">
              <a:solidFill>
                <a:srgbClr val="941E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Rectangle 148"/>
          <p:cNvSpPr/>
          <p:nvPr/>
        </p:nvSpPr>
        <p:spPr>
          <a:xfrm>
            <a:off x="22204432" y="16254268"/>
            <a:ext cx="284765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4500" dirty="0" smtClean="0">
                <a:solidFill>
                  <a:prstClr val="black"/>
                </a:solidFill>
                <a:latin typeface="Roboto" charset="0"/>
                <a:ea typeface="Roboto" charset="0"/>
                <a:cs typeface="Roboto" charset="0"/>
              </a:rPr>
              <a:t>Applicant Cleanup</a:t>
            </a:r>
            <a:endParaRPr lang="en-US" dirty="0"/>
          </a:p>
        </p:txBody>
      </p:sp>
      <p:grpSp>
        <p:nvGrpSpPr>
          <p:cNvPr id="150" name="Group 149"/>
          <p:cNvGrpSpPr/>
          <p:nvPr/>
        </p:nvGrpSpPr>
        <p:grpSpPr>
          <a:xfrm>
            <a:off x="22241368" y="19235226"/>
            <a:ext cx="3728847" cy="1075267"/>
            <a:chOff x="21879418" y="13377660"/>
            <a:chExt cx="3728847" cy="1075267"/>
          </a:xfrm>
        </p:grpSpPr>
        <p:sp>
          <p:nvSpPr>
            <p:cNvPr id="151" name="Arc 150"/>
            <p:cNvSpPr/>
            <p:nvPr/>
          </p:nvSpPr>
          <p:spPr>
            <a:xfrm rot="4049783" flipH="1" flipV="1">
              <a:off x="24633786" y="13478448"/>
              <a:ext cx="1075267" cy="873691"/>
            </a:xfrm>
            <a:prstGeom prst="arc">
              <a:avLst/>
            </a:prstGeom>
            <a:ln w="38100">
              <a:solidFill>
                <a:srgbClr val="941E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2" name="Straight Connector 151"/>
            <p:cNvCxnSpPr/>
            <p:nvPr/>
          </p:nvCxnSpPr>
          <p:spPr>
            <a:xfrm flipH="1">
              <a:off x="21879418" y="13418598"/>
              <a:ext cx="3086228" cy="0"/>
            </a:xfrm>
            <a:prstGeom prst="line">
              <a:avLst/>
            </a:prstGeom>
            <a:ln w="38100">
              <a:solidFill>
                <a:srgbClr val="941E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Rectangle 152"/>
          <p:cNvSpPr/>
          <p:nvPr/>
        </p:nvSpPr>
        <p:spPr>
          <a:xfrm>
            <a:off x="22241368" y="19367595"/>
            <a:ext cx="302702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4500" smtClean="0">
                <a:solidFill>
                  <a:prstClr val="black"/>
                </a:solidFill>
                <a:latin typeface="Roboto" charset="0"/>
                <a:ea typeface="Roboto" charset="0"/>
                <a:cs typeface="Roboto" charset="0"/>
              </a:rPr>
              <a:t>Matching Algorithm</a:t>
            </a:r>
            <a:endParaRPr lang="en-US" dirty="0"/>
          </a:p>
        </p:txBody>
      </p:sp>
      <p:cxnSp>
        <p:nvCxnSpPr>
          <p:cNvPr id="53" name="Straight Connector 52"/>
          <p:cNvCxnSpPr>
            <a:stCxn id="19" idx="5"/>
            <a:endCxn id="103" idx="1"/>
          </p:cNvCxnSpPr>
          <p:nvPr/>
        </p:nvCxnSpPr>
        <p:spPr>
          <a:xfrm>
            <a:off x="27638742" y="14037529"/>
            <a:ext cx="398264" cy="1085934"/>
          </a:xfrm>
          <a:prstGeom prst="line">
            <a:avLst/>
          </a:prstGeom>
          <a:ln w="539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03" idx="2"/>
            <a:endCxn id="109" idx="7"/>
          </p:cNvCxnSpPr>
          <p:nvPr/>
        </p:nvCxnSpPr>
        <p:spPr>
          <a:xfrm flipH="1">
            <a:off x="26022884" y="15414817"/>
            <a:ext cx="1876554" cy="849363"/>
          </a:xfrm>
          <a:prstGeom prst="line">
            <a:avLst/>
          </a:prstGeom>
          <a:ln w="539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09" idx="5"/>
            <a:endCxn id="114" idx="1"/>
          </p:cNvCxnSpPr>
          <p:nvPr/>
        </p:nvCxnSpPr>
        <p:spPr>
          <a:xfrm>
            <a:off x="26022884" y="16846888"/>
            <a:ext cx="1575482" cy="756224"/>
          </a:xfrm>
          <a:prstGeom prst="line">
            <a:avLst/>
          </a:prstGeom>
          <a:ln w="539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14" idx="2"/>
            <a:endCxn id="118" idx="0"/>
          </p:cNvCxnSpPr>
          <p:nvPr/>
        </p:nvCxnSpPr>
        <p:spPr>
          <a:xfrm flipH="1">
            <a:off x="25890286" y="17894466"/>
            <a:ext cx="1570512" cy="1317423"/>
          </a:xfrm>
          <a:prstGeom prst="line">
            <a:avLst/>
          </a:prstGeom>
          <a:ln w="539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18" idx="6"/>
            <a:endCxn id="114" idx="4"/>
          </p:cNvCxnSpPr>
          <p:nvPr/>
        </p:nvCxnSpPr>
        <p:spPr>
          <a:xfrm flipV="1">
            <a:off x="26359974" y="18306503"/>
            <a:ext cx="1570512" cy="1317423"/>
          </a:xfrm>
          <a:prstGeom prst="line">
            <a:avLst/>
          </a:prstGeom>
          <a:ln w="539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5" name="Straight Connector 1344"/>
          <p:cNvCxnSpPr>
            <a:stCxn id="118" idx="5"/>
            <a:endCxn id="124" idx="2"/>
          </p:cNvCxnSpPr>
          <p:nvPr/>
        </p:nvCxnSpPr>
        <p:spPr>
          <a:xfrm>
            <a:off x="26222406" y="19915280"/>
            <a:ext cx="2539144" cy="770529"/>
          </a:xfrm>
          <a:prstGeom prst="line">
            <a:avLst/>
          </a:prstGeom>
          <a:ln w="539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7" name="Straight Connector 1346"/>
          <p:cNvCxnSpPr>
            <a:stCxn id="118" idx="1"/>
            <a:endCxn id="109" idx="3"/>
          </p:cNvCxnSpPr>
          <p:nvPr/>
        </p:nvCxnSpPr>
        <p:spPr>
          <a:xfrm flipH="1" flipV="1">
            <a:off x="25358644" y="16846888"/>
            <a:ext cx="199522" cy="2485684"/>
          </a:xfrm>
          <a:prstGeom prst="line">
            <a:avLst/>
          </a:prstGeom>
          <a:ln w="539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riangle 172"/>
          <p:cNvSpPr/>
          <p:nvPr/>
        </p:nvSpPr>
        <p:spPr>
          <a:xfrm rot="13397266">
            <a:off x="25794336" y="19014491"/>
            <a:ext cx="457925" cy="22820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500"/>
          </a:p>
        </p:txBody>
      </p:sp>
      <p:sp>
        <p:nvSpPr>
          <p:cNvPr id="174" name="Triangle 173"/>
          <p:cNvSpPr/>
          <p:nvPr/>
        </p:nvSpPr>
        <p:spPr>
          <a:xfrm rot="14446545">
            <a:off x="25897407" y="16112686"/>
            <a:ext cx="457925" cy="22820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500"/>
          </a:p>
        </p:txBody>
      </p:sp>
      <p:sp>
        <p:nvSpPr>
          <p:cNvPr id="175" name="Triangle 174"/>
          <p:cNvSpPr/>
          <p:nvPr/>
        </p:nvSpPr>
        <p:spPr>
          <a:xfrm rot="9245593">
            <a:off x="27762549" y="14911304"/>
            <a:ext cx="457925" cy="22820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500"/>
          </a:p>
        </p:txBody>
      </p:sp>
      <p:sp>
        <p:nvSpPr>
          <p:cNvPr id="176" name="Triangle 175"/>
          <p:cNvSpPr/>
          <p:nvPr/>
        </p:nvSpPr>
        <p:spPr>
          <a:xfrm rot="6983487">
            <a:off x="27289158" y="17435528"/>
            <a:ext cx="457925" cy="22820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500"/>
          </a:p>
        </p:txBody>
      </p:sp>
      <p:sp>
        <p:nvSpPr>
          <p:cNvPr id="177" name="Triangle 176"/>
          <p:cNvSpPr/>
          <p:nvPr/>
        </p:nvSpPr>
        <p:spPr>
          <a:xfrm rot="21270549">
            <a:off x="25171743" y="16913468"/>
            <a:ext cx="457925" cy="22820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500"/>
          </a:p>
        </p:txBody>
      </p:sp>
      <p:sp>
        <p:nvSpPr>
          <p:cNvPr id="178" name="Triangle 177"/>
          <p:cNvSpPr/>
          <p:nvPr/>
        </p:nvSpPr>
        <p:spPr>
          <a:xfrm rot="2442069">
            <a:off x="27611196" y="18327566"/>
            <a:ext cx="457925" cy="22820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500"/>
          </a:p>
        </p:txBody>
      </p:sp>
      <p:sp>
        <p:nvSpPr>
          <p:cNvPr id="179" name="Triangle 178"/>
          <p:cNvSpPr/>
          <p:nvPr/>
        </p:nvSpPr>
        <p:spPr>
          <a:xfrm rot="6364047">
            <a:off x="28421902" y="20562498"/>
            <a:ext cx="457925" cy="22820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500"/>
          </a:p>
        </p:txBody>
      </p:sp>
    </p:spTree>
    <p:extLst>
      <p:ext uri="{BB962C8B-B14F-4D97-AF65-F5344CB8AC3E}">
        <p14:creationId xmlns:p14="http://schemas.microsoft.com/office/powerpoint/2010/main" val="142594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512</TotalTime>
  <Words>318</Words>
  <Application>Microsoft Macintosh PowerPoint</Application>
  <PresentationFormat>Custom</PresentationFormat>
  <Paragraphs>76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Roboto</vt:lpstr>
      <vt:lpstr>Roboto Slab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Watts</dc:creator>
  <cp:lastModifiedBy>Sarah Watts</cp:lastModifiedBy>
  <cp:revision>83</cp:revision>
  <dcterms:created xsi:type="dcterms:W3CDTF">2018-03-04T14:00:45Z</dcterms:created>
  <dcterms:modified xsi:type="dcterms:W3CDTF">2018-03-05T23:06:08Z</dcterms:modified>
</cp:coreProperties>
</file>