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1"/>
  </p:notesMasterIdLst>
  <p:sldIdLst>
    <p:sldId id="256" r:id="rId2"/>
    <p:sldId id="450" r:id="rId3"/>
    <p:sldId id="451" r:id="rId4"/>
    <p:sldId id="452" r:id="rId5"/>
    <p:sldId id="453" r:id="rId6"/>
    <p:sldId id="454" r:id="rId7"/>
    <p:sldId id="455" r:id="rId8"/>
    <p:sldId id="456" r:id="rId9"/>
    <p:sldId id="457" r:id="rId10"/>
    <p:sldId id="458" r:id="rId11"/>
    <p:sldId id="459" r:id="rId12"/>
    <p:sldId id="460" r:id="rId13"/>
    <p:sldId id="461" r:id="rId14"/>
    <p:sldId id="462" r:id="rId15"/>
    <p:sldId id="463" r:id="rId16"/>
    <p:sldId id="436" r:id="rId17"/>
    <p:sldId id="437" r:id="rId18"/>
    <p:sldId id="439" r:id="rId19"/>
    <p:sldId id="440" r:id="rId20"/>
    <p:sldId id="438" r:id="rId21"/>
    <p:sldId id="441" r:id="rId22"/>
    <p:sldId id="442" r:id="rId23"/>
    <p:sldId id="443" r:id="rId24"/>
    <p:sldId id="444" r:id="rId25"/>
    <p:sldId id="445" r:id="rId26"/>
    <p:sldId id="448" r:id="rId27"/>
    <p:sldId id="422" r:id="rId28"/>
    <p:sldId id="447" r:id="rId29"/>
    <p:sldId id="3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32" userDrawn="1">
          <p15:clr>
            <a:srgbClr val="A4A3A4"/>
          </p15:clr>
        </p15:guide>
        <p15:guide id="2" pos="7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1F3BFF"/>
    <a:srgbClr val="66FF66"/>
    <a:srgbClr val="FF5050"/>
    <a:srgbClr val="18F918"/>
    <a:srgbClr val="FF40FF"/>
    <a:srgbClr val="FF43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03" autoAdjust="0"/>
    <p:restoredTop sz="94004" autoAdjust="0"/>
  </p:normalViewPr>
  <p:slideViewPr>
    <p:cSldViewPr snapToGrid="0">
      <p:cViewPr varScale="1">
        <p:scale>
          <a:sx n="92" d="100"/>
          <a:sy n="92" d="100"/>
        </p:scale>
        <p:origin x="360" y="176"/>
      </p:cViewPr>
      <p:guideLst>
        <p:guide orient="horz" pos="1632"/>
        <p:guide pos="7080"/>
      </p:guideLst>
    </p:cSldViewPr>
  </p:slideViewPr>
  <p:notesTextViewPr>
    <p:cViewPr>
      <p:scale>
        <a:sx n="3" d="2"/>
        <a:sy n="3" d="2"/>
      </p:scale>
      <p:origin x="0" y="0"/>
    </p:cViewPr>
  </p:notesTextViewPr>
  <p:sorterViewPr>
    <p:cViewPr>
      <p:scale>
        <a:sx n="100" d="100"/>
        <a:sy n="100" d="100"/>
      </p:scale>
      <p:origin x="0" y="-4194"/>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C85C83-8E60-4A87-A094-C983E1BBD67C}" type="datetimeFigureOut">
              <a:rPr lang="en-US" smtClean="0"/>
              <a:t>11/8/17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A90523-B442-4526-AB90-70BC5EF328BF}" type="slidenum">
              <a:rPr lang="en-US" smtClean="0"/>
              <a:t>‹#›</a:t>
            </a:fld>
            <a:endParaRPr lang="en-US" dirty="0"/>
          </a:p>
        </p:txBody>
      </p:sp>
    </p:spTree>
    <p:extLst>
      <p:ext uri="{BB962C8B-B14F-4D97-AF65-F5344CB8AC3E}">
        <p14:creationId xmlns:p14="http://schemas.microsoft.com/office/powerpoint/2010/main" val="692640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34F801-C165-4294-8085-9D9FB6EA6872}" type="datetimeFigureOut">
              <a:rPr lang="en-US" smtClean="0"/>
              <a:t>11/8/17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2520992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34F801-C165-4294-8085-9D9FB6EA6872}" type="datetimeFigureOut">
              <a:rPr lang="en-US" smtClean="0"/>
              <a:t>11/8/17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3260365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34F801-C165-4294-8085-9D9FB6EA6872}" type="datetimeFigureOut">
              <a:rPr lang="en-US" smtClean="0"/>
              <a:t>11/8/17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1721904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34F801-C165-4294-8085-9D9FB6EA6872}" type="datetimeFigureOut">
              <a:rPr lang="en-US" smtClean="0"/>
              <a:t>11/8/17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1694111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34F801-C165-4294-8085-9D9FB6EA6872}" type="datetimeFigureOut">
              <a:rPr lang="en-US" smtClean="0"/>
              <a:t>11/8/17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105198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34F801-C165-4294-8085-9D9FB6EA6872}" type="datetimeFigureOut">
              <a:rPr lang="en-US" smtClean="0"/>
              <a:t>11/8/17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10903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34F801-C165-4294-8085-9D9FB6EA6872}" type="datetimeFigureOut">
              <a:rPr lang="en-US" smtClean="0"/>
              <a:t>11/8/17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68468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34F801-C165-4294-8085-9D9FB6EA6872}" type="datetimeFigureOut">
              <a:rPr lang="en-US" smtClean="0"/>
              <a:t>11/8/17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327787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34F801-C165-4294-8085-9D9FB6EA6872}" type="datetimeFigureOut">
              <a:rPr lang="en-US" smtClean="0"/>
              <a:t>11/8/17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2481094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34F801-C165-4294-8085-9D9FB6EA6872}" type="datetimeFigureOut">
              <a:rPr lang="en-US" smtClean="0"/>
              <a:t>11/8/17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2150622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34F801-C165-4294-8085-9D9FB6EA6872}" type="datetimeFigureOut">
              <a:rPr lang="en-US" smtClean="0"/>
              <a:t>11/8/17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3967117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34F801-C165-4294-8085-9D9FB6EA6872}" type="datetimeFigureOut">
              <a:rPr lang="en-US" smtClean="0"/>
              <a:t>11/8/17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B1746-C63D-4F9B-A833-97A8CA56F0ED}" type="slidenum">
              <a:rPr lang="en-US" smtClean="0"/>
              <a:t>‹#›</a:t>
            </a:fld>
            <a:endParaRPr lang="en-US" dirty="0"/>
          </a:p>
        </p:txBody>
      </p:sp>
    </p:spTree>
    <p:extLst>
      <p:ext uri="{BB962C8B-B14F-4D97-AF65-F5344CB8AC3E}">
        <p14:creationId xmlns:p14="http://schemas.microsoft.com/office/powerpoint/2010/main" val="389603825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hyperlink" Target="https://jakevdp.github.io/blog/2013/12/01/kernel-density-estimatio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0.png"/><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0.png"/><Relationship Id="rId3" Type="http://schemas.openxmlformats.org/officeDocument/2006/relationships/image" Target="../media/image4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17.png"/><Relationship Id="rId10"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00.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1" Type="http://schemas.openxmlformats.org/officeDocument/2006/relationships/image" Target="../media/image35.png"/><Relationship Id="rId12" Type="http://schemas.openxmlformats.org/officeDocument/2006/relationships/image" Target="../media/image36.png"/><Relationship Id="rId13" Type="http://schemas.openxmlformats.org/officeDocument/2006/relationships/image" Target="../media/image37.png"/><Relationship Id="rId14" Type="http://schemas.openxmlformats.org/officeDocument/2006/relationships/image" Target="../media/image38.png"/><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31.png"/><Relationship Id="rId8" Type="http://schemas.openxmlformats.org/officeDocument/2006/relationships/image" Target="../media/image32.png"/><Relationship Id="rId9" Type="http://schemas.openxmlformats.org/officeDocument/2006/relationships/image" Target="../media/image33.png"/><Relationship Id="rId10" Type="http://schemas.openxmlformats.org/officeDocument/2006/relationships/image" Target="../media/image34.png"/></Relationships>
</file>

<file path=ppt/slides/_rels/slide5.xml.rels><?xml version="1.0" encoding="UTF-8" standalone="yes"?>
<Relationships xmlns="http://schemas.openxmlformats.org/package/2006/relationships"><Relationship Id="rId3" Type="http://schemas.openxmlformats.org/officeDocument/2006/relationships/hyperlink" Target="http://regulondb.ccg.unam.mx/menu/download/datasets/files/TUSet.txt" TargetMode="External"/><Relationship Id="rId4" Type="http://schemas.openxmlformats.org/officeDocument/2006/relationships/hyperlink" Target="http://regulondb.ccg.unam.mx/menu/download/datasets/files/OperonSet.txt" TargetMode="External"/><Relationship Id="rId5" Type="http://schemas.openxmlformats.org/officeDocument/2006/relationships/hyperlink" Target="http://regulondb.ccg.unam.mx/menu/download/datasets/files/GeneProductSet.txt" TargetMode="External"/><Relationship Id="rId1" Type="http://schemas.openxmlformats.org/officeDocument/2006/relationships/slideLayout" Target="../slideLayouts/slideLayout2.xml"/><Relationship Id="rId2" Type="http://schemas.openxmlformats.org/officeDocument/2006/relationships/hyperlink" Target="http://regulondb.ccg.unam.mx/"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8100" y="2126694"/>
            <a:ext cx="9423400" cy="1284844"/>
          </a:xfrm>
        </p:spPr>
        <p:txBody>
          <a:bodyPr/>
          <a:lstStyle/>
          <a:p>
            <a:r>
              <a:rPr lang="en-US" b="1" dirty="0" smtClean="0">
                <a:solidFill>
                  <a:srgbClr val="002060"/>
                </a:solidFill>
                <a:effectLst>
                  <a:outerShdw blurRad="38100" dist="38100" dir="2700000" algn="tl">
                    <a:srgbClr val="000000">
                      <a:alpha val="43137"/>
                    </a:srgbClr>
                  </a:outerShdw>
                </a:effectLst>
              </a:rPr>
              <a:t>Bioinformatics Lab</a:t>
            </a:r>
            <a:endParaRPr lang="en-US" b="1" dirty="0">
              <a:solidFill>
                <a:srgbClr val="00206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308100" y="3411538"/>
            <a:ext cx="9105900" cy="639762"/>
          </a:xfrm>
        </p:spPr>
        <p:txBody>
          <a:bodyPr/>
          <a:lstStyle/>
          <a:p>
            <a:r>
              <a:rPr lang="en-US" b="1" dirty="0" smtClean="0">
                <a:solidFill>
                  <a:srgbClr val="002060"/>
                </a:solidFill>
                <a:effectLst>
                  <a:outerShdw blurRad="38100" dist="38100" dir="2700000" algn="tl">
                    <a:srgbClr val="000000">
                      <a:alpha val="43137"/>
                    </a:srgbClr>
                  </a:outerShdw>
                </a:effectLst>
              </a:rPr>
              <a:t>Week 7  Session 2</a:t>
            </a:r>
            <a:endParaRPr lang="en-US" b="1" dirty="0">
              <a:solidFill>
                <a:srgbClr val="002060"/>
              </a:solidFill>
              <a:effectLst>
                <a:outerShdw blurRad="38100" dist="38100" dir="2700000" algn="tl">
                  <a:srgbClr val="000000">
                    <a:alpha val="43137"/>
                  </a:srgbClr>
                </a:outerShdw>
              </a:effectLst>
            </a:endParaRPr>
          </a:p>
        </p:txBody>
      </p:sp>
      <p:sp>
        <p:nvSpPr>
          <p:cNvPr id="4" name="TextBox 3"/>
          <p:cNvSpPr txBox="1"/>
          <p:nvPr/>
        </p:nvSpPr>
        <p:spPr>
          <a:xfrm>
            <a:off x="368300" y="292100"/>
            <a:ext cx="2331151" cy="400110"/>
          </a:xfrm>
          <a:prstGeom prst="rect">
            <a:avLst/>
          </a:prstGeom>
          <a:noFill/>
        </p:spPr>
        <p:txBody>
          <a:bodyPr wrap="none" rtlCol="0">
            <a:spAutoFit/>
          </a:bodyPr>
          <a:lstStyle/>
          <a:p>
            <a:r>
              <a:rPr lang="en-US" sz="2000" b="1" dirty="0" smtClean="0"/>
              <a:t>Spring Quarter 2017</a:t>
            </a:r>
            <a:endParaRPr lang="en-US" sz="2000" b="1" dirty="0"/>
          </a:p>
        </p:txBody>
      </p:sp>
      <p:sp>
        <p:nvSpPr>
          <p:cNvPr id="5" name="TextBox 4"/>
          <p:cNvSpPr txBox="1"/>
          <p:nvPr/>
        </p:nvSpPr>
        <p:spPr>
          <a:xfrm>
            <a:off x="10731500" y="292100"/>
            <a:ext cx="771365" cy="400110"/>
          </a:xfrm>
          <a:prstGeom prst="rect">
            <a:avLst/>
          </a:prstGeom>
          <a:noFill/>
        </p:spPr>
        <p:txBody>
          <a:bodyPr wrap="none" rtlCol="0">
            <a:spAutoFit/>
          </a:bodyPr>
          <a:lstStyle/>
          <a:p>
            <a:r>
              <a:rPr lang="en-US" sz="2000" b="1" dirty="0" smtClean="0"/>
              <a:t>UCSD</a:t>
            </a:r>
            <a:endParaRPr lang="en-US" sz="2000" b="1" dirty="0"/>
          </a:p>
        </p:txBody>
      </p:sp>
      <p:sp>
        <p:nvSpPr>
          <p:cNvPr id="6" name="TextBox 5"/>
          <p:cNvSpPr txBox="1"/>
          <p:nvPr/>
        </p:nvSpPr>
        <p:spPr>
          <a:xfrm>
            <a:off x="317500" y="5257800"/>
            <a:ext cx="3227037" cy="1015663"/>
          </a:xfrm>
          <a:prstGeom prst="rect">
            <a:avLst/>
          </a:prstGeom>
          <a:noFill/>
        </p:spPr>
        <p:txBody>
          <a:bodyPr wrap="none" rtlCol="0">
            <a:spAutoFit/>
          </a:bodyPr>
          <a:lstStyle/>
          <a:p>
            <a:r>
              <a:rPr lang="en-US" sz="2000" b="1" dirty="0" smtClean="0">
                <a:solidFill>
                  <a:srgbClr val="002060"/>
                </a:solidFill>
              </a:rPr>
              <a:t>Instructor:</a:t>
            </a:r>
          </a:p>
          <a:p>
            <a:pPr marL="228600" lvl="1"/>
            <a:r>
              <a:rPr lang="en-US" sz="2000" b="1" dirty="0" smtClean="0"/>
              <a:t>Arturo Medrano</a:t>
            </a:r>
          </a:p>
          <a:p>
            <a:pPr marL="228600" lvl="1"/>
            <a:r>
              <a:rPr lang="en-US" sz="2000" b="1" dirty="0" smtClean="0"/>
              <a:t>l1medranosoto@ucsd.edu</a:t>
            </a:r>
            <a:endParaRPr lang="en-US" sz="2000" b="1" dirty="0"/>
          </a:p>
        </p:txBody>
      </p:sp>
      <p:sp>
        <p:nvSpPr>
          <p:cNvPr id="7" name="TextBox 6"/>
          <p:cNvSpPr txBox="1"/>
          <p:nvPr/>
        </p:nvSpPr>
        <p:spPr>
          <a:xfrm>
            <a:off x="8982695" y="5349875"/>
            <a:ext cx="2618602" cy="1015663"/>
          </a:xfrm>
          <a:prstGeom prst="rect">
            <a:avLst/>
          </a:prstGeom>
          <a:noFill/>
        </p:spPr>
        <p:txBody>
          <a:bodyPr wrap="none" rtlCol="0">
            <a:spAutoFit/>
          </a:bodyPr>
          <a:lstStyle/>
          <a:p>
            <a:r>
              <a:rPr lang="en-US" sz="2000" b="1" dirty="0" smtClean="0">
                <a:solidFill>
                  <a:srgbClr val="002060"/>
                </a:solidFill>
              </a:rPr>
              <a:t>Instructional Assistant:</a:t>
            </a:r>
          </a:p>
          <a:p>
            <a:pPr marL="228600" lvl="1"/>
            <a:r>
              <a:rPr lang="en-US" sz="2000" b="1" dirty="0" err="1" smtClean="0"/>
              <a:t>Hanbin</a:t>
            </a:r>
            <a:r>
              <a:rPr lang="en-US" sz="2000" b="1" dirty="0" smtClean="0"/>
              <a:t> Lu</a:t>
            </a:r>
          </a:p>
          <a:p>
            <a:pPr marL="228600" lvl="1"/>
            <a:r>
              <a:rPr lang="en-US" sz="2000" b="1" dirty="0" smtClean="0"/>
              <a:t>hal213@ucsd.edu</a:t>
            </a:r>
            <a:endParaRPr lang="en-US" sz="2000" b="1" dirty="0"/>
          </a:p>
        </p:txBody>
      </p:sp>
      <p:cxnSp>
        <p:nvCxnSpPr>
          <p:cNvPr id="9" name="Straight Connector 8"/>
          <p:cNvCxnSpPr/>
          <p:nvPr/>
        </p:nvCxnSpPr>
        <p:spPr>
          <a:xfrm>
            <a:off x="342900" y="9271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0947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604866" y="221843"/>
                <a:ext cx="9017526" cy="1325563"/>
              </a:xfrm>
            </p:spPr>
            <p:txBody>
              <a:bodyPr>
                <a:noAutofit/>
              </a:bodyPr>
              <a:lstStyle/>
              <a:p>
                <a:pPr algn="ctr"/>
                <a:r>
                  <a:rPr lang="en-US" sz="4000" b="1" dirty="0" smtClean="0">
                    <a:solidFill>
                      <a:srgbClr val="002060"/>
                    </a:solidFill>
                    <a:effectLst>
                      <a:outerShdw blurRad="38100" dist="38100" dir="2700000" algn="tl">
                        <a:srgbClr val="000000">
                          <a:alpha val="43137"/>
                        </a:srgbClr>
                      </a:outerShdw>
                    </a:effectLst>
                  </a:rPr>
                  <a:t>Estimating the likelihoods for </a:t>
                </a:r>
                <a14:m>
                  <m:oMath xmlns:m="http://schemas.openxmlformats.org/officeDocument/2006/math">
                    <m:sSub>
                      <m:sSubPr>
                        <m:ctrlPr>
                          <a:rPr lang="en-US" sz="4000" b="1" i="1" smtClean="0">
                            <a:solidFill>
                              <a:srgbClr val="00B050"/>
                            </a:solidFill>
                            <a:effectLst>
                              <a:outerShdw blurRad="38100" dist="38100" dir="2700000" algn="tl">
                                <a:srgbClr val="000000">
                                  <a:alpha val="43137"/>
                                </a:srgbClr>
                              </a:outerShdw>
                            </a:effectLst>
                            <a:latin typeface="Cambria Math" charset="0"/>
                          </a:rPr>
                        </m:ctrlPr>
                      </m:sSubPr>
                      <m:e>
                        <m:r>
                          <a:rPr lang="en-US" sz="4000" b="1" i="1" smtClean="0">
                            <a:solidFill>
                              <a:srgbClr val="00B050"/>
                            </a:solidFill>
                            <a:effectLst>
                              <a:outerShdw blurRad="38100" dist="38100" dir="2700000" algn="tl">
                                <a:srgbClr val="000000">
                                  <a:alpha val="43137"/>
                                </a:srgbClr>
                              </a:outerShdw>
                            </a:effectLst>
                            <a:latin typeface="Cambria Math" panose="02040503050406030204" pitchFamily="18" charset="0"/>
                          </a:rPr>
                          <m:t>𝒉</m:t>
                        </m:r>
                      </m:e>
                      <m:sub>
                        <m:r>
                          <a:rPr lang="en-US" sz="4000" b="1" i="1" smtClean="0">
                            <a:solidFill>
                              <a:srgbClr val="00B050"/>
                            </a:solidFill>
                            <a:effectLst>
                              <a:outerShdw blurRad="38100" dist="38100" dir="2700000" algn="tl">
                                <a:srgbClr val="000000">
                                  <a:alpha val="43137"/>
                                </a:srgbClr>
                              </a:outerShdw>
                            </a:effectLst>
                            <a:latin typeface="Cambria Math" panose="02040503050406030204" pitchFamily="18" charset="0"/>
                          </a:rPr>
                          <m:t>𝟏</m:t>
                        </m:r>
                      </m:sub>
                    </m:sSub>
                  </m:oMath>
                </a14:m>
                <a:r>
                  <a:rPr lang="en-US" sz="4000" b="1" dirty="0" smtClean="0">
                    <a:solidFill>
                      <a:srgbClr val="002060"/>
                    </a:solidFill>
                    <a:effectLst>
                      <a:outerShdw blurRad="38100" dist="38100" dir="2700000" algn="tl">
                        <a:srgbClr val="000000">
                          <a:alpha val="43137"/>
                        </a:srgbClr>
                      </a:outerShdw>
                    </a:effectLst>
                  </a:rPr>
                  <a:t>and </a:t>
                </a:r>
                <a14:m>
                  <m:oMath xmlns:m="http://schemas.openxmlformats.org/officeDocument/2006/math">
                    <m:sSub>
                      <m:sSubPr>
                        <m:ctrlPr>
                          <a:rPr lang="en-US" sz="4000" b="1" i="1" smtClean="0">
                            <a:solidFill>
                              <a:srgbClr val="FF0000"/>
                            </a:solidFill>
                            <a:effectLst>
                              <a:outerShdw blurRad="38100" dist="38100" dir="2700000" algn="tl">
                                <a:srgbClr val="000000">
                                  <a:alpha val="43137"/>
                                </a:srgbClr>
                              </a:outerShdw>
                            </a:effectLst>
                            <a:latin typeface="Cambria Math" charset="0"/>
                          </a:rPr>
                        </m:ctrlPr>
                      </m:sSubPr>
                      <m:e>
                        <m:r>
                          <a:rPr lang="en-US" sz="4000" b="1" i="1">
                            <a:solidFill>
                              <a:srgbClr val="FF0000"/>
                            </a:solidFill>
                            <a:effectLst>
                              <a:outerShdw blurRad="38100" dist="38100" dir="2700000" algn="tl">
                                <a:srgbClr val="000000">
                                  <a:alpha val="43137"/>
                                </a:srgbClr>
                              </a:outerShdw>
                            </a:effectLst>
                            <a:latin typeface="Cambria Math" panose="02040503050406030204" pitchFamily="18" charset="0"/>
                          </a:rPr>
                          <m:t>𝒉</m:t>
                        </m:r>
                      </m:e>
                      <m:sub>
                        <m:r>
                          <a:rPr lang="en-US" sz="4000" b="1" i="1" smtClean="0">
                            <a:solidFill>
                              <a:srgbClr val="FF0000"/>
                            </a:solidFill>
                            <a:effectLst>
                              <a:outerShdw blurRad="38100" dist="38100" dir="2700000" algn="tl">
                                <a:srgbClr val="000000">
                                  <a:alpha val="43137"/>
                                </a:srgbClr>
                              </a:outerShdw>
                            </a:effectLst>
                            <a:latin typeface="Cambria Math" panose="02040503050406030204" pitchFamily="18" charset="0"/>
                          </a:rPr>
                          <m:t>𝟎</m:t>
                        </m:r>
                      </m:sub>
                    </m:sSub>
                  </m:oMath>
                </a14:m>
                <a:endParaRPr lang="en-US" sz="4000" b="1" dirty="0">
                  <a:solidFill>
                    <a:srgbClr val="002060"/>
                  </a:solidFill>
                  <a:effectLst>
                    <a:outerShdw blurRad="38100" dist="38100" dir="2700000" algn="tl">
                      <a:srgbClr val="000000">
                        <a:alpha val="43137"/>
                      </a:srgbClr>
                    </a:outerShdw>
                  </a:effectLst>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604866" y="221843"/>
                <a:ext cx="9017526" cy="1325563"/>
              </a:xfrm>
              <a:blipFill rotWithShape="0">
                <a:blip r:embed="rId2"/>
                <a:stretch>
                  <a:fillRect/>
                </a:stretch>
              </a:blipFill>
            </p:spPr>
            <p:txBody>
              <a:bodyPr/>
              <a:lstStyle/>
              <a:p>
                <a:r>
                  <a:rPr lang="en-US">
                    <a:noFill/>
                  </a:rPr>
                  <a:t> </a:t>
                </a:r>
              </a:p>
            </p:txBody>
          </p:sp>
        </mc:Fallback>
      </mc:AlternateContent>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10</a:t>
            </a:fld>
            <a:endParaRPr lang="en-US" dirty="0"/>
          </a:p>
        </p:txBody>
      </p:sp>
      <p:sp>
        <p:nvSpPr>
          <p:cNvPr id="5" name="TextBox 4"/>
          <p:cNvSpPr txBox="1"/>
          <p:nvPr/>
        </p:nvSpPr>
        <p:spPr>
          <a:xfrm>
            <a:off x="1022316" y="1538440"/>
            <a:ext cx="10318031" cy="3354765"/>
          </a:xfrm>
          <a:prstGeom prst="rect">
            <a:avLst/>
          </a:prstGeom>
          <a:noFill/>
        </p:spPr>
        <p:txBody>
          <a:bodyPr wrap="square" rtlCol="0">
            <a:spAutoFit/>
          </a:bodyPr>
          <a:lstStyle/>
          <a:p>
            <a:pPr marL="403225" indent="-403225">
              <a:buClr>
                <a:schemeClr val="accent5">
                  <a:lumMod val="50000"/>
                </a:schemeClr>
              </a:buClr>
              <a:buFont typeface="Wingdings" panose="05000000000000000000" pitchFamily="2" charset="2"/>
              <a:buChar char="q"/>
            </a:pPr>
            <a:r>
              <a:rPr lang="en-US" sz="2000" dirty="0" smtClean="0"/>
              <a:t>We could estimate histograms where we show the frequency of distances with bin size of one base pair, and technically that would be enough. However: </a:t>
            </a:r>
          </a:p>
          <a:p>
            <a:pPr marL="741363" lvl="1" indent="-284163">
              <a:buClr>
                <a:schemeClr val="accent5">
                  <a:lumMod val="50000"/>
                </a:schemeClr>
              </a:buClr>
              <a:buFont typeface="Courier New" panose="02070309020205020404" pitchFamily="49" charset="0"/>
              <a:buChar char="o"/>
            </a:pPr>
            <a:r>
              <a:rPr lang="en-US" sz="1600" dirty="0"/>
              <a:t>S</a:t>
            </a:r>
            <a:r>
              <a:rPr lang="en-US" sz="1600" dirty="0" smtClean="0"/>
              <a:t>ome bins could be empty (e.g. no data for distance 38) and we would be forced to make interpolations.</a:t>
            </a:r>
          </a:p>
          <a:p>
            <a:pPr marL="741363" lvl="1" indent="-284163">
              <a:buClr>
                <a:schemeClr val="accent5">
                  <a:lumMod val="50000"/>
                </a:schemeClr>
              </a:buClr>
              <a:buFont typeface="Courier New" panose="02070309020205020404" pitchFamily="49" charset="0"/>
              <a:buChar char="o"/>
            </a:pPr>
            <a:r>
              <a:rPr lang="en-US" sz="1600" dirty="0" smtClean="0"/>
              <a:t>The histogram could be noisy with sudden jumps in frequencies.</a:t>
            </a:r>
          </a:p>
          <a:p>
            <a:pPr marL="347663" indent="-347663">
              <a:buClr>
                <a:schemeClr val="accent5">
                  <a:lumMod val="50000"/>
                </a:schemeClr>
              </a:buClr>
              <a:buFont typeface="Wingdings" panose="05000000000000000000" pitchFamily="2" charset="2"/>
              <a:buChar char="q"/>
            </a:pPr>
            <a:r>
              <a:rPr lang="en-US" sz="2000" dirty="0" smtClean="0"/>
              <a:t>A better approach is to use Kernel Density Estimation (KDE) to model the histogram. This is a standard way to approach the probability density functions and it tackles the problem of smoothing noisy histograms.</a:t>
            </a:r>
          </a:p>
          <a:p>
            <a:pPr marL="804863" lvl="1" indent="-347663">
              <a:buClr>
                <a:schemeClr val="accent5">
                  <a:lumMod val="50000"/>
                </a:schemeClr>
              </a:buClr>
              <a:buFont typeface="Courier New" panose="02070309020205020404" pitchFamily="49" charset="0"/>
              <a:buChar char="o"/>
            </a:pPr>
            <a:r>
              <a:rPr lang="en-US" sz="2000" dirty="0" smtClean="0"/>
              <a:t>Use python to calculate the density function (see </a:t>
            </a:r>
            <a:r>
              <a:rPr lang="en-US" sz="2000" dirty="0"/>
              <a:t>for example: </a:t>
            </a:r>
            <a:r>
              <a:rPr lang="en-US" sz="2000" dirty="0">
                <a:hlinkClick r:id="rId3"/>
              </a:rPr>
              <a:t>https://</a:t>
            </a:r>
            <a:r>
              <a:rPr lang="en-US" sz="2000" dirty="0" smtClean="0">
                <a:hlinkClick r:id="rId3"/>
              </a:rPr>
              <a:t>jakevdp.github.io/blog/2013/12/01/kernel-density-estimation</a:t>
            </a:r>
            <a:r>
              <a:rPr lang="en-US" sz="2000" dirty="0" smtClean="0"/>
              <a:t>).</a:t>
            </a:r>
          </a:p>
          <a:p>
            <a:pPr marL="804863" lvl="1" indent="-347663">
              <a:buClr>
                <a:schemeClr val="accent5">
                  <a:lumMod val="50000"/>
                </a:schemeClr>
              </a:buClr>
              <a:buFont typeface="Courier New" panose="02070309020205020404" pitchFamily="49" charset="0"/>
              <a:buChar char="o"/>
            </a:pPr>
            <a:r>
              <a:rPr lang="en-US" sz="2000" dirty="0" smtClean="0"/>
              <a:t>You only have to give the list with the distances in your control to the function and it will create the density function for you. For example:</a:t>
            </a:r>
          </a:p>
        </p:txBody>
      </p:sp>
      <p:sp>
        <p:nvSpPr>
          <p:cNvPr id="7" name="TextBox 6"/>
          <p:cNvSpPr txBox="1"/>
          <p:nvPr/>
        </p:nvSpPr>
        <p:spPr>
          <a:xfrm>
            <a:off x="3565003" y="4913478"/>
            <a:ext cx="3307957" cy="646331"/>
          </a:xfrm>
          <a:prstGeom prst="rect">
            <a:avLst/>
          </a:prstGeom>
          <a:noFill/>
        </p:spPr>
        <p:txBody>
          <a:bodyPr wrap="none" rtlCol="0">
            <a:spAutoFit/>
          </a:bodyPr>
          <a:lstStyle/>
          <a:p>
            <a:r>
              <a:rPr lang="en-US" dirty="0" err="1" smtClean="0"/>
              <a:t>kde</a:t>
            </a:r>
            <a:r>
              <a:rPr lang="en-US" dirty="0" smtClean="0"/>
              <a:t> = density (data, adjust=0.5);</a:t>
            </a:r>
          </a:p>
          <a:p>
            <a:r>
              <a:rPr lang="en-US" dirty="0" smtClean="0"/>
              <a:t>LL = </a:t>
            </a:r>
            <a:r>
              <a:rPr lang="en-US" dirty="0" err="1" smtClean="0"/>
              <a:t>approxfun</a:t>
            </a:r>
            <a:r>
              <a:rPr lang="en-US" dirty="0" smtClean="0"/>
              <a:t>(</a:t>
            </a:r>
            <a:r>
              <a:rPr lang="en-US" dirty="0" err="1" smtClean="0"/>
              <a:t>kde</a:t>
            </a:r>
            <a:r>
              <a:rPr lang="en-US" dirty="0" smtClean="0"/>
              <a:t>)</a:t>
            </a:r>
            <a:endParaRPr lang="en-US" dirty="0"/>
          </a:p>
        </p:txBody>
      </p:sp>
      <p:sp>
        <p:nvSpPr>
          <p:cNvPr id="8" name="TextBox 7"/>
          <p:cNvSpPr txBox="1"/>
          <p:nvPr/>
        </p:nvSpPr>
        <p:spPr>
          <a:xfrm>
            <a:off x="1851949" y="5559809"/>
            <a:ext cx="8573116" cy="369332"/>
          </a:xfrm>
          <a:prstGeom prst="rect">
            <a:avLst/>
          </a:prstGeom>
          <a:noFill/>
        </p:spPr>
        <p:txBody>
          <a:bodyPr wrap="none" rtlCol="0">
            <a:spAutoFit/>
          </a:bodyPr>
          <a:lstStyle/>
          <a:p>
            <a:r>
              <a:rPr lang="en-US" dirty="0" smtClean="0"/>
              <a:t>Now, to get the density (equivalent to the frequency in a histogram) for a given distance x:</a:t>
            </a:r>
            <a:endParaRPr lang="en-US" dirty="0"/>
          </a:p>
        </p:txBody>
      </p:sp>
      <p:sp>
        <p:nvSpPr>
          <p:cNvPr id="72" name="TextBox 71"/>
          <p:cNvSpPr txBox="1"/>
          <p:nvPr/>
        </p:nvSpPr>
        <p:spPr>
          <a:xfrm>
            <a:off x="3565003" y="5975995"/>
            <a:ext cx="1343638" cy="369332"/>
          </a:xfrm>
          <a:prstGeom prst="rect">
            <a:avLst/>
          </a:prstGeom>
          <a:noFill/>
        </p:spPr>
        <p:txBody>
          <a:bodyPr wrap="none" rtlCol="0">
            <a:spAutoFit/>
          </a:bodyPr>
          <a:lstStyle/>
          <a:p>
            <a:r>
              <a:rPr lang="en-US" dirty="0"/>
              <a:t> </a:t>
            </a:r>
            <a:r>
              <a:rPr lang="en-US" dirty="0" smtClean="0"/>
              <a:t>dens = LL(x)</a:t>
            </a:r>
          </a:p>
        </p:txBody>
      </p:sp>
    </p:spTree>
    <p:extLst>
      <p:ext uri="{BB962C8B-B14F-4D97-AF65-F5344CB8AC3E}">
        <p14:creationId xmlns:p14="http://schemas.microsoft.com/office/powerpoint/2010/main" val="1336290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fade">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500"/>
                                        <p:tgtEl>
                                          <p:spTgt spid="5">
                                            <p:txEl>
                                              <p:pRg st="5" end="5"/>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2"/>
                                        </p:tgtEl>
                                        <p:attrNameLst>
                                          <p:attrName>style.visibility</p:attrName>
                                        </p:attrNameLst>
                                      </p:cBhvr>
                                      <p:to>
                                        <p:strVal val="visible"/>
                                      </p:to>
                                    </p:set>
                                    <p:animEffect transition="in" filter="fade">
                                      <p:cBhvr>
                                        <p:cTn id="28"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7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866" y="221843"/>
            <a:ext cx="9017526" cy="1325563"/>
          </a:xfrm>
        </p:spPr>
        <p:txBody>
          <a:bodyPr>
            <a:noAutofit/>
          </a:bodyPr>
          <a:lstStyle/>
          <a:p>
            <a:pPr algn="ctr"/>
            <a:r>
              <a:rPr lang="en-US" sz="4000" b="1" dirty="0" smtClean="0">
                <a:solidFill>
                  <a:srgbClr val="002060"/>
                </a:solidFill>
                <a:effectLst>
                  <a:outerShdw blurRad="38100" dist="38100" dir="2700000" algn="tl">
                    <a:srgbClr val="000000">
                      <a:alpha val="43137"/>
                    </a:srgbClr>
                  </a:outerShdw>
                </a:effectLst>
              </a:rPr>
              <a:t>Plotting the likelihood functions</a:t>
            </a:r>
            <a:endParaRPr lang="en-US" sz="4000"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11</a:t>
            </a:fld>
            <a:endParaRPr lang="en-US" dirty="0"/>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3544" t="6582" r="5317" b="12405"/>
          <a:stretch/>
        </p:blipFill>
        <p:spPr>
          <a:xfrm>
            <a:off x="3172025" y="1886673"/>
            <a:ext cx="5555849" cy="3703899"/>
          </a:xfrm>
          <a:prstGeom prst="rect">
            <a:avLst/>
          </a:prstGeom>
        </p:spPr>
      </p:pic>
      <p:sp>
        <p:nvSpPr>
          <p:cNvPr id="3" name="TextBox 2"/>
          <p:cNvSpPr txBox="1"/>
          <p:nvPr/>
        </p:nvSpPr>
        <p:spPr>
          <a:xfrm>
            <a:off x="5134354" y="5837773"/>
            <a:ext cx="1958549" cy="369332"/>
          </a:xfrm>
          <a:prstGeom prst="rect">
            <a:avLst/>
          </a:prstGeom>
          <a:noFill/>
        </p:spPr>
        <p:txBody>
          <a:bodyPr wrap="none" rtlCol="0">
            <a:spAutoFit/>
          </a:bodyPr>
          <a:lstStyle/>
          <a:p>
            <a:r>
              <a:rPr lang="en-US" dirty="0" smtClean="0"/>
              <a:t>Intergenic distance</a:t>
            </a:r>
            <a:endParaRPr lang="en-US" dirty="0"/>
          </a:p>
        </p:txBody>
      </p:sp>
      <p:sp>
        <p:nvSpPr>
          <p:cNvPr id="11" name="TextBox 10"/>
          <p:cNvSpPr txBox="1"/>
          <p:nvPr/>
        </p:nvSpPr>
        <p:spPr>
          <a:xfrm>
            <a:off x="2710360" y="3040451"/>
            <a:ext cx="461665" cy="1073564"/>
          </a:xfrm>
          <a:prstGeom prst="rect">
            <a:avLst/>
          </a:prstGeom>
          <a:noFill/>
        </p:spPr>
        <p:txBody>
          <a:bodyPr vert="vert270" wrap="none" rtlCol="0">
            <a:spAutoFit/>
          </a:bodyPr>
          <a:lstStyle/>
          <a:p>
            <a:r>
              <a:rPr lang="en-US" dirty="0" smtClean="0"/>
              <a:t>Frequency</a:t>
            </a:r>
            <a:endParaRPr lang="en-US" dirty="0"/>
          </a:p>
        </p:txBody>
      </p:sp>
      <p:sp>
        <p:nvSpPr>
          <p:cNvPr id="12" name="TextBox 11"/>
          <p:cNvSpPr txBox="1"/>
          <p:nvPr/>
        </p:nvSpPr>
        <p:spPr>
          <a:xfrm>
            <a:off x="8727874" y="3317963"/>
            <a:ext cx="461665" cy="796052"/>
          </a:xfrm>
          <a:prstGeom prst="rect">
            <a:avLst/>
          </a:prstGeom>
          <a:noFill/>
        </p:spPr>
        <p:txBody>
          <a:bodyPr vert="vert270" wrap="none" rtlCol="0">
            <a:spAutoFit/>
          </a:bodyPr>
          <a:lstStyle/>
          <a:p>
            <a:r>
              <a:rPr lang="en-US" dirty="0" smtClean="0"/>
              <a:t>Density</a:t>
            </a:r>
            <a:endParaRPr lang="en-US" dirty="0"/>
          </a:p>
        </p:txBody>
      </p:sp>
      <p:sp>
        <p:nvSpPr>
          <p:cNvPr id="10" name="TextBox 9"/>
          <p:cNvSpPr txBox="1"/>
          <p:nvPr/>
        </p:nvSpPr>
        <p:spPr>
          <a:xfrm>
            <a:off x="3298025" y="5560218"/>
            <a:ext cx="372218" cy="261610"/>
          </a:xfrm>
          <a:prstGeom prst="rect">
            <a:avLst/>
          </a:prstGeom>
          <a:noFill/>
        </p:spPr>
        <p:txBody>
          <a:bodyPr wrap="none" rtlCol="0">
            <a:spAutoFit/>
          </a:bodyPr>
          <a:lstStyle/>
          <a:p>
            <a:r>
              <a:rPr lang="en-US" sz="1100" dirty="0" smtClean="0"/>
              <a:t>-10</a:t>
            </a:r>
            <a:endParaRPr lang="en-US" sz="1100" dirty="0"/>
          </a:p>
        </p:txBody>
      </p:sp>
      <p:sp>
        <p:nvSpPr>
          <p:cNvPr id="15" name="TextBox 14"/>
          <p:cNvSpPr txBox="1"/>
          <p:nvPr/>
        </p:nvSpPr>
        <p:spPr>
          <a:xfrm>
            <a:off x="4280305" y="5560218"/>
            <a:ext cx="401072" cy="261610"/>
          </a:xfrm>
          <a:prstGeom prst="rect">
            <a:avLst/>
          </a:prstGeom>
          <a:noFill/>
        </p:spPr>
        <p:txBody>
          <a:bodyPr wrap="none" rtlCol="0">
            <a:spAutoFit/>
          </a:bodyPr>
          <a:lstStyle/>
          <a:p>
            <a:r>
              <a:rPr lang="en-US" sz="1100" dirty="0" smtClean="0"/>
              <a:t>100</a:t>
            </a:r>
            <a:endParaRPr lang="en-US" sz="1100" dirty="0"/>
          </a:p>
        </p:txBody>
      </p:sp>
      <p:sp>
        <p:nvSpPr>
          <p:cNvPr id="16" name="TextBox 15"/>
          <p:cNvSpPr txBox="1"/>
          <p:nvPr/>
        </p:nvSpPr>
        <p:spPr>
          <a:xfrm>
            <a:off x="5291439" y="5552776"/>
            <a:ext cx="401072" cy="261610"/>
          </a:xfrm>
          <a:prstGeom prst="rect">
            <a:avLst/>
          </a:prstGeom>
          <a:noFill/>
        </p:spPr>
        <p:txBody>
          <a:bodyPr wrap="none" rtlCol="0">
            <a:spAutoFit/>
          </a:bodyPr>
          <a:lstStyle/>
          <a:p>
            <a:r>
              <a:rPr lang="en-US" sz="1100" dirty="0" smtClean="0"/>
              <a:t>200</a:t>
            </a:r>
            <a:endParaRPr lang="en-US" sz="1100" dirty="0"/>
          </a:p>
        </p:txBody>
      </p:sp>
      <p:sp>
        <p:nvSpPr>
          <p:cNvPr id="17" name="TextBox 16"/>
          <p:cNvSpPr txBox="1"/>
          <p:nvPr/>
        </p:nvSpPr>
        <p:spPr>
          <a:xfrm>
            <a:off x="6290759" y="5552243"/>
            <a:ext cx="401072" cy="261610"/>
          </a:xfrm>
          <a:prstGeom prst="rect">
            <a:avLst/>
          </a:prstGeom>
          <a:noFill/>
        </p:spPr>
        <p:txBody>
          <a:bodyPr wrap="none" rtlCol="0">
            <a:spAutoFit/>
          </a:bodyPr>
          <a:lstStyle/>
          <a:p>
            <a:r>
              <a:rPr lang="en-US" sz="1100" dirty="0"/>
              <a:t>3</a:t>
            </a:r>
            <a:r>
              <a:rPr lang="en-US" sz="1100" dirty="0" smtClean="0"/>
              <a:t>00</a:t>
            </a:r>
            <a:endParaRPr lang="en-US" sz="1100" dirty="0"/>
          </a:p>
        </p:txBody>
      </p:sp>
      <p:sp>
        <p:nvSpPr>
          <p:cNvPr id="18" name="TextBox 17"/>
          <p:cNvSpPr txBox="1"/>
          <p:nvPr/>
        </p:nvSpPr>
        <p:spPr>
          <a:xfrm>
            <a:off x="7301893" y="5544801"/>
            <a:ext cx="401072" cy="261610"/>
          </a:xfrm>
          <a:prstGeom prst="rect">
            <a:avLst/>
          </a:prstGeom>
          <a:noFill/>
        </p:spPr>
        <p:txBody>
          <a:bodyPr wrap="none" rtlCol="0">
            <a:spAutoFit/>
          </a:bodyPr>
          <a:lstStyle/>
          <a:p>
            <a:r>
              <a:rPr lang="en-US" sz="1100" dirty="0"/>
              <a:t>4</a:t>
            </a:r>
            <a:r>
              <a:rPr lang="en-US" sz="1100" dirty="0" smtClean="0"/>
              <a:t>00</a:t>
            </a:r>
            <a:endParaRPr lang="en-US" sz="1100" dirty="0"/>
          </a:p>
        </p:txBody>
      </p:sp>
      <p:sp>
        <p:nvSpPr>
          <p:cNvPr id="19" name="TextBox 18"/>
          <p:cNvSpPr txBox="1"/>
          <p:nvPr/>
        </p:nvSpPr>
        <p:spPr>
          <a:xfrm>
            <a:off x="8253928" y="5548163"/>
            <a:ext cx="401072" cy="261610"/>
          </a:xfrm>
          <a:prstGeom prst="rect">
            <a:avLst/>
          </a:prstGeom>
          <a:noFill/>
        </p:spPr>
        <p:txBody>
          <a:bodyPr wrap="none" rtlCol="0">
            <a:spAutoFit/>
          </a:bodyPr>
          <a:lstStyle/>
          <a:p>
            <a:r>
              <a:rPr lang="en-US" sz="1100" dirty="0" smtClean="0"/>
              <a:t>500</a:t>
            </a:r>
            <a:endParaRPr lang="en-US" sz="1100" dirty="0"/>
          </a:p>
        </p:txBody>
      </p:sp>
      <p:cxnSp>
        <p:nvCxnSpPr>
          <p:cNvPr id="20" name="Straight Connector 19"/>
          <p:cNvCxnSpPr/>
          <p:nvPr/>
        </p:nvCxnSpPr>
        <p:spPr>
          <a:xfrm>
            <a:off x="8137003" y="2167060"/>
            <a:ext cx="28061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7431252" y="2017119"/>
                <a:ext cx="66986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𝐿𝐿</m:t>
                      </m:r>
                      <m:r>
                        <a:rPr lang="en-US" sz="1400" i="1" dirty="0" smtClean="0">
                          <a:latin typeface="Cambria Math" panose="02040503050406030204" pitchFamily="18" charset="0"/>
                        </a:rPr>
                        <m:t>(</m:t>
                      </m:r>
                      <m:r>
                        <a:rPr lang="en-US" sz="1400" i="1" dirty="0" smtClean="0">
                          <a:latin typeface="Cambria Math" panose="02040503050406030204" pitchFamily="18" charset="0"/>
                        </a:rPr>
                        <m:t>𝑥</m:t>
                      </m:r>
                      <m:r>
                        <a:rPr lang="en-US" sz="1400" i="1" dirty="0" smtClean="0">
                          <a:latin typeface="Cambria Math" panose="02040503050406030204" pitchFamily="18" charset="0"/>
                        </a:rPr>
                        <m:t>)</m:t>
                      </m:r>
                    </m:oMath>
                  </m:oMathPara>
                </a14:m>
                <a:endParaRPr lang="en-US" sz="1400" dirty="0"/>
              </a:p>
            </p:txBody>
          </p:sp>
        </mc:Choice>
        <mc:Fallback xmlns="">
          <p:sp>
            <p:nvSpPr>
              <p:cNvPr id="21" name="TextBox 20"/>
              <p:cNvSpPr txBox="1">
                <a:spLocks noRot="1" noChangeAspect="1" noMove="1" noResize="1" noEditPoints="1" noAdjustHandles="1" noChangeArrowheads="1" noChangeShapeType="1" noTextEdit="1"/>
              </p:cNvSpPr>
              <p:nvPr/>
            </p:nvSpPr>
            <p:spPr>
              <a:xfrm>
                <a:off x="7431252" y="2017119"/>
                <a:ext cx="669863" cy="307777"/>
              </a:xfrm>
              <a:prstGeom prst="rect">
                <a:avLst/>
              </a:prstGeom>
              <a:blipFill rotWithShape="0">
                <a:blip r:embed="rId3"/>
                <a:stretch>
                  <a:fillRect b="-8000"/>
                </a:stretch>
              </a:blipFill>
            </p:spPr>
            <p:txBody>
              <a:bodyPr/>
              <a:lstStyle/>
              <a:p>
                <a:r>
                  <a:rPr lang="en-US">
                    <a:noFill/>
                  </a:rPr>
                  <a:t> </a:t>
                </a:r>
              </a:p>
            </p:txBody>
          </p:sp>
        </mc:Fallback>
      </mc:AlternateContent>
    </p:spTree>
    <p:extLst>
      <p:ext uri="{BB962C8B-B14F-4D97-AF65-F5344CB8AC3E}">
        <p14:creationId xmlns:p14="http://schemas.microsoft.com/office/powerpoint/2010/main" val="6559994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Building our model</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12</a:t>
            </a:fld>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1691132" y="3774485"/>
                <a:ext cx="8552464" cy="1284454"/>
              </a:xfrm>
              <a:prstGeom prst="rect">
                <a:avLst/>
              </a:prstGeom>
              <a:noFill/>
            </p:spPr>
            <p:txBody>
              <a:bodyPr wrap="square" rtlCol="0">
                <a:spAutoFit/>
              </a:bodyPr>
              <a:lstStyle/>
              <a:p>
                <a:pPr marL="285750" indent="-285750">
                  <a:buClr>
                    <a:schemeClr val="accent5">
                      <a:lumMod val="50000"/>
                    </a:schemeClr>
                  </a:buClr>
                  <a:buFont typeface="Wingdings" panose="05000000000000000000" pitchFamily="2" charset="2"/>
                  <a:buChar char="q"/>
                </a:pPr>
                <a:r>
                  <a:rPr lang="en-US" dirty="0" smtClean="0"/>
                  <a:t>Take the list of distances between genes at operon borders and build the density function </a:t>
                </a:r>
                <a14:m>
                  <m:oMath xmlns:m="http://schemas.openxmlformats.org/officeDocument/2006/math">
                    <m:r>
                      <a:rPr lang="en-US" i="1">
                        <a:latin typeface="Cambria Math" panose="02040503050406030204" pitchFamily="18" charset="0"/>
                      </a:rPr>
                      <m:t>𝐿𝐿</m:t>
                    </m:r>
                    <m:r>
                      <a:rPr lang="en-US" i="1">
                        <a:latin typeface="Cambria Math" panose="02040503050406030204" pitchFamily="18" charset="0"/>
                      </a:rPr>
                      <m:t>_</m:t>
                    </m:r>
                    <m:sSub>
                      <m:sSubPr>
                        <m:ctrlPr>
                          <a:rPr lang="en-US" i="1">
                            <a:latin typeface="Cambria Math" charset="0"/>
                          </a:rPr>
                        </m:ctrlPr>
                      </m:sSubPr>
                      <m:e>
                        <m:r>
                          <a:rPr lang="en-US" i="1">
                            <a:latin typeface="Cambria Math" panose="02040503050406030204" pitchFamily="18" charset="0"/>
                          </a:rPr>
                          <m:t>h</m:t>
                        </m:r>
                      </m:e>
                      <m:sub>
                        <m:r>
                          <a:rPr lang="en-US" b="0" i="1" smtClean="0">
                            <a:latin typeface="Cambria Math" panose="02040503050406030204" pitchFamily="18" charset="0"/>
                          </a:rPr>
                          <m:t>0</m:t>
                        </m:r>
                      </m:sub>
                    </m:sSub>
                    <m:d>
                      <m:dPr>
                        <m:ctrlPr>
                          <a:rPr lang="en-US" i="1">
                            <a:latin typeface="Cambria Math" charset="0"/>
                          </a:rPr>
                        </m:ctrlPr>
                      </m:dPr>
                      <m:e>
                        <m:sSub>
                          <m:sSubPr>
                            <m:ctrlPr>
                              <a:rPr lang="en-US" i="1">
                                <a:latin typeface="Cambria Math" charset="0"/>
                              </a:rPr>
                            </m:ctrlPr>
                          </m:sSubPr>
                          <m:e>
                            <m:r>
                              <a:rPr lang="en-US" i="1">
                                <a:latin typeface="Cambria Math" panose="02040503050406030204" pitchFamily="18" charset="0"/>
                              </a:rPr>
                              <m:t>𝑑</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𝑥</m:t>
                        </m:r>
                      </m:e>
                    </m:d>
                  </m:oMath>
                </a14:m>
                <a:r>
                  <a:rPr lang="en-US" dirty="0" smtClean="0"/>
                  <a:t>.</a:t>
                </a:r>
              </a:p>
              <a:p>
                <a:pPr marL="285750" indent="-285750">
                  <a:buClr>
                    <a:schemeClr val="accent5">
                      <a:lumMod val="50000"/>
                    </a:schemeClr>
                  </a:buClr>
                  <a:buFont typeface="Wingdings" panose="05000000000000000000" pitchFamily="2" charset="2"/>
                  <a:buChar char="q"/>
                </a:pPr>
                <a14:m>
                  <m:oMath xmlns:m="http://schemas.openxmlformats.org/officeDocument/2006/math">
                    <m:r>
                      <a:rPr lang="en-US" i="1">
                        <a:latin typeface="Cambria Math" panose="02040503050406030204" pitchFamily="18" charset="0"/>
                      </a:rPr>
                      <m:t>𝐿𝐿</m:t>
                    </m:r>
                    <m:r>
                      <a:rPr lang="en-US" i="1">
                        <a:latin typeface="Cambria Math" panose="02040503050406030204" pitchFamily="18" charset="0"/>
                      </a:rPr>
                      <m:t>_</m:t>
                    </m:r>
                    <m:sSub>
                      <m:sSubPr>
                        <m:ctrlPr>
                          <a:rPr lang="en-US" i="1">
                            <a:latin typeface="Cambria Math" charset="0"/>
                          </a:rPr>
                        </m:ctrlPr>
                      </m:sSubPr>
                      <m:e>
                        <m:r>
                          <a:rPr lang="en-US" i="1">
                            <a:latin typeface="Cambria Math" panose="02040503050406030204" pitchFamily="18" charset="0"/>
                          </a:rPr>
                          <m:t>h</m:t>
                        </m:r>
                      </m:e>
                      <m:sub>
                        <m:r>
                          <a:rPr lang="en-US" b="0" i="1" smtClean="0">
                            <a:latin typeface="Cambria Math" panose="02040503050406030204" pitchFamily="18" charset="0"/>
                          </a:rPr>
                          <m:t>0</m:t>
                        </m:r>
                      </m:sub>
                    </m:sSub>
                    <m:d>
                      <m:dPr>
                        <m:ctrlPr>
                          <a:rPr lang="en-US" i="1">
                            <a:latin typeface="Cambria Math" charset="0"/>
                          </a:rPr>
                        </m:ctrlPr>
                      </m:dPr>
                      <m:e>
                        <m:r>
                          <a:rPr lang="en-US" i="1">
                            <a:latin typeface="Cambria Math" panose="02040503050406030204" pitchFamily="18" charset="0"/>
                          </a:rPr>
                          <m:t>𝑥</m:t>
                        </m:r>
                      </m:e>
                    </m:d>
                    <m:r>
                      <a:rPr lang="en-US" i="1">
                        <a:latin typeface="Cambria Math" panose="02040503050406030204" pitchFamily="18" charset="0"/>
                      </a:rPr>
                      <m:t>=</m:t>
                    </m:r>
                    <m:r>
                      <a:rPr lang="en-US" i="1">
                        <a:latin typeface="Cambria Math" panose="02040503050406030204" pitchFamily="18" charset="0"/>
                      </a:rPr>
                      <m:t>𝑝</m:t>
                    </m:r>
                    <m:d>
                      <m:dPr>
                        <m:ctrlPr>
                          <a:rPr lang="en-US" i="1">
                            <a:latin typeface="Cambria Math" charset="0"/>
                          </a:rPr>
                        </m:ctrlPr>
                      </m:dPr>
                      <m:e>
                        <m:sSub>
                          <m:sSubPr>
                            <m:ctrlPr>
                              <a:rPr lang="en-US" i="1">
                                <a:latin typeface="Cambria Math" charset="0"/>
                              </a:rPr>
                            </m:ctrlPr>
                          </m:sSubPr>
                          <m:e>
                            <m:r>
                              <a:rPr lang="en-US" i="1">
                                <a:latin typeface="Cambria Math" panose="02040503050406030204" pitchFamily="18" charset="0"/>
                              </a:rPr>
                              <m:t>𝑑</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𝑥</m:t>
                        </m:r>
                      </m:e>
                      <m:e>
                        <m:sSub>
                          <m:sSubPr>
                            <m:ctrlPr>
                              <a:rPr lang="en-US" i="1" smtClean="0">
                                <a:solidFill>
                                  <a:srgbClr val="FF0000"/>
                                </a:solidFill>
                                <a:latin typeface="Cambria Math" charset="0"/>
                              </a:rPr>
                            </m:ctrlPr>
                          </m:sSubPr>
                          <m:e>
                            <m:r>
                              <a:rPr lang="en-US" i="1">
                                <a:solidFill>
                                  <a:srgbClr val="FF0000"/>
                                </a:solidFill>
                                <a:latin typeface="Cambria Math" panose="02040503050406030204" pitchFamily="18" charset="0"/>
                              </a:rPr>
                              <m:t>h</m:t>
                            </m:r>
                          </m:e>
                          <m:sub>
                            <m:r>
                              <a:rPr lang="en-US" b="0" i="1" smtClean="0">
                                <a:solidFill>
                                  <a:srgbClr val="FF0000"/>
                                </a:solidFill>
                                <a:latin typeface="Cambria Math" panose="02040503050406030204" pitchFamily="18" charset="0"/>
                              </a:rPr>
                              <m:t>0</m:t>
                            </m:r>
                          </m:sub>
                        </m:sSub>
                      </m:e>
                    </m:d>
                  </m:oMath>
                </a14:m>
                <a:endParaRPr lang="en-US" dirty="0" smtClean="0"/>
              </a:p>
              <a:p>
                <a:pPr marL="285750" indent="-285750">
                  <a:buClr>
                    <a:schemeClr val="accent5">
                      <a:lumMod val="50000"/>
                    </a:schemeClr>
                  </a:buClr>
                  <a:buFont typeface="Wingdings" panose="05000000000000000000" pitchFamily="2" charset="2"/>
                  <a:buChar char="q"/>
                </a:pPr>
                <a:endParaRPr lang="en-US" dirty="0" smtClean="0"/>
              </a:p>
            </p:txBody>
          </p:sp>
        </mc:Choice>
        <mc:Fallback xmlns="">
          <p:sp>
            <p:nvSpPr>
              <p:cNvPr id="5" name="TextBox 4"/>
              <p:cNvSpPr txBox="1">
                <a:spLocks noRot="1" noChangeAspect="1" noMove="1" noResize="1" noEditPoints="1" noAdjustHandles="1" noChangeArrowheads="1" noChangeShapeType="1" noTextEdit="1"/>
              </p:cNvSpPr>
              <p:nvPr/>
            </p:nvSpPr>
            <p:spPr>
              <a:xfrm>
                <a:off x="1691132" y="3774485"/>
                <a:ext cx="8552464" cy="1284454"/>
              </a:xfrm>
              <a:prstGeom prst="rect">
                <a:avLst/>
              </a:prstGeom>
              <a:blipFill rotWithShape="0">
                <a:blip r:embed="rId2"/>
                <a:stretch>
                  <a:fillRect l="-428" t="-23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691131" y="2126627"/>
                <a:ext cx="8948633" cy="1284454"/>
              </a:xfrm>
              <a:prstGeom prst="rect">
                <a:avLst/>
              </a:prstGeom>
              <a:noFill/>
            </p:spPr>
            <p:txBody>
              <a:bodyPr wrap="square" rtlCol="0">
                <a:spAutoFit/>
              </a:bodyPr>
              <a:lstStyle/>
              <a:p>
                <a:pPr marL="285750" indent="-285750">
                  <a:buClr>
                    <a:schemeClr val="accent5">
                      <a:lumMod val="50000"/>
                    </a:schemeClr>
                  </a:buClr>
                  <a:buFont typeface="Wingdings" panose="05000000000000000000" pitchFamily="2" charset="2"/>
                  <a:buChar char="q"/>
                </a:pPr>
                <a:r>
                  <a:rPr lang="en-US" dirty="0" smtClean="0"/>
                  <a:t>Take the list of distances between genes in the same operons and build the density function  </a:t>
                </a:r>
                <a14:m>
                  <m:oMath xmlns:m="http://schemas.openxmlformats.org/officeDocument/2006/math">
                    <m:r>
                      <a:rPr lang="en-US" i="1">
                        <a:latin typeface="Cambria Math" panose="02040503050406030204" pitchFamily="18" charset="0"/>
                      </a:rPr>
                      <m:t>𝐿𝐿</m:t>
                    </m:r>
                    <m:r>
                      <a:rPr lang="en-US" i="1">
                        <a:latin typeface="Cambria Math" panose="02040503050406030204" pitchFamily="18" charset="0"/>
                      </a:rPr>
                      <m:t>_</m:t>
                    </m:r>
                    <m:sSub>
                      <m:sSubPr>
                        <m:ctrlPr>
                          <a:rPr lang="en-US" i="1">
                            <a:latin typeface="Cambria Math" charset="0"/>
                          </a:rPr>
                        </m:ctrlPr>
                      </m:sSubPr>
                      <m:e>
                        <m:r>
                          <a:rPr lang="en-US" i="1">
                            <a:latin typeface="Cambria Math" panose="02040503050406030204" pitchFamily="18" charset="0"/>
                          </a:rPr>
                          <m:t>h</m:t>
                        </m:r>
                      </m:e>
                      <m:sub>
                        <m:r>
                          <a:rPr lang="en-US" i="1">
                            <a:latin typeface="Cambria Math" panose="02040503050406030204" pitchFamily="18" charset="0"/>
                          </a:rPr>
                          <m:t>1</m:t>
                        </m:r>
                      </m:sub>
                    </m:sSub>
                    <m:d>
                      <m:dPr>
                        <m:ctrlPr>
                          <a:rPr lang="en-US" i="1">
                            <a:latin typeface="Cambria Math" charset="0"/>
                          </a:rPr>
                        </m:ctrlPr>
                      </m:dPr>
                      <m:e>
                        <m:sSub>
                          <m:sSubPr>
                            <m:ctrlPr>
                              <a:rPr lang="en-US" i="1">
                                <a:latin typeface="Cambria Math" charset="0"/>
                              </a:rPr>
                            </m:ctrlPr>
                          </m:sSubPr>
                          <m:e>
                            <m:r>
                              <a:rPr lang="en-US" i="1">
                                <a:latin typeface="Cambria Math" panose="02040503050406030204" pitchFamily="18" charset="0"/>
                              </a:rPr>
                              <m:t>𝑑</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𝑥</m:t>
                        </m:r>
                      </m:e>
                    </m:d>
                  </m:oMath>
                </a14:m>
                <a:r>
                  <a:rPr lang="en-US" dirty="0" smtClean="0"/>
                  <a:t>.</a:t>
                </a:r>
              </a:p>
              <a:p>
                <a:pPr marL="285750" indent="-285750">
                  <a:buClr>
                    <a:schemeClr val="accent5">
                      <a:lumMod val="50000"/>
                    </a:schemeClr>
                  </a:buClr>
                  <a:buFont typeface="Wingdings" panose="05000000000000000000" pitchFamily="2" charset="2"/>
                  <a:buChar char="q"/>
                </a:pPr>
                <a14:m>
                  <m:oMath xmlns:m="http://schemas.openxmlformats.org/officeDocument/2006/math">
                    <m:r>
                      <a:rPr lang="en-US" b="0" i="1" smtClean="0">
                        <a:latin typeface="Cambria Math" panose="02040503050406030204" pitchFamily="18" charset="0"/>
                      </a:rPr>
                      <m:t>𝐿𝐿</m:t>
                    </m:r>
                    <m:r>
                      <a:rPr lang="en-US" b="0" i="1" smtClean="0">
                        <a:latin typeface="Cambria Math" panose="02040503050406030204" pitchFamily="18" charset="0"/>
                      </a:rPr>
                      <m:t>_</m:t>
                    </m:r>
                    <m:sSub>
                      <m:sSubPr>
                        <m:ctrlPr>
                          <a:rPr lang="en-US" b="0" i="1" smtClean="0">
                            <a:latin typeface="Cambria Math"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1</m:t>
                        </m:r>
                      </m:sub>
                    </m:sSub>
                    <m:d>
                      <m:dPr>
                        <m:ctrlPr>
                          <a:rPr lang="en-US" b="0" i="1" smtClean="0">
                            <a:latin typeface="Cambria Math"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i="1">
                        <a:latin typeface="Cambria Math" panose="02040503050406030204" pitchFamily="18" charset="0"/>
                      </a:rPr>
                      <m:t>𝑝</m:t>
                    </m:r>
                    <m:d>
                      <m:dPr>
                        <m:ctrlPr>
                          <a:rPr lang="en-US" i="1">
                            <a:latin typeface="Cambria Math" charset="0"/>
                          </a:rPr>
                        </m:ctrlPr>
                      </m:dPr>
                      <m:e>
                        <m:sSub>
                          <m:sSubPr>
                            <m:ctrlPr>
                              <a:rPr lang="en-US" i="1">
                                <a:latin typeface="Cambria Math" charset="0"/>
                              </a:rPr>
                            </m:ctrlPr>
                          </m:sSubPr>
                          <m:e>
                            <m:r>
                              <a:rPr lang="en-US" i="1">
                                <a:latin typeface="Cambria Math" panose="02040503050406030204" pitchFamily="18" charset="0"/>
                              </a:rPr>
                              <m:t>𝑑</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𝑥</m:t>
                        </m:r>
                      </m:e>
                      <m:e>
                        <m:sSub>
                          <m:sSubPr>
                            <m:ctrlPr>
                              <a:rPr lang="en-US" i="1" smtClean="0">
                                <a:solidFill>
                                  <a:srgbClr val="00B050"/>
                                </a:solidFill>
                                <a:latin typeface="Cambria Math" charset="0"/>
                              </a:rPr>
                            </m:ctrlPr>
                          </m:sSubPr>
                          <m:e>
                            <m:r>
                              <a:rPr lang="en-US" i="1">
                                <a:solidFill>
                                  <a:srgbClr val="00B050"/>
                                </a:solidFill>
                                <a:latin typeface="Cambria Math" panose="02040503050406030204" pitchFamily="18" charset="0"/>
                              </a:rPr>
                              <m:t>h</m:t>
                            </m:r>
                          </m:e>
                          <m:sub>
                            <m:r>
                              <a:rPr lang="en-US" b="0" i="1" smtClean="0">
                                <a:solidFill>
                                  <a:srgbClr val="00B050"/>
                                </a:solidFill>
                                <a:latin typeface="Cambria Math" panose="02040503050406030204" pitchFamily="18" charset="0"/>
                              </a:rPr>
                              <m:t>1</m:t>
                            </m:r>
                          </m:sub>
                        </m:sSub>
                      </m:e>
                    </m:d>
                  </m:oMath>
                </a14:m>
                <a:endParaRPr lang="en-US" dirty="0" smtClean="0"/>
              </a:p>
              <a:p>
                <a:pPr>
                  <a:buClr>
                    <a:schemeClr val="accent5">
                      <a:lumMod val="50000"/>
                    </a:schemeClr>
                  </a:buClr>
                </a:pPr>
                <a:endParaRPr lang="en-US" dirty="0" smtClean="0"/>
              </a:p>
            </p:txBody>
          </p:sp>
        </mc:Choice>
        <mc:Fallback xmlns="">
          <p:sp>
            <p:nvSpPr>
              <p:cNvPr id="9" name="TextBox 8"/>
              <p:cNvSpPr txBox="1">
                <a:spLocks noRot="1" noChangeAspect="1" noMove="1" noResize="1" noEditPoints="1" noAdjustHandles="1" noChangeArrowheads="1" noChangeShapeType="1" noTextEdit="1"/>
              </p:cNvSpPr>
              <p:nvPr/>
            </p:nvSpPr>
            <p:spPr>
              <a:xfrm>
                <a:off x="1691131" y="2126627"/>
                <a:ext cx="8948633" cy="1284454"/>
              </a:xfrm>
              <a:prstGeom prst="rect">
                <a:avLst/>
              </a:prstGeom>
              <a:blipFill rotWithShape="0">
                <a:blip r:embed="rId3"/>
                <a:stretch>
                  <a:fillRect l="-409" t="-2844"/>
                </a:stretch>
              </a:blipFill>
            </p:spPr>
            <p:txBody>
              <a:bodyPr/>
              <a:lstStyle/>
              <a:p>
                <a:r>
                  <a:rPr lang="en-US">
                    <a:noFill/>
                  </a:rPr>
                  <a:t> </a:t>
                </a:r>
              </a:p>
            </p:txBody>
          </p:sp>
        </mc:Fallback>
      </mc:AlternateContent>
      <p:sp>
        <p:nvSpPr>
          <p:cNvPr id="3" name="Rectangle 2"/>
          <p:cNvSpPr/>
          <p:nvPr/>
        </p:nvSpPr>
        <p:spPr>
          <a:xfrm>
            <a:off x="1691131" y="1463376"/>
            <a:ext cx="540533" cy="584775"/>
          </a:xfrm>
          <a:prstGeom prst="rect">
            <a:avLst/>
          </a:prstGeom>
        </p:spPr>
        <p:txBody>
          <a:bodyPr wrap="none">
            <a:spAutoFit/>
          </a:bodyPr>
          <a:lstStyle/>
          <a:p>
            <a:r>
              <a:rPr lang="en-US" sz="3200" b="1" i="1" dirty="0">
                <a:solidFill>
                  <a:srgbClr val="00B050"/>
                </a:solidFill>
                <a:effectLst>
                  <a:outerShdw blurRad="38100" dist="38100" dir="2700000" algn="tl">
                    <a:srgbClr val="000000">
                      <a:alpha val="43137"/>
                    </a:srgbClr>
                  </a:outerShdw>
                </a:effectLst>
              </a:rPr>
              <a:t>h</a:t>
            </a:r>
            <a:r>
              <a:rPr lang="en-US" sz="3200" b="1" i="1" baseline="-25000" dirty="0">
                <a:solidFill>
                  <a:srgbClr val="00B050"/>
                </a:solidFill>
                <a:effectLst>
                  <a:outerShdw blurRad="38100" dist="38100" dir="2700000" algn="tl">
                    <a:srgbClr val="000000">
                      <a:alpha val="43137"/>
                    </a:srgbClr>
                  </a:outerShdw>
                </a:effectLst>
              </a:rPr>
              <a:t>1</a:t>
            </a:r>
            <a:endParaRPr lang="en-US" sz="3200" dirty="0"/>
          </a:p>
        </p:txBody>
      </p:sp>
      <p:sp>
        <p:nvSpPr>
          <p:cNvPr id="11" name="Rectangle 10"/>
          <p:cNvSpPr/>
          <p:nvPr/>
        </p:nvSpPr>
        <p:spPr>
          <a:xfrm>
            <a:off x="1691131" y="3189710"/>
            <a:ext cx="540533" cy="584775"/>
          </a:xfrm>
          <a:prstGeom prst="rect">
            <a:avLst/>
          </a:prstGeom>
        </p:spPr>
        <p:txBody>
          <a:bodyPr wrap="none">
            <a:spAutoFit/>
          </a:bodyPr>
          <a:lstStyle/>
          <a:p>
            <a:r>
              <a:rPr lang="en-US" sz="3200" b="1" i="1" dirty="0" smtClean="0">
                <a:solidFill>
                  <a:srgbClr val="FF0000"/>
                </a:solidFill>
                <a:effectLst>
                  <a:outerShdw blurRad="38100" dist="38100" dir="2700000" algn="tl">
                    <a:srgbClr val="000000">
                      <a:alpha val="43137"/>
                    </a:srgbClr>
                  </a:outerShdw>
                </a:effectLst>
              </a:rPr>
              <a:t>h</a:t>
            </a:r>
            <a:r>
              <a:rPr lang="en-US" sz="3200" b="1" i="1" baseline="-25000" dirty="0">
                <a:solidFill>
                  <a:srgbClr val="FF0000"/>
                </a:solidFill>
                <a:effectLst>
                  <a:outerShdw blurRad="38100" dist="38100" dir="2700000" algn="tl">
                    <a:srgbClr val="000000">
                      <a:alpha val="43137"/>
                    </a:srgbClr>
                  </a:outerShdw>
                </a:effectLst>
              </a:rPr>
              <a:t>0</a:t>
            </a:r>
            <a:endParaRPr lang="en-US" sz="3200" dirty="0">
              <a:solidFill>
                <a:srgbClr val="FF0000"/>
              </a:solidFill>
            </a:endParaRPr>
          </a:p>
        </p:txBody>
      </p:sp>
      <mc:AlternateContent xmlns:mc="http://schemas.openxmlformats.org/markup-compatibility/2006" xmlns:a14="http://schemas.microsoft.com/office/drawing/2010/main">
        <mc:Choice Requires="a14">
          <p:sp>
            <p:nvSpPr>
              <p:cNvPr id="28" name="TextBox 27"/>
              <p:cNvSpPr txBox="1"/>
              <p:nvPr/>
            </p:nvSpPr>
            <p:spPr>
              <a:xfrm>
                <a:off x="2940511" y="5309150"/>
                <a:ext cx="4817088" cy="576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charset="0"/>
                            </a:rPr>
                          </m:ctrlPr>
                        </m:dPr>
                        <m:e>
                          <m:sSub>
                            <m:sSubPr>
                              <m:ctrlPr>
                                <a:rPr lang="en-US" i="1" smtClean="0">
                                  <a:solidFill>
                                    <a:srgbClr val="00B050"/>
                                  </a:solidFill>
                                  <a:latin typeface="Cambria Math" charset="0"/>
                                </a:rPr>
                              </m:ctrlPr>
                            </m:sSubPr>
                            <m:e>
                              <m:r>
                                <a:rPr lang="en-US" i="1">
                                  <a:solidFill>
                                    <a:srgbClr val="00B050"/>
                                  </a:solidFill>
                                  <a:latin typeface="Cambria Math" panose="02040503050406030204" pitchFamily="18" charset="0"/>
                                </a:rPr>
                                <m:t>h</m:t>
                              </m:r>
                            </m:e>
                            <m:sub>
                              <m:r>
                                <a:rPr lang="en-US" i="1">
                                  <a:solidFill>
                                    <a:srgbClr val="00B050"/>
                                  </a:solidFill>
                                  <a:latin typeface="Cambria Math" panose="02040503050406030204" pitchFamily="18" charset="0"/>
                                </a:rPr>
                                <m:t>1</m:t>
                              </m:r>
                            </m:sub>
                          </m:sSub>
                        </m:e>
                        <m:e>
                          <m:sSub>
                            <m:sSubPr>
                              <m:ctrlPr>
                                <a:rPr lang="en-US" b="0" i="1" smtClean="0">
                                  <a:latin typeface="Cambria Math"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charset="0"/>
                            </a:rPr>
                          </m:ctrlPr>
                        </m:fPr>
                        <m:num>
                          <m:r>
                            <a:rPr lang="en-US" b="0" i="1" smtClean="0">
                              <a:latin typeface="Cambria Math" panose="02040503050406030204" pitchFamily="18" charset="0"/>
                            </a:rPr>
                            <m:t>𝐿𝐿</m:t>
                          </m:r>
                          <m:r>
                            <a:rPr lang="en-US" b="0" i="1" smtClean="0">
                              <a:latin typeface="Cambria Math" panose="02040503050406030204" pitchFamily="18" charset="0"/>
                            </a:rPr>
                            <m:t>_</m:t>
                          </m:r>
                          <m:sSub>
                            <m:sSubPr>
                              <m:ctrlPr>
                                <a:rPr lang="en-US" b="0" i="1" smtClean="0">
                                  <a:latin typeface="Cambria Math"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𝑥</m:t>
                          </m:r>
                          <m:r>
                            <a:rPr lang="en-US" b="0" i="1" smtClean="0">
                              <a:latin typeface="Cambria Math" panose="02040503050406030204" pitchFamily="18" charset="0"/>
                            </a:rPr>
                            <m:t>)(0.6)</m:t>
                          </m:r>
                        </m:num>
                        <m:den>
                          <m:r>
                            <a:rPr lang="en-US" i="1">
                              <a:latin typeface="Cambria Math" panose="02040503050406030204" pitchFamily="18" charset="0"/>
                            </a:rPr>
                            <m:t>𝐿</m:t>
                          </m:r>
                          <m:sSub>
                            <m:sSubPr>
                              <m:ctrlPr>
                                <a:rPr lang="en-US" i="1">
                                  <a:latin typeface="Cambria Math" charset="0"/>
                                </a:rPr>
                              </m:ctrlPr>
                            </m:sSubPr>
                            <m:e>
                              <m:r>
                                <a:rPr lang="en-US" i="1">
                                  <a:latin typeface="Cambria Math" panose="02040503050406030204" pitchFamily="18" charset="0"/>
                                </a:rPr>
                                <m:t>𝐿</m:t>
                              </m:r>
                              <m:r>
                                <a:rPr lang="en-US" b="0" i="1" smtClean="0">
                                  <a:latin typeface="Cambria Math" panose="02040503050406030204" pitchFamily="18" charset="0"/>
                                </a:rPr>
                                <m:t>_</m:t>
                              </m:r>
                              <m:r>
                                <a:rPr lang="en-US" b="0" i="1" smtClean="0">
                                  <a:latin typeface="Cambria Math" panose="02040503050406030204" pitchFamily="18" charset="0"/>
                                </a:rPr>
                                <m:t>h</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𝑥</m:t>
                          </m:r>
                          <m:r>
                            <a:rPr lang="en-US" b="0" i="1" smtClean="0">
                              <a:latin typeface="Cambria Math" panose="02040503050406030204" pitchFamily="18" charset="0"/>
                            </a:rPr>
                            <m:t>)</m:t>
                          </m:r>
                          <m:d>
                            <m:dPr>
                              <m:ctrlPr>
                                <a:rPr lang="en-US" i="1">
                                  <a:latin typeface="Cambria Math" charset="0"/>
                                </a:rPr>
                              </m:ctrlPr>
                            </m:dPr>
                            <m:e>
                              <m:r>
                                <a:rPr lang="en-US" i="1">
                                  <a:latin typeface="Cambria Math" panose="02040503050406030204" pitchFamily="18" charset="0"/>
                                </a:rPr>
                                <m:t>0.6</m:t>
                              </m:r>
                            </m:e>
                          </m:d>
                          <m:r>
                            <a:rPr lang="en-US" b="0" i="1" smtClean="0">
                              <a:latin typeface="Cambria Math" panose="02040503050406030204" pitchFamily="18" charset="0"/>
                            </a:rPr>
                            <m:t>+</m:t>
                          </m:r>
                          <m:r>
                            <a:rPr lang="en-US" i="1">
                              <a:latin typeface="Cambria Math" panose="02040503050406030204" pitchFamily="18" charset="0"/>
                            </a:rPr>
                            <m:t>𝐿</m:t>
                          </m:r>
                          <m:sSub>
                            <m:sSubPr>
                              <m:ctrlPr>
                                <a:rPr lang="en-US" i="1">
                                  <a:latin typeface="Cambria Math" charset="0"/>
                                </a:rPr>
                              </m:ctrlPr>
                            </m:sSubPr>
                            <m:e>
                              <m:r>
                                <a:rPr lang="en-US" i="1">
                                  <a:latin typeface="Cambria Math" panose="02040503050406030204" pitchFamily="18" charset="0"/>
                                </a:rPr>
                                <m:t>𝐿</m:t>
                              </m:r>
                              <m:r>
                                <a:rPr lang="en-US" b="0" i="1" smtClean="0">
                                  <a:latin typeface="Cambria Math" panose="02040503050406030204" pitchFamily="18" charset="0"/>
                                </a:rPr>
                                <m:t>_</m:t>
                              </m:r>
                              <m:r>
                                <a:rPr lang="en-US" b="0" i="1" smtClean="0">
                                  <a:latin typeface="Cambria Math" panose="02040503050406030204" pitchFamily="18" charset="0"/>
                                </a:rPr>
                                <m:t>h</m:t>
                              </m:r>
                            </m:e>
                            <m:sub>
                              <m:r>
                                <a:rPr lang="en-US" b="0" i="1" smtClean="0">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d>
                            <m:dPr>
                              <m:ctrlPr>
                                <a:rPr lang="en-US" i="1">
                                  <a:latin typeface="Cambria Math" charset="0"/>
                                </a:rPr>
                              </m:ctrlPr>
                            </m:dPr>
                            <m:e>
                              <m:r>
                                <a:rPr lang="en-US" i="1">
                                  <a:latin typeface="Cambria Math" panose="02040503050406030204" pitchFamily="18" charset="0"/>
                                </a:rPr>
                                <m:t>0.</m:t>
                              </m:r>
                              <m:r>
                                <a:rPr lang="en-US" b="0" i="1" smtClean="0">
                                  <a:latin typeface="Cambria Math" panose="02040503050406030204" pitchFamily="18" charset="0"/>
                                </a:rPr>
                                <m:t>4</m:t>
                              </m:r>
                            </m:e>
                          </m:d>
                        </m:den>
                      </m:f>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2940511" y="5309150"/>
                <a:ext cx="4817088" cy="576761"/>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228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500"/>
                                        <p:tgtEl>
                                          <p:spTgt spid="5">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The posterior probability</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13</a:t>
            </a:fld>
            <a:endParaRPr lang="en-US" dirty="0"/>
          </a:p>
        </p:txBody>
      </p:sp>
      <p:pic>
        <p:nvPicPr>
          <p:cNvPr id="5" name="Picture 4"/>
          <p:cNvPicPr>
            <a:picLocks noChangeAspect="1"/>
          </p:cNvPicPr>
          <p:nvPr/>
        </p:nvPicPr>
        <p:blipFill>
          <a:blip r:embed="rId2"/>
          <a:stretch>
            <a:fillRect/>
          </a:stretch>
        </p:blipFill>
        <p:spPr>
          <a:xfrm>
            <a:off x="1723342" y="1857409"/>
            <a:ext cx="8258175" cy="3962400"/>
          </a:xfrm>
          <a:prstGeom prst="rect">
            <a:avLst/>
          </a:prstGeom>
        </p:spPr>
      </p:pic>
    </p:spTree>
    <p:extLst>
      <p:ext uri="{BB962C8B-B14F-4D97-AF65-F5344CB8AC3E}">
        <p14:creationId xmlns:p14="http://schemas.microsoft.com/office/powerpoint/2010/main" val="3187260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Making predictions in the complete genome</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14</a:t>
            </a:fld>
            <a:endParaRPr lang="en-US" dirty="0"/>
          </a:p>
        </p:txBody>
      </p:sp>
      <p:sp>
        <p:nvSpPr>
          <p:cNvPr id="5" name="TextBox 4"/>
          <p:cNvSpPr txBox="1"/>
          <p:nvPr/>
        </p:nvSpPr>
        <p:spPr>
          <a:xfrm>
            <a:off x="1653777" y="1564336"/>
            <a:ext cx="8948633" cy="369332"/>
          </a:xfrm>
          <a:prstGeom prst="rect">
            <a:avLst/>
          </a:prstGeom>
          <a:noFill/>
        </p:spPr>
        <p:txBody>
          <a:bodyPr wrap="square" rtlCol="0">
            <a:spAutoFit/>
          </a:bodyPr>
          <a:lstStyle/>
          <a:p>
            <a:pPr marL="285750" indent="-285750">
              <a:buClr>
                <a:schemeClr val="accent5">
                  <a:lumMod val="50000"/>
                </a:schemeClr>
              </a:buClr>
              <a:buFont typeface="Wingdings" panose="05000000000000000000" pitchFamily="2" charset="2"/>
              <a:buChar char="q"/>
            </a:pPr>
            <a:r>
              <a:rPr lang="en-US" dirty="0" smtClean="0"/>
              <a:t>Using the array that we created slide 17 we estimate all the directons in the genome first:</a:t>
            </a:r>
          </a:p>
        </p:txBody>
      </p:sp>
      <p:pic>
        <p:nvPicPr>
          <p:cNvPr id="9" name="Picture 8"/>
          <p:cNvPicPr>
            <a:picLocks noChangeAspect="1"/>
          </p:cNvPicPr>
          <p:nvPr/>
        </p:nvPicPr>
        <p:blipFill>
          <a:blip r:embed="rId2"/>
          <a:stretch>
            <a:fillRect/>
          </a:stretch>
        </p:blipFill>
        <p:spPr>
          <a:xfrm>
            <a:off x="3030577" y="1887101"/>
            <a:ext cx="5019675" cy="2762250"/>
          </a:xfrm>
          <a:prstGeom prst="rect">
            <a:avLst/>
          </a:prstGeom>
        </p:spPr>
      </p:pic>
      <p:grpSp>
        <p:nvGrpSpPr>
          <p:cNvPr id="18" name="Group 17"/>
          <p:cNvGrpSpPr/>
          <p:nvPr/>
        </p:nvGrpSpPr>
        <p:grpSpPr>
          <a:xfrm>
            <a:off x="7444446" y="2511691"/>
            <a:ext cx="1877096" cy="1944019"/>
            <a:chOff x="7444446" y="2511691"/>
            <a:chExt cx="1877096" cy="1944019"/>
          </a:xfrm>
        </p:grpSpPr>
        <p:sp>
          <p:nvSpPr>
            <p:cNvPr id="10" name="Right Brace 9"/>
            <p:cNvSpPr/>
            <p:nvPr/>
          </p:nvSpPr>
          <p:spPr>
            <a:xfrm>
              <a:off x="7454096" y="2511691"/>
              <a:ext cx="231493" cy="925975"/>
            </a:xfrm>
            <a:prstGeom prst="rightBrace">
              <a:avLst/>
            </a:prstGeom>
            <a:ln w="952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p:cNvSpPr/>
            <p:nvPr/>
          </p:nvSpPr>
          <p:spPr>
            <a:xfrm>
              <a:off x="7454096" y="3831208"/>
              <a:ext cx="231493" cy="324094"/>
            </a:xfrm>
            <a:prstGeom prst="rightBrace">
              <a:avLst/>
            </a:prstGeom>
            <a:ln w="952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B050"/>
                </a:solidFill>
              </a:endParaRPr>
            </a:p>
          </p:txBody>
        </p:sp>
        <p:sp>
          <p:nvSpPr>
            <p:cNvPr id="12" name="Right Brace 11"/>
            <p:cNvSpPr/>
            <p:nvPr/>
          </p:nvSpPr>
          <p:spPr>
            <a:xfrm>
              <a:off x="7444446" y="3485889"/>
              <a:ext cx="231493" cy="324094"/>
            </a:xfrm>
            <a:prstGeom prst="rightBrace">
              <a:avLst/>
            </a:prstGeom>
            <a:ln w="9525">
              <a:solidFill>
                <a:srgbClr val="1F3B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a:off x="7444446" y="4178447"/>
              <a:ext cx="241143" cy="185194"/>
            </a:xfrm>
            <a:prstGeom prst="rightBrace">
              <a:avLst/>
            </a:prstGeom>
            <a:ln w="9525">
              <a:solidFill>
                <a:srgbClr val="1F3B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8050252" y="2790012"/>
              <a:ext cx="1261640" cy="369332"/>
            </a:xfrm>
            <a:prstGeom prst="rect">
              <a:avLst/>
            </a:prstGeom>
            <a:noFill/>
          </p:spPr>
          <p:txBody>
            <a:bodyPr wrap="square" rtlCol="0">
              <a:spAutoFit/>
            </a:bodyPr>
            <a:lstStyle/>
            <a:p>
              <a:r>
                <a:rPr lang="en-US" dirty="0" smtClean="0">
                  <a:solidFill>
                    <a:srgbClr val="00B050"/>
                  </a:solidFill>
                </a:rPr>
                <a:t>Directon 1</a:t>
              </a:r>
              <a:endParaRPr lang="en-US" dirty="0">
                <a:solidFill>
                  <a:srgbClr val="00B050"/>
                </a:solidFill>
              </a:endParaRPr>
            </a:p>
          </p:txBody>
        </p:sp>
        <p:sp>
          <p:nvSpPr>
            <p:cNvPr id="15" name="TextBox 14"/>
            <p:cNvSpPr txBox="1"/>
            <p:nvPr/>
          </p:nvSpPr>
          <p:spPr>
            <a:xfrm>
              <a:off x="8050252" y="3443771"/>
              <a:ext cx="1261640" cy="369332"/>
            </a:xfrm>
            <a:prstGeom prst="rect">
              <a:avLst/>
            </a:prstGeom>
            <a:noFill/>
          </p:spPr>
          <p:txBody>
            <a:bodyPr wrap="square" rtlCol="0">
              <a:spAutoFit/>
            </a:bodyPr>
            <a:lstStyle/>
            <a:p>
              <a:r>
                <a:rPr lang="en-US" dirty="0" smtClean="0">
                  <a:solidFill>
                    <a:srgbClr val="1F3BFF"/>
                  </a:solidFill>
                </a:rPr>
                <a:t>Directon 2</a:t>
              </a:r>
              <a:endParaRPr lang="en-US" dirty="0">
                <a:solidFill>
                  <a:srgbClr val="1F3BFF"/>
                </a:solidFill>
              </a:endParaRPr>
            </a:p>
          </p:txBody>
        </p:sp>
        <p:sp>
          <p:nvSpPr>
            <p:cNvPr id="16" name="TextBox 15"/>
            <p:cNvSpPr txBox="1"/>
            <p:nvPr/>
          </p:nvSpPr>
          <p:spPr>
            <a:xfrm>
              <a:off x="8059902" y="3831734"/>
              <a:ext cx="1261640" cy="369332"/>
            </a:xfrm>
            <a:prstGeom prst="rect">
              <a:avLst/>
            </a:prstGeom>
            <a:noFill/>
            <a:ln>
              <a:noFill/>
            </a:ln>
          </p:spPr>
          <p:txBody>
            <a:bodyPr wrap="square" rtlCol="0">
              <a:spAutoFit/>
            </a:bodyPr>
            <a:lstStyle/>
            <a:p>
              <a:r>
                <a:rPr lang="en-US" dirty="0" smtClean="0">
                  <a:solidFill>
                    <a:srgbClr val="00B050"/>
                  </a:solidFill>
                </a:rPr>
                <a:t>Directon 3</a:t>
              </a:r>
              <a:endParaRPr lang="en-US" dirty="0">
                <a:solidFill>
                  <a:srgbClr val="00B050"/>
                </a:solidFill>
              </a:endParaRPr>
            </a:p>
          </p:txBody>
        </p:sp>
        <p:sp>
          <p:nvSpPr>
            <p:cNvPr id="17" name="TextBox 16"/>
            <p:cNvSpPr txBox="1"/>
            <p:nvPr/>
          </p:nvSpPr>
          <p:spPr>
            <a:xfrm>
              <a:off x="8059902" y="4086378"/>
              <a:ext cx="1261640" cy="369332"/>
            </a:xfrm>
            <a:prstGeom prst="rect">
              <a:avLst/>
            </a:prstGeom>
            <a:noFill/>
          </p:spPr>
          <p:txBody>
            <a:bodyPr wrap="square" rtlCol="0">
              <a:spAutoFit/>
            </a:bodyPr>
            <a:lstStyle/>
            <a:p>
              <a:r>
                <a:rPr lang="en-US" dirty="0" smtClean="0">
                  <a:solidFill>
                    <a:srgbClr val="1F3BFF"/>
                  </a:solidFill>
                </a:rPr>
                <a:t>Directon 4</a:t>
              </a:r>
              <a:endParaRPr lang="en-US" dirty="0">
                <a:solidFill>
                  <a:srgbClr val="1F3BFF"/>
                </a:solidFill>
              </a:endParaRPr>
            </a:p>
          </p:txBody>
        </p:sp>
      </p:grpSp>
      <p:sp>
        <p:nvSpPr>
          <p:cNvPr id="19" name="TextBox 18"/>
          <p:cNvSpPr txBox="1"/>
          <p:nvPr/>
        </p:nvSpPr>
        <p:spPr>
          <a:xfrm>
            <a:off x="1653777" y="4824174"/>
            <a:ext cx="8948633" cy="923330"/>
          </a:xfrm>
          <a:prstGeom prst="rect">
            <a:avLst/>
          </a:prstGeom>
          <a:noFill/>
        </p:spPr>
        <p:txBody>
          <a:bodyPr wrap="square" rtlCol="0">
            <a:spAutoFit/>
          </a:bodyPr>
          <a:lstStyle/>
          <a:p>
            <a:pPr marL="285750" indent="-285750">
              <a:buClr>
                <a:schemeClr val="accent5">
                  <a:lumMod val="50000"/>
                </a:schemeClr>
              </a:buClr>
              <a:buFont typeface="Wingdings" panose="05000000000000000000" pitchFamily="2" charset="2"/>
              <a:buChar char="q"/>
            </a:pPr>
            <a:r>
              <a:rPr lang="en-US" dirty="0" smtClean="0"/>
              <a:t>For each directon with two or more genes we calculate the distances between pairs of adjacent genes and calculate their posterior probability of membership to the same operon.</a:t>
            </a:r>
          </a:p>
        </p:txBody>
      </p:sp>
      <p:grpSp>
        <p:nvGrpSpPr>
          <p:cNvPr id="62" name="Group 61"/>
          <p:cNvGrpSpPr/>
          <p:nvPr/>
        </p:nvGrpSpPr>
        <p:grpSpPr>
          <a:xfrm>
            <a:off x="2856387" y="5876119"/>
            <a:ext cx="6467379" cy="859880"/>
            <a:chOff x="2856387" y="5876119"/>
            <a:chExt cx="6467379" cy="859880"/>
          </a:xfrm>
        </p:grpSpPr>
        <p:sp>
          <p:nvSpPr>
            <p:cNvPr id="23" name="AutoShape 13"/>
            <p:cNvSpPr>
              <a:spLocks noChangeArrowheads="1"/>
            </p:cNvSpPr>
            <p:nvPr/>
          </p:nvSpPr>
          <p:spPr bwMode="auto">
            <a:xfrm>
              <a:off x="3963718" y="5876119"/>
              <a:ext cx="381000" cy="304800"/>
            </a:xfrm>
            <a:prstGeom prst="rightArrow">
              <a:avLst>
                <a:gd name="adj1" fmla="val 50000"/>
                <a:gd name="adj2" fmla="val 31250"/>
              </a:avLst>
            </a:prstGeom>
            <a:solidFill>
              <a:srgbClr val="00B050"/>
            </a:solidFill>
            <a:ln w="9525">
              <a:solidFill>
                <a:schemeClr val="tx1"/>
              </a:solidFill>
              <a:miter lim="800000"/>
              <a:headEnd/>
              <a:tailEnd/>
            </a:ln>
          </p:spPr>
          <p:txBody>
            <a:bodyPr wrap="none" anchor="ctr"/>
            <a:lstStyle/>
            <a:p>
              <a:endParaRPr lang="en-US" dirty="0"/>
            </a:p>
          </p:txBody>
        </p:sp>
        <p:sp>
          <p:nvSpPr>
            <p:cNvPr id="24" name="AutoShape 14"/>
            <p:cNvSpPr>
              <a:spLocks noChangeArrowheads="1"/>
            </p:cNvSpPr>
            <p:nvPr/>
          </p:nvSpPr>
          <p:spPr bwMode="auto">
            <a:xfrm>
              <a:off x="4735361" y="5876119"/>
              <a:ext cx="381000" cy="304800"/>
            </a:xfrm>
            <a:prstGeom prst="rightArrow">
              <a:avLst>
                <a:gd name="adj1" fmla="val 50000"/>
                <a:gd name="adj2" fmla="val 31250"/>
              </a:avLst>
            </a:prstGeom>
            <a:solidFill>
              <a:srgbClr val="00B050"/>
            </a:solidFill>
            <a:ln w="9525">
              <a:solidFill>
                <a:schemeClr val="tx1"/>
              </a:solidFill>
              <a:miter lim="800000"/>
              <a:headEnd/>
              <a:tailEnd/>
            </a:ln>
          </p:spPr>
          <p:txBody>
            <a:bodyPr wrap="none" anchor="ctr"/>
            <a:lstStyle/>
            <a:p>
              <a:endParaRPr lang="en-US" dirty="0"/>
            </a:p>
          </p:txBody>
        </p:sp>
        <p:sp>
          <p:nvSpPr>
            <p:cNvPr id="25" name="AutoShape 15"/>
            <p:cNvSpPr>
              <a:spLocks noChangeArrowheads="1"/>
            </p:cNvSpPr>
            <p:nvPr/>
          </p:nvSpPr>
          <p:spPr bwMode="auto">
            <a:xfrm flipH="1">
              <a:off x="6388613" y="5876119"/>
              <a:ext cx="381000" cy="304800"/>
            </a:xfrm>
            <a:prstGeom prst="rightArrow">
              <a:avLst>
                <a:gd name="adj1" fmla="val 50000"/>
                <a:gd name="adj2" fmla="val 31250"/>
              </a:avLst>
            </a:prstGeom>
            <a:solidFill>
              <a:srgbClr val="1F3BFF"/>
            </a:solidFill>
            <a:ln w="9525">
              <a:solidFill>
                <a:schemeClr val="tx1"/>
              </a:solidFill>
              <a:miter lim="800000"/>
              <a:headEnd/>
              <a:tailEnd/>
            </a:ln>
          </p:spPr>
          <p:txBody>
            <a:bodyPr wrap="none" anchor="ctr"/>
            <a:lstStyle/>
            <a:p>
              <a:endParaRPr lang="en-US" dirty="0"/>
            </a:p>
          </p:txBody>
        </p:sp>
        <p:sp>
          <p:nvSpPr>
            <p:cNvPr id="26" name="Line 18"/>
            <p:cNvSpPr>
              <a:spLocks noChangeShapeType="1"/>
            </p:cNvSpPr>
            <p:nvPr/>
          </p:nvSpPr>
          <p:spPr bwMode="auto">
            <a:xfrm>
              <a:off x="4344718" y="6028519"/>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7" name="Line 19"/>
            <p:cNvSpPr>
              <a:spLocks noChangeShapeType="1"/>
            </p:cNvSpPr>
            <p:nvPr/>
          </p:nvSpPr>
          <p:spPr bwMode="auto">
            <a:xfrm>
              <a:off x="5559643" y="6028519"/>
              <a:ext cx="83131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8" name="Left Brace 27"/>
            <p:cNvSpPr/>
            <p:nvPr/>
          </p:nvSpPr>
          <p:spPr>
            <a:xfrm rot="16200000">
              <a:off x="4434290" y="6079458"/>
              <a:ext cx="238969" cy="42959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TextBox 29"/>
            <p:cNvSpPr txBox="1"/>
            <p:nvPr/>
          </p:nvSpPr>
          <p:spPr>
            <a:xfrm>
              <a:off x="3088197" y="6352249"/>
              <a:ext cx="380232" cy="369332"/>
            </a:xfrm>
            <a:prstGeom prst="rect">
              <a:avLst/>
            </a:prstGeom>
            <a:noFill/>
          </p:spPr>
          <p:txBody>
            <a:bodyPr wrap="none" rtlCol="0">
              <a:spAutoFit/>
            </a:bodyPr>
            <a:lstStyle/>
            <a:p>
              <a:r>
                <a:rPr lang="en-US" i="1" dirty="0">
                  <a:latin typeface="+mj-lt"/>
                </a:rPr>
                <a:t>p</a:t>
              </a:r>
              <a:r>
                <a:rPr lang="en-US" i="1" baseline="-25000" dirty="0" smtClean="0">
                  <a:latin typeface="+mj-lt"/>
                </a:rPr>
                <a:t>1</a:t>
              </a:r>
              <a:endParaRPr lang="en-US" i="1" dirty="0">
                <a:latin typeface="+mj-lt"/>
              </a:endParaRPr>
            </a:p>
          </p:txBody>
        </p:sp>
        <p:sp>
          <p:nvSpPr>
            <p:cNvPr id="32" name="AutoShape 14"/>
            <p:cNvSpPr>
              <a:spLocks noChangeArrowheads="1"/>
            </p:cNvSpPr>
            <p:nvPr/>
          </p:nvSpPr>
          <p:spPr bwMode="auto">
            <a:xfrm>
              <a:off x="5211855" y="5878044"/>
              <a:ext cx="381000" cy="304800"/>
            </a:xfrm>
            <a:prstGeom prst="rightArrow">
              <a:avLst>
                <a:gd name="adj1" fmla="val 50000"/>
                <a:gd name="adj2" fmla="val 31250"/>
              </a:avLst>
            </a:prstGeom>
            <a:solidFill>
              <a:srgbClr val="00B050"/>
            </a:solidFill>
            <a:ln w="9525">
              <a:solidFill>
                <a:schemeClr val="tx1"/>
              </a:solidFill>
              <a:miter lim="800000"/>
              <a:headEnd/>
              <a:tailEnd/>
            </a:ln>
          </p:spPr>
          <p:txBody>
            <a:bodyPr wrap="none" anchor="ctr"/>
            <a:lstStyle/>
            <a:p>
              <a:endParaRPr lang="en-US" dirty="0"/>
            </a:p>
          </p:txBody>
        </p:sp>
        <p:cxnSp>
          <p:nvCxnSpPr>
            <p:cNvPr id="33" name="Straight Connector 32"/>
            <p:cNvCxnSpPr>
              <a:stCxn id="24" idx="3"/>
              <a:endCxn id="32" idx="1"/>
            </p:cNvCxnSpPr>
            <p:nvPr/>
          </p:nvCxnSpPr>
          <p:spPr>
            <a:xfrm>
              <a:off x="5116361" y="6028519"/>
              <a:ext cx="95494" cy="1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AutoShape 13"/>
            <p:cNvSpPr>
              <a:spLocks noChangeArrowheads="1"/>
            </p:cNvSpPr>
            <p:nvPr/>
          </p:nvSpPr>
          <p:spPr bwMode="auto">
            <a:xfrm>
              <a:off x="3248001" y="5889619"/>
              <a:ext cx="381000" cy="304800"/>
            </a:xfrm>
            <a:prstGeom prst="rightArrow">
              <a:avLst>
                <a:gd name="adj1" fmla="val 50000"/>
                <a:gd name="adj2" fmla="val 31250"/>
              </a:avLst>
            </a:prstGeom>
            <a:solidFill>
              <a:srgbClr val="00B050"/>
            </a:solidFill>
            <a:ln w="9525">
              <a:solidFill>
                <a:schemeClr val="tx1"/>
              </a:solidFill>
              <a:miter lim="800000"/>
              <a:headEnd/>
              <a:tailEnd/>
            </a:ln>
          </p:spPr>
          <p:txBody>
            <a:bodyPr wrap="none" anchor="ctr"/>
            <a:lstStyle/>
            <a:p>
              <a:endParaRPr lang="en-US" dirty="0"/>
            </a:p>
          </p:txBody>
        </p:sp>
        <p:sp>
          <p:nvSpPr>
            <p:cNvPr id="39" name="AutoShape 13"/>
            <p:cNvSpPr>
              <a:spLocks noChangeArrowheads="1"/>
            </p:cNvSpPr>
            <p:nvPr/>
          </p:nvSpPr>
          <p:spPr bwMode="auto">
            <a:xfrm>
              <a:off x="2856387" y="5903119"/>
              <a:ext cx="381000" cy="304800"/>
            </a:xfrm>
            <a:prstGeom prst="rightArrow">
              <a:avLst>
                <a:gd name="adj1" fmla="val 50000"/>
                <a:gd name="adj2" fmla="val 31250"/>
              </a:avLst>
            </a:prstGeom>
            <a:solidFill>
              <a:srgbClr val="00B050"/>
            </a:solidFill>
            <a:ln w="9525">
              <a:solidFill>
                <a:schemeClr val="tx1"/>
              </a:solidFill>
              <a:miter lim="800000"/>
              <a:headEnd/>
              <a:tailEnd/>
            </a:ln>
          </p:spPr>
          <p:txBody>
            <a:bodyPr wrap="none" anchor="ctr"/>
            <a:lstStyle/>
            <a:p>
              <a:endParaRPr lang="en-US" dirty="0"/>
            </a:p>
          </p:txBody>
        </p:sp>
        <p:sp>
          <p:nvSpPr>
            <p:cNvPr id="40" name="Line 18"/>
            <p:cNvSpPr>
              <a:spLocks noChangeShapeType="1"/>
            </p:cNvSpPr>
            <p:nvPr/>
          </p:nvSpPr>
          <p:spPr bwMode="auto">
            <a:xfrm>
              <a:off x="3628030" y="6043980"/>
              <a:ext cx="3356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41" name="AutoShape 15"/>
            <p:cNvSpPr>
              <a:spLocks noChangeArrowheads="1"/>
            </p:cNvSpPr>
            <p:nvPr/>
          </p:nvSpPr>
          <p:spPr bwMode="auto">
            <a:xfrm flipH="1">
              <a:off x="6865113" y="5878044"/>
              <a:ext cx="381000" cy="304800"/>
            </a:xfrm>
            <a:prstGeom prst="rightArrow">
              <a:avLst>
                <a:gd name="adj1" fmla="val 50000"/>
                <a:gd name="adj2" fmla="val 31250"/>
              </a:avLst>
            </a:prstGeom>
            <a:solidFill>
              <a:srgbClr val="1F3BFF"/>
            </a:solidFill>
            <a:ln w="9525">
              <a:solidFill>
                <a:schemeClr val="tx1"/>
              </a:solidFill>
              <a:miter lim="800000"/>
              <a:headEnd/>
              <a:tailEnd/>
            </a:ln>
          </p:spPr>
          <p:txBody>
            <a:bodyPr wrap="none" anchor="ctr"/>
            <a:lstStyle/>
            <a:p>
              <a:endParaRPr lang="en-US" dirty="0"/>
            </a:p>
          </p:txBody>
        </p:sp>
        <p:sp>
          <p:nvSpPr>
            <p:cNvPr id="42" name="AutoShape 14"/>
            <p:cNvSpPr>
              <a:spLocks noChangeArrowheads="1"/>
            </p:cNvSpPr>
            <p:nvPr/>
          </p:nvSpPr>
          <p:spPr bwMode="auto">
            <a:xfrm>
              <a:off x="7607814" y="5878044"/>
              <a:ext cx="381000" cy="304800"/>
            </a:xfrm>
            <a:prstGeom prst="rightArrow">
              <a:avLst>
                <a:gd name="adj1" fmla="val 50000"/>
                <a:gd name="adj2" fmla="val 31250"/>
              </a:avLst>
            </a:prstGeom>
            <a:solidFill>
              <a:srgbClr val="00B050"/>
            </a:solidFill>
            <a:ln w="9525">
              <a:solidFill>
                <a:schemeClr val="tx1"/>
              </a:solidFill>
              <a:miter lim="800000"/>
              <a:headEnd/>
              <a:tailEnd/>
            </a:ln>
          </p:spPr>
          <p:txBody>
            <a:bodyPr wrap="none" anchor="ctr"/>
            <a:lstStyle/>
            <a:p>
              <a:endParaRPr lang="en-US" dirty="0"/>
            </a:p>
          </p:txBody>
        </p:sp>
        <p:sp>
          <p:nvSpPr>
            <p:cNvPr id="43" name="AutoShape 14"/>
            <p:cNvSpPr>
              <a:spLocks noChangeArrowheads="1"/>
            </p:cNvSpPr>
            <p:nvPr/>
          </p:nvSpPr>
          <p:spPr bwMode="auto">
            <a:xfrm>
              <a:off x="8466272" y="5879969"/>
              <a:ext cx="381000" cy="304800"/>
            </a:xfrm>
            <a:prstGeom prst="rightArrow">
              <a:avLst>
                <a:gd name="adj1" fmla="val 50000"/>
                <a:gd name="adj2" fmla="val 31250"/>
              </a:avLst>
            </a:prstGeom>
            <a:solidFill>
              <a:srgbClr val="00B050"/>
            </a:solidFill>
            <a:ln w="9525">
              <a:solidFill>
                <a:schemeClr val="tx1"/>
              </a:solidFill>
              <a:miter lim="800000"/>
              <a:headEnd/>
              <a:tailEnd/>
            </a:ln>
          </p:spPr>
          <p:txBody>
            <a:bodyPr wrap="none" anchor="ctr"/>
            <a:lstStyle/>
            <a:p>
              <a:endParaRPr lang="en-US" dirty="0"/>
            </a:p>
          </p:txBody>
        </p:sp>
        <p:cxnSp>
          <p:nvCxnSpPr>
            <p:cNvPr id="44" name="Straight Connector 43"/>
            <p:cNvCxnSpPr>
              <a:stCxn id="42" idx="3"/>
              <a:endCxn id="43" idx="1"/>
            </p:cNvCxnSpPr>
            <p:nvPr/>
          </p:nvCxnSpPr>
          <p:spPr>
            <a:xfrm>
              <a:off x="7988814" y="6030444"/>
              <a:ext cx="477458" cy="1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1" idx="3"/>
              <a:endCxn id="25" idx="1"/>
            </p:cNvCxnSpPr>
            <p:nvPr/>
          </p:nvCxnSpPr>
          <p:spPr>
            <a:xfrm flipH="1" flipV="1">
              <a:off x="6769613" y="6028519"/>
              <a:ext cx="95500" cy="19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1" idx="1"/>
              <a:endCxn id="42" idx="1"/>
            </p:cNvCxnSpPr>
            <p:nvPr/>
          </p:nvCxnSpPr>
          <p:spPr>
            <a:xfrm>
              <a:off x="7246113" y="6030444"/>
              <a:ext cx="3617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AutoShape 15"/>
            <p:cNvSpPr>
              <a:spLocks noChangeArrowheads="1"/>
            </p:cNvSpPr>
            <p:nvPr/>
          </p:nvSpPr>
          <p:spPr bwMode="auto">
            <a:xfrm flipH="1">
              <a:off x="8942766" y="5878044"/>
              <a:ext cx="381000" cy="304800"/>
            </a:xfrm>
            <a:prstGeom prst="rightArrow">
              <a:avLst>
                <a:gd name="adj1" fmla="val 50000"/>
                <a:gd name="adj2" fmla="val 31250"/>
              </a:avLst>
            </a:prstGeom>
            <a:solidFill>
              <a:srgbClr val="1F3BFF"/>
            </a:solidFill>
            <a:ln w="9525">
              <a:solidFill>
                <a:schemeClr val="tx1"/>
              </a:solidFill>
              <a:miter lim="800000"/>
              <a:headEnd/>
              <a:tailEnd/>
            </a:ln>
          </p:spPr>
          <p:txBody>
            <a:bodyPr wrap="none" anchor="ctr"/>
            <a:lstStyle/>
            <a:p>
              <a:endParaRPr lang="en-US" dirty="0"/>
            </a:p>
          </p:txBody>
        </p:sp>
        <p:cxnSp>
          <p:nvCxnSpPr>
            <p:cNvPr id="51" name="Straight Connector 50"/>
            <p:cNvCxnSpPr>
              <a:stCxn id="43" idx="3"/>
              <a:endCxn id="49" idx="3"/>
            </p:cNvCxnSpPr>
            <p:nvPr/>
          </p:nvCxnSpPr>
          <p:spPr>
            <a:xfrm flipV="1">
              <a:off x="8847272" y="6030444"/>
              <a:ext cx="95494" cy="1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Left Brace 51"/>
            <p:cNvSpPr/>
            <p:nvPr/>
          </p:nvSpPr>
          <p:spPr>
            <a:xfrm rot="16200000">
              <a:off x="5043951" y="6197608"/>
              <a:ext cx="192322" cy="21294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TextBox 52"/>
            <p:cNvSpPr txBox="1"/>
            <p:nvPr/>
          </p:nvSpPr>
          <p:spPr>
            <a:xfrm>
              <a:off x="4998914" y="6344291"/>
              <a:ext cx="380232" cy="369332"/>
            </a:xfrm>
            <a:prstGeom prst="rect">
              <a:avLst/>
            </a:prstGeom>
            <a:noFill/>
          </p:spPr>
          <p:txBody>
            <a:bodyPr wrap="none" rtlCol="0">
              <a:spAutoFit/>
            </a:bodyPr>
            <a:lstStyle/>
            <a:p>
              <a:r>
                <a:rPr lang="en-US" i="1" dirty="0" smtClean="0">
                  <a:latin typeface="+mj-lt"/>
                </a:rPr>
                <a:t>p</a:t>
              </a:r>
              <a:r>
                <a:rPr lang="en-US" i="1" baseline="-25000" dirty="0">
                  <a:latin typeface="+mj-lt"/>
                </a:rPr>
                <a:t>4</a:t>
              </a:r>
              <a:endParaRPr lang="en-US" i="1" dirty="0">
                <a:latin typeface="+mj-lt"/>
              </a:endParaRPr>
            </a:p>
          </p:txBody>
        </p:sp>
        <p:sp>
          <p:nvSpPr>
            <p:cNvPr id="54" name="Left Brace 53"/>
            <p:cNvSpPr/>
            <p:nvPr/>
          </p:nvSpPr>
          <p:spPr>
            <a:xfrm rot="16200000">
              <a:off x="6779923" y="6226848"/>
              <a:ext cx="192322" cy="21294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 name="Left Brace 54"/>
            <p:cNvSpPr/>
            <p:nvPr/>
          </p:nvSpPr>
          <p:spPr>
            <a:xfrm rot="16200000">
              <a:off x="8108059" y="6104639"/>
              <a:ext cx="238969" cy="42959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 name="Left Brace 55"/>
            <p:cNvSpPr/>
            <p:nvPr/>
          </p:nvSpPr>
          <p:spPr>
            <a:xfrm rot="16200000">
              <a:off x="3664112" y="6104638"/>
              <a:ext cx="238969" cy="42959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7" name="Left Brace 56"/>
            <p:cNvSpPr/>
            <p:nvPr/>
          </p:nvSpPr>
          <p:spPr>
            <a:xfrm rot="16200000">
              <a:off x="3153050" y="6220758"/>
              <a:ext cx="192322" cy="21294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8" name="TextBox 57"/>
            <p:cNvSpPr txBox="1"/>
            <p:nvPr/>
          </p:nvSpPr>
          <p:spPr>
            <a:xfrm>
              <a:off x="3610956" y="6366667"/>
              <a:ext cx="380232" cy="369332"/>
            </a:xfrm>
            <a:prstGeom prst="rect">
              <a:avLst/>
            </a:prstGeom>
            <a:noFill/>
          </p:spPr>
          <p:txBody>
            <a:bodyPr wrap="none" rtlCol="0">
              <a:spAutoFit/>
            </a:bodyPr>
            <a:lstStyle/>
            <a:p>
              <a:r>
                <a:rPr lang="en-US" i="1" dirty="0" smtClean="0">
                  <a:latin typeface="+mj-lt"/>
                </a:rPr>
                <a:t>p</a:t>
              </a:r>
              <a:r>
                <a:rPr lang="en-US" i="1" baseline="-25000" dirty="0">
                  <a:latin typeface="+mj-lt"/>
                </a:rPr>
                <a:t>2</a:t>
              </a:r>
              <a:endParaRPr lang="en-US" i="1" dirty="0">
                <a:latin typeface="+mj-lt"/>
              </a:endParaRPr>
            </a:p>
          </p:txBody>
        </p:sp>
        <p:sp>
          <p:nvSpPr>
            <p:cNvPr id="59" name="TextBox 58"/>
            <p:cNvSpPr txBox="1"/>
            <p:nvPr/>
          </p:nvSpPr>
          <p:spPr>
            <a:xfrm>
              <a:off x="4388341" y="6340353"/>
              <a:ext cx="380232" cy="369332"/>
            </a:xfrm>
            <a:prstGeom prst="rect">
              <a:avLst/>
            </a:prstGeom>
            <a:noFill/>
          </p:spPr>
          <p:txBody>
            <a:bodyPr wrap="none" rtlCol="0">
              <a:spAutoFit/>
            </a:bodyPr>
            <a:lstStyle/>
            <a:p>
              <a:r>
                <a:rPr lang="en-US" i="1" dirty="0" smtClean="0">
                  <a:latin typeface="+mj-lt"/>
                </a:rPr>
                <a:t>p</a:t>
              </a:r>
              <a:r>
                <a:rPr lang="en-US" i="1" baseline="-25000" dirty="0" smtClean="0">
                  <a:latin typeface="+mj-lt"/>
                </a:rPr>
                <a:t>3</a:t>
              </a:r>
              <a:endParaRPr lang="en-US" i="1" dirty="0">
                <a:latin typeface="+mj-lt"/>
              </a:endParaRPr>
            </a:p>
          </p:txBody>
        </p:sp>
        <p:sp>
          <p:nvSpPr>
            <p:cNvPr id="60" name="TextBox 59"/>
            <p:cNvSpPr txBox="1"/>
            <p:nvPr/>
          </p:nvSpPr>
          <p:spPr>
            <a:xfrm>
              <a:off x="6727757" y="6352314"/>
              <a:ext cx="380232" cy="369332"/>
            </a:xfrm>
            <a:prstGeom prst="rect">
              <a:avLst/>
            </a:prstGeom>
            <a:noFill/>
          </p:spPr>
          <p:txBody>
            <a:bodyPr wrap="none" rtlCol="0">
              <a:spAutoFit/>
            </a:bodyPr>
            <a:lstStyle/>
            <a:p>
              <a:r>
                <a:rPr lang="en-US" i="1" dirty="0" smtClean="0">
                  <a:latin typeface="+mj-lt"/>
                </a:rPr>
                <a:t>p</a:t>
              </a:r>
              <a:r>
                <a:rPr lang="en-US" i="1" baseline="-25000" dirty="0" smtClean="0">
                  <a:latin typeface="+mj-lt"/>
                </a:rPr>
                <a:t>5</a:t>
              </a:r>
              <a:endParaRPr lang="en-US" i="1" dirty="0">
                <a:latin typeface="+mj-lt"/>
              </a:endParaRPr>
            </a:p>
          </p:txBody>
        </p:sp>
        <p:sp>
          <p:nvSpPr>
            <p:cNvPr id="61" name="TextBox 60"/>
            <p:cNvSpPr txBox="1"/>
            <p:nvPr/>
          </p:nvSpPr>
          <p:spPr>
            <a:xfrm>
              <a:off x="8074826" y="6353311"/>
              <a:ext cx="380232" cy="369332"/>
            </a:xfrm>
            <a:prstGeom prst="rect">
              <a:avLst/>
            </a:prstGeom>
            <a:noFill/>
          </p:spPr>
          <p:txBody>
            <a:bodyPr wrap="none" rtlCol="0">
              <a:spAutoFit/>
            </a:bodyPr>
            <a:lstStyle/>
            <a:p>
              <a:r>
                <a:rPr lang="en-US" i="1" dirty="0" smtClean="0">
                  <a:latin typeface="+mj-lt"/>
                </a:rPr>
                <a:t>p</a:t>
              </a:r>
              <a:r>
                <a:rPr lang="en-US" i="1" baseline="-25000" dirty="0">
                  <a:latin typeface="+mj-lt"/>
                </a:rPr>
                <a:t>6</a:t>
              </a:r>
              <a:endParaRPr lang="en-US" i="1" dirty="0">
                <a:latin typeface="+mj-lt"/>
              </a:endParaRPr>
            </a:p>
          </p:txBody>
        </p:sp>
      </p:grpSp>
    </p:spTree>
    <p:extLst>
      <p:ext uri="{BB962C8B-B14F-4D97-AF65-F5344CB8AC3E}">
        <p14:creationId xmlns:p14="http://schemas.microsoft.com/office/powerpoint/2010/main" val="100415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fade">
                                      <p:cBhvr>
                                        <p:cTn id="12" dur="500"/>
                                        <p:tgtEl>
                                          <p:spTgt spid="6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Create a SQL table to put your predictions</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15</a:t>
            </a:fld>
            <a:endParaRPr lang="en-US" dirty="0"/>
          </a:p>
        </p:txBody>
      </p:sp>
      <p:sp>
        <p:nvSpPr>
          <p:cNvPr id="8" name="Rectangle 7"/>
          <p:cNvSpPr/>
          <p:nvPr/>
        </p:nvSpPr>
        <p:spPr>
          <a:xfrm>
            <a:off x="1716910" y="1664552"/>
            <a:ext cx="8801100" cy="2862322"/>
          </a:xfrm>
          <a:prstGeom prst="rect">
            <a:avLst/>
          </a:prstGeom>
        </p:spPr>
        <p:txBody>
          <a:bodyPr wrap="square">
            <a:spAutoFit/>
          </a:bodyPr>
          <a:lstStyle/>
          <a:p>
            <a:r>
              <a:rPr lang="en-US" dirty="0" smtClean="0">
                <a:latin typeface="Courier New" panose="02070309020205020404" pitchFamily="49" charset="0"/>
                <a:cs typeface="Courier New" panose="02070309020205020404" pitchFamily="49" charset="0"/>
              </a:rPr>
              <a:t>CREATE TABLE </a:t>
            </a:r>
            <a:r>
              <a:rPr lang="en-US" dirty="0" err="1" smtClean="0">
                <a:latin typeface="Courier New" panose="02070309020205020404" pitchFamily="49" charset="0"/>
                <a:cs typeface="Courier New" panose="02070309020205020404" pitchFamily="49" charset="0"/>
              </a:rPr>
              <a:t>tus</a:t>
            </a:r>
            <a:r>
              <a:rPr lang="en-US" dirty="0" smtClean="0">
                <a:latin typeface="Courier New" panose="02070309020205020404" pitchFamily="49" charset="0"/>
                <a:cs typeface="Courier New" panose="02070309020205020404" pitchFamily="49" charset="0"/>
              </a:rPr>
              <a:t> (</a:t>
            </a:r>
          </a:p>
          <a:p>
            <a:r>
              <a:rPr lang="en-US" dirty="0" smtClean="0">
                <a:latin typeface="Courier New" panose="02070309020205020404" pitchFamily="49" charset="0"/>
                <a:cs typeface="Courier New" panose="02070309020205020404" pitchFamily="49" charset="0"/>
              </a:rPr>
              <a:t>  gid_1       INT  (10) UNSIGNED NOT NULL,</a:t>
            </a:r>
          </a:p>
          <a:p>
            <a:r>
              <a:rPr lang="en-US" dirty="0" smtClean="0">
                <a:latin typeface="Courier New" panose="02070309020205020404" pitchFamily="49" charset="0"/>
                <a:cs typeface="Courier New" panose="02070309020205020404" pitchFamily="49" charset="0"/>
              </a:rPr>
              <a:t>  gid_2       INT  (10) UNSIGNED NOT NULL,</a:t>
            </a:r>
          </a:p>
          <a:p>
            <a:r>
              <a:rPr lang="en-US" dirty="0" smtClean="0">
                <a:latin typeface="Courier New" panose="02070309020205020404" pitchFamily="49" charset="0"/>
                <a:cs typeface="Courier New" panose="02070309020205020404" pitchFamily="49" charset="0"/>
              </a:rPr>
              <a:t>  distance    INT  (10) UNSIGNED NOT NULL,</a:t>
            </a:r>
          </a:p>
          <a:p>
            <a:r>
              <a:rPr lang="en-US" dirty="0" smtClean="0">
                <a:latin typeface="Courier New" panose="02070309020205020404" pitchFamily="49" charset="0"/>
                <a:cs typeface="Courier New" panose="02070309020205020404" pitchFamily="49" charset="0"/>
              </a:rPr>
              <a:t>  status      ENUM('TP', 'TN') NOT NULL,</a:t>
            </a:r>
          </a:p>
          <a:p>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prob</a:t>
            </a:r>
            <a:r>
              <a:rPr lang="en-US" dirty="0" smtClean="0">
                <a:latin typeface="Courier New" panose="02070309020205020404" pitchFamily="49" charset="0"/>
                <a:cs typeface="Courier New" panose="02070309020205020404" pitchFamily="49" charset="0"/>
              </a:rPr>
              <a:t>        DOUBLE PRECISION NOT NULL,</a:t>
            </a:r>
          </a:p>
          <a:p>
            <a:r>
              <a:rPr lang="en-US" dirty="0" smtClean="0">
                <a:latin typeface="Courier New" panose="02070309020205020404" pitchFamily="49" charset="0"/>
                <a:cs typeface="Courier New" panose="02070309020205020404" pitchFamily="49" charset="0"/>
              </a:rPr>
              <a:t>  KEY (gid_1),</a:t>
            </a:r>
          </a:p>
          <a:p>
            <a:r>
              <a:rPr lang="en-US" dirty="0" smtClean="0">
                <a:latin typeface="Courier New" panose="02070309020205020404" pitchFamily="49" charset="0"/>
                <a:cs typeface="Courier New" panose="02070309020205020404" pitchFamily="49" charset="0"/>
              </a:rPr>
              <a:t>  KEY (gid_2)</a:t>
            </a:r>
          </a:p>
          <a:p>
            <a:r>
              <a:rPr lang="en-US" dirty="0" smtClean="0">
                <a:latin typeface="Courier New" panose="02070309020205020404" pitchFamily="49" charset="0"/>
                <a:cs typeface="Courier New" panose="02070309020205020404" pitchFamily="49" charset="0"/>
              </a:rPr>
              <a:t>) ENGINE=</a:t>
            </a:r>
            <a:r>
              <a:rPr lang="en-US" dirty="0" err="1" smtClean="0">
                <a:latin typeface="Courier New" panose="02070309020205020404" pitchFamily="49" charset="0"/>
                <a:cs typeface="Courier New" panose="02070309020205020404" pitchFamily="49" charset="0"/>
              </a:rPr>
              <a:t>InnoDB</a:t>
            </a:r>
            <a:r>
              <a:rPr lang="en-US" dirty="0" smtClean="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p:txBody>
      </p:sp>
      <p:sp>
        <p:nvSpPr>
          <p:cNvPr id="9" name="TextBox 8"/>
          <p:cNvSpPr txBox="1"/>
          <p:nvPr/>
        </p:nvSpPr>
        <p:spPr>
          <a:xfrm>
            <a:off x="1716910" y="4539024"/>
            <a:ext cx="8948633" cy="1200329"/>
          </a:xfrm>
          <a:prstGeom prst="rect">
            <a:avLst/>
          </a:prstGeom>
          <a:noFill/>
        </p:spPr>
        <p:txBody>
          <a:bodyPr wrap="square" rtlCol="0">
            <a:spAutoFit/>
          </a:bodyPr>
          <a:lstStyle/>
          <a:p>
            <a:pPr marL="285750" indent="-285750">
              <a:buClr>
                <a:schemeClr val="accent5">
                  <a:lumMod val="50000"/>
                </a:schemeClr>
              </a:buClr>
              <a:buFont typeface="Wingdings" panose="05000000000000000000" pitchFamily="2" charset="2"/>
              <a:buChar char="q"/>
            </a:pPr>
            <a:r>
              <a:rPr lang="en-US" dirty="0" smtClean="0"/>
              <a:t>Fill the table with your inferences for each pair of genes. Notice that I didn’t name the table operons. That is because our predictions are based on pairs of genes that may form a transcription unit, to get operons we would need to concatenate inferences at least a given probability value:</a:t>
            </a:r>
          </a:p>
        </p:txBody>
      </p:sp>
      <p:grpSp>
        <p:nvGrpSpPr>
          <p:cNvPr id="43" name="Group 42"/>
          <p:cNvGrpSpPr/>
          <p:nvPr/>
        </p:nvGrpSpPr>
        <p:grpSpPr>
          <a:xfrm>
            <a:off x="2856387" y="5829819"/>
            <a:ext cx="2736468" cy="859880"/>
            <a:chOff x="2856387" y="5829819"/>
            <a:chExt cx="2736468" cy="859880"/>
          </a:xfrm>
        </p:grpSpPr>
        <p:sp>
          <p:nvSpPr>
            <p:cNvPr id="26" name="AutoShape 13"/>
            <p:cNvSpPr>
              <a:spLocks noChangeArrowheads="1"/>
            </p:cNvSpPr>
            <p:nvPr/>
          </p:nvSpPr>
          <p:spPr bwMode="auto">
            <a:xfrm>
              <a:off x="3963718" y="5829819"/>
              <a:ext cx="381000" cy="304800"/>
            </a:xfrm>
            <a:prstGeom prst="rightArrow">
              <a:avLst>
                <a:gd name="adj1" fmla="val 50000"/>
                <a:gd name="adj2" fmla="val 31250"/>
              </a:avLst>
            </a:prstGeom>
            <a:solidFill>
              <a:srgbClr val="00B050"/>
            </a:solidFill>
            <a:ln w="9525">
              <a:solidFill>
                <a:schemeClr val="tx1"/>
              </a:solidFill>
              <a:miter lim="800000"/>
              <a:headEnd/>
              <a:tailEnd/>
            </a:ln>
          </p:spPr>
          <p:txBody>
            <a:bodyPr wrap="none" anchor="ctr"/>
            <a:lstStyle/>
            <a:p>
              <a:endParaRPr lang="en-US" dirty="0"/>
            </a:p>
          </p:txBody>
        </p:sp>
        <p:sp>
          <p:nvSpPr>
            <p:cNvPr id="27" name="AutoShape 14"/>
            <p:cNvSpPr>
              <a:spLocks noChangeArrowheads="1"/>
            </p:cNvSpPr>
            <p:nvPr/>
          </p:nvSpPr>
          <p:spPr bwMode="auto">
            <a:xfrm>
              <a:off x="4735361" y="5829819"/>
              <a:ext cx="381000" cy="304800"/>
            </a:xfrm>
            <a:prstGeom prst="rightArrow">
              <a:avLst>
                <a:gd name="adj1" fmla="val 50000"/>
                <a:gd name="adj2" fmla="val 31250"/>
              </a:avLst>
            </a:prstGeom>
            <a:solidFill>
              <a:srgbClr val="00B050"/>
            </a:solidFill>
            <a:ln w="9525">
              <a:solidFill>
                <a:schemeClr val="tx1"/>
              </a:solidFill>
              <a:miter lim="800000"/>
              <a:headEnd/>
              <a:tailEnd/>
            </a:ln>
          </p:spPr>
          <p:txBody>
            <a:bodyPr wrap="none" anchor="ctr"/>
            <a:lstStyle/>
            <a:p>
              <a:endParaRPr lang="en-US" dirty="0"/>
            </a:p>
          </p:txBody>
        </p:sp>
        <p:sp>
          <p:nvSpPr>
            <p:cNvPr id="28" name="Line 18"/>
            <p:cNvSpPr>
              <a:spLocks noChangeShapeType="1"/>
            </p:cNvSpPr>
            <p:nvPr/>
          </p:nvSpPr>
          <p:spPr bwMode="auto">
            <a:xfrm>
              <a:off x="4344718" y="5982219"/>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9" name="Left Brace 28"/>
            <p:cNvSpPr/>
            <p:nvPr/>
          </p:nvSpPr>
          <p:spPr>
            <a:xfrm rot="16200000">
              <a:off x="4434290" y="6033158"/>
              <a:ext cx="238969" cy="42959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TextBox 29"/>
            <p:cNvSpPr txBox="1"/>
            <p:nvPr/>
          </p:nvSpPr>
          <p:spPr>
            <a:xfrm>
              <a:off x="3088197" y="6305949"/>
              <a:ext cx="380232" cy="369332"/>
            </a:xfrm>
            <a:prstGeom prst="rect">
              <a:avLst/>
            </a:prstGeom>
            <a:noFill/>
          </p:spPr>
          <p:txBody>
            <a:bodyPr wrap="none" rtlCol="0">
              <a:spAutoFit/>
            </a:bodyPr>
            <a:lstStyle/>
            <a:p>
              <a:r>
                <a:rPr lang="en-US" i="1" dirty="0">
                  <a:latin typeface="+mj-lt"/>
                </a:rPr>
                <a:t>p</a:t>
              </a:r>
              <a:r>
                <a:rPr lang="en-US" i="1" baseline="-25000" dirty="0" smtClean="0">
                  <a:latin typeface="+mj-lt"/>
                </a:rPr>
                <a:t>1</a:t>
              </a:r>
              <a:endParaRPr lang="en-US" i="1" dirty="0">
                <a:latin typeface="+mj-lt"/>
              </a:endParaRPr>
            </a:p>
          </p:txBody>
        </p:sp>
        <p:sp>
          <p:nvSpPr>
            <p:cNvPr id="31" name="AutoShape 14"/>
            <p:cNvSpPr>
              <a:spLocks noChangeArrowheads="1"/>
            </p:cNvSpPr>
            <p:nvPr/>
          </p:nvSpPr>
          <p:spPr bwMode="auto">
            <a:xfrm>
              <a:off x="5211855" y="5831744"/>
              <a:ext cx="381000" cy="304800"/>
            </a:xfrm>
            <a:prstGeom prst="rightArrow">
              <a:avLst>
                <a:gd name="adj1" fmla="val 50000"/>
                <a:gd name="adj2" fmla="val 31250"/>
              </a:avLst>
            </a:prstGeom>
            <a:solidFill>
              <a:srgbClr val="00B050"/>
            </a:solidFill>
            <a:ln w="9525">
              <a:solidFill>
                <a:schemeClr val="tx1"/>
              </a:solidFill>
              <a:miter lim="800000"/>
              <a:headEnd/>
              <a:tailEnd/>
            </a:ln>
          </p:spPr>
          <p:txBody>
            <a:bodyPr wrap="none" anchor="ctr"/>
            <a:lstStyle/>
            <a:p>
              <a:endParaRPr lang="en-US" dirty="0"/>
            </a:p>
          </p:txBody>
        </p:sp>
        <p:cxnSp>
          <p:nvCxnSpPr>
            <p:cNvPr id="32" name="Straight Connector 31"/>
            <p:cNvCxnSpPr>
              <a:stCxn id="27" idx="3"/>
              <a:endCxn id="31" idx="1"/>
            </p:cNvCxnSpPr>
            <p:nvPr/>
          </p:nvCxnSpPr>
          <p:spPr>
            <a:xfrm>
              <a:off x="5116361" y="5982219"/>
              <a:ext cx="95494" cy="1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AutoShape 13"/>
            <p:cNvSpPr>
              <a:spLocks noChangeArrowheads="1"/>
            </p:cNvSpPr>
            <p:nvPr/>
          </p:nvSpPr>
          <p:spPr bwMode="auto">
            <a:xfrm>
              <a:off x="3248001" y="5843319"/>
              <a:ext cx="381000" cy="304800"/>
            </a:xfrm>
            <a:prstGeom prst="rightArrow">
              <a:avLst>
                <a:gd name="adj1" fmla="val 50000"/>
                <a:gd name="adj2" fmla="val 31250"/>
              </a:avLst>
            </a:prstGeom>
            <a:solidFill>
              <a:srgbClr val="00B050"/>
            </a:solidFill>
            <a:ln w="9525">
              <a:solidFill>
                <a:schemeClr val="tx1"/>
              </a:solidFill>
              <a:miter lim="800000"/>
              <a:headEnd/>
              <a:tailEnd/>
            </a:ln>
          </p:spPr>
          <p:txBody>
            <a:bodyPr wrap="none" anchor="ctr"/>
            <a:lstStyle/>
            <a:p>
              <a:endParaRPr lang="en-US" dirty="0"/>
            </a:p>
          </p:txBody>
        </p:sp>
        <p:sp>
          <p:nvSpPr>
            <p:cNvPr id="34" name="AutoShape 13"/>
            <p:cNvSpPr>
              <a:spLocks noChangeArrowheads="1"/>
            </p:cNvSpPr>
            <p:nvPr/>
          </p:nvSpPr>
          <p:spPr bwMode="auto">
            <a:xfrm>
              <a:off x="2856387" y="5856819"/>
              <a:ext cx="381000" cy="304800"/>
            </a:xfrm>
            <a:prstGeom prst="rightArrow">
              <a:avLst>
                <a:gd name="adj1" fmla="val 50000"/>
                <a:gd name="adj2" fmla="val 31250"/>
              </a:avLst>
            </a:prstGeom>
            <a:solidFill>
              <a:srgbClr val="00B050"/>
            </a:solidFill>
            <a:ln w="9525">
              <a:solidFill>
                <a:schemeClr val="tx1"/>
              </a:solidFill>
              <a:miter lim="800000"/>
              <a:headEnd/>
              <a:tailEnd/>
            </a:ln>
          </p:spPr>
          <p:txBody>
            <a:bodyPr wrap="none" anchor="ctr"/>
            <a:lstStyle/>
            <a:p>
              <a:endParaRPr lang="en-US" dirty="0"/>
            </a:p>
          </p:txBody>
        </p:sp>
        <p:sp>
          <p:nvSpPr>
            <p:cNvPr id="35" name="Line 18"/>
            <p:cNvSpPr>
              <a:spLocks noChangeShapeType="1"/>
            </p:cNvSpPr>
            <p:nvPr/>
          </p:nvSpPr>
          <p:spPr bwMode="auto">
            <a:xfrm>
              <a:off x="3628030" y="5997680"/>
              <a:ext cx="3356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36" name="Left Brace 35"/>
            <p:cNvSpPr/>
            <p:nvPr/>
          </p:nvSpPr>
          <p:spPr>
            <a:xfrm rot="16200000">
              <a:off x="5043951" y="6151308"/>
              <a:ext cx="192322" cy="21294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 name="TextBox 36"/>
            <p:cNvSpPr txBox="1"/>
            <p:nvPr/>
          </p:nvSpPr>
          <p:spPr>
            <a:xfrm>
              <a:off x="4998914" y="6297991"/>
              <a:ext cx="380232" cy="369332"/>
            </a:xfrm>
            <a:prstGeom prst="rect">
              <a:avLst/>
            </a:prstGeom>
            <a:noFill/>
          </p:spPr>
          <p:txBody>
            <a:bodyPr wrap="none" rtlCol="0">
              <a:spAutoFit/>
            </a:bodyPr>
            <a:lstStyle/>
            <a:p>
              <a:r>
                <a:rPr lang="en-US" i="1" dirty="0" smtClean="0">
                  <a:latin typeface="+mj-lt"/>
                </a:rPr>
                <a:t>p</a:t>
              </a:r>
              <a:r>
                <a:rPr lang="en-US" i="1" baseline="-25000" dirty="0">
                  <a:latin typeface="+mj-lt"/>
                </a:rPr>
                <a:t>4</a:t>
              </a:r>
              <a:endParaRPr lang="en-US" i="1" dirty="0">
                <a:latin typeface="+mj-lt"/>
              </a:endParaRPr>
            </a:p>
          </p:txBody>
        </p:sp>
        <p:sp>
          <p:nvSpPr>
            <p:cNvPr id="38" name="Left Brace 37"/>
            <p:cNvSpPr/>
            <p:nvPr/>
          </p:nvSpPr>
          <p:spPr>
            <a:xfrm rot="16200000">
              <a:off x="3664112" y="6058338"/>
              <a:ext cx="238969" cy="42959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 name="Left Brace 38"/>
            <p:cNvSpPr/>
            <p:nvPr/>
          </p:nvSpPr>
          <p:spPr>
            <a:xfrm rot="16200000">
              <a:off x="3153050" y="6174458"/>
              <a:ext cx="192322" cy="21294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 name="TextBox 39"/>
            <p:cNvSpPr txBox="1"/>
            <p:nvPr/>
          </p:nvSpPr>
          <p:spPr>
            <a:xfrm>
              <a:off x="3610956" y="6320367"/>
              <a:ext cx="380232" cy="369332"/>
            </a:xfrm>
            <a:prstGeom prst="rect">
              <a:avLst/>
            </a:prstGeom>
            <a:noFill/>
          </p:spPr>
          <p:txBody>
            <a:bodyPr wrap="none" rtlCol="0">
              <a:spAutoFit/>
            </a:bodyPr>
            <a:lstStyle/>
            <a:p>
              <a:r>
                <a:rPr lang="en-US" i="1" dirty="0" smtClean="0">
                  <a:latin typeface="+mj-lt"/>
                </a:rPr>
                <a:t>p</a:t>
              </a:r>
              <a:r>
                <a:rPr lang="en-US" i="1" baseline="-25000" dirty="0">
                  <a:latin typeface="+mj-lt"/>
                </a:rPr>
                <a:t>2</a:t>
              </a:r>
              <a:endParaRPr lang="en-US" i="1" dirty="0">
                <a:latin typeface="+mj-lt"/>
              </a:endParaRPr>
            </a:p>
          </p:txBody>
        </p:sp>
        <p:sp>
          <p:nvSpPr>
            <p:cNvPr id="41" name="TextBox 40"/>
            <p:cNvSpPr txBox="1"/>
            <p:nvPr/>
          </p:nvSpPr>
          <p:spPr>
            <a:xfrm>
              <a:off x="4388341" y="6294053"/>
              <a:ext cx="380232" cy="369332"/>
            </a:xfrm>
            <a:prstGeom prst="rect">
              <a:avLst/>
            </a:prstGeom>
            <a:noFill/>
          </p:spPr>
          <p:txBody>
            <a:bodyPr wrap="none" rtlCol="0">
              <a:spAutoFit/>
            </a:bodyPr>
            <a:lstStyle/>
            <a:p>
              <a:r>
                <a:rPr lang="en-US" i="1" dirty="0" smtClean="0">
                  <a:latin typeface="+mj-lt"/>
                </a:rPr>
                <a:t>p</a:t>
              </a:r>
              <a:r>
                <a:rPr lang="en-US" i="1" baseline="-25000" dirty="0" smtClean="0">
                  <a:latin typeface="+mj-lt"/>
                </a:rPr>
                <a:t>3</a:t>
              </a:r>
              <a:endParaRPr lang="en-US" i="1" dirty="0">
                <a:latin typeface="+mj-lt"/>
              </a:endParaRPr>
            </a:p>
          </p:txBody>
        </p:sp>
      </p:grpSp>
      <mc:AlternateContent xmlns:mc="http://schemas.openxmlformats.org/markup-compatibility/2006" xmlns:a14="http://schemas.microsoft.com/office/drawing/2010/main">
        <mc:Choice Requires="a14">
          <p:sp>
            <p:nvSpPr>
              <p:cNvPr id="42" name="TextBox 41"/>
              <p:cNvSpPr txBox="1"/>
              <p:nvPr/>
            </p:nvSpPr>
            <p:spPr>
              <a:xfrm>
                <a:off x="6268161" y="5812962"/>
                <a:ext cx="4822936" cy="668645"/>
              </a:xfrm>
              <a:prstGeom prst="rect">
                <a:avLst/>
              </a:prstGeom>
              <a:noFill/>
            </p:spPr>
            <p:txBody>
              <a:bodyPr wrap="square" rtlCol="0">
                <a:spAutoFit/>
              </a:bodyPr>
              <a:lstStyle/>
              <a:p>
                <a:r>
                  <a:rPr lang="en-US" dirty="0" smtClean="0"/>
                  <a:t>All five genes would form an operon if their posterior probability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solidFill>
                              <a:srgbClr val="00B050"/>
                            </a:solidFill>
                            <a:latin typeface="Cambria Math" charset="0"/>
                          </a:rPr>
                        </m:ctrlPr>
                      </m:sSubPr>
                      <m:e>
                        <m:r>
                          <a:rPr lang="en-US" b="0" i="1" smtClean="0">
                            <a:solidFill>
                              <a:srgbClr val="00B050"/>
                            </a:solidFill>
                            <a:latin typeface="Cambria Math" panose="02040503050406030204" pitchFamily="18" charset="0"/>
                          </a:rPr>
                          <m:t>h</m:t>
                        </m:r>
                      </m:e>
                      <m:sub>
                        <m:r>
                          <a:rPr lang="en-US" b="0" i="1" smtClean="0">
                            <a:solidFill>
                              <a:srgbClr val="00B050"/>
                            </a:solidFill>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oMath>
                </a14:m>
                <a:r>
                  <a:rPr lang="en-US" dirty="0" smtClean="0"/>
                  <a:t> &gt;= threshold.</a:t>
                </a:r>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6268161" y="5812962"/>
                <a:ext cx="4822936" cy="668645"/>
              </a:xfrm>
              <a:prstGeom prst="rect">
                <a:avLst/>
              </a:prstGeom>
              <a:blipFill rotWithShape="0">
                <a:blip r:embed="rId2"/>
                <a:stretch>
                  <a:fillRect l="-1011" t="-5505" b="-11927"/>
                </a:stretch>
              </a:blipFill>
            </p:spPr>
            <p:txBody>
              <a:bodyPr/>
              <a:lstStyle/>
              <a:p>
                <a:r>
                  <a:rPr lang="en-US">
                    <a:noFill/>
                  </a:rPr>
                  <a:t> </a:t>
                </a:r>
              </a:p>
            </p:txBody>
          </p:sp>
        </mc:Fallback>
      </mc:AlternateContent>
    </p:spTree>
    <p:extLst>
      <p:ext uri="{BB962C8B-B14F-4D97-AF65-F5344CB8AC3E}">
        <p14:creationId xmlns:p14="http://schemas.microsoft.com/office/powerpoint/2010/main" val="188616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normAutofit/>
          </a:bodyPr>
          <a:lstStyle/>
          <a:p>
            <a:pPr algn="ctr"/>
            <a:r>
              <a:rPr lang="en-US" sz="4600" b="1" dirty="0" smtClean="0">
                <a:solidFill>
                  <a:srgbClr val="002060"/>
                </a:solidFill>
                <a:effectLst>
                  <a:outerShdw blurRad="38100" dist="38100" dir="2700000" algn="tl">
                    <a:srgbClr val="000000">
                      <a:alpha val="43137"/>
                    </a:srgbClr>
                  </a:outerShdw>
                </a:effectLst>
              </a:rPr>
              <a:t>Sensitivity</a:t>
            </a:r>
            <a:endParaRPr lang="en-US" sz="4600"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16</a:t>
            </a:fld>
            <a:endParaRPr lang="en-US" dirty="0"/>
          </a:p>
        </p:txBody>
      </p:sp>
      <p:sp>
        <p:nvSpPr>
          <p:cNvPr id="5" name="TextBox 4"/>
          <p:cNvSpPr txBox="1"/>
          <p:nvPr/>
        </p:nvSpPr>
        <p:spPr>
          <a:xfrm>
            <a:off x="1129553" y="1680370"/>
            <a:ext cx="10427447" cy="2800767"/>
          </a:xfrm>
          <a:prstGeom prst="rect">
            <a:avLst/>
          </a:prstGeom>
          <a:noFill/>
        </p:spPr>
        <p:txBody>
          <a:bodyPr wrap="square" rtlCol="0">
            <a:spAutoFit/>
          </a:bodyPr>
          <a:lstStyle/>
          <a:p>
            <a:pPr marL="342900" indent="-342900">
              <a:buClr>
                <a:srgbClr val="002060"/>
              </a:buClr>
              <a:buFont typeface="Wingdings" panose="05000000000000000000" pitchFamily="2" charset="2"/>
              <a:buChar char="q"/>
            </a:pPr>
            <a:r>
              <a:rPr lang="en-US" sz="2200" dirty="0" smtClean="0"/>
              <a:t>Also known as the </a:t>
            </a:r>
            <a:r>
              <a:rPr lang="en-US" sz="2200" b="1" dirty="0" smtClean="0"/>
              <a:t>true positive rate</a:t>
            </a:r>
            <a:r>
              <a:rPr lang="en-US" sz="2200" dirty="0" smtClean="0"/>
              <a:t>, hit rate, recall or probability of detection.</a:t>
            </a:r>
          </a:p>
          <a:p>
            <a:pPr marL="342900" indent="-342900">
              <a:buClr>
                <a:srgbClr val="002060"/>
              </a:buClr>
              <a:buFont typeface="Wingdings" panose="05000000000000000000" pitchFamily="2" charset="2"/>
              <a:buChar char="q"/>
            </a:pPr>
            <a:r>
              <a:rPr lang="en-US" sz="2200" dirty="0" smtClean="0"/>
              <a:t>It measures the </a:t>
            </a:r>
            <a:r>
              <a:rPr lang="en-US" sz="2200" b="1" dirty="0" smtClean="0"/>
              <a:t>fraction of correct inferences </a:t>
            </a:r>
            <a:r>
              <a:rPr lang="en-US" sz="2200" dirty="0" smtClean="0"/>
              <a:t>detected by our model. In our case, the fraction of pairs of genes in the positive control set that were correctly classified as belonging to the same operon.</a:t>
            </a:r>
          </a:p>
          <a:p>
            <a:pPr marL="342900" indent="-342900">
              <a:buClr>
                <a:srgbClr val="002060"/>
              </a:buClr>
              <a:buFont typeface="Wingdings" panose="05000000000000000000" pitchFamily="2" charset="2"/>
              <a:buChar char="q"/>
            </a:pPr>
            <a:r>
              <a:rPr lang="en-US" sz="2200" dirty="0" smtClean="0"/>
              <a:t>This can be seen as </a:t>
            </a:r>
            <a:r>
              <a:rPr lang="en-US" sz="2200" b="1" dirty="0" smtClean="0"/>
              <a:t>the extent to which our method did not miss true positives</a:t>
            </a:r>
            <a:r>
              <a:rPr lang="en-US" sz="2200" dirty="0" smtClean="0"/>
              <a:t> (implying that false positives are few).</a:t>
            </a:r>
          </a:p>
          <a:p>
            <a:pPr marL="342900" indent="-342900">
              <a:buClr>
                <a:srgbClr val="002060"/>
              </a:buClr>
              <a:buFont typeface="Wingdings" panose="05000000000000000000" pitchFamily="2" charset="2"/>
              <a:buChar char="q"/>
            </a:pPr>
            <a:r>
              <a:rPr lang="en-US" sz="2200" dirty="0" smtClean="0"/>
              <a:t>A highly sensitive method rarely misses a true positive (e.g., it rarely infers that two genes are not in the same operon when the actually are).</a:t>
            </a:r>
          </a:p>
        </p:txBody>
      </p:sp>
      <mc:AlternateContent xmlns:mc="http://schemas.openxmlformats.org/markup-compatibility/2006" xmlns:a14="http://schemas.microsoft.com/office/drawing/2010/main">
        <mc:Choice Requires="a14">
          <p:sp>
            <p:nvSpPr>
              <p:cNvPr id="3" name="TextBox 2"/>
              <p:cNvSpPr txBox="1"/>
              <p:nvPr/>
            </p:nvSpPr>
            <p:spPr>
              <a:xfrm>
                <a:off x="1270748" y="5069542"/>
                <a:ext cx="2404504" cy="523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𝑺𝒆𝒏𝒔𝒊𝒕𝒊𝒗𝒊𝒚</m:t>
                      </m:r>
                      <m:r>
                        <a:rPr lang="en-US" b="1" i="1" smtClean="0">
                          <a:latin typeface="Cambria Math" panose="02040503050406030204" pitchFamily="18" charset="0"/>
                        </a:rPr>
                        <m:t>=</m:t>
                      </m:r>
                      <m:f>
                        <m:fPr>
                          <m:ctrlPr>
                            <a:rPr lang="en-US" b="1" i="1" smtClean="0">
                              <a:latin typeface="Cambria Math" charset="0"/>
                            </a:rPr>
                          </m:ctrlPr>
                        </m:fPr>
                        <m:num>
                          <m:r>
                            <a:rPr lang="en-US" b="1" i="1" smtClean="0">
                              <a:latin typeface="Cambria Math" panose="02040503050406030204" pitchFamily="18" charset="0"/>
                            </a:rPr>
                            <m:t>𝑻𝑷</m:t>
                          </m:r>
                        </m:num>
                        <m:den>
                          <m:r>
                            <a:rPr lang="en-US" b="1" i="1" smtClean="0">
                              <a:latin typeface="Cambria Math" panose="02040503050406030204" pitchFamily="18" charset="0"/>
                            </a:rPr>
                            <m:t>𝑻𝑷</m:t>
                          </m:r>
                          <m:r>
                            <a:rPr lang="en-US" b="1" i="1" smtClean="0">
                              <a:latin typeface="Cambria Math" panose="02040503050406030204" pitchFamily="18" charset="0"/>
                            </a:rPr>
                            <m:t>+</m:t>
                          </m:r>
                          <m:r>
                            <a:rPr lang="en-US" b="1" i="1" smtClean="0">
                              <a:latin typeface="Cambria Math" panose="02040503050406030204" pitchFamily="18" charset="0"/>
                            </a:rPr>
                            <m:t>𝑭𝑵</m:t>
                          </m:r>
                        </m:den>
                      </m:f>
                    </m:oMath>
                  </m:oMathPara>
                </a14:m>
                <a:endParaRPr lang="en-US" b="1" dirty="0"/>
              </a:p>
            </p:txBody>
          </p:sp>
        </mc:Choice>
        <mc:Fallback xmlns="">
          <p:sp>
            <p:nvSpPr>
              <p:cNvPr id="3" name="TextBox 2"/>
              <p:cNvSpPr txBox="1">
                <a:spLocks noRot="1" noChangeAspect="1" noMove="1" noResize="1" noEditPoints="1" noAdjustHandles="1" noChangeArrowheads="1" noChangeShapeType="1" noTextEdit="1"/>
              </p:cNvSpPr>
              <p:nvPr/>
            </p:nvSpPr>
            <p:spPr>
              <a:xfrm>
                <a:off x="1270748" y="5069542"/>
                <a:ext cx="2404504" cy="523157"/>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301955" y="4778918"/>
                <a:ext cx="7255046" cy="1754326"/>
              </a:xfrm>
              <a:prstGeom prst="rect">
                <a:avLst/>
              </a:prstGeom>
              <a:noFill/>
            </p:spPr>
            <p:txBody>
              <a:bodyPr wrap="square" rtlCol="0">
                <a:spAutoFit/>
              </a:bodyPr>
              <a:lstStyle/>
              <a:p>
                <a:pPr marL="457200" indent="-457200"/>
                <a14:m>
                  <m:oMath xmlns:m="http://schemas.openxmlformats.org/officeDocument/2006/math">
                    <m:r>
                      <a:rPr lang="en-US" b="1" i="1" smtClean="0">
                        <a:latin typeface="Cambria Math" panose="02040503050406030204" pitchFamily="18" charset="0"/>
                      </a:rPr>
                      <m:t>𝑻𝑷</m:t>
                    </m:r>
                  </m:oMath>
                </a14:m>
                <a:r>
                  <a:rPr lang="en-US" dirty="0" smtClean="0"/>
                  <a:t>: 	the number of </a:t>
                </a:r>
                <a:r>
                  <a:rPr lang="en-US" u="sng" dirty="0" smtClean="0"/>
                  <a:t>True </a:t>
                </a:r>
                <a:r>
                  <a:rPr lang="en-US" u="sng" dirty="0"/>
                  <a:t>P</a:t>
                </a:r>
                <a:r>
                  <a:rPr lang="en-US" u="sng" dirty="0" smtClean="0"/>
                  <a:t>ositives </a:t>
                </a:r>
                <a:r>
                  <a:rPr lang="en-US" dirty="0" smtClean="0"/>
                  <a:t>detected by our model at a given classification threshold.</a:t>
                </a:r>
              </a:p>
              <a:p>
                <a:pPr marL="457200" indent="-457200"/>
                <a14:m>
                  <m:oMath xmlns:m="http://schemas.openxmlformats.org/officeDocument/2006/math">
                    <m:r>
                      <a:rPr lang="en-US" b="1" i="1" smtClean="0">
                        <a:latin typeface="Cambria Math" panose="02040503050406030204" pitchFamily="18" charset="0"/>
                      </a:rPr>
                      <m:t>𝑭𝑵</m:t>
                    </m:r>
                  </m:oMath>
                </a14:m>
                <a:r>
                  <a:rPr lang="en-US" dirty="0" smtClean="0"/>
                  <a:t>:	the number of </a:t>
                </a:r>
                <a:r>
                  <a:rPr lang="en-US" u="sng" dirty="0"/>
                  <a:t>False </a:t>
                </a:r>
                <a:r>
                  <a:rPr lang="en-US" u="sng" dirty="0" smtClean="0"/>
                  <a:t>Negatives</a:t>
                </a:r>
                <a:r>
                  <a:rPr lang="en-US" dirty="0" smtClean="0"/>
                  <a:t>,  or total true positives missed by our model at a given classification threshold.</a:t>
                </a:r>
              </a:p>
              <a:p>
                <a:pPr marL="457200" indent="-457200"/>
                <a:endParaRPr lang="en-US" dirty="0"/>
              </a:p>
              <a:p>
                <a:r>
                  <a:rPr lang="en-US" dirty="0" smtClean="0"/>
                  <a:t>Therefore </a:t>
                </a:r>
                <a14:m>
                  <m:oMath xmlns:m="http://schemas.openxmlformats.org/officeDocument/2006/math">
                    <m:r>
                      <a:rPr lang="en-US" b="1" i="1" smtClean="0">
                        <a:latin typeface="Cambria Math" panose="02040503050406030204" pitchFamily="18" charset="0"/>
                      </a:rPr>
                      <m:t>𝑻𝑷</m:t>
                    </m:r>
                    <m:r>
                      <a:rPr lang="en-US" b="1" i="1" smtClean="0">
                        <a:latin typeface="Cambria Math" panose="02040503050406030204" pitchFamily="18" charset="0"/>
                      </a:rPr>
                      <m:t>+</m:t>
                    </m:r>
                    <m:r>
                      <a:rPr lang="en-US" b="1" i="1" smtClean="0">
                        <a:latin typeface="Cambria Math" panose="02040503050406030204" pitchFamily="18" charset="0"/>
                      </a:rPr>
                      <m:t>𝑭𝑵</m:t>
                    </m:r>
                  </m:oMath>
                </a14:m>
                <a:r>
                  <a:rPr lang="en-US" dirty="0" smtClean="0"/>
                  <a:t> is the total size of our positive test set.</a:t>
                </a:r>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4301955" y="4778918"/>
                <a:ext cx="7255046" cy="1754326"/>
              </a:xfrm>
              <a:prstGeom prst="rect">
                <a:avLst/>
              </a:prstGeom>
              <a:blipFill rotWithShape="0">
                <a:blip r:embed="rId3"/>
                <a:stretch>
                  <a:fillRect l="-756" t="-2083" b="-4514"/>
                </a:stretch>
              </a:blipFill>
            </p:spPr>
            <p:txBody>
              <a:bodyPr/>
              <a:lstStyle/>
              <a:p>
                <a:r>
                  <a:rPr lang="en-US">
                    <a:noFill/>
                  </a:rPr>
                  <a:t> </a:t>
                </a:r>
              </a:p>
            </p:txBody>
          </p:sp>
        </mc:Fallback>
      </mc:AlternateContent>
    </p:spTree>
    <p:extLst>
      <p:ext uri="{BB962C8B-B14F-4D97-AF65-F5344CB8AC3E}">
        <p14:creationId xmlns:p14="http://schemas.microsoft.com/office/powerpoint/2010/main" val="303985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normAutofit/>
          </a:bodyPr>
          <a:lstStyle/>
          <a:p>
            <a:pPr algn="ctr"/>
            <a:r>
              <a:rPr lang="en-US" sz="4600" b="1" dirty="0" smtClean="0">
                <a:solidFill>
                  <a:srgbClr val="002060"/>
                </a:solidFill>
                <a:effectLst>
                  <a:outerShdw blurRad="38100" dist="38100" dir="2700000" algn="tl">
                    <a:srgbClr val="000000">
                      <a:alpha val="43137"/>
                    </a:srgbClr>
                  </a:outerShdw>
                </a:effectLst>
              </a:rPr>
              <a:t>Specificity</a:t>
            </a:r>
            <a:endParaRPr lang="en-US" sz="4600"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17</a:t>
            </a:fld>
            <a:endParaRPr lang="en-US" dirty="0"/>
          </a:p>
        </p:txBody>
      </p:sp>
      <p:sp>
        <p:nvSpPr>
          <p:cNvPr id="5" name="TextBox 4"/>
          <p:cNvSpPr txBox="1"/>
          <p:nvPr/>
        </p:nvSpPr>
        <p:spPr>
          <a:xfrm>
            <a:off x="1129553" y="1680370"/>
            <a:ext cx="10427447" cy="2123658"/>
          </a:xfrm>
          <a:prstGeom prst="rect">
            <a:avLst/>
          </a:prstGeom>
          <a:noFill/>
        </p:spPr>
        <p:txBody>
          <a:bodyPr wrap="square" rtlCol="0">
            <a:spAutoFit/>
          </a:bodyPr>
          <a:lstStyle/>
          <a:p>
            <a:pPr marL="342900" indent="-342900">
              <a:buClr>
                <a:srgbClr val="002060"/>
              </a:buClr>
              <a:buFont typeface="Wingdings" panose="05000000000000000000" pitchFamily="2" charset="2"/>
              <a:buChar char="q"/>
            </a:pPr>
            <a:r>
              <a:rPr lang="en-US" sz="2200" dirty="0" smtClean="0"/>
              <a:t>Also known as the </a:t>
            </a:r>
            <a:r>
              <a:rPr lang="en-US" sz="2200" b="1" dirty="0" smtClean="0"/>
              <a:t>true negative rate</a:t>
            </a:r>
            <a:r>
              <a:rPr lang="en-US" sz="2200" dirty="0" smtClean="0"/>
              <a:t>.</a:t>
            </a:r>
          </a:p>
          <a:p>
            <a:pPr marL="342900" indent="-342900">
              <a:buClr>
                <a:srgbClr val="002060"/>
              </a:buClr>
              <a:buFont typeface="Wingdings" panose="05000000000000000000" pitchFamily="2" charset="2"/>
              <a:buChar char="q"/>
            </a:pPr>
            <a:r>
              <a:rPr lang="en-US" sz="2200" dirty="0" smtClean="0"/>
              <a:t>It measures the </a:t>
            </a:r>
            <a:r>
              <a:rPr lang="en-US" sz="2200" b="1" dirty="0" smtClean="0"/>
              <a:t>fraction of negatives </a:t>
            </a:r>
            <a:r>
              <a:rPr lang="en-US" sz="2200" dirty="0" smtClean="0"/>
              <a:t>that are correctly identified as true negatives (e.g., the fraction of adjacent pairs of genes at operon borders, which were correctly inferred as not belonging to the same operon).</a:t>
            </a:r>
          </a:p>
          <a:p>
            <a:pPr marL="342900" indent="-342900">
              <a:buClr>
                <a:srgbClr val="002060"/>
              </a:buClr>
              <a:buFont typeface="Wingdings" panose="05000000000000000000" pitchFamily="2" charset="2"/>
              <a:buChar char="q"/>
            </a:pPr>
            <a:r>
              <a:rPr lang="en-US" sz="2200" dirty="0" smtClean="0"/>
              <a:t>A highly specific method rarely confuses a true positive with a true negative (e.g., inferring that two genes are in the same operon when they the are not).</a:t>
            </a:r>
          </a:p>
        </p:txBody>
      </p:sp>
      <mc:AlternateContent xmlns:mc="http://schemas.openxmlformats.org/markup-compatibility/2006" xmlns:a14="http://schemas.microsoft.com/office/drawing/2010/main">
        <mc:Choice Requires="a14">
          <p:sp>
            <p:nvSpPr>
              <p:cNvPr id="3" name="TextBox 2"/>
              <p:cNvSpPr txBox="1"/>
              <p:nvPr/>
            </p:nvSpPr>
            <p:spPr>
              <a:xfrm>
                <a:off x="1270748" y="4746814"/>
                <a:ext cx="2508700" cy="523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𝑺𝒑𝒆𝒄𝒊𝒇𝒊𝒄𝒊𝒕𝒚</m:t>
                      </m:r>
                      <m:r>
                        <a:rPr lang="en-US" b="1" i="1" smtClean="0">
                          <a:latin typeface="Cambria Math" panose="02040503050406030204" pitchFamily="18" charset="0"/>
                        </a:rPr>
                        <m:t>=</m:t>
                      </m:r>
                      <m:f>
                        <m:fPr>
                          <m:ctrlPr>
                            <a:rPr lang="en-US" b="1" i="1" smtClean="0">
                              <a:latin typeface="Cambria Math" charset="0"/>
                            </a:rPr>
                          </m:ctrlPr>
                        </m:fPr>
                        <m:num>
                          <m:r>
                            <a:rPr lang="en-US" b="1" i="1" smtClean="0">
                              <a:latin typeface="Cambria Math" panose="02040503050406030204" pitchFamily="18" charset="0"/>
                            </a:rPr>
                            <m:t>𝑻𝑵</m:t>
                          </m:r>
                        </m:num>
                        <m:den>
                          <m:r>
                            <a:rPr lang="en-US" b="1" i="1" smtClean="0">
                              <a:latin typeface="Cambria Math" panose="02040503050406030204" pitchFamily="18" charset="0"/>
                            </a:rPr>
                            <m:t>𝑻𝑵</m:t>
                          </m:r>
                          <m:r>
                            <a:rPr lang="en-US" b="1" i="1" smtClean="0">
                              <a:latin typeface="Cambria Math" panose="02040503050406030204" pitchFamily="18" charset="0"/>
                            </a:rPr>
                            <m:t>+</m:t>
                          </m:r>
                          <m:r>
                            <a:rPr lang="en-US" b="1" i="1" smtClean="0">
                              <a:latin typeface="Cambria Math" panose="02040503050406030204" pitchFamily="18" charset="0"/>
                            </a:rPr>
                            <m:t>𝑭𝑷</m:t>
                          </m:r>
                        </m:den>
                      </m:f>
                    </m:oMath>
                  </m:oMathPara>
                </a14:m>
                <a:endParaRPr lang="en-US" b="1" dirty="0"/>
              </a:p>
            </p:txBody>
          </p:sp>
        </mc:Choice>
        <mc:Fallback xmlns="">
          <p:sp>
            <p:nvSpPr>
              <p:cNvPr id="3" name="TextBox 2"/>
              <p:cNvSpPr txBox="1">
                <a:spLocks noRot="1" noChangeAspect="1" noMove="1" noResize="1" noEditPoints="1" noAdjustHandles="1" noChangeArrowheads="1" noChangeShapeType="1" noTextEdit="1"/>
              </p:cNvSpPr>
              <p:nvPr/>
            </p:nvSpPr>
            <p:spPr>
              <a:xfrm>
                <a:off x="1270748" y="4746814"/>
                <a:ext cx="2508700" cy="523157"/>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301955" y="4362061"/>
                <a:ext cx="7255046" cy="1754326"/>
              </a:xfrm>
              <a:prstGeom prst="rect">
                <a:avLst/>
              </a:prstGeom>
              <a:noFill/>
            </p:spPr>
            <p:txBody>
              <a:bodyPr wrap="square" rtlCol="0">
                <a:spAutoFit/>
              </a:bodyPr>
              <a:lstStyle/>
              <a:p>
                <a:pPr marL="457200" indent="-457200"/>
                <a14:m>
                  <m:oMath xmlns:m="http://schemas.openxmlformats.org/officeDocument/2006/math">
                    <m:r>
                      <a:rPr lang="en-US" b="1" i="1" smtClean="0">
                        <a:latin typeface="Cambria Math" panose="02040503050406030204" pitchFamily="18" charset="0"/>
                      </a:rPr>
                      <m:t>𝑻𝑵</m:t>
                    </m:r>
                  </m:oMath>
                </a14:m>
                <a:r>
                  <a:rPr lang="en-US" dirty="0" smtClean="0"/>
                  <a:t>: 	the number of </a:t>
                </a:r>
                <a:r>
                  <a:rPr lang="en-US" u="sng" dirty="0" smtClean="0"/>
                  <a:t>True Negatives </a:t>
                </a:r>
                <a:r>
                  <a:rPr lang="en-US" dirty="0" smtClean="0"/>
                  <a:t>detected by our model at a given classification threshold.</a:t>
                </a:r>
              </a:p>
              <a:p>
                <a:pPr marL="457200" indent="-457200"/>
                <a14:m>
                  <m:oMath xmlns:m="http://schemas.openxmlformats.org/officeDocument/2006/math">
                    <m:r>
                      <a:rPr lang="en-US" b="1" i="1" smtClean="0">
                        <a:latin typeface="Cambria Math" panose="02040503050406030204" pitchFamily="18" charset="0"/>
                      </a:rPr>
                      <m:t>𝑭𝑷</m:t>
                    </m:r>
                  </m:oMath>
                </a14:m>
                <a:r>
                  <a:rPr lang="en-US" dirty="0" smtClean="0"/>
                  <a:t>:	the number of </a:t>
                </a:r>
                <a:r>
                  <a:rPr lang="en-US" u="sng" dirty="0"/>
                  <a:t>False </a:t>
                </a:r>
                <a:r>
                  <a:rPr lang="en-US" u="sng" dirty="0" smtClean="0"/>
                  <a:t>Positives</a:t>
                </a:r>
                <a:r>
                  <a:rPr lang="en-US" dirty="0" smtClean="0"/>
                  <a:t>,  or total true negatives missed by our model at a given classification threshold.</a:t>
                </a:r>
              </a:p>
              <a:p>
                <a:pPr marL="457200" indent="-457200"/>
                <a:endParaRPr lang="en-US" dirty="0"/>
              </a:p>
              <a:p>
                <a:r>
                  <a:rPr lang="en-US" dirty="0" smtClean="0"/>
                  <a:t>Therefore </a:t>
                </a:r>
                <a14:m>
                  <m:oMath xmlns:m="http://schemas.openxmlformats.org/officeDocument/2006/math">
                    <m:r>
                      <a:rPr lang="en-US" b="1" i="1" smtClean="0">
                        <a:latin typeface="Cambria Math" panose="02040503050406030204" pitchFamily="18" charset="0"/>
                      </a:rPr>
                      <m:t>𝑻𝑵</m:t>
                    </m:r>
                    <m:r>
                      <a:rPr lang="en-US" b="1" i="1" smtClean="0">
                        <a:latin typeface="Cambria Math" panose="02040503050406030204" pitchFamily="18" charset="0"/>
                      </a:rPr>
                      <m:t>+</m:t>
                    </m:r>
                    <m:r>
                      <a:rPr lang="en-US" b="1" i="1" smtClean="0">
                        <a:latin typeface="Cambria Math" panose="02040503050406030204" pitchFamily="18" charset="0"/>
                      </a:rPr>
                      <m:t>𝑭𝑷</m:t>
                    </m:r>
                  </m:oMath>
                </a14:m>
                <a:r>
                  <a:rPr lang="en-US" dirty="0" smtClean="0"/>
                  <a:t> is the total size of our negative test set.</a:t>
                </a:r>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4301955" y="4362061"/>
                <a:ext cx="7255046" cy="1754326"/>
              </a:xfrm>
              <a:prstGeom prst="rect">
                <a:avLst/>
              </a:prstGeom>
              <a:blipFill rotWithShape="0">
                <a:blip r:embed="rId3"/>
                <a:stretch>
                  <a:fillRect l="-756" t="-2091" b="-4878"/>
                </a:stretch>
              </a:blipFill>
            </p:spPr>
            <p:txBody>
              <a:bodyPr/>
              <a:lstStyle/>
              <a:p>
                <a:r>
                  <a:rPr lang="en-US">
                    <a:noFill/>
                  </a:rPr>
                  <a:t> </a:t>
                </a:r>
              </a:p>
            </p:txBody>
          </p:sp>
        </mc:Fallback>
      </mc:AlternateContent>
    </p:spTree>
    <p:extLst>
      <p:ext uri="{BB962C8B-B14F-4D97-AF65-F5344CB8AC3E}">
        <p14:creationId xmlns:p14="http://schemas.microsoft.com/office/powerpoint/2010/main" val="812429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normAutofit/>
          </a:bodyPr>
          <a:lstStyle/>
          <a:p>
            <a:pPr algn="ctr"/>
            <a:r>
              <a:rPr lang="en-US" sz="4600" b="1" dirty="0" smtClean="0">
                <a:solidFill>
                  <a:srgbClr val="002060"/>
                </a:solidFill>
                <a:effectLst>
                  <a:outerShdw blurRad="38100" dist="38100" dir="2700000" algn="tl">
                    <a:srgbClr val="000000">
                      <a:alpha val="43137"/>
                    </a:srgbClr>
                  </a:outerShdw>
                </a:effectLst>
              </a:rPr>
              <a:t>High Sensitivity</a:t>
            </a:r>
            <a:endParaRPr lang="en-US" sz="4600"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18</a:t>
            </a:fld>
            <a:endParaRPr lang="en-US" dirty="0"/>
          </a:p>
        </p:txBody>
      </p:sp>
      <p:sp>
        <p:nvSpPr>
          <p:cNvPr id="70" name="Oval 69"/>
          <p:cNvSpPr/>
          <p:nvPr/>
        </p:nvSpPr>
        <p:spPr>
          <a:xfrm>
            <a:off x="2389094" y="3693454"/>
            <a:ext cx="147918" cy="161365"/>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2752163" y="4957480"/>
            <a:ext cx="147918" cy="161365"/>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4571991" y="4397189"/>
            <a:ext cx="147918" cy="161365"/>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6840073" y="3384172"/>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7171767" y="3164539"/>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7445190" y="3491750"/>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7826189" y="3173505"/>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8139953" y="3460375"/>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7875496" y="3693457"/>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8498541" y="373828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8516471" y="3177990"/>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8727136" y="3402102"/>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8933324" y="3742760"/>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9112618" y="3182469"/>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9278465" y="3509680"/>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9659464" y="3191435"/>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9973228" y="3478305"/>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9708771" y="3711387"/>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10331816" y="375621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10349746" y="3195920"/>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6777321" y="4316498"/>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6983509" y="4603368"/>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7109015" y="4096865"/>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7422779" y="3886196"/>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7763437" y="410583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8077201" y="439270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7812744" y="4625783"/>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8435789" y="4670607"/>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8453719" y="4110316"/>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8664384" y="4334428"/>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8870572" y="4675086"/>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9049866" y="4114795"/>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9596712" y="412376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9910476" y="441063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9646019" y="4643713"/>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10269064" y="4688537"/>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10286994" y="4128246"/>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6485970" y="5208483"/>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6692158" y="5495353"/>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6817664" y="4988850"/>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7212110" y="5020227"/>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7705168" y="4975405"/>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7521393" y="5517768"/>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8144438" y="5562592"/>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8162368" y="500230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8373033" y="5226413"/>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8579221" y="556707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8758515" y="5006780"/>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8924362" y="533399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9305361" y="5015746"/>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9619125" y="5302616"/>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9354668" y="5535698"/>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9977713" y="5580522"/>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9995643" y="502023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6477006" y="4715427"/>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6468042" y="408790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6485972" y="3648633"/>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6490455" y="3155577"/>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7100049" y="372483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7463118" y="4437530"/>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9282946" y="4428566"/>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3" name="Straight Connector 132"/>
          <p:cNvCxnSpPr/>
          <p:nvPr/>
        </p:nvCxnSpPr>
        <p:spPr>
          <a:xfrm>
            <a:off x="6096000" y="2242993"/>
            <a:ext cx="0" cy="39964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4899206" y="1452283"/>
            <a:ext cx="2465305" cy="646331"/>
          </a:xfrm>
          <a:prstGeom prst="rect">
            <a:avLst/>
          </a:prstGeom>
          <a:noFill/>
        </p:spPr>
        <p:txBody>
          <a:bodyPr wrap="square" rtlCol="0">
            <a:spAutoFit/>
          </a:bodyPr>
          <a:lstStyle/>
          <a:p>
            <a:pPr algn="ctr"/>
            <a:r>
              <a:rPr lang="en-US" dirty="0" smtClean="0"/>
              <a:t>Posterior probability  threshold</a:t>
            </a:r>
            <a:endParaRPr lang="en-US" dirty="0"/>
          </a:p>
        </p:txBody>
      </p:sp>
      <p:sp>
        <p:nvSpPr>
          <p:cNvPr id="138" name="TextBox 137"/>
          <p:cNvSpPr txBox="1"/>
          <p:nvPr/>
        </p:nvSpPr>
        <p:spPr>
          <a:xfrm>
            <a:off x="2021789" y="2558536"/>
            <a:ext cx="3194016" cy="461665"/>
          </a:xfrm>
          <a:prstGeom prst="rect">
            <a:avLst/>
          </a:prstGeom>
          <a:noFill/>
        </p:spPr>
        <p:txBody>
          <a:bodyPr wrap="none" rtlCol="0">
            <a:spAutoFit/>
          </a:bodyPr>
          <a:lstStyle/>
          <a:p>
            <a:r>
              <a:rPr lang="en-US" sz="2400" b="1" dirty="0" smtClean="0"/>
              <a:t>Few false negatives (   )</a:t>
            </a:r>
            <a:endParaRPr lang="en-US" sz="2400" b="1" dirty="0"/>
          </a:p>
        </p:txBody>
      </p:sp>
      <p:sp>
        <p:nvSpPr>
          <p:cNvPr id="139" name="Oval 138"/>
          <p:cNvSpPr/>
          <p:nvPr/>
        </p:nvSpPr>
        <p:spPr>
          <a:xfrm>
            <a:off x="4742323" y="2711822"/>
            <a:ext cx="147918" cy="161365"/>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Box 142"/>
          <p:cNvSpPr txBox="1"/>
          <p:nvPr/>
        </p:nvSpPr>
        <p:spPr>
          <a:xfrm>
            <a:off x="2150521" y="6139922"/>
            <a:ext cx="3291607" cy="461665"/>
          </a:xfrm>
          <a:prstGeom prst="rect">
            <a:avLst/>
          </a:prstGeom>
          <a:noFill/>
        </p:spPr>
        <p:txBody>
          <a:bodyPr wrap="none" rtlCol="0">
            <a:spAutoFit/>
          </a:bodyPr>
          <a:lstStyle/>
          <a:p>
            <a:r>
              <a:rPr lang="en-US" sz="2400" dirty="0" smtClean="0"/>
              <a:t>Genes at operon borders</a:t>
            </a:r>
            <a:endParaRPr lang="en-US" sz="2400" dirty="0"/>
          </a:p>
        </p:txBody>
      </p:sp>
      <p:sp>
        <p:nvSpPr>
          <p:cNvPr id="144" name="TextBox 143"/>
          <p:cNvSpPr txBox="1"/>
          <p:nvPr/>
        </p:nvSpPr>
        <p:spPr>
          <a:xfrm>
            <a:off x="6673195" y="6144402"/>
            <a:ext cx="4020524" cy="461665"/>
          </a:xfrm>
          <a:prstGeom prst="rect">
            <a:avLst/>
          </a:prstGeom>
          <a:noFill/>
        </p:spPr>
        <p:txBody>
          <a:bodyPr wrap="none" rtlCol="0">
            <a:spAutoFit/>
          </a:bodyPr>
          <a:lstStyle/>
          <a:p>
            <a:r>
              <a:rPr lang="en-US" sz="2400" dirty="0" smtClean="0"/>
              <a:t>Genes within the same operon</a:t>
            </a:r>
            <a:endParaRPr lang="en-US" sz="2400" dirty="0"/>
          </a:p>
        </p:txBody>
      </p:sp>
      <p:cxnSp>
        <p:nvCxnSpPr>
          <p:cNvPr id="146" name="Straight Arrow Connector 145"/>
          <p:cNvCxnSpPr/>
          <p:nvPr/>
        </p:nvCxnSpPr>
        <p:spPr>
          <a:xfrm>
            <a:off x="6293223" y="6024282"/>
            <a:ext cx="4427390" cy="0"/>
          </a:xfrm>
          <a:prstGeom prst="straightConnector1">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flipH="1">
            <a:off x="1443309" y="6028765"/>
            <a:ext cx="4427390"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3" name="TextBox 152"/>
          <p:cNvSpPr txBox="1"/>
          <p:nvPr/>
        </p:nvSpPr>
        <p:spPr>
          <a:xfrm>
            <a:off x="7351305" y="2563019"/>
            <a:ext cx="2421432" cy="461665"/>
          </a:xfrm>
          <a:prstGeom prst="rect">
            <a:avLst/>
          </a:prstGeom>
          <a:noFill/>
        </p:spPr>
        <p:txBody>
          <a:bodyPr wrap="none" rtlCol="0">
            <a:spAutoFit/>
          </a:bodyPr>
          <a:lstStyle/>
          <a:p>
            <a:r>
              <a:rPr lang="en-US" sz="2400" b="1" dirty="0" smtClean="0"/>
              <a:t>True positives (   )</a:t>
            </a:r>
            <a:endParaRPr lang="en-US" sz="2400" b="1" dirty="0"/>
          </a:p>
        </p:txBody>
      </p:sp>
      <mc:AlternateContent xmlns:mc="http://schemas.openxmlformats.org/markup-compatibility/2006" xmlns:a14="http://schemas.microsoft.com/office/drawing/2010/main">
        <mc:Choice Requires="a14">
          <p:sp>
            <p:nvSpPr>
              <p:cNvPr id="154" name="TextBox 153"/>
              <p:cNvSpPr txBox="1"/>
              <p:nvPr/>
            </p:nvSpPr>
            <p:spPr>
              <a:xfrm>
                <a:off x="9140771" y="1563801"/>
                <a:ext cx="2404504" cy="523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𝑺𝒆𝒏𝒔𝒊𝒕𝒊𝒗𝒊𝒚</m:t>
                      </m:r>
                      <m:r>
                        <a:rPr lang="en-US" b="1" i="1" smtClean="0">
                          <a:latin typeface="Cambria Math" panose="02040503050406030204" pitchFamily="18" charset="0"/>
                        </a:rPr>
                        <m:t>=</m:t>
                      </m:r>
                      <m:f>
                        <m:fPr>
                          <m:ctrlPr>
                            <a:rPr lang="en-US" b="1" i="1" smtClean="0">
                              <a:latin typeface="Cambria Math" charset="0"/>
                            </a:rPr>
                          </m:ctrlPr>
                        </m:fPr>
                        <m:num>
                          <m:r>
                            <a:rPr lang="en-US" b="1" i="1" smtClean="0">
                              <a:latin typeface="Cambria Math" panose="02040503050406030204" pitchFamily="18" charset="0"/>
                            </a:rPr>
                            <m:t>𝑻𝑷</m:t>
                          </m:r>
                        </m:num>
                        <m:den>
                          <m:r>
                            <a:rPr lang="en-US" b="1" i="1" smtClean="0">
                              <a:latin typeface="Cambria Math" panose="02040503050406030204" pitchFamily="18" charset="0"/>
                            </a:rPr>
                            <m:t>𝑻𝑷</m:t>
                          </m:r>
                          <m:r>
                            <a:rPr lang="en-US" b="1" i="1" smtClean="0">
                              <a:latin typeface="Cambria Math" panose="02040503050406030204" pitchFamily="18" charset="0"/>
                            </a:rPr>
                            <m:t>+</m:t>
                          </m:r>
                          <m:r>
                            <a:rPr lang="en-US" b="1" i="1" smtClean="0">
                              <a:latin typeface="Cambria Math" panose="02040503050406030204" pitchFamily="18" charset="0"/>
                            </a:rPr>
                            <m:t>𝑭𝑵</m:t>
                          </m:r>
                        </m:den>
                      </m:f>
                    </m:oMath>
                  </m:oMathPara>
                </a14:m>
                <a:endParaRPr lang="en-US" b="1" dirty="0"/>
              </a:p>
            </p:txBody>
          </p:sp>
        </mc:Choice>
        <mc:Fallback xmlns="">
          <p:sp>
            <p:nvSpPr>
              <p:cNvPr id="154" name="TextBox 153"/>
              <p:cNvSpPr txBox="1">
                <a:spLocks noRot="1" noChangeAspect="1" noMove="1" noResize="1" noEditPoints="1" noAdjustHandles="1" noChangeArrowheads="1" noChangeShapeType="1" noTextEdit="1"/>
              </p:cNvSpPr>
              <p:nvPr/>
            </p:nvSpPr>
            <p:spPr>
              <a:xfrm>
                <a:off x="9140771" y="1563801"/>
                <a:ext cx="2404504" cy="523157"/>
              </a:xfrm>
              <a:prstGeom prst="rect">
                <a:avLst/>
              </a:prstGeom>
              <a:blipFill rotWithShape="0">
                <a:blip r:embed="rId2"/>
                <a:stretch>
                  <a:fillRect/>
                </a:stretch>
              </a:blipFill>
            </p:spPr>
            <p:txBody>
              <a:bodyPr/>
              <a:lstStyle/>
              <a:p>
                <a:r>
                  <a:rPr lang="en-US">
                    <a:noFill/>
                  </a:rPr>
                  <a:t> </a:t>
                </a:r>
              </a:p>
            </p:txBody>
          </p:sp>
        </mc:Fallback>
      </mc:AlternateContent>
      <p:sp>
        <p:nvSpPr>
          <p:cNvPr id="155" name="Oval 154"/>
          <p:cNvSpPr/>
          <p:nvPr/>
        </p:nvSpPr>
        <p:spPr>
          <a:xfrm>
            <a:off x="9386045" y="2729758"/>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44272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Box 140"/>
          <p:cNvSpPr txBox="1"/>
          <p:nvPr/>
        </p:nvSpPr>
        <p:spPr>
          <a:xfrm>
            <a:off x="2442931" y="2548239"/>
            <a:ext cx="2503058" cy="461665"/>
          </a:xfrm>
          <a:prstGeom prst="rect">
            <a:avLst/>
          </a:prstGeom>
          <a:noFill/>
        </p:spPr>
        <p:txBody>
          <a:bodyPr wrap="none" rtlCol="0">
            <a:spAutoFit/>
          </a:bodyPr>
          <a:lstStyle/>
          <a:p>
            <a:r>
              <a:rPr lang="en-US" sz="2400" b="1" dirty="0" smtClean="0"/>
              <a:t>True negatives (   )</a:t>
            </a:r>
            <a:endParaRPr lang="en-US" sz="2400" b="1" dirty="0"/>
          </a:p>
        </p:txBody>
      </p:sp>
      <p:sp>
        <p:nvSpPr>
          <p:cNvPr id="2" name="Title 1"/>
          <p:cNvSpPr>
            <a:spLocks noGrp="1"/>
          </p:cNvSpPr>
          <p:nvPr>
            <p:ph type="title"/>
          </p:nvPr>
        </p:nvSpPr>
        <p:spPr>
          <a:xfrm>
            <a:off x="838200" y="212725"/>
            <a:ext cx="10515600" cy="1325563"/>
          </a:xfrm>
        </p:spPr>
        <p:txBody>
          <a:bodyPr>
            <a:normAutofit/>
          </a:bodyPr>
          <a:lstStyle/>
          <a:p>
            <a:pPr algn="ctr"/>
            <a:r>
              <a:rPr lang="en-US" sz="4600" b="1" dirty="0" smtClean="0">
                <a:solidFill>
                  <a:srgbClr val="002060"/>
                </a:solidFill>
                <a:effectLst>
                  <a:outerShdw blurRad="38100" dist="38100" dir="2700000" algn="tl">
                    <a:srgbClr val="000000">
                      <a:alpha val="43137"/>
                    </a:srgbClr>
                  </a:outerShdw>
                </a:effectLst>
              </a:rPr>
              <a:t>High Specificity</a:t>
            </a:r>
            <a:endParaRPr lang="en-US" sz="4600"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19</a:t>
            </a:fld>
            <a:endParaRPr lang="en-US" dirty="0"/>
          </a:p>
        </p:txBody>
      </p:sp>
      <p:sp>
        <p:nvSpPr>
          <p:cNvPr id="12" name="Oval 11"/>
          <p:cNvSpPr/>
          <p:nvPr/>
        </p:nvSpPr>
        <p:spPr>
          <a:xfrm>
            <a:off x="2129118" y="3352795"/>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60812" y="3133162"/>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734235" y="3460373"/>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115234" y="3142128"/>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428998" y="3428998"/>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164541" y="3662080"/>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787586" y="370690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805516" y="3146613"/>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016181" y="3370725"/>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222369" y="3711383"/>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401663" y="3151092"/>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567510" y="3478303"/>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948509" y="3160058"/>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262273" y="3446928"/>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997816" y="3680010"/>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620861" y="372483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638791" y="3164543"/>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066366" y="4285121"/>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272554" y="4571991"/>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398060" y="4065488"/>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2671483" y="4392699"/>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052482" y="407445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366246" y="436132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101789" y="4594406"/>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724834" y="4639230"/>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742764" y="4078939"/>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953429" y="4303051"/>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4159617" y="4643709"/>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338911" y="4083418"/>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885757" y="409238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5199521" y="437925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4935064" y="4612336"/>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5558109" y="4657160"/>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5576039" y="4096869"/>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1775015" y="5177106"/>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81203" y="5463976"/>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2106709" y="4957473"/>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2380132" y="528468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3074895" y="5253309"/>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2810438" y="5486391"/>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433483" y="5531215"/>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3451413" y="497092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3662078" y="5195036"/>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3868266" y="553569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047560" y="4975403"/>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4213407" y="530261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4594406" y="4984369"/>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908170" y="5271239"/>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4643713" y="5504321"/>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266758" y="5549145"/>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5284688" y="498885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1766051" y="4684050"/>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1757087" y="405652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1775017" y="3617256"/>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779500" y="3124200"/>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2389094" y="369345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2752163" y="4957480"/>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4571991" y="4397189"/>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7875496" y="3693457"/>
            <a:ext cx="147918" cy="161365"/>
          </a:xfrm>
          <a:prstGeom prst="ellipse">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10331816" y="3756211"/>
            <a:ext cx="147918" cy="161365"/>
          </a:xfrm>
          <a:prstGeom prst="ellipse">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8435789" y="4670607"/>
            <a:ext cx="147918" cy="161365"/>
          </a:xfrm>
          <a:prstGeom prst="ellipse">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5643274" y="523986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3" name="Straight Connector 132"/>
          <p:cNvCxnSpPr/>
          <p:nvPr/>
        </p:nvCxnSpPr>
        <p:spPr>
          <a:xfrm>
            <a:off x="6096000" y="2209800"/>
            <a:ext cx="0" cy="40296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7360027" y="2544336"/>
            <a:ext cx="3043462" cy="461665"/>
          </a:xfrm>
          <a:prstGeom prst="rect">
            <a:avLst/>
          </a:prstGeom>
          <a:noFill/>
        </p:spPr>
        <p:txBody>
          <a:bodyPr wrap="none" rtlCol="0">
            <a:spAutoFit/>
          </a:bodyPr>
          <a:lstStyle/>
          <a:p>
            <a:r>
              <a:rPr lang="en-US" sz="2400" b="1" dirty="0" smtClean="0"/>
              <a:t>Few false positives (   )</a:t>
            </a:r>
            <a:endParaRPr lang="en-US" sz="2400" b="1" dirty="0"/>
          </a:p>
        </p:txBody>
      </p:sp>
      <p:sp>
        <p:nvSpPr>
          <p:cNvPr id="137" name="TextBox 136"/>
          <p:cNvSpPr txBox="1"/>
          <p:nvPr/>
        </p:nvSpPr>
        <p:spPr>
          <a:xfrm>
            <a:off x="4899206" y="1452283"/>
            <a:ext cx="2465305" cy="646331"/>
          </a:xfrm>
          <a:prstGeom prst="rect">
            <a:avLst/>
          </a:prstGeom>
          <a:noFill/>
        </p:spPr>
        <p:txBody>
          <a:bodyPr wrap="square" rtlCol="0">
            <a:spAutoFit/>
          </a:bodyPr>
          <a:lstStyle/>
          <a:p>
            <a:pPr algn="ctr"/>
            <a:r>
              <a:rPr lang="en-US" dirty="0" smtClean="0"/>
              <a:t>Posterior probability  threshold</a:t>
            </a:r>
            <a:endParaRPr lang="en-US" dirty="0"/>
          </a:p>
        </p:txBody>
      </p:sp>
      <p:sp>
        <p:nvSpPr>
          <p:cNvPr id="142" name="Oval 141"/>
          <p:cNvSpPr/>
          <p:nvPr/>
        </p:nvSpPr>
        <p:spPr>
          <a:xfrm>
            <a:off x="10004603" y="2702860"/>
            <a:ext cx="147918" cy="161365"/>
          </a:xfrm>
          <a:prstGeom prst="ellipse">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Box 142"/>
          <p:cNvSpPr txBox="1"/>
          <p:nvPr/>
        </p:nvSpPr>
        <p:spPr>
          <a:xfrm>
            <a:off x="2150521" y="6139922"/>
            <a:ext cx="3291607" cy="461665"/>
          </a:xfrm>
          <a:prstGeom prst="rect">
            <a:avLst/>
          </a:prstGeom>
          <a:noFill/>
        </p:spPr>
        <p:txBody>
          <a:bodyPr wrap="none" rtlCol="0">
            <a:spAutoFit/>
          </a:bodyPr>
          <a:lstStyle/>
          <a:p>
            <a:r>
              <a:rPr lang="en-US" sz="2400" dirty="0" smtClean="0"/>
              <a:t>Genes at operon borders</a:t>
            </a:r>
            <a:endParaRPr lang="en-US" sz="2400" dirty="0"/>
          </a:p>
        </p:txBody>
      </p:sp>
      <p:sp>
        <p:nvSpPr>
          <p:cNvPr id="144" name="TextBox 143"/>
          <p:cNvSpPr txBox="1"/>
          <p:nvPr/>
        </p:nvSpPr>
        <p:spPr>
          <a:xfrm>
            <a:off x="6673195" y="6144402"/>
            <a:ext cx="4020524" cy="461665"/>
          </a:xfrm>
          <a:prstGeom prst="rect">
            <a:avLst/>
          </a:prstGeom>
          <a:noFill/>
        </p:spPr>
        <p:txBody>
          <a:bodyPr wrap="none" rtlCol="0">
            <a:spAutoFit/>
          </a:bodyPr>
          <a:lstStyle/>
          <a:p>
            <a:r>
              <a:rPr lang="en-US" sz="2400" dirty="0" smtClean="0"/>
              <a:t>Genes within the same operon</a:t>
            </a:r>
            <a:endParaRPr lang="en-US" sz="2400" dirty="0"/>
          </a:p>
        </p:txBody>
      </p:sp>
      <p:cxnSp>
        <p:nvCxnSpPr>
          <p:cNvPr id="146" name="Straight Arrow Connector 145"/>
          <p:cNvCxnSpPr/>
          <p:nvPr/>
        </p:nvCxnSpPr>
        <p:spPr>
          <a:xfrm>
            <a:off x="6266329" y="6024282"/>
            <a:ext cx="4427390" cy="0"/>
          </a:xfrm>
          <a:prstGeom prst="straightConnector1">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flipH="1">
            <a:off x="1349180" y="6028765"/>
            <a:ext cx="4427390"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4" name="TextBox 133"/>
              <p:cNvSpPr txBox="1"/>
              <p:nvPr/>
            </p:nvSpPr>
            <p:spPr>
              <a:xfrm>
                <a:off x="377935" y="1586427"/>
                <a:ext cx="2508700" cy="523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𝑺𝒑𝒆𝒄𝒊𝒇𝒊𝒄𝒊𝒕𝒚</m:t>
                      </m:r>
                      <m:r>
                        <a:rPr lang="en-US" b="1" i="1" smtClean="0">
                          <a:latin typeface="Cambria Math" panose="02040503050406030204" pitchFamily="18" charset="0"/>
                        </a:rPr>
                        <m:t>=</m:t>
                      </m:r>
                      <m:f>
                        <m:fPr>
                          <m:ctrlPr>
                            <a:rPr lang="en-US" b="1" i="1" smtClean="0">
                              <a:latin typeface="Cambria Math" charset="0"/>
                            </a:rPr>
                          </m:ctrlPr>
                        </m:fPr>
                        <m:num>
                          <m:r>
                            <a:rPr lang="en-US" b="1" i="1" smtClean="0">
                              <a:latin typeface="Cambria Math" panose="02040503050406030204" pitchFamily="18" charset="0"/>
                            </a:rPr>
                            <m:t>𝑻𝑵</m:t>
                          </m:r>
                        </m:num>
                        <m:den>
                          <m:r>
                            <a:rPr lang="en-US" b="1" i="1" smtClean="0">
                              <a:latin typeface="Cambria Math" panose="02040503050406030204" pitchFamily="18" charset="0"/>
                            </a:rPr>
                            <m:t>𝑻𝑵</m:t>
                          </m:r>
                          <m:r>
                            <a:rPr lang="en-US" b="1" i="1" smtClean="0">
                              <a:latin typeface="Cambria Math" panose="02040503050406030204" pitchFamily="18" charset="0"/>
                            </a:rPr>
                            <m:t>+</m:t>
                          </m:r>
                          <m:r>
                            <a:rPr lang="en-US" b="1" i="1" smtClean="0">
                              <a:latin typeface="Cambria Math" panose="02040503050406030204" pitchFamily="18" charset="0"/>
                            </a:rPr>
                            <m:t>𝑭𝑷</m:t>
                          </m:r>
                        </m:den>
                      </m:f>
                    </m:oMath>
                  </m:oMathPara>
                </a14:m>
                <a:endParaRPr lang="en-US" b="1" dirty="0"/>
              </a:p>
            </p:txBody>
          </p:sp>
        </mc:Choice>
        <mc:Fallback xmlns="">
          <p:sp>
            <p:nvSpPr>
              <p:cNvPr id="134" name="TextBox 133"/>
              <p:cNvSpPr txBox="1">
                <a:spLocks noRot="1" noChangeAspect="1" noMove="1" noResize="1" noEditPoints="1" noAdjustHandles="1" noChangeArrowheads="1" noChangeShapeType="1" noTextEdit="1"/>
              </p:cNvSpPr>
              <p:nvPr/>
            </p:nvSpPr>
            <p:spPr>
              <a:xfrm>
                <a:off x="377935" y="1586427"/>
                <a:ext cx="2508700" cy="523157"/>
              </a:xfrm>
              <a:prstGeom prst="rect">
                <a:avLst/>
              </a:prstGeom>
              <a:blipFill rotWithShape="0">
                <a:blip r:embed="rId2"/>
                <a:stretch>
                  <a:fillRect/>
                </a:stretch>
              </a:blipFill>
            </p:spPr>
            <p:txBody>
              <a:bodyPr/>
              <a:lstStyle/>
              <a:p>
                <a:r>
                  <a:rPr lang="en-US">
                    <a:noFill/>
                  </a:rPr>
                  <a:t> </a:t>
                </a:r>
              </a:p>
            </p:txBody>
          </p:sp>
        </mc:Fallback>
      </mc:AlternateContent>
      <p:sp>
        <p:nvSpPr>
          <p:cNvPr id="145" name="Oval 144"/>
          <p:cNvSpPr/>
          <p:nvPr/>
        </p:nvSpPr>
        <p:spPr>
          <a:xfrm>
            <a:off x="4552212" y="2698379"/>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14155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Inference of operons</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2</a:t>
            </a:fld>
            <a:endParaRPr lang="en-US" dirty="0"/>
          </a:p>
        </p:txBody>
      </p:sp>
      <p:sp>
        <p:nvSpPr>
          <p:cNvPr id="15" name="TextBox 14"/>
          <p:cNvSpPr txBox="1"/>
          <p:nvPr/>
        </p:nvSpPr>
        <p:spPr>
          <a:xfrm>
            <a:off x="1364816" y="1964478"/>
            <a:ext cx="9988983" cy="954107"/>
          </a:xfrm>
          <a:prstGeom prst="rect">
            <a:avLst/>
          </a:prstGeom>
          <a:noFill/>
        </p:spPr>
        <p:txBody>
          <a:bodyPr wrap="square" rtlCol="0">
            <a:spAutoFit/>
          </a:bodyPr>
          <a:lstStyle/>
          <a:p>
            <a:pPr>
              <a:buClr>
                <a:schemeClr val="accent5">
                  <a:lumMod val="75000"/>
                </a:schemeClr>
              </a:buClr>
            </a:pPr>
            <a:r>
              <a:rPr lang="en-US" sz="2800" b="1" dirty="0" smtClean="0"/>
              <a:t>We want to design a method to estimate the probability that two adjacent genes (in the same strand) are in the same operon.</a:t>
            </a:r>
          </a:p>
        </p:txBody>
      </p:sp>
      <p:grpSp>
        <p:nvGrpSpPr>
          <p:cNvPr id="43" name="Group 42"/>
          <p:cNvGrpSpPr/>
          <p:nvPr/>
        </p:nvGrpSpPr>
        <p:grpSpPr>
          <a:xfrm>
            <a:off x="3005241" y="4880019"/>
            <a:ext cx="5809657" cy="369332"/>
            <a:chOff x="3979601" y="5639013"/>
            <a:chExt cx="5809657" cy="369332"/>
          </a:xfrm>
        </p:grpSpPr>
        <p:sp>
          <p:nvSpPr>
            <p:cNvPr id="23" name="Freeform 22"/>
            <p:cNvSpPr/>
            <p:nvPr/>
          </p:nvSpPr>
          <p:spPr>
            <a:xfrm>
              <a:off x="4824421" y="5741233"/>
              <a:ext cx="4964837" cy="191334"/>
            </a:xfrm>
            <a:custGeom>
              <a:avLst/>
              <a:gdLst>
                <a:gd name="connsiteX0" fmla="*/ 0 w 3057994"/>
                <a:gd name="connsiteY0" fmla="*/ 89941 h 164892"/>
                <a:gd name="connsiteX1" fmla="*/ 119921 w 3057994"/>
                <a:gd name="connsiteY1" fmla="*/ 29981 h 164892"/>
                <a:gd name="connsiteX2" fmla="*/ 164892 w 3057994"/>
                <a:gd name="connsiteY2" fmla="*/ 44971 h 164892"/>
                <a:gd name="connsiteX3" fmla="*/ 179882 w 3057994"/>
                <a:gd name="connsiteY3" fmla="*/ 89941 h 164892"/>
                <a:gd name="connsiteX4" fmla="*/ 359764 w 3057994"/>
                <a:gd name="connsiteY4" fmla="*/ 104932 h 164892"/>
                <a:gd name="connsiteX5" fmla="*/ 404735 w 3057994"/>
                <a:gd name="connsiteY5" fmla="*/ 89941 h 164892"/>
                <a:gd name="connsiteX6" fmla="*/ 479685 w 3057994"/>
                <a:gd name="connsiteY6" fmla="*/ 29981 h 164892"/>
                <a:gd name="connsiteX7" fmla="*/ 584617 w 3057994"/>
                <a:gd name="connsiteY7" fmla="*/ 59961 h 164892"/>
                <a:gd name="connsiteX8" fmla="*/ 629587 w 3057994"/>
                <a:gd name="connsiteY8" fmla="*/ 89941 h 164892"/>
                <a:gd name="connsiteX9" fmla="*/ 659567 w 3057994"/>
                <a:gd name="connsiteY9" fmla="*/ 119922 h 164892"/>
                <a:gd name="connsiteX10" fmla="*/ 719528 w 3057994"/>
                <a:gd name="connsiteY10" fmla="*/ 134912 h 164892"/>
                <a:gd name="connsiteX11" fmla="*/ 764498 w 3057994"/>
                <a:gd name="connsiteY11" fmla="*/ 149902 h 164892"/>
                <a:gd name="connsiteX12" fmla="*/ 809469 w 3057994"/>
                <a:gd name="connsiteY12" fmla="*/ 134912 h 164892"/>
                <a:gd name="connsiteX13" fmla="*/ 899410 w 3057994"/>
                <a:gd name="connsiteY13" fmla="*/ 74951 h 164892"/>
                <a:gd name="connsiteX14" fmla="*/ 1079292 w 3057994"/>
                <a:gd name="connsiteY14" fmla="*/ 104932 h 164892"/>
                <a:gd name="connsiteX15" fmla="*/ 1124262 w 3057994"/>
                <a:gd name="connsiteY15" fmla="*/ 134912 h 164892"/>
                <a:gd name="connsiteX16" fmla="*/ 1214203 w 3057994"/>
                <a:gd name="connsiteY16" fmla="*/ 119922 h 164892"/>
                <a:gd name="connsiteX17" fmla="*/ 1304144 w 3057994"/>
                <a:gd name="connsiteY17" fmla="*/ 89941 h 164892"/>
                <a:gd name="connsiteX18" fmla="*/ 1349115 w 3057994"/>
                <a:gd name="connsiteY18" fmla="*/ 74951 h 164892"/>
                <a:gd name="connsiteX19" fmla="*/ 1394085 w 3057994"/>
                <a:gd name="connsiteY19" fmla="*/ 59961 h 164892"/>
                <a:gd name="connsiteX20" fmla="*/ 1439056 w 3057994"/>
                <a:gd name="connsiteY20" fmla="*/ 44971 h 164892"/>
                <a:gd name="connsiteX21" fmla="*/ 1484026 w 3057994"/>
                <a:gd name="connsiteY21" fmla="*/ 74951 h 164892"/>
                <a:gd name="connsiteX22" fmla="*/ 1528997 w 3057994"/>
                <a:gd name="connsiteY22" fmla="*/ 89941 h 164892"/>
                <a:gd name="connsiteX23" fmla="*/ 1603948 w 3057994"/>
                <a:gd name="connsiteY23" fmla="*/ 134912 h 164892"/>
                <a:gd name="connsiteX24" fmla="*/ 1813810 w 3057994"/>
                <a:gd name="connsiteY24" fmla="*/ 119922 h 164892"/>
                <a:gd name="connsiteX25" fmla="*/ 1948721 w 3057994"/>
                <a:gd name="connsiteY25" fmla="*/ 59961 h 164892"/>
                <a:gd name="connsiteX26" fmla="*/ 1993692 w 3057994"/>
                <a:gd name="connsiteY26" fmla="*/ 44971 h 164892"/>
                <a:gd name="connsiteX27" fmla="*/ 2068643 w 3057994"/>
                <a:gd name="connsiteY27" fmla="*/ 59961 h 164892"/>
                <a:gd name="connsiteX28" fmla="*/ 2113613 w 3057994"/>
                <a:gd name="connsiteY28" fmla="*/ 89941 h 164892"/>
                <a:gd name="connsiteX29" fmla="*/ 2158584 w 3057994"/>
                <a:gd name="connsiteY29" fmla="*/ 104932 h 164892"/>
                <a:gd name="connsiteX30" fmla="*/ 2203554 w 3057994"/>
                <a:gd name="connsiteY30" fmla="*/ 134912 h 164892"/>
                <a:gd name="connsiteX31" fmla="*/ 2293495 w 3057994"/>
                <a:gd name="connsiteY31" fmla="*/ 164892 h 164892"/>
                <a:gd name="connsiteX32" fmla="*/ 2488367 w 3057994"/>
                <a:gd name="connsiteY32" fmla="*/ 149902 h 164892"/>
                <a:gd name="connsiteX33" fmla="*/ 2548328 w 3057994"/>
                <a:gd name="connsiteY33" fmla="*/ 134912 h 164892"/>
                <a:gd name="connsiteX34" fmla="*/ 2623279 w 3057994"/>
                <a:gd name="connsiteY34" fmla="*/ 119922 h 164892"/>
                <a:gd name="connsiteX35" fmla="*/ 2653259 w 3057994"/>
                <a:gd name="connsiteY35" fmla="*/ 74951 h 164892"/>
                <a:gd name="connsiteX36" fmla="*/ 2668249 w 3057994"/>
                <a:gd name="connsiteY36" fmla="*/ 29981 h 164892"/>
                <a:gd name="connsiteX37" fmla="*/ 2698230 w 3057994"/>
                <a:gd name="connsiteY37" fmla="*/ 0 h 164892"/>
                <a:gd name="connsiteX38" fmla="*/ 2743200 w 3057994"/>
                <a:gd name="connsiteY38" fmla="*/ 14991 h 164892"/>
                <a:gd name="connsiteX39" fmla="*/ 2773180 w 3057994"/>
                <a:gd name="connsiteY39" fmla="*/ 59961 h 164892"/>
                <a:gd name="connsiteX40" fmla="*/ 2923082 w 3057994"/>
                <a:gd name="connsiteY40" fmla="*/ 104932 h 164892"/>
                <a:gd name="connsiteX41" fmla="*/ 3013023 w 3057994"/>
                <a:gd name="connsiteY41" fmla="*/ 134912 h 164892"/>
                <a:gd name="connsiteX42" fmla="*/ 3057994 w 3057994"/>
                <a:gd name="connsiteY42" fmla="*/ 149902 h 164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057994" h="164892">
                  <a:moveTo>
                    <a:pt x="0" y="89941"/>
                  </a:moveTo>
                  <a:cubicBezTo>
                    <a:pt x="14117" y="81471"/>
                    <a:pt x="87650" y="29981"/>
                    <a:pt x="119921" y="29981"/>
                  </a:cubicBezTo>
                  <a:cubicBezTo>
                    <a:pt x="135722" y="29981"/>
                    <a:pt x="149902" y="39974"/>
                    <a:pt x="164892" y="44971"/>
                  </a:cubicBezTo>
                  <a:cubicBezTo>
                    <a:pt x="169889" y="59961"/>
                    <a:pt x="170011" y="77603"/>
                    <a:pt x="179882" y="89941"/>
                  </a:cubicBezTo>
                  <a:cubicBezTo>
                    <a:pt x="227093" y="148955"/>
                    <a:pt x="295872" y="112031"/>
                    <a:pt x="359764" y="104932"/>
                  </a:cubicBezTo>
                  <a:cubicBezTo>
                    <a:pt x="374754" y="99935"/>
                    <a:pt x="392396" y="99812"/>
                    <a:pt x="404735" y="89941"/>
                  </a:cubicBezTo>
                  <a:cubicBezTo>
                    <a:pt x="501596" y="12452"/>
                    <a:pt x="366652" y="67659"/>
                    <a:pt x="479685" y="29981"/>
                  </a:cubicBezTo>
                  <a:cubicBezTo>
                    <a:pt x="498896" y="34784"/>
                    <a:pt x="563112" y="49209"/>
                    <a:pt x="584617" y="59961"/>
                  </a:cubicBezTo>
                  <a:cubicBezTo>
                    <a:pt x="600731" y="68018"/>
                    <a:pt x="615519" y="78687"/>
                    <a:pt x="629587" y="89941"/>
                  </a:cubicBezTo>
                  <a:cubicBezTo>
                    <a:pt x="640623" y="98770"/>
                    <a:pt x="646926" y="113601"/>
                    <a:pt x="659567" y="119922"/>
                  </a:cubicBezTo>
                  <a:cubicBezTo>
                    <a:pt x="677994" y="129136"/>
                    <a:pt x="699719" y="129252"/>
                    <a:pt x="719528" y="134912"/>
                  </a:cubicBezTo>
                  <a:cubicBezTo>
                    <a:pt x="734721" y="139253"/>
                    <a:pt x="749508" y="144905"/>
                    <a:pt x="764498" y="149902"/>
                  </a:cubicBezTo>
                  <a:cubicBezTo>
                    <a:pt x="779488" y="144905"/>
                    <a:pt x="795656" y="142586"/>
                    <a:pt x="809469" y="134912"/>
                  </a:cubicBezTo>
                  <a:cubicBezTo>
                    <a:pt x="840967" y="117413"/>
                    <a:pt x="899410" y="74951"/>
                    <a:pt x="899410" y="74951"/>
                  </a:cubicBezTo>
                  <a:cubicBezTo>
                    <a:pt x="942166" y="79702"/>
                    <a:pt x="1029063" y="79817"/>
                    <a:pt x="1079292" y="104932"/>
                  </a:cubicBezTo>
                  <a:cubicBezTo>
                    <a:pt x="1095406" y="112989"/>
                    <a:pt x="1109272" y="124919"/>
                    <a:pt x="1124262" y="134912"/>
                  </a:cubicBezTo>
                  <a:cubicBezTo>
                    <a:pt x="1154242" y="129915"/>
                    <a:pt x="1184717" y="127294"/>
                    <a:pt x="1214203" y="119922"/>
                  </a:cubicBezTo>
                  <a:cubicBezTo>
                    <a:pt x="1244862" y="112257"/>
                    <a:pt x="1274164" y="99935"/>
                    <a:pt x="1304144" y="89941"/>
                  </a:cubicBezTo>
                  <a:lnTo>
                    <a:pt x="1349115" y="74951"/>
                  </a:lnTo>
                  <a:lnTo>
                    <a:pt x="1394085" y="59961"/>
                  </a:lnTo>
                  <a:lnTo>
                    <a:pt x="1439056" y="44971"/>
                  </a:lnTo>
                  <a:cubicBezTo>
                    <a:pt x="1454046" y="54964"/>
                    <a:pt x="1467912" y="66894"/>
                    <a:pt x="1484026" y="74951"/>
                  </a:cubicBezTo>
                  <a:cubicBezTo>
                    <a:pt x="1498159" y="82017"/>
                    <a:pt x="1515448" y="81811"/>
                    <a:pt x="1528997" y="89941"/>
                  </a:cubicBezTo>
                  <a:cubicBezTo>
                    <a:pt x="1631881" y="151672"/>
                    <a:pt x="1476552" y="92448"/>
                    <a:pt x="1603948" y="134912"/>
                  </a:cubicBezTo>
                  <a:cubicBezTo>
                    <a:pt x="1673902" y="129915"/>
                    <a:pt x="1744454" y="130326"/>
                    <a:pt x="1813810" y="119922"/>
                  </a:cubicBezTo>
                  <a:cubicBezTo>
                    <a:pt x="1924306" y="103347"/>
                    <a:pt x="1875482" y="96580"/>
                    <a:pt x="1948721" y="59961"/>
                  </a:cubicBezTo>
                  <a:cubicBezTo>
                    <a:pt x="1962854" y="52895"/>
                    <a:pt x="1978702" y="49968"/>
                    <a:pt x="1993692" y="44971"/>
                  </a:cubicBezTo>
                  <a:cubicBezTo>
                    <a:pt x="2018676" y="49968"/>
                    <a:pt x="2044787" y="51015"/>
                    <a:pt x="2068643" y="59961"/>
                  </a:cubicBezTo>
                  <a:cubicBezTo>
                    <a:pt x="2085512" y="66287"/>
                    <a:pt x="2097499" y="81884"/>
                    <a:pt x="2113613" y="89941"/>
                  </a:cubicBezTo>
                  <a:cubicBezTo>
                    <a:pt x="2127746" y="97008"/>
                    <a:pt x="2144451" y="97865"/>
                    <a:pt x="2158584" y="104932"/>
                  </a:cubicBezTo>
                  <a:cubicBezTo>
                    <a:pt x="2174698" y="112989"/>
                    <a:pt x="2187091" y="127595"/>
                    <a:pt x="2203554" y="134912"/>
                  </a:cubicBezTo>
                  <a:cubicBezTo>
                    <a:pt x="2232432" y="147747"/>
                    <a:pt x="2293495" y="164892"/>
                    <a:pt x="2293495" y="164892"/>
                  </a:cubicBezTo>
                  <a:cubicBezTo>
                    <a:pt x="2358452" y="159895"/>
                    <a:pt x="2423664" y="157514"/>
                    <a:pt x="2488367" y="149902"/>
                  </a:cubicBezTo>
                  <a:cubicBezTo>
                    <a:pt x="2508828" y="147495"/>
                    <a:pt x="2528216" y="139381"/>
                    <a:pt x="2548328" y="134912"/>
                  </a:cubicBezTo>
                  <a:cubicBezTo>
                    <a:pt x="2573200" y="129385"/>
                    <a:pt x="2598295" y="124919"/>
                    <a:pt x="2623279" y="119922"/>
                  </a:cubicBezTo>
                  <a:cubicBezTo>
                    <a:pt x="2633272" y="104932"/>
                    <a:pt x="2645202" y="91065"/>
                    <a:pt x="2653259" y="74951"/>
                  </a:cubicBezTo>
                  <a:cubicBezTo>
                    <a:pt x="2660325" y="60818"/>
                    <a:pt x="2660119" y="43530"/>
                    <a:pt x="2668249" y="29981"/>
                  </a:cubicBezTo>
                  <a:cubicBezTo>
                    <a:pt x="2675521" y="17862"/>
                    <a:pt x="2688236" y="9994"/>
                    <a:pt x="2698230" y="0"/>
                  </a:cubicBezTo>
                  <a:cubicBezTo>
                    <a:pt x="2713220" y="4997"/>
                    <a:pt x="2730862" y="5120"/>
                    <a:pt x="2743200" y="14991"/>
                  </a:cubicBezTo>
                  <a:cubicBezTo>
                    <a:pt x="2757268" y="26245"/>
                    <a:pt x="2757903" y="50413"/>
                    <a:pt x="2773180" y="59961"/>
                  </a:cubicBezTo>
                  <a:cubicBezTo>
                    <a:pt x="2805789" y="80341"/>
                    <a:pt x="2882581" y="92782"/>
                    <a:pt x="2923082" y="104932"/>
                  </a:cubicBezTo>
                  <a:cubicBezTo>
                    <a:pt x="2953351" y="114013"/>
                    <a:pt x="2983043" y="124919"/>
                    <a:pt x="3013023" y="134912"/>
                  </a:cubicBezTo>
                  <a:lnTo>
                    <a:pt x="3057994" y="149902"/>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3979601" y="5639013"/>
              <a:ext cx="776175" cy="369332"/>
            </a:xfrm>
            <a:prstGeom prst="rect">
              <a:avLst/>
            </a:prstGeom>
            <a:noFill/>
          </p:spPr>
          <p:txBody>
            <a:bodyPr wrap="none" rtlCol="0">
              <a:spAutoFit/>
            </a:bodyPr>
            <a:lstStyle/>
            <a:p>
              <a:r>
                <a:rPr lang="en-US" dirty="0" smtClean="0"/>
                <a:t>mRNA</a:t>
              </a:r>
              <a:endParaRPr lang="en-US" dirty="0"/>
            </a:p>
          </p:txBody>
        </p:sp>
      </p:grpSp>
      <p:grpSp>
        <p:nvGrpSpPr>
          <p:cNvPr id="42" name="Group 41"/>
          <p:cNvGrpSpPr/>
          <p:nvPr/>
        </p:nvGrpSpPr>
        <p:grpSpPr>
          <a:xfrm>
            <a:off x="2758191" y="3956480"/>
            <a:ext cx="6592797" cy="729775"/>
            <a:chOff x="3732551" y="4715474"/>
            <a:chExt cx="6592797" cy="729775"/>
          </a:xfrm>
        </p:grpSpPr>
        <p:sp>
          <p:nvSpPr>
            <p:cNvPr id="5" name="AutoShape 11"/>
            <p:cNvSpPr>
              <a:spLocks noChangeArrowheads="1"/>
            </p:cNvSpPr>
            <p:nvPr/>
          </p:nvSpPr>
          <p:spPr bwMode="auto">
            <a:xfrm>
              <a:off x="4755776" y="4730464"/>
              <a:ext cx="893482" cy="714785"/>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p>
              <a:endParaRPr lang="en-US" dirty="0"/>
            </a:p>
          </p:txBody>
        </p:sp>
        <p:sp>
          <p:nvSpPr>
            <p:cNvPr id="7" name="AutoShape 12"/>
            <p:cNvSpPr>
              <a:spLocks noChangeArrowheads="1"/>
            </p:cNvSpPr>
            <p:nvPr/>
          </p:nvSpPr>
          <p:spPr bwMode="auto">
            <a:xfrm>
              <a:off x="5649258" y="4730464"/>
              <a:ext cx="893482" cy="714785"/>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p>
              <a:endParaRPr lang="en-US" dirty="0"/>
            </a:p>
          </p:txBody>
        </p:sp>
        <p:sp>
          <p:nvSpPr>
            <p:cNvPr id="8" name="AutoShape 13"/>
            <p:cNvSpPr>
              <a:spLocks noChangeArrowheads="1"/>
            </p:cNvSpPr>
            <p:nvPr/>
          </p:nvSpPr>
          <p:spPr bwMode="auto">
            <a:xfrm>
              <a:off x="6557732" y="4730464"/>
              <a:ext cx="893482" cy="714785"/>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p>
              <a:endParaRPr lang="en-US" dirty="0"/>
            </a:p>
          </p:txBody>
        </p:sp>
        <p:sp>
          <p:nvSpPr>
            <p:cNvPr id="12" name="Line 18"/>
            <p:cNvSpPr>
              <a:spLocks noChangeShapeType="1"/>
            </p:cNvSpPr>
            <p:nvPr/>
          </p:nvSpPr>
          <p:spPr bwMode="auto">
            <a:xfrm>
              <a:off x="7451214" y="5087856"/>
              <a:ext cx="5360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6" name="Line 18"/>
            <p:cNvSpPr>
              <a:spLocks noChangeShapeType="1"/>
            </p:cNvSpPr>
            <p:nvPr/>
          </p:nvSpPr>
          <p:spPr bwMode="auto">
            <a:xfrm>
              <a:off x="3732551" y="5075366"/>
              <a:ext cx="10493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5" name="AutoShape 12"/>
            <p:cNvSpPr>
              <a:spLocks noChangeArrowheads="1"/>
            </p:cNvSpPr>
            <p:nvPr/>
          </p:nvSpPr>
          <p:spPr bwMode="auto">
            <a:xfrm>
              <a:off x="7987303" y="4715474"/>
              <a:ext cx="893482" cy="714785"/>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p>
              <a:endParaRPr lang="en-US" dirty="0"/>
            </a:p>
          </p:txBody>
        </p:sp>
        <p:sp>
          <p:nvSpPr>
            <p:cNvPr id="26" name="AutoShape 13"/>
            <p:cNvSpPr>
              <a:spLocks noChangeArrowheads="1"/>
            </p:cNvSpPr>
            <p:nvPr/>
          </p:nvSpPr>
          <p:spPr bwMode="auto">
            <a:xfrm>
              <a:off x="8895777" y="4715474"/>
              <a:ext cx="893482" cy="714785"/>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p>
              <a:endParaRPr lang="en-US" dirty="0"/>
            </a:p>
          </p:txBody>
        </p:sp>
        <p:sp>
          <p:nvSpPr>
            <p:cNvPr id="27" name="Line 18"/>
            <p:cNvSpPr>
              <a:spLocks noChangeShapeType="1"/>
            </p:cNvSpPr>
            <p:nvPr/>
          </p:nvSpPr>
          <p:spPr bwMode="auto">
            <a:xfrm>
              <a:off x="9789259" y="5072866"/>
              <a:ext cx="5360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cxnSp>
          <p:nvCxnSpPr>
            <p:cNvPr id="36" name="Straight Connector 35"/>
            <p:cNvCxnSpPr/>
            <p:nvPr/>
          </p:nvCxnSpPr>
          <p:spPr>
            <a:xfrm flipV="1">
              <a:off x="4257228" y="4715474"/>
              <a:ext cx="0" cy="3573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257228" y="4715474"/>
              <a:ext cx="389723"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3005241" y="3971470"/>
            <a:ext cx="5809657" cy="1813707"/>
            <a:chOff x="3979601" y="4730464"/>
            <a:chExt cx="5809657" cy="1813707"/>
          </a:xfrm>
        </p:grpSpPr>
        <p:sp>
          <p:nvSpPr>
            <p:cNvPr id="28" name="Freeform 27"/>
            <p:cNvSpPr/>
            <p:nvPr/>
          </p:nvSpPr>
          <p:spPr>
            <a:xfrm>
              <a:off x="7987303" y="6322029"/>
              <a:ext cx="1801955" cy="136644"/>
            </a:xfrm>
            <a:custGeom>
              <a:avLst/>
              <a:gdLst>
                <a:gd name="connsiteX0" fmla="*/ 0 w 3057994"/>
                <a:gd name="connsiteY0" fmla="*/ 89941 h 164892"/>
                <a:gd name="connsiteX1" fmla="*/ 119921 w 3057994"/>
                <a:gd name="connsiteY1" fmla="*/ 29981 h 164892"/>
                <a:gd name="connsiteX2" fmla="*/ 164892 w 3057994"/>
                <a:gd name="connsiteY2" fmla="*/ 44971 h 164892"/>
                <a:gd name="connsiteX3" fmla="*/ 179882 w 3057994"/>
                <a:gd name="connsiteY3" fmla="*/ 89941 h 164892"/>
                <a:gd name="connsiteX4" fmla="*/ 359764 w 3057994"/>
                <a:gd name="connsiteY4" fmla="*/ 104932 h 164892"/>
                <a:gd name="connsiteX5" fmla="*/ 404735 w 3057994"/>
                <a:gd name="connsiteY5" fmla="*/ 89941 h 164892"/>
                <a:gd name="connsiteX6" fmla="*/ 479685 w 3057994"/>
                <a:gd name="connsiteY6" fmla="*/ 29981 h 164892"/>
                <a:gd name="connsiteX7" fmla="*/ 584617 w 3057994"/>
                <a:gd name="connsiteY7" fmla="*/ 59961 h 164892"/>
                <a:gd name="connsiteX8" fmla="*/ 629587 w 3057994"/>
                <a:gd name="connsiteY8" fmla="*/ 89941 h 164892"/>
                <a:gd name="connsiteX9" fmla="*/ 659567 w 3057994"/>
                <a:gd name="connsiteY9" fmla="*/ 119922 h 164892"/>
                <a:gd name="connsiteX10" fmla="*/ 719528 w 3057994"/>
                <a:gd name="connsiteY10" fmla="*/ 134912 h 164892"/>
                <a:gd name="connsiteX11" fmla="*/ 764498 w 3057994"/>
                <a:gd name="connsiteY11" fmla="*/ 149902 h 164892"/>
                <a:gd name="connsiteX12" fmla="*/ 809469 w 3057994"/>
                <a:gd name="connsiteY12" fmla="*/ 134912 h 164892"/>
                <a:gd name="connsiteX13" fmla="*/ 899410 w 3057994"/>
                <a:gd name="connsiteY13" fmla="*/ 74951 h 164892"/>
                <a:gd name="connsiteX14" fmla="*/ 1079292 w 3057994"/>
                <a:gd name="connsiteY14" fmla="*/ 104932 h 164892"/>
                <a:gd name="connsiteX15" fmla="*/ 1124262 w 3057994"/>
                <a:gd name="connsiteY15" fmla="*/ 134912 h 164892"/>
                <a:gd name="connsiteX16" fmla="*/ 1214203 w 3057994"/>
                <a:gd name="connsiteY16" fmla="*/ 119922 h 164892"/>
                <a:gd name="connsiteX17" fmla="*/ 1304144 w 3057994"/>
                <a:gd name="connsiteY17" fmla="*/ 89941 h 164892"/>
                <a:gd name="connsiteX18" fmla="*/ 1349115 w 3057994"/>
                <a:gd name="connsiteY18" fmla="*/ 74951 h 164892"/>
                <a:gd name="connsiteX19" fmla="*/ 1394085 w 3057994"/>
                <a:gd name="connsiteY19" fmla="*/ 59961 h 164892"/>
                <a:gd name="connsiteX20" fmla="*/ 1439056 w 3057994"/>
                <a:gd name="connsiteY20" fmla="*/ 44971 h 164892"/>
                <a:gd name="connsiteX21" fmla="*/ 1484026 w 3057994"/>
                <a:gd name="connsiteY21" fmla="*/ 74951 h 164892"/>
                <a:gd name="connsiteX22" fmla="*/ 1528997 w 3057994"/>
                <a:gd name="connsiteY22" fmla="*/ 89941 h 164892"/>
                <a:gd name="connsiteX23" fmla="*/ 1603948 w 3057994"/>
                <a:gd name="connsiteY23" fmla="*/ 134912 h 164892"/>
                <a:gd name="connsiteX24" fmla="*/ 1813810 w 3057994"/>
                <a:gd name="connsiteY24" fmla="*/ 119922 h 164892"/>
                <a:gd name="connsiteX25" fmla="*/ 1948721 w 3057994"/>
                <a:gd name="connsiteY25" fmla="*/ 59961 h 164892"/>
                <a:gd name="connsiteX26" fmla="*/ 1993692 w 3057994"/>
                <a:gd name="connsiteY26" fmla="*/ 44971 h 164892"/>
                <a:gd name="connsiteX27" fmla="*/ 2068643 w 3057994"/>
                <a:gd name="connsiteY27" fmla="*/ 59961 h 164892"/>
                <a:gd name="connsiteX28" fmla="*/ 2113613 w 3057994"/>
                <a:gd name="connsiteY28" fmla="*/ 89941 h 164892"/>
                <a:gd name="connsiteX29" fmla="*/ 2158584 w 3057994"/>
                <a:gd name="connsiteY29" fmla="*/ 104932 h 164892"/>
                <a:gd name="connsiteX30" fmla="*/ 2203554 w 3057994"/>
                <a:gd name="connsiteY30" fmla="*/ 134912 h 164892"/>
                <a:gd name="connsiteX31" fmla="*/ 2293495 w 3057994"/>
                <a:gd name="connsiteY31" fmla="*/ 164892 h 164892"/>
                <a:gd name="connsiteX32" fmla="*/ 2488367 w 3057994"/>
                <a:gd name="connsiteY32" fmla="*/ 149902 h 164892"/>
                <a:gd name="connsiteX33" fmla="*/ 2548328 w 3057994"/>
                <a:gd name="connsiteY33" fmla="*/ 134912 h 164892"/>
                <a:gd name="connsiteX34" fmla="*/ 2623279 w 3057994"/>
                <a:gd name="connsiteY34" fmla="*/ 119922 h 164892"/>
                <a:gd name="connsiteX35" fmla="*/ 2653259 w 3057994"/>
                <a:gd name="connsiteY35" fmla="*/ 74951 h 164892"/>
                <a:gd name="connsiteX36" fmla="*/ 2668249 w 3057994"/>
                <a:gd name="connsiteY36" fmla="*/ 29981 h 164892"/>
                <a:gd name="connsiteX37" fmla="*/ 2698230 w 3057994"/>
                <a:gd name="connsiteY37" fmla="*/ 0 h 164892"/>
                <a:gd name="connsiteX38" fmla="*/ 2743200 w 3057994"/>
                <a:gd name="connsiteY38" fmla="*/ 14991 h 164892"/>
                <a:gd name="connsiteX39" fmla="*/ 2773180 w 3057994"/>
                <a:gd name="connsiteY39" fmla="*/ 59961 h 164892"/>
                <a:gd name="connsiteX40" fmla="*/ 2923082 w 3057994"/>
                <a:gd name="connsiteY40" fmla="*/ 104932 h 164892"/>
                <a:gd name="connsiteX41" fmla="*/ 3013023 w 3057994"/>
                <a:gd name="connsiteY41" fmla="*/ 134912 h 164892"/>
                <a:gd name="connsiteX42" fmla="*/ 3057994 w 3057994"/>
                <a:gd name="connsiteY42" fmla="*/ 149902 h 164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057994" h="164892">
                  <a:moveTo>
                    <a:pt x="0" y="89941"/>
                  </a:moveTo>
                  <a:cubicBezTo>
                    <a:pt x="14117" y="81471"/>
                    <a:pt x="87650" y="29981"/>
                    <a:pt x="119921" y="29981"/>
                  </a:cubicBezTo>
                  <a:cubicBezTo>
                    <a:pt x="135722" y="29981"/>
                    <a:pt x="149902" y="39974"/>
                    <a:pt x="164892" y="44971"/>
                  </a:cubicBezTo>
                  <a:cubicBezTo>
                    <a:pt x="169889" y="59961"/>
                    <a:pt x="170011" y="77603"/>
                    <a:pt x="179882" y="89941"/>
                  </a:cubicBezTo>
                  <a:cubicBezTo>
                    <a:pt x="227093" y="148955"/>
                    <a:pt x="295872" y="112031"/>
                    <a:pt x="359764" y="104932"/>
                  </a:cubicBezTo>
                  <a:cubicBezTo>
                    <a:pt x="374754" y="99935"/>
                    <a:pt x="392396" y="99812"/>
                    <a:pt x="404735" y="89941"/>
                  </a:cubicBezTo>
                  <a:cubicBezTo>
                    <a:pt x="501596" y="12452"/>
                    <a:pt x="366652" y="67659"/>
                    <a:pt x="479685" y="29981"/>
                  </a:cubicBezTo>
                  <a:cubicBezTo>
                    <a:pt x="498896" y="34784"/>
                    <a:pt x="563112" y="49209"/>
                    <a:pt x="584617" y="59961"/>
                  </a:cubicBezTo>
                  <a:cubicBezTo>
                    <a:pt x="600731" y="68018"/>
                    <a:pt x="615519" y="78687"/>
                    <a:pt x="629587" y="89941"/>
                  </a:cubicBezTo>
                  <a:cubicBezTo>
                    <a:pt x="640623" y="98770"/>
                    <a:pt x="646926" y="113601"/>
                    <a:pt x="659567" y="119922"/>
                  </a:cubicBezTo>
                  <a:cubicBezTo>
                    <a:pt x="677994" y="129136"/>
                    <a:pt x="699719" y="129252"/>
                    <a:pt x="719528" y="134912"/>
                  </a:cubicBezTo>
                  <a:cubicBezTo>
                    <a:pt x="734721" y="139253"/>
                    <a:pt x="749508" y="144905"/>
                    <a:pt x="764498" y="149902"/>
                  </a:cubicBezTo>
                  <a:cubicBezTo>
                    <a:pt x="779488" y="144905"/>
                    <a:pt x="795656" y="142586"/>
                    <a:pt x="809469" y="134912"/>
                  </a:cubicBezTo>
                  <a:cubicBezTo>
                    <a:pt x="840967" y="117413"/>
                    <a:pt x="899410" y="74951"/>
                    <a:pt x="899410" y="74951"/>
                  </a:cubicBezTo>
                  <a:cubicBezTo>
                    <a:pt x="942166" y="79702"/>
                    <a:pt x="1029063" y="79817"/>
                    <a:pt x="1079292" y="104932"/>
                  </a:cubicBezTo>
                  <a:cubicBezTo>
                    <a:pt x="1095406" y="112989"/>
                    <a:pt x="1109272" y="124919"/>
                    <a:pt x="1124262" y="134912"/>
                  </a:cubicBezTo>
                  <a:cubicBezTo>
                    <a:pt x="1154242" y="129915"/>
                    <a:pt x="1184717" y="127294"/>
                    <a:pt x="1214203" y="119922"/>
                  </a:cubicBezTo>
                  <a:cubicBezTo>
                    <a:pt x="1244862" y="112257"/>
                    <a:pt x="1274164" y="99935"/>
                    <a:pt x="1304144" y="89941"/>
                  </a:cubicBezTo>
                  <a:lnTo>
                    <a:pt x="1349115" y="74951"/>
                  </a:lnTo>
                  <a:lnTo>
                    <a:pt x="1394085" y="59961"/>
                  </a:lnTo>
                  <a:lnTo>
                    <a:pt x="1439056" y="44971"/>
                  </a:lnTo>
                  <a:cubicBezTo>
                    <a:pt x="1454046" y="54964"/>
                    <a:pt x="1467912" y="66894"/>
                    <a:pt x="1484026" y="74951"/>
                  </a:cubicBezTo>
                  <a:cubicBezTo>
                    <a:pt x="1498159" y="82017"/>
                    <a:pt x="1515448" y="81811"/>
                    <a:pt x="1528997" y="89941"/>
                  </a:cubicBezTo>
                  <a:cubicBezTo>
                    <a:pt x="1631881" y="151672"/>
                    <a:pt x="1476552" y="92448"/>
                    <a:pt x="1603948" y="134912"/>
                  </a:cubicBezTo>
                  <a:cubicBezTo>
                    <a:pt x="1673902" y="129915"/>
                    <a:pt x="1744454" y="130326"/>
                    <a:pt x="1813810" y="119922"/>
                  </a:cubicBezTo>
                  <a:cubicBezTo>
                    <a:pt x="1924306" y="103347"/>
                    <a:pt x="1875482" y="96580"/>
                    <a:pt x="1948721" y="59961"/>
                  </a:cubicBezTo>
                  <a:cubicBezTo>
                    <a:pt x="1962854" y="52895"/>
                    <a:pt x="1978702" y="49968"/>
                    <a:pt x="1993692" y="44971"/>
                  </a:cubicBezTo>
                  <a:cubicBezTo>
                    <a:pt x="2018676" y="49968"/>
                    <a:pt x="2044787" y="51015"/>
                    <a:pt x="2068643" y="59961"/>
                  </a:cubicBezTo>
                  <a:cubicBezTo>
                    <a:pt x="2085512" y="66287"/>
                    <a:pt x="2097499" y="81884"/>
                    <a:pt x="2113613" y="89941"/>
                  </a:cubicBezTo>
                  <a:cubicBezTo>
                    <a:pt x="2127746" y="97008"/>
                    <a:pt x="2144451" y="97865"/>
                    <a:pt x="2158584" y="104932"/>
                  </a:cubicBezTo>
                  <a:cubicBezTo>
                    <a:pt x="2174698" y="112989"/>
                    <a:pt x="2187091" y="127595"/>
                    <a:pt x="2203554" y="134912"/>
                  </a:cubicBezTo>
                  <a:cubicBezTo>
                    <a:pt x="2232432" y="147747"/>
                    <a:pt x="2293495" y="164892"/>
                    <a:pt x="2293495" y="164892"/>
                  </a:cubicBezTo>
                  <a:cubicBezTo>
                    <a:pt x="2358452" y="159895"/>
                    <a:pt x="2423664" y="157514"/>
                    <a:pt x="2488367" y="149902"/>
                  </a:cubicBezTo>
                  <a:cubicBezTo>
                    <a:pt x="2508828" y="147495"/>
                    <a:pt x="2528216" y="139381"/>
                    <a:pt x="2548328" y="134912"/>
                  </a:cubicBezTo>
                  <a:cubicBezTo>
                    <a:pt x="2573200" y="129385"/>
                    <a:pt x="2598295" y="124919"/>
                    <a:pt x="2623279" y="119922"/>
                  </a:cubicBezTo>
                  <a:cubicBezTo>
                    <a:pt x="2633272" y="104932"/>
                    <a:pt x="2645202" y="91065"/>
                    <a:pt x="2653259" y="74951"/>
                  </a:cubicBezTo>
                  <a:cubicBezTo>
                    <a:pt x="2660325" y="60818"/>
                    <a:pt x="2660119" y="43530"/>
                    <a:pt x="2668249" y="29981"/>
                  </a:cubicBezTo>
                  <a:cubicBezTo>
                    <a:pt x="2675521" y="17862"/>
                    <a:pt x="2688236" y="9994"/>
                    <a:pt x="2698230" y="0"/>
                  </a:cubicBezTo>
                  <a:cubicBezTo>
                    <a:pt x="2713220" y="4997"/>
                    <a:pt x="2730862" y="5120"/>
                    <a:pt x="2743200" y="14991"/>
                  </a:cubicBezTo>
                  <a:cubicBezTo>
                    <a:pt x="2757268" y="26245"/>
                    <a:pt x="2757903" y="50413"/>
                    <a:pt x="2773180" y="59961"/>
                  </a:cubicBezTo>
                  <a:cubicBezTo>
                    <a:pt x="2805789" y="80341"/>
                    <a:pt x="2882581" y="92782"/>
                    <a:pt x="2923082" y="104932"/>
                  </a:cubicBezTo>
                  <a:cubicBezTo>
                    <a:pt x="2953351" y="114013"/>
                    <a:pt x="2983043" y="124919"/>
                    <a:pt x="3013023" y="134912"/>
                  </a:cubicBezTo>
                  <a:lnTo>
                    <a:pt x="3057994" y="149902"/>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3979601" y="6174839"/>
              <a:ext cx="776175" cy="369332"/>
            </a:xfrm>
            <a:prstGeom prst="rect">
              <a:avLst/>
            </a:prstGeom>
            <a:noFill/>
          </p:spPr>
          <p:txBody>
            <a:bodyPr wrap="none" rtlCol="0">
              <a:spAutoFit/>
            </a:bodyPr>
            <a:lstStyle/>
            <a:p>
              <a:r>
                <a:rPr lang="en-US" dirty="0" smtClean="0"/>
                <a:t>mRNA</a:t>
              </a:r>
              <a:endParaRPr lang="en-US" dirty="0"/>
            </a:p>
          </p:txBody>
        </p:sp>
        <p:cxnSp>
          <p:nvCxnSpPr>
            <p:cNvPr id="39" name="Straight Connector 38"/>
            <p:cNvCxnSpPr/>
            <p:nvPr/>
          </p:nvCxnSpPr>
          <p:spPr>
            <a:xfrm flipV="1">
              <a:off x="7767420" y="4732964"/>
              <a:ext cx="0" cy="3573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7767420" y="4730464"/>
              <a:ext cx="192356" cy="250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74201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normAutofit/>
          </a:bodyPr>
          <a:lstStyle/>
          <a:p>
            <a:pPr algn="ctr"/>
            <a:r>
              <a:rPr lang="en-US" sz="4600" b="1" dirty="0" smtClean="0">
                <a:solidFill>
                  <a:srgbClr val="002060"/>
                </a:solidFill>
                <a:effectLst>
                  <a:outerShdw blurRad="38100" dist="38100" dir="2700000" algn="tl">
                    <a:srgbClr val="000000">
                      <a:alpha val="43137"/>
                    </a:srgbClr>
                  </a:outerShdw>
                </a:effectLst>
              </a:rPr>
              <a:t>Sensitivity vs Specificity</a:t>
            </a:r>
            <a:endParaRPr lang="en-US" sz="4600"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20</a:t>
            </a:fld>
            <a:endParaRPr lang="en-US" dirty="0"/>
          </a:p>
        </p:txBody>
      </p:sp>
      <p:sp>
        <p:nvSpPr>
          <p:cNvPr id="12" name="Oval 11"/>
          <p:cNvSpPr/>
          <p:nvPr/>
        </p:nvSpPr>
        <p:spPr>
          <a:xfrm>
            <a:off x="2129118" y="3352795"/>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60812" y="3133162"/>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734235" y="3460373"/>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115234" y="3142128"/>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428998" y="3428998"/>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164541" y="3662080"/>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787586" y="370690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805516" y="3146613"/>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016181" y="3370725"/>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222369" y="3711383"/>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401663" y="3151092"/>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567510" y="3478303"/>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948509" y="3160058"/>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262273" y="3446928"/>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997816" y="3680010"/>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620861" y="372483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638791" y="3164543"/>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066366" y="4285121"/>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272554" y="4571991"/>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398060" y="4065488"/>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2671483" y="4392699"/>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052482" y="407445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366246" y="436132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101789" y="4594406"/>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724834" y="4639230"/>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742764" y="4078939"/>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953429" y="4303051"/>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4159617" y="4643709"/>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338911" y="4083418"/>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885757" y="409238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5199521" y="437925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4935064" y="4612336"/>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5558109" y="4657160"/>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5576039" y="4096869"/>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1775015" y="5177106"/>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81203" y="5463976"/>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2106709" y="4957473"/>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2380132" y="528468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3074895" y="5253309"/>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2810438" y="5486391"/>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433483" y="5531215"/>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3451413" y="497092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3662078" y="5195036"/>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3868266" y="553569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047560" y="4975403"/>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4213407" y="530261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4594406" y="4984369"/>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908170" y="5271239"/>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4643713" y="5504321"/>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266758" y="5549145"/>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5284688" y="498885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1766051" y="4684050"/>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1757087" y="405652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1775017" y="3617256"/>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779500" y="3124200"/>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2389094" y="3693454"/>
            <a:ext cx="147918" cy="161365"/>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2752163" y="4957480"/>
            <a:ext cx="147918" cy="161365"/>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4571991" y="4397189"/>
            <a:ext cx="147918" cy="161365"/>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6840073" y="3384172"/>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7171767" y="3164539"/>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7445190" y="3491750"/>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7826189" y="3173505"/>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8139953" y="3460375"/>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7875496" y="3693457"/>
            <a:ext cx="147918" cy="161365"/>
          </a:xfrm>
          <a:prstGeom prst="ellipse">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8498541" y="373828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8516471" y="3177990"/>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8727136" y="3402102"/>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8933324" y="3742760"/>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9112618" y="3182469"/>
            <a:ext cx="147918" cy="161365"/>
          </a:xfrm>
          <a:prstGeom prst="ellipse">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9278465" y="3509680"/>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9659464" y="3191435"/>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9973228" y="3478305"/>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9708771" y="3711387"/>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10331816" y="3756211"/>
            <a:ext cx="147918" cy="161365"/>
          </a:xfrm>
          <a:prstGeom prst="ellipse">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10349746" y="3195920"/>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6777321" y="4316498"/>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6983509" y="4603368"/>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7109015" y="4096865"/>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7422779" y="3886196"/>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7763437" y="410583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8077201" y="439270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7812744" y="4625783"/>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8435789" y="4670607"/>
            <a:ext cx="147918" cy="161365"/>
          </a:xfrm>
          <a:prstGeom prst="ellipse">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8453719" y="4110316"/>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8664384" y="4334428"/>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8870572" y="4675086"/>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9049866" y="4114795"/>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9596712" y="412376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9910476" y="441063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9646019" y="4643713"/>
            <a:ext cx="147918" cy="161365"/>
          </a:xfrm>
          <a:prstGeom prst="ellipse">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10269064" y="4688537"/>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10286994" y="4128246"/>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6485970" y="5208483"/>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6692158" y="5495353"/>
            <a:ext cx="147918" cy="161365"/>
          </a:xfrm>
          <a:prstGeom prst="ellipse">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6817664" y="4988850"/>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7212110" y="5020227"/>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7705168" y="4975405"/>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7521393" y="5517768"/>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8144438" y="5562592"/>
            <a:ext cx="147918" cy="161365"/>
          </a:xfrm>
          <a:prstGeom prst="ellipse">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8162368" y="500230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8373033" y="5226413"/>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8579221" y="556707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8758515" y="5006780"/>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8924362" y="533399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9305361" y="5015746"/>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9619125" y="5302616"/>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9354668" y="5535698"/>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9977713" y="5580522"/>
            <a:ext cx="147918" cy="161365"/>
          </a:xfrm>
          <a:prstGeom prst="ellipse">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9995643" y="502023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6477006" y="4715427"/>
            <a:ext cx="147918" cy="161365"/>
          </a:xfrm>
          <a:prstGeom prst="ellipse">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6468042" y="408790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6485972" y="3648633"/>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6490455" y="3155577"/>
            <a:ext cx="147918" cy="161365"/>
          </a:xfrm>
          <a:prstGeom prst="ellipse">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7100049" y="372483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7463118" y="4437530"/>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9282946" y="4428566"/>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5643274" y="523986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3" name="Straight Connector 132"/>
          <p:cNvCxnSpPr/>
          <p:nvPr/>
        </p:nvCxnSpPr>
        <p:spPr>
          <a:xfrm>
            <a:off x="6096000" y="2209800"/>
            <a:ext cx="0" cy="40296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2837123" y="2242993"/>
            <a:ext cx="2133918" cy="461665"/>
          </a:xfrm>
          <a:prstGeom prst="rect">
            <a:avLst/>
          </a:prstGeom>
          <a:noFill/>
        </p:spPr>
        <p:txBody>
          <a:bodyPr wrap="none" rtlCol="0">
            <a:spAutoFit/>
          </a:bodyPr>
          <a:lstStyle/>
          <a:p>
            <a:r>
              <a:rPr lang="en-US" sz="2400" b="1" dirty="0" smtClean="0"/>
              <a:t>High sensitivity</a:t>
            </a:r>
            <a:endParaRPr lang="en-US" sz="2400" b="1" dirty="0"/>
          </a:p>
        </p:txBody>
      </p:sp>
      <p:sp>
        <p:nvSpPr>
          <p:cNvPr id="136" name="TextBox 135"/>
          <p:cNvSpPr txBox="1"/>
          <p:nvPr/>
        </p:nvSpPr>
        <p:spPr>
          <a:xfrm>
            <a:off x="7292792" y="2235055"/>
            <a:ext cx="2054793" cy="461665"/>
          </a:xfrm>
          <a:prstGeom prst="rect">
            <a:avLst/>
          </a:prstGeom>
          <a:noFill/>
        </p:spPr>
        <p:txBody>
          <a:bodyPr wrap="none" rtlCol="0">
            <a:spAutoFit/>
          </a:bodyPr>
          <a:lstStyle/>
          <a:p>
            <a:r>
              <a:rPr lang="en-US" sz="2400" b="1" dirty="0" smtClean="0"/>
              <a:t>Low specificity</a:t>
            </a:r>
            <a:endParaRPr lang="en-US" sz="2400" b="1" dirty="0"/>
          </a:p>
        </p:txBody>
      </p:sp>
      <p:sp>
        <p:nvSpPr>
          <p:cNvPr id="137" name="TextBox 136"/>
          <p:cNvSpPr txBox="1"/>
          <p:nvPr/>
        </p:nvSpPr>
        <p:spPr>
          <a:xfrm>
            <a:off x="4899206" y="1452283"/>
            <a:ext cx="2465305" cy="646331"/>
          </a:xfrm>
          <a:prstGeom prst="rect">
            <a:avLst/>
          </a:prstGeom>
          <a:noFill/>
        </p:spPr>
        <p:txBody>
          <a:bodyPr wrap="square" rtlCol="0">
            <a:spAutoFit/>
          </a:bodyPr>
          <a:lstStyle/>
          <a:p>
            <a:pPr algn="ctr"/>
            <a:r>
              <a:rPr lang="en-US" dirty="0" smtClean="0"/>
              <a:t>Posterior probability  threshold</a:t>
            </a:r>
            <a:endParaRPr lang="en-US" dirty="0"/>
          </a:p>
        </p:txBody>
      </p:sp>
      <p:sp>
        <p:nvSpPr>
          <p:cNvPr id="138" name="TextBox 137"/>
          <p:cNvSpPr txBox="1"/>
          <p:nvPr/>
        </p:nvSpPr>
        <p:spPr>
          <a:xfrm>
            <a:off x="2667245" y="2612324"/>
            <a:ext cx="2452851" cy="369332"/>
          </a:xfrm>
          <a:prstGeom prst="rect">
            <a:avLst/>
          </a:prstGeom>
          <a:noFill/>
        </p:spPr>
        <p:txBody>
          <a:bodyPr wrap="none" rtlCol="0">
            <a:spAutoFit/>
          </a:bodyPr>
          <a:lstStyle/>
          <a:p>
            <a:r>
              <a:rPr lang="en-US" dirty="0" smtClean="0"/>
              <a:t>Few false negatives (    )</a:t>
            </a:r>
            <a:endParaRPr lang="en-US" dirty="0"/>
          </a:p>
        </p:txBody>
      </p:sp>
      <p:sp>
        <p:nvSpPr>
          <p:cNvPr id="139" name="Oval 138"/>
          <p:cNvSpPr/>
          <p:nvPr/>
        </p:nvSpPr>
        <p:spPr>
          <a:xfrm>
            <a:off x="4701982" y="2711822"/>
            <a:ext cx="147918" cy="161365"/>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extBox 139"/>
          <p:cNvSpPr txBox="1"/>
          <p:nvPr/>
        </p:nvSpPr>
        <p:spPr>
          <a:xfrm>
            <a:off x="7163048" y="2603360"/>
            <a:ext cx="2528641" cy="369332"/>
          </a:xfrm>
          <a:prstGeom prst="rect">
            <a:avLst/>
          </a:prstGeom>
          <a:noFill/>
        </p:spPr>
        <p:txBody>
          <a:bodyPr wrap="none" rtlCol="0">
            <a:spAutoFit/>
          </a:bodyPr>
          <a:lstStyle/>
          <a:p>
            <a:r>
              <a:rPr lang="en-US" dirty="0" smtClean="0"/>
              <a:t>Many false Positives  (    )</a:t>
            </a:r>
            <a:endParaRPr lang="en-US" dirty="0"/>
          </a:p>
        </p:txBody>
      </p:sp>
      <p:sp>
        <p:nvSpPr>
          <p:cNvPr id="142" name="Oval 141"/>
          <p:cNvSpPr/>
          <p:nvPr/>
        </p:nvSpPr>
        <p:spPr>
          <a:xfrm>
            <a:off x="9318806" y="2716307"/>
            <a:ext cx="147918" cy="161365"/>
          </a:xfrm>
          <a:prstGeom prst="ellipse">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Box 142"/>
          <p:cNvSpPr txBox="1"/>
          <p:nvPr/>
        </p:nvSpPr>
        <p:spPr>
          <a:xfrm>
            <a:off x="2150521" y="6139922"/>
            <a:ext cx="3291607" cy="461665"/>
          </a:xfrm>
          <a:prstGeom prst="rect">
            <a:avLst/>
          </a:prstGeom>
          <a:noFill/>
        </p:spPr>
        <p:txBody>
          <a:bodyPr wrap="none" rtlCol="0">
            <a:spAutoFit/>
          </a:bodyPr>
          <a:lstStyle/>
          <a:p>
            <a:r>
              <a:rPr lang="en-US" sz="2400" dirty="0" smtClean="0"/>
              <a:t>Genes at operon borders</a:t>
            </a:r>
            <a:endParaRPr lang="en-US" sz="2400" dirty="0"/>
          </a:p>
        </p:txBody>
      </p:sp>
      <p:sp>
        <p:nvSpPr>
          <p:cNvPr id="144" name="TextBox 143"/>
          <p:cNvSpPr txBox="1"/>
          <p:nvPr/>
        </p:nvSpPr>
        <p:spPr>
          <a:xfrm>
            <a:off x="6673195" y="6144402"/>
            <a:ext cx="4020524" cy="461665"/>
          </a:xfrm>
          <a:prstGeom prst="rect">
            <a:avLst/>
          </a:prstGeom>
          <a:noFill/>
        </p:spPr>
        <p:txBody>
          <a:bodyPr wrap="none" rtlCol="0">
            <a:spAutoFit/>
          </a:bodyPr>
          <a:lstStyle/>
          <a:p>
            <a:r>
              <a:rPr lang="en-US" sz="2400" dirty="0" smtClean="0"/>
              <a:t>Genes within the same operon</a:t>
            </a:r>
            <a:endParaRPr lang="en-US" sz="2400" dirty="0"/>
          </a:p>
        </p:txBody>
      </p:sp>
      <p:cxnSp>
        <p:nvCxnSpPr>
          <p:cNvPr id="146" name="Straight Arrow Connector 145"/>
          <p:cNvCxnSpPr/>
          <p:nvPr/>
        </p:nvCxnSpPr>
        <p:spPr>
          <a:xfrm>
            <a:off x="6266329" y="6024282"/>
            <a:ext cx="4427390" cy="0"/>
          </a:xfrm>
          <a:prstGeom prst="straightConnector1">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flipH="1">
            <a:off x="1349180" y="6028765"/>
            <a:ext cx="4427390"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8" name="TextBox 147"/>
              <p:cNvSpPr txBox="1"/>
              <p:nvPr/>
            </p:nvSpPr>
            <p:spPr>
              <a:xfrm>
                <a:off x="377935" y="1478851"/>
                <a:ext cx="2508700" cy="523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𝑺𝒑𝒆𝒄𝒊𝒇𝒊𝒄𝒊𝒕𝒚</m:t>
                      </m:r>
                      <m:r>
                        <a:rPr lang="en-US" b="1" i="1" smtClean="0">
                          <a:latin typeface="Cambria Math" panose="02040503050406030204" pitchFamily="18" charset="0"/>
                        </a:rPr>
                        <m:t>=</m:t>
                      </m:r>
                      <m:f>
                        <m:fPr>
                          <m:ctrlPr>
                            <a:rPr lang="en-US" b="1" i="1" smtClean="0">
                              <a:latin typeface="Cambria Math" charset="0"/>
                            </a:rPr>
                          </m:ctrlPr>
                        </m:fPr>
                        <m:num>
                          <m:r>
                            <a:rPr lang="en-US" b="1" i="1" smtClean="0">
                              <a:latin typeface="Cambria Math" panose="02040503050406030204" pitchFamily="18" charset="0"/>
                            </a:rPr>
                            <m:t>𝑻𝑵</m:t>
                          </m:r>
                        </m:num>
                        <m:den>
                          <m:r>
                            <a:rPr lang="en-US" b="1" i="1" smtClean="0">
                              <a:latin typeface="Cambria Math" panose="02040503050406030204" pitchFamily="18" charset="0"/>
                            </a:rPr>
                            <m:t>𝑻𝑵</m:t>
                          </m:r>
                          <m:r>
                            <a:rPr lang="en-US" b="1" i="1" smtClean="0">
                              <a:latin typeface="Cambria Math" panose="02040503050406030204" pitchFamily="18" charset="0"/>
                            </a:rPr>
                            <m:t>+</m:t>
                          </m:r>
                          <m:r>
                            <a:rPr lang="en-US" b="1" i="1" smtClean="0">
                              <a:latin typeface="Cambria Math" panose="02040503050406030204" pitchFamily="18" charset="0"/>
                            </a:rPr>
                            <m:t>𝑭𝑷</m:t>
                          </m:r>
                        </m:den>
                      </m:f>
                    </m:oMath>
                  </m:oMathPara>
                </a14:m>
                <a:endParaRPr lang="en-US" b="1" dirty="0"/>
              </a:p>
            </p:txBody>
          </p:sp>
        </mc:Choice>
        <mc:Fallback xmlns="">
          <p:sp>
            <p:nvSpPr>
              <p:cNvPr id="148" name="TextBox 147"/>
              <p:cNvSpPr txBox="1">
                <a:spLocks noRot="1" noChangeAspect="1" noMove="1" noResize="1" noEditPoints="1" noAdjustHandles="1" noChangeArrowheads="1" noChangeShapeType="1" noTextEdit="1"/>
              </p:cNvSpPr>
              <p:nvPr/>
            </p:nvSpPr>
            <p:spPr>
              <a:xfrm>
                <a:off x="377935" y="1478851"/>
                <a:ext cx="2508700" cy="523157"/>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9" name="TextBox 148"/>
              <p:cNvSpPr txBox="1"/>
              <p:nvPr/>
            </p:nvSpPr>
            <p:spPr>
              <a:xfrm>
                <a:off x="9140771" y="1456225"/>
                <a:ext cx="2404504" cy="523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𝑺𝒆𝒏𝒔𝒊𝒕𝒊𝒗𝒊𝒚</m:t>
                      </m:r>
                      <m:r>
                        <a:rPr lang="en-US" b="1" i="1" smtClean="0">
                          <a:latin typeface="Cambria Math" panose="02040503050406030204" pitchFamily="18" charset="0"/>
                        </a:rPr>
                        <m:t>=</m:t>
                      </m:r>
                      <m:f>
                        <m:fPr>
                          <m:ctrlPr>
                            <a:rPr lang="en-US" b="1" i="1" smtClean="0">
                              <a:latin typeface="Cambria Math" charset="0"/>
                            </a:rPr>
                          </m:ctrlPr>
                        </m:fPr>
                        <m:num>
                          <m:r>
                            <a:rPr lang="en-US" b="1" i="1" smtClean="0">
                              <a:latin typeface="Cambria Math" panose="02040503050406030204" pitchFamily="18" charset="0"/>
                            </a:rPr>
                            <m:t>𝑻𝑷</m:t>
                          </m:r>
                        </m:num>
                        <m:den>
                          <m:r>
                            <a:rPr lang="en-US" b="1" i="1" smtClean="0">
                              <a:latin typeface="Cambria Math" panose="02040503050406030204" pitchFamily="18" charset="0"/>
                            </a:rPr>
                            <m:t>𝑻𝑷</m:t>
                          </m:r>
                          <m:r>
                            <a:rPr lang="en-US" b="1" i="1" smtClean="0">
                              <a:latin typeface="Cambria Math" panose="02040503050406030204" pitchFamily="18" charset="0"/>
                            </a:rPr>
                            <m:t>+</m:t>
                          </m:r>
                          <m:r>
                            <a:rPr lang="en-US" b="1" i="1" smtClean="0">
                              <a:latin typeface="Cambria Math" panose="02040503050406030204" pitchFamily="18" charset="0"/>
                            </a:rPr>
                            <m:t>𝑭𝑵</m:t>
                          </m:r>
                        </m:den>
                      </m:f>
                    </m:oMath>
                  </m:oMathPara>
                </a14:m>
                <a:endParaRPr lang="en-US" b="1" dirty="0"/>
              </a:p>
            </p:txBody>
          </p:sp>
        </mc:Choice>
        <mc:Fallback xmlns="">
          <p:sp>
            <p:nvSpPr>
              <p:cNvPr id="149" name="TextBox 148"/>
              <p:cNvSpPr txBox="1">
                <a:spLocks noRot="1" noChangeAspect="1" noMove="1" noResize="1" noEditPoints="1" noAdjustHandles="1" noChangeArrowheads="1" noChangeShapeType="1" noTextEdit="1"/>
              </p:cNvSpPr>
              <p:nvPr/>
            </p:nvSpPr>
            <p:spPr>
              <a:xfrm>
                <a:off x="9140771" y="1456225"/>
                <a:ext cx="2404504" cy="523157"/>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810157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normAutofit/>
          </a:bodyPr>
          <a:lstStyle/>
          <a:p>
            <a:pPr algn="ctr"/>
            <a:r>
              <a:rPr lang="en-US" sz="4600" b="1" dirty="0" smtClean="0">
                <a:solidFill>
                  <a:srgbClr val="002060"/>
                </a:solidFill>
                <a:effectLst>
                  <a:outerShdw blurRad="38100" dist="38100" dir="2700000" algn="tl">
                    <a:srgbClr val="000000">
                      <a:alpha val="43137"/>
                    </a:srgbClr>
                  </a:outerShdw>
                </a:effectLst>
              </a:rPr>
              <a:t>Sensitivity vs Specificity</a:t>
            </a:r>
            <a:endParaRPr lang="en-US" sz="4600"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21</a:t>
            </a:fld>
            <a:endParaRPr lang="en-US" dirty="0"/>
          </a:p>
        </p:txBody>
      </p:sp>
      <p:sp>
        <p:nvSpPr>
          <p:cNvPr id="12" name="Oval 11"/>
          <p:cNvSpPr/>
          <p:nvPr/>
        </p:nvSpPr>
        <p:spPr>
          <a:xfrm>
            <a:off x="2129118" y="3352795"/>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60812" y="3133162"/>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734235" y="3460373"/>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115234" y="3142128"/>
            <a:ext cx="147918" cy="161365"/>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428998" y="3428998"/>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164541" y="3662080"/>
            <a:ext cx="147918" cy="161365"/>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787586" y="370690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805516" y="3146613"/>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016181" y="3370725"/>
            <a:ext cx="147918" cy="161365"/>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222369" y="3711383"/>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401663" y="3151092"/>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567510" y="3478303"/>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948509" y="3160058"/>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262273" y="3446928"/>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997816" y="3680010"/>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620861" y="3724834"/>
            <a:ext cx="147918" cy="161365"/>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638791" y="3164543"/>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066366" y="4285121"/>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272554" y="4571991"/>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398060" y="4065488"/>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2671483" y="4392699"/>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052482" y="407445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366246" y="4361324"/>
            <a:ext cx="147918" cy="161365"/>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101789" y="4594406"/>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724834" y="4639230"/>
            <a:ext cx="147918" cy="161365"/>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742764" y="4078939"/>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953429" y="4303051"/>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4159617" y="4643709"/>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338911" y="4083418"/>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885757" y="409238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5199521" y="437925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4935064" y="4612336"/>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5558109" y="4657160"/>
            <a:ext cx="147918" cy="161365"/>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5576039" y="4096869"/>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1775015" y="5177106"/>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81203" y="5463976"/>
            <a:ext cx="147918" cy="161365"/>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2106709" y="4957473"/>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2380132" y="528468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3074895" y="5253309"/>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2810438" y="5486391"/>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433483" y="5531215"/>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3451413" y="497092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3662078" y="5195036"/>
            <a:ext cx="147918" cy="161365"/>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3868266" y="553569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047560" y="4975403"/>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4213407" y="530261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4594406" y="4984369"/>
            <a:ext cx="147918" cy="161365"/>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908170" y="5271239"/>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4643713" y="5504321"/>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266758" y="5549145"/>
            <a:ext cx="147918" cy="161365"/>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5284688" y="498885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1766051" y="4684050"/>
            <a:ext cx="147918" cy="161365"/>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1757087" y="405652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1775017" y="3617256"/>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779500" y="3124200"/>
            <a:ext cx="147918" cy="161365"/>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2389094" y="3693454"/>
            <a:ext cx="147918" cy="161365"/>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2752163" y="4957480"/>
            <a:ext cx="147918" cy="161365"/>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4571991" y="4397189"/>
            <a:ext cx="147918" cy="161365"/>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6840073" y="3384172"/>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7171767" y="3164539"/>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7445190" y="3491750"/>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7826189" y="3173505"/>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8139953" y="3460375"/>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7875496" y="3693457"/>
            <a:ext cx="147918" cy="161365"/>
          </a:xfrm>
          <a:prstGeom prst="ellipse">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8498541" y="373828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8516471" y="3177990"/>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8727136" y="3402102"/>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8933324" y="3742760"/>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9112618" y="3182469"/>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9278465" y="3509680"/>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9659464" y="3191435"/>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9973228" y="3478305"/>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9708771" y="3711387"/>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10331816" y="375621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10349746" y="3195920"/>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6777321" y="4316498"/>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6983509" y="4603368"/>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7109015" y="4096865"/>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7422779" y="3886196"/>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7763437" y="410583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8077201" y="439270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7812744" y="4625783"/>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8435789" y="4670607"/>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8453719" y="4110316"/>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8664384" y="4334428"/>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8870572" y="4675086"/>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9049866" y="4114795"/>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9596712" y="412376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9910476" y="441063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9646019" y="4643713"/>
            <a:ext cx="147918" cy="161365"/>
          </a:xfrm>
          <a:prstGeom prst="ellipse">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10269064" y="4688537"/>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10286994" y="4128246"/>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6485970" y="5208483"/>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6692158" y="5495353"/>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6817664" y="4988850"/>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7212110" y="5020227"/>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7705168" y="4975405"/>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7521393" y="5517768"/>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8144438" y="5562592"/>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8162368" y="500230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8373033" y="5226413"/>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8579221" y="556707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8758515" y="5006780"/>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8924362" y="533399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9305361" y="5015746"/>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9619125" y="5302616"/>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9354668" y="5535698"/>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9977713" y="5580522"/>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9995643" y="502023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6477006" y="4715427"/>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6468042" y="408790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6485972" y="3648633"/>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6490455" y="3155577"/>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7100049" y="372483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7463118" y="4437530"/>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9282946" y="4428566"/>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5643274" y="523986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3" name="Straight Connector 132"/>
          <p:cNvCxnSpPr/>
          <p:nvPr/>
        </p:nvCxnSpPr>
        <p:spPr>
          <a:xfrm>
            <a:off x="6096000" y="2209800"/>
            <a:ext cx="0" cy="40296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2837123" y="2242993"/>
            <a:ext cx="2077235" cy="461665"/>
          </a:xfrm>
          <a:prstGeom prst="rect">
            <a:avLst/>
          </a:prstGeom>
          <a:noFill/>
        </p:spPr>
        <p:txBody>
          <a:bodyPr wrap="none" rtlCol="0">
            <a:spAutoFit/>
          </a:bodyPr>
          <a:lstStyle/>
          <a:p>
            <a:r>
              <a:rPr lang="en-US" sz="2400" b="1" dirty="0" smtClean="0"/>
              <a:t>Low sensitivity</a:t>
            </a:r>
            <a:endParaRPr lang="en-US" sz="2400" b="1" dirty="0"/>
          </a:p>
        </p:txBody>
      </p:sp>
      <p:sp>
        <p:nvSpPr>
          <p:cNvPr id="136" name="TextBox 135"/>
          <p:cNvSpPr txBox="1"/>
          <p:nvPr/>
        </p:nvSpPr>
        <p:spPr>
          <a:xfrm>
            <a:off x="7292792" y="2235055"/>
            <a:ext cx="2111475" cy="461665"/>
          </a:xfrm>
          <a:prstGeom prst="rect">
            <a:avLst/>
          </a:prstGeom>
          <a:noFill/>
        </p:spPr>
        <p:txBody>
          <a:bodyPr wrap="none" rtlCol="0">
            <a:spAutoFit/>
          </a:bodyPr>
          <a:lstStyle/>
          <a:p>
            <a:r>
              <a:rPr lang="en-US" sz="2400" b="1" dirty="0" smtClean="0"/>
              <a:t>High specificity</a:t>
            </a:r>
            <a:endParaRPr lang="en-US" sz="2400" b="1" dirty="0"/>
          </a:p>
        </p:txBody>
      </p:sp>
      <p:sp>
        <p:nvSpPr>
          <p:cNvPr id="137" name="TextBox 136"/>
          <p:cNvSpPr txBox="1"/>
          <p:nvPr/>
        </p:nvSpPr>
        <p:spPr>
          <a:xfrm>
            <a:off x="4899206" y="1452283"/>
            <a:ext cx="2465305" cy="646331"/>
          </a:xfrm>
          <a:prstGeom prst="rect">
            <a:avLst/>
          </a:prstGeom>
          <a:noFill/>
        </p:spPr>
        <p:txBody>
          <a:bodyPr wrap="square" rtlCol="0">
            <a:spAutoFit/>
          </a:bodyPr>
          <a:lstStyle/>
          <a:p>
            <a:pPr algn="ctr"/>
            <a:r>
              <a:rPr lang="en-US" dirty="0" smtClean="0"/>
              <a:t>Posterior probability  threshold</a:t>
            </a:r>
            <a:endParaRPr lang="en-US" dirty="0"/>
          </a:p>
        </p:txBody>
      </p:sp>
      <p:sp>
        <p:nvSpPr>
          <p:cNvPr id="138" name="TextBox 137"/>
          <p:cNvSpPr txBox="1"/>
          <p:nvPr/>
        </p:nvSpPr>
        <p:spPr>
          <a:xfrm>
            <a:off x="2667245" y="2612324"/>
            <a:ext cx="2600584" cy="369332"/>
          </a:xfrm>
          <a:prstGeom prst="rect">
            <a:avLst/>
          </a:prstGeom>
          <a:noFill/>
        </p:spPr>
        <p:txBody>
          <a:bodyPr wrap="none" rtlCol="0">
            <a:spAutoFit/>
          </a:bodyPr>
          <a:lstStyle/>
          <a:p>
            <a:r>
              <a:rPr lang="en-US" dirty="0" smtClean="0"/>
              <a:t>Many  false negatives (    )</a:t>
            </a:r>
            <a:endParaRPr lang="en-US" dirty="0"/>
          </a:p>
        </p:txBody>
      </p:sp>
      <p:sp>
        <p:nvSpPr>
          <p:cNvPr id="139" name="Oval 138"/>
          <p:cNvSpPr/>
          <p:nvPr/>
        </p:nvSpPr>
        <p:spPr>
          <a:xfrm>
            <a:off x="4890240" y="2711822"/>
            <a:ext cx="147918" cy="161365"/>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extBox 139"/>
          <p:cNvSpPr txBox="1"/>
          <p:nvPr/>
        </p:nvSpPr>
        <p:spPr>
          <a:xfrm>
            <a:off x="7163048" y="2603360"/>
            <a:ext cx="2380908" cy="369332"/>
          </a:xfrm>
          <a:prstGeom prst="rect">
            <a:avLst/>
          </a:prstGeom>
          <a:noFill/>
        </p:spPr>
        <p:txBody>
          <a:bodyPr wrap="none" rtlCol="0">
            <a:spAutoFit/>
          </a:bodyPr>
          <a:lstStyle/>
          <a:p>
            <a:r>
              <a:rPr lang="en-US" dirty="0" smtClean="0"/>
              <a:t>Few false Positives  (    )</a:t>
            </a:r>
            <a:endParaRPr lang="en-US" dirty="0"/>
          </a:p>
        </p:txBody>
      </p:sp>
      <p:sp>
        <p:nvSpPr>
          <p:cNvPr id="142" name="Oval 141"/>
          <p:cNvSpPr/>
          <p:nvPr/>
        </p:nvSpPr>
        <p:spPr>
          <a:xfrm>
            <a:off x="9184336" y="2716307"/>
            <a:ext cx="147918" cy="161365"/>
          </a:xfrm>
          <a:prstGeom prst="ellipse">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Box 142"/>
          <p:cNvSpPr txBox="1"/>
          <p:nvPr/>
        </p:nvSpPr>
        <p:spPr>
          <a:xfrm>
            <a:off x="2150521" y="6139922"/>
            <a:ext cx="3291607" cy="461665"/>
          </a:xfrm>
          <a:prstGeom prst="rect">
            <a:avLst/>
          </a:prstGeom>
          <a:noFill/>
        </p:spPr>
        <p:txBody>
          <a:bodyPr wrap="none" rtlCol="0">
            <a:spAutoFit/>
          </a:bodyPr>
          <a:lstStyle/>
          <a:p>
            <a:r>
              <a:rPr lang="en-US" sz="2400" dirty="0" smtClean="0"/>
              <a:t>Genes at operon borders</a:t>
            </a:r>
            <a:endParaRPr lang="en-US" sz="2400" dirty="0"/>
          </a:p>
        </p:txBody>
      </p:sp>
      <p:sp>
        <p:nvSpPr>
          <p:cNvPr id="144" name="TextBox 143"/>
          <p:cNvSpPr txBox="1"/>
          <p:nvPr/>
        </p:nvSpPr>
        <p:spPr>
          <a:xfrm>
            <a:off x="6673195" y="6144402"/>
            <a:ext cx="4020524" cy="461665"/>
          </a:xfrm>
          <a:prstGeom prst="rect">
            <a:avLst/>
          </a:prstGeom>
          <a:noFill/>
        </p:spPr>
        <p:txBody>
          <a:bodyPr wrap="none" rtlCol="0">
            <a:spAutoFit/>
          </a:bodyPr>
          <a:lstStyle/>
          <a:p>
            <a:r>
              <a:rPr lang="en-US" sz="2400" dirty="0" smtClean="0"/>
              <a:t>Genes within the same operon</a:t>
            </a:r>
            <a:endParaRPr lang="en-US" sz="2400" dirty="0"/>
          </a:p>
        </p:txBody>
      </p:sp>
      <p:cxnSp>
        <p:nvCxnSpPr>
          <p:cNvPr id="146" name="Straight Arrow Connector 145"/>
          <p:cNvCxnSpPr/>
          <p:nvPr/>
        </p:nvCxnSpPr>
        <p:spPr>
          <a:xfrm>
            <a:off x="6266329" y="6024282"/>
            <a:ext cx="4427390" cy="0"/>
          </a:xfrm>
          <a:prstGeom prst="straightConnector1">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flipH="1">
            <a:off x="1349180" y="6028765"/>
            <a:ext cx="4427390"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8" name="TextBox 147"/>
              <p:cNvSpPr txBox="1"/>
              <p:nvPr/>
            </p:nvSpPr>
            <p:spPr>
              <a:xfrm>
                <a:off x="377935" y="1478851"/>
                <a:ext cx="2508700" cy="523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𝑺𝒑𝒆𝒄𝒊𝒇𝒊𝒄𝒊𝒕𝒚</m:t>
                      </m:r>
                      <m:r>
                        <a:rPr lang="en-US" b="1" i="1" smtClean="0">
                          <a:latin typeface="Cambria Math" panose="02040503050406030204" pitchFamily="18" charset="0"/>
                        </a:rPr>
                        <m:t>=</m:t>
                      </m:r>
                      <m:f>
                        <m:fPr>
                          <m:ctrlPr>
                            <a:rPr lang="en-US" b="1" i="1" smtClean="0">
                              <a:latin typeface="Cambria Math" charset="0"/>
                            </a:rPr>
                          </m:ctrlPr>
                        </m:fPr>
                        <m:num>
                          <m:r>
                            <a:rPr lang="en-US" b="1" i="1" smtClean="0">
                              <a:latin typeface="Cambria Math" panose="02040503050406030204" pitchFamily="18" charset="0"/>
                            </a:rPr>
                            <m:t>𝑻𝑵</m:t>
                          </m:r>
                        </m:num>
                        <m:den>
                          <m:r>
                            <a:rPr lang="en-US" b="1" i="1" smtClean="0">
                              <a:latin typeface="Cambria Math" panose="02040503050406030204" pitchFamily="18" charset="0"/>
                            </a:rPr>
                            <m:t>𝑻𝑵</m:t>
                          </m:r>
                          <m:r>
                            <a:rPr lang="en-US" b="1" i="1" smtClean="0">
                              <a:latin typeface="Cambria Math" panose="02040503050406030204" pitchFamily="18" charset="0"/>
                            </a:rPr>
                            <m:t>+</m:t>
                          </m:r>
                          <m:r>
                            <a:rPr lang="en-US" b="1" i="1" smtClean="0">
                              <a:latin typeface="Cambria Math" panose="02040503050406030204" pitchFamily="18" charset="0"/>
                            </a:rPr>
                            <m:t>𝑭𝑷</m:t>
                          </m:r>
                        </m:den>
                      </m:f>
                    </m:oMath>
                  </m:oMathPara>
                </a14:m>
                <a:endParaRPr lang="en-US" b="1" dirty="0"/>
              </a:p>
            </p:txBody>
          </p:sp>
        </mc:Choice>
        <mc:Fallback xmlns="">
          <p:sp>
            <p:nvSpPr>
              <p:cNvPr id="148" name="TextBox 147"/>
              <p:cNvSpPr txBox="1">
                <a:spLocks noRot="1" noChangeAspect="1" noMove="1" noResize="1" noEditPoints="1" noAdjustHandles="1" noChangeArrowheads="1" noChangeShapeType="1" noTextEdit="1"/>
              </p:cNvSpPr>
              <p:nvPr/>
            </p:nvSpPr>
            <p:spPr>
              <a:xfrm>
                <a:off x="377935" y="1478851"/>
                <a:ext cx="2508700" cy="523157"/>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9" name="TextBox 148"/>
              <p:cNvSpPr txBox="1"/>
              <p:nvPr/>
            </p:nvSpPr>
            <p:spPr>
              <a:xfrm>
                <a:off x="9140771" y="1456225"/>
                <a:ext cx="2404504" cy="523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𝑺𝒆𝒏𝒔𝒊𝒕𝒊𝒗𝒊𝒚</m:t>
                      </m:r>
                      <m:r>
                        <a:rPr lang="en-US" b="1" i="1" smtClean="0">
                          <a:latin typeface="Cambria Math" panose="02040503050406030204" pitchFamily="18" charset="0"/>
                        </a:rPr>
                        <m:t>=</m:t>
                      </m:r>
                      <m:f>
                        <m:fPr>
                          <m:ctrlPr>
                            <a:rPr lang="en-US" b="1" i="1" smtClean="0">
                              <a:latin typeface="Cambria Math" charset="0"/>
                            </a:rPr>
                          </m:ctrlPr>
                        </m:fPr>
                        <m:num>
                          <m:r>
                            <a:rPr lang="en-US" b="1" i="1" smtClean="0">
                              <a:latin typeface="Cambria Math" panose="02040503050406030204" pitchFamily="18" charset="0"/>
                            </a:rPr>
                            <m:t>𝑻𝑷</m:t>
                          </m:r>
                        </m:num>
                        <m:den>
                          <m:r>
                            <a:rPr lang="en-US" b="1" i="1" smtClean="0">
                              <a:latin typeface="Cambria Math" panose="02040503050406030204" pitchFamily="18" charset="0"/>
                            </a:rPr>
                            <m:t>𝑻𝑷</m:t>
                          </m:r>
                          <m:r>
                            <a:rPr lang="en-US" b="1" i="1" smtClean="0">
                              <a:latin typeface="Cambria Math" panose="02040503050406030204" pitchFamily="18" charset="0"/>
                            </a:rPr>
                            <m:t>+</m:t>
                          </m:r>
                          <m:r>
                            <a:rPr lang="en-US" b="1" i="1" smtClean="0">
                              <a:latin typeface="Cambria Math" panose="02040503050406030204" pitchFamily="18" charset="0"/>
                            </a:rPr>
                            <m:t>𝑭𝑵</m:t>
                          </m:r>
                        </m:den>
                      </m:f>
                    </m:oMath>
                  </m:oMathPara>
                </a14:m>
                <a:endParaRPr lang="en-US" b="1" dirty="0"/>
              </a:p>
            </p:txBody>
          </p:sp>
        </mc:Choice>
        <mc:Fallback xmlns="">
          <p:sp>
            <p:nvSpPr>
              <p:cNvPr id="149" name="TextBox 148"/>
              <p:cNvSpPr txBox="1">
                <a:spLocks noRot="1" noChangeAspect="1" noMove="1" noResize="1" noEditPoints="1" noAdjustHandles="1" noChangeArrowheads="1" noChangeShapeType="1" noTextEdit="1"/>
              </p:cNvSpPr>
              <p:nvPr/>
            </p:nvSpPr>
            <p:spPr>
              <a:xfrm>
                <a:off x="9140771" y="1456225"/>
                <a:ext cx="2404504" cy="523157"/>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519518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normAutofit/>
          </a:bodyPr>
          <a:lstStyle/>
          <a:p>
            <a:pPr algn="ctr"/>
            <a:r>
              <a:rPr lang="en-US" sz="4600" b="1" dirty="0" smtClean="0">
                <a:solidFill>
                  <a:srgbClr val="002060"/>
                </a:solidFill>
                <a:effectLst>
                  <a:outerShdw blurRad="38100" dist="38100" dir="2700000" algn="tl">
                    <a:srgbClr val="000000">
                      <a:alpha val="43137"/>
                    </a:srgbClr>
                  </a:outerShdw>
                </a:effectLst>
              </a:rPr>
              <a:t>Benchmarking the model</a:t>
            </a:r>
            <a:endParaRPr lang="en-US" sz="4600"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22</a:t>
            </a:fld>
            <a:endParaRPr lang="en-US" dirty="0"/>
          </a:p>
        </p:txBody>
      </p:sp>
      <mc:AlternateContent xmlns:mc="http://schemas.openxmlformats.org/markup-compatibility/2006" xmlns:a14="http://schemas.microsoft.com/office/drawing/2010/main">
        <mc:Choice Requires="a14">
          <p:graphicFrame>
            <p:nvGraphicFramePr>
              <p:cNvPr id="24" name="Table 23"/>
              <p:cNvGraphicFramePr>
                <a:graphicFrameLocks noGrp="1"/>
              </p:cNvGraphicFramePr>
              <p:nvPr>
                <p:extLst>
                  <p:ext uri="{D42A27DB-BD31-4B8C-83A1-F6EECF244321}">
                    <p14:modId xmlns:p14="http://schemas.microsoft.com/office/powerpoint/2010/main" val="593461363"/>
                  </p:ext>
                </p:extLst>
              </p:nvPr>
            </p:nvGraphicFramePr>
            <p:xfrm>
              <a:off x="1228165" y="1956796"/>
              <a:ext cx="9273988" cy="3471355"/>
            </p:xfrm>
            <a:graphic>
              <a:graphicData uri="http://schemas.openxmlformats.org/drawingml/2006/table">
                <a:tbl>
                  <a:tblPr firstRow="1" bandRow="1">
                    <a:tableStyleId>{5940675A-B579-460E-94D1-54222C63F5DA}</a:tableStyleId>
                  </a:tblPr>
                  <a:tblGrid>
                    <a:gridCol w="1716741"/>
                    <a:gridCol w="1506071"/>
                    <a:gridCol w="1828799"/>
                    <a:gridCol w="1842248"/>
                    <a:gridCol w="2380129"/>
                  </a:tblGrid>
                  <a:tr h="370840">
                    <a:tc rowSpan="2" gridSpan="2">
                      <a:txBody>
                        <a:bodyPr/>
                        <a:lstStyle/>
                        <a:p>
                          <a:endParaRPr lang="en-US" sz="2000"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rowSpan="2" hMerge="1">
                      <a:txBody>
                        <a:bodyPr/>
                        <a:lstStyle/>
                        <a:p>
                          <a:endParaRPr lang="en-US"/>
                        </a:p>
                      </a:txBody>
                      <a:tcPr/>
                    </a:tc>
                    <a:tc gridSpan="2">
                      <a:txBody>
                        <a:bodyPr/>
                        <a:lstStyle/>
                        <a:p>
                          <a:pPr algn="ctr"/>
                          <a:r>
                            <a:rPr lang="en-US" sz="2000" b="1" dirty="0" smtClean="0"/>
                            <a:t>Controls from RegulonDB</a:t>
                          </a:r>
                          <a:endParaRPr lang="en-US" sz="2000" b="1" dirty="0"/>
                        </a:p>
                      </a:txBody>
                      <a:tcPr/>
                    </a:tc>
                    <a:tc hMerge="1">
                      <a:txBody>
                        <a:bodyPr/>
                        <a:lstStyle/>
                        <a:p>
                          <a:endParaRPr lang="en-US" dirty="0"/>
                        </a:p>
                      </a:txBody>
                      <a:tcPr/>
                    </a:tc>
                    <a:tc rowSpan="2">
                      <a:txBody>
                        <a:bodyPr/>
                        <a:lstStyle/>
                        <a:p>
                          <a:endParaRPr lang="en-US" sz="2000"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r>
                  <a:tr h="370840">
                    <a:tc gridSpan="2" vMerge="1">
                      <a:txBody>
                        <a:bodyPr/>
                        <a:lstStyle/>
                        <a:p>
                          <a:endParaRPr lang="en-US" dirty="0"/>
                        </a:p>
                      </a:txBody>
                      <a:tcPr/>
                    </a:tc>
                    <a:tc hMerge="1" vMerge="1">
                      <a:txBody>
                        <a:bodyPr/>
                        <a:lstStyle/>
                        <a:p>
                          <a:endParaRPr lang="en-US" dirty="0"/>
                        </a:p>
                      </a:txBody>
                      <a:tcPr/>
                    </a:tc>
                    <a:tc>
                      <a:txBody>
                        <a:bodyPr/>
                        <a:lstStyle/>
                        <a:p>
                          <a:pPr algn="ctr"/>
                          <a:r>
                            <a:rPr lang="en-US" sz="2000" b="1" dirty="0" smtClean="0"/>
                            <a:t>Genes</a:t>
                          </a:r>
                          <a:r>
                            <a:rPr lang="en-US" sz="2000" b="1" baseline="0" dirty="0" smtClean="0"/>
                            <a:t> in operons</a:t>
                          </a:r>
                          <a:endParaRPr lang="en-US" sz="2000" b="1" dirty="0"/>
                        </a:p>
                      </a:txBody>
                      <a:tcPr anchor="ctr"/>
                    </a:tc>
                    <a:tc>
                      <a:txBody>
                        <a:bodyPr/>
                        <a:lstStyle/>
                        <a:p>
                          <a:pPr algn="ctr"/>
                          <a:r>
                            <a:rPr lang="en-US" sz="2000" b="1" dirty="0" smtClean="0"/>
                            <a:t>Genes</a:t>
                          </a:r>
                          <a:r>
                            <a:rPr lang="en-US" sz="2000" b="1" baseline="0" dirty="0" smtClean="0"/>
                            <a:t> at operon borders</a:t>
                          </a:r>
                          <a:endParaRPr lang="en-US" sz="2000" b="1" dirty="0"/>
                        </a:p>
                      </a:txBody>
                      <a:tcPr anchor="ctr"/>
                    </a:tc>
                    <a:tc vMerge="1">
                      <a:txBody>
                        <a:bodyPr/>
                        <a:lstStyle/>
                        <a:p>
                          <a:endParaRPr lang="en-US" dirty="0"/>
                        </a:p>
                      </a:txBody>
                      <a:tcPr/>
                    </a:tc>
                  </a:tr>
                  <a:tr h="370840">
                    <a:tc rowSpan="2">
                      <a:txBody>
                        <a:bodyPr/>
                        <a:lstStyle/>
                        <a:p>
                          <a:pPr marL="0" indent="0" algn="ctr"/>
                          <a:r>
                            <a:rPr lang="en-US" sz="2000" b="1" dirty="0" smtClean="0"/>
                            <a:t>Predictions of Transcription Units by our model</a:t>
                          </a:r>
                          <a:endParaRPr lang="en-US" sz="2000" b="1" dirty="0"/>
                        </a:p>
                      </a:txBody>
                      <a:tcPr anchor="ctr"/>
                    </a:tc>
                    <a:tc>
                      <a:txBody>
                        <a:bodyPr/>
                        <a:lstStyle/>
                        <a:p>
                          <a:pPr algn="ctr"/>
                          <a:r>
                            <a:rPr lang="en-US" sz="2000" b="1" dirty="0" smtClean="0"/>
                            <a:t>Positive</a:t>
                          </a:r>
                          <a:r>
                            <a:rPr lang="en-US" sz="2000" b="1" baseline="0" dirty="0" smtClean="0"/>
                            <a:t> prediction</a:t>
                          </a:r>
                          <a:endParaRPr lang="en-US" sz="2000" b="1" dirty="0"/>
                        </a:p>
                      </a:txBody>
                      <a:tcPr/>
                    </a:tc>
                    <a:tc>
                      <a:txBody>
                        <a:bodyPr/>
                        <a:lstStyle/>
                        <a:p>
                          <a:pPr algn="ctr"/>
                          <a:r>
                            <a:rPr lang="en-US" sz="2000" b="1" dirty="0" smtClean="0"/>
                            <a:t>TP</a:t>
                          </a:r>
                          <a:endParaRPr lang="en-US" sz="2000" b="1" dirty="0"/>
                        </a:p>
                      </a:txBody>
                      <a:tcPr anchor="ctr">
                        <a:solidFill>
                          <a:srgbClr val="66FF66"/>
                        </a:solidFill>
                      </a:tcPr>
                    </a:tc>
                    <a:tc>
                      <a:txBody>
                        <a:bodyPr/>
                        <a:lstStyle/>
                        <a:p>
                          <a:pPr algn="ctr"/>
                          <a:r>
                            <a:rPr lang="en-US" sz="2000" b="1" dirty="0" smtClean="0"/>
                            <a:t>FP</a:t>
                          </a:r>
                          <a:endParaRPr lang="en-US" sz="2000" b="1" dirty="0"/>
                        </a:p>
                      </a:txBody>
                      <a:tcPr anchor="ctr">
                        <a:solidFill>
                          <a:srgbClr val="FF5050"/>
                        </a:solidFill>
                      </a:tcPr>
                    </a:tc>
                    <a:tc>
                      <a:txBody>
                        <a:bodyPr/>
                        <a:lstStyle/>
                        <a:p>
                          <a:pPr algn="ct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𝑷𝑷𝑽</m:t>
                                </m:r>
                                <m:r>
                                  <a:rPr lang="en-US" sz="2000" b="1" i="1" smtClean="0">
                                    <a:latin typeface="Cambria Math" panose="02040503050406030204" pitchFamily="18" charset="0"/>
                                  </a:rPr>
                                  <m:t>=</m:t>
                                </m:r>
                                <m:f>
                                  <m:fPr>
                                    <m:ctrlPr>
                                      <a:rPr lang="en-US" sz="2000" b="1" i="1" smtClean="0">
                                        <a:latin typeface="Cambria Math" charset="0"/>
                                      </a:rPr>
                                    </m:ctrlPr>
                                  </m:fPr>
                                  <m:num>
                                    <m:r>
                                      <a:rPr lang="en-US" sz="2000" b="1" i="1" smtClean="0">
                                        <a:latin typeface="Cambria Math" panose="02040503050406030204" pitchFamily="18" charset="0"/>
                                      </a:rPr>
                                      <m:t>𝑻𝑷</m:t>
                                    </m:r>
                                  </m:num>
                                  <m:den>
                                    <m:r>
                                      <a:rPr lang="en-US" sz="2000" b="1" i="1" smtClean="0">
                                        <a:latin typeface="Cambria Math" panose="02040503050406030204" pitchFamily="18" charset="0"/>
                                      </a:rPr>
                                      <m:t>𝑻𝑷</m:t>
                                    </m:r>
                                    <m:r>
                                      <a:rPr lang="en-US" sz="2000" b="1" i="1" smtClean="0">
                                        <a:latin typeface="Cambria Math" panose="02040503050406030204" pitchFamily="18" charset="0"/>
                                      </a:rPr>
                                      <m:t>+</m:t>
                                    </m:r>
                                    <m:r>
                                      <a:rPr lang="en-US" sz="2000" b="1" i="1" smtClean="0">
                                        <a:latin typeface="Cambria Math" panose="02040503050406030204" pitchFamily="18" charset="0"/>
                                      </a:rPr>
                                      <m:t>𝑭𝑷</m:t>
                                    </m:r>
                                  </m:den>
                                </m:f>
                              </m:oMath>
                            </m:oMathPara>
                          </a14:m>
                          <a:endParaRPr lang="en-US" sz="2000" b="1" dirty="0"/>
                        </a:p>
                      </a:txBody>
                      <a:tcPr anchor="ctr"/>
                    </a:tc>
                  </a:tr>
                  <a:tr h="370840">
                    <a:tc vMerge="1">
                      <a:txBody>
                        <a:bodyPr/>
                        <a:lstStyle/>
                        <a:p>
                          <a:endParaRPr lang="en-US" dirty="0"/>
                        </a:p>
                      </a:txBody>
                      <a:tcPr/>
                    </a:tc>
                    <a:tc>
                      <a:txBody>
                        <a:bodyPr/>
                        <a:lstStyle/>
                        <a:p>
                          <a:pPr algn="ctr"/>
                          <a:r>
                            <a:rPr lang="en-US" sz="2000" b="1" dirty="0" smtClean="0"/>
                            <a:t>Negative prediction</a:t>
                          </a:r>
                          <a:endParaRPr lang="en-US" sz="2000" b="1" dirty="0"/>
                        </a:p>
                      </a:txBody>
                      <a:tcPr/>
                    </a:tc>
                    <a:tc>
                      <a:txBody>
                        <a:bodyPr/>
                        <a:lstStyle/>
                        <a:p>
                          <a:pPr algn="ctr"/>
                          <a:r>
                            <a:rPr lang="en-US" sz="2000" b="1" dirty="0" smtClean="0"/>
                            <a:t>FN</a:t>
                          </a:r>
                          <a:endParaRPr lang="en-US" sz="2000" b="1" dirty="0"/>
                        </a:p>
                      </a:txBody>
                      <a:tcPr anchor="ctr">
                        <a:solidFill>
                          <a:srgbClr val="FF5050"/>
                        </a:solidFill>
                      </a:tcPr>
                    </a:tc>
                    <a:tc>
                      <a:txBody>
                        <a:bodyPr/>
                        <a:lstStyle/>
                        <a:p>
                          <a:pPr algn="ctr"/>
                          <a:r>
                            <a:rPr lang="en-US" sz="2000" b="1" dirty="0" smtClean="0"/>
                            <a:t>TN</a:t>
                          </a:r>
                          <a:endParaRPr lang="en-US" sz="2000" b="1" dirty="0"/>
                        </a:p>
                      </a:txBody>
                      <a:tcPr anchor="ctr">
                        <a:solidFill>
                          <a:srgbClr val="66FF66"/>
                        </a:solidFill>
                      </a:tcPr>
                    </a:tc>
                    <a:tc>
                      <a:txBody>
                        <a:bodyPr/>
                        <a:lstStyle/>
                        <a:p>
                          <a:pPr algn="ct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𝑵𝑷𝑽</m:t>
                                </m:r>
                                <m:r>
                                  <a:rPr lang="en-US" sz="2000" b="1" i="1" smtClean="0">
                                    <a:latin typeface="Cambria Math" panose="02040503050406030204" pitchFamily="18" charset="0"/>
                                  </a:rPr>
                                  <m:t>=</m:t>
                                </m:r>
                                <m:f>
                                  <m:fPr>
                                    <m:ctrlPr>
                                      <a:rPr lang="en-US" sz="2000" b="1" i="1" smtClean="0">
                                        <a:latin typeface="Cambria Math" charset="0"/>
                                      </a:rPr>
                                    </m:ctrlPr>
                                  </m:fPr>
                                  <m:num>
                                    <m:r>
                                      <a:rPr lang="en-US" sz="2000" b="1" i="1" smtClean="0">
                                        <a:latin typeface="Cambria Math" panose="02040503050406030204" pitchFamily="18" charset="0"/>
                                      </a:rPr>
                                      <m:t>𝑻𝑵</m:t>
                                    </m:r>
                                  </m:num>
                                  <m:den>
                                    <m:r>
                                      <a:rPr lang="en-US" sz="2000" b="1" i="1" smtClean="0">
                                        <a:latin typeface="Cambria Math" panose="02040503050406030204" pitchFamily="18" charset="0"/>
                                      </a:rPr>
                                      <m:t>𝑻𝑵</m:t>
                                    </m:r>
                                    <m:r>
                                      <a:rPr lang="en-US" sz="2000" b="1" i="1" smtClean="0">
                                        <a:latin typeface="Cambria Math" panose="02040503050406030204" pitchFamily="18" charset="0"/>
                                      </a:rPr>
                                      <m:t>+</m:t>
                                    </m:r>
                                    <m:r>
                                      <a:rPr lang="en-US" sz="2000" b="1" i="1" smtClean="0">
                                        <a:latin typeface="Cambria Math" panose="02040503050406030204" pitchFamily="18" charset="0"/>
                                      </a:rPr>
                                      <m:t>𝑭𝑵</m:t>
                                    </m:r>
                                  </m:den>
                                </m:f>
                              </m:oMath>
                            </m:oMathPara>
                          </a14:m>
                          <a:endParaRPr lang="en-US" sz="2000" b="1" dirty="0"/>
                        </a:p>
                      </a:txBody>
                      <a:tcPr anchor="ctr"/>
                    </a:tc>
                  </a:tr>
                  <a:tr h="370840">
                    <a:tc gridSpan="2">
                      <a:txBody>
                        <a:bodyPr/>
                        <a:lstStyle/>
                        <a:p>
                          <a:endParaRPr lang="en-US" sz="2000" dirty="0"/>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hMerge="1">
                      <a:txBody>
                        <a:bodyPr/>
                        <a:lstStyle/>
                        <a:p>
                          <a:endParaRPr lang="en-US" dirty="0"/>
                        </a:p>
                      </a:txBody>
                      <a:tcPr/>
                    </a:tc>
                    <a:tc>
                      <a:txBody>
                        <a:bodyPr/>
                        <a:lstStyle/>
                        <a:p>
                          <a:pPr algn="ctr"/>
                          <a:r>
                            <a:rPr lang="en-US" sz="2000" b="1" dirty="0" smtClean="0"/>
                            <a:t>Sensitivity:</a:t>
                          </a:r>
                        </a:p>
                        <a:p>
                          <a:pPr algn="ctr"/>
                          <a14:m>
                            <m:oMathPara xmlns:m="http://schemas.openxmlformats.org/officeDocument/2006/math">
                              <m:oMathParaPr>
                                <m:jc m:val="centerGroup"/>
                              </m:oMathParaPr>
                              <m:oMath xmlns:m="http://schemas.openxmlformats.org/officeDocument/2006/math">
                                <m:f>
                                  <m:fPr>
                                    <m:ctrlPr>
                                      <a:rPr lang="en-US" sz="2000" b="1" i="1" smtClean="0">
                                        <a:latin typeface="Cambria Math" charset="0"/>
                                      </a:rPr>
                                    </m:ctrlPr>
                                  </m:fPr>
                                  <m:num>
                                    <m:r>
                                      <a:rPr lang="en-US" sz="2000" b="1" i="1" smtClean="0">
                                        <a:latin typeface="Cambria Math" panose="02040503050406030204" pitchFamily="18" charset="0"/>
                                      </a:rPr>
                                      <m:t>𝑻𝑷</m:t>
                                    </m:r>
                                  </m:num>
                                  <m:den>
                                    <m:r>
                                      <a:rPr lang="en-US" sz="2000" b="1" i="1" smtClean="0">
                                        <a:latin typeface="Cambria Math" panose="02040503050406030204" pitchFamily="18" charset="0"/>
                                      </a:rPr>
                                      <m:t>𝑻𝑷</m:t>
                                    </m:r>
                                    <m:r>
                                      <a:rPr lang="en-US" sz="2000" b="1" i="1" smtClean="0">
                                        <a:latin typeface="Cambria Math" panose="02040503050406030204" pitchFamily="18" charset="0"/>
                                      </a:rPr>
                                      <m:t>+</m:t>
                                    </m:r>
                                    <m:r>
                                      <a:rPr lang="en-US" sz="2000" b="1" i="1" smtClean="0">
                                        <a:latin typeface="Cambria Math" panose="02040503050406030204" pitchFamily="18" charset="0"/>
                                      </a:rPr>
                                      <m:t>𝑭𝑵</m:t>
                                    </m:r>
                                  </m:den>
                                </m:f>
                              </m:oMath>
                            </m:oMathPara>
                          </a14:m>
                          <a:endParaRPr lang="en-US" sz="2000" b="1" dirty="0"/>
                        </a:p>
                      </a:txBody>
                      <a:tcPr anchor="ctr"/>
                    </a:tc>
                    <a:tc>
                      <a:txBody>
                        <a:bodyPr/>
                        <a:lstStyle/>
                        <a:p>
                          <a:pPr algn="ctr"/>
                          <a:r>
                            <a:rPr lang="en-US" sz="2000" b="1" dirty="0" smtClean="0"/>
                            <a:t>Specificity:</a:t>
                          </a:r>
                        </a:p>
                        <a:p>
                          <a:pPr algn="ctr"/>
                          <a14:m>
                            <m:oMathPara xmlns:m="http://schemas.openxmlformats.org/officeDocument/2006/math">
                              <m:oMathParaPr>
                                <m:jc m:val="centerGroup"/>
                              </m:oMathParaPr>
                              <m:oMath xmlns:m="http://schemas.openxmlformats.org/officeDocument/2006/math">
                                <m:f>
                                  <m:fPr>
                                    <m:ctrlPr>
                                      <a:rPr lang="en-US" sz="2000" b="1" i="1" smtClean="0">
                                        <a:latin typeface="Cambria Math" charset="0"/>
                                      </a:rPr>
                                    </m:ctrlPr>
                                  </m:fPr>
                                  <m:num>
                                    <m:r>
                                      <a:rPr lang="en-US" sz="2000" b="1" i="1" smtClean="0">
                                        <a:latin typeface="Cambria Math" panose="02040503050406030204" pitchFamily="18" charset="0"/>
                                      </a:rPr>
                                      <m:t>𝑻𝑵</m:t>
                                    </m:r>
                                  </m:num>
                                  <m:den>
                                    <m:r>
                                      <a:rPr lang="en-US" sz="2000" b="1" i="1" smtClean="0">
                                        <a:latin typeface="Cambria Math" panose="02040503050406030204" pitchFamily="18" charset="0"/>
                                      </a:rPr>
                                      <m:t>𝑻𝑵</m:t>
                                    </m:r>
                                    <m:r>
                                      <a:rPr lang="en-US" sz="2000" b="1" i="1" smtClean="0">
                                        <a:latin typeface="Cambria Math" panose="02040503050406030204" pitchFamily="18" charset="0"/>
                                      </a:rPr>
                                      <m:t>+</m:t>
                                    </m:r>
                                    <m:r>
                                      <a:rPr lang="en-US" sz="2000" b="1" i="1" smtClean="0">
                                        <a:latin typeface="Cambria Math" panose="02040503050406030204" pitchFamily="18" charset="0"/>
                                      </a:rPr>
                                      <m:t>𝑭𝑷</m:t>
                                    </m:r>
                                  </m:den>
                                </m:f>
                              </m:oMath>
                            </m:oMathPara>
                          </a14:m>
                          <a:endParaRPr lang="en-US" sz="2000" b="1" dirty="0"/>
                        </a:p>
                      </a:txBody>
                      <a:tcPr anchor="ctr"/>
                    </a:tc>
                    <a:tc>
                      <a:txBody>
                        <a:bodyPr/>
                        <a:lstStyle/>
                        <a:p>
                          <a:endParaRPr lang="en-US" sz="2000" dirty="0"/>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r>
                </a:tbl>
              </a:graphicData>
            </a:graphic>
          </p:graphicFrame>
        </mc:Choice>
        <mc:Fallback xmlns="">
          <p:graphicFrame>
            <p:nvGraphicFramePr>
              <p:cNvPr id="24" name="Table 23"/>
              <p:cNvGraphicFramePr>
                <a:graphicFrameLocks noGrp="1"/>
              </p:cNvGraphicFramePr>
              <p:nvPr>
                <p:extLst>
                  <p:ext uri="{D42A27DB-BD31-4B8C-83A1-F6EECF244321}">
                    <p14:modId xmlns:p14="http://schemas.microsoft.com/office/powerpoint/2010/main" val="593461363"/>
                  </p:ext>
                </p:extLst>
              </p:nvPr>
            </p:nvGraphicFramePr>
            <p:xfrm>
              <a:off x="1228165" y="1956796"/>
              <a:ext cx="9273988" cy="3471355"/>
            </p:xfrm>
            <a:graphic>
              <a:graphicData uri="http://schemas.openxmlformats.org/drawingml/2006/table">
                <a:tbl>
                  <a:tblPr firstRow="1" bandRow="1">
                    <a:tableStyleId>{5940675A-B579-460E-94D1-54222C63F5DA}</a:tableStyleId>
                  </a:tblPr>
                  <a:tblGrid>
                    <a:gridCol w="1716741"/>
                    <a:gridCol w="1506071"/>
                    <a:gridCol w="1828799"/>
                    <a:gridCol w="1842248"/>
                    <a:gridCol w="2380129"/>
                  </a:tblGrid>
                  <a:tr h="396240">
                    <a:tc rowSpan="2" gridSpan="2">
                      <a:txBody>
                        <a:bodyPr/>
                        <a:lstStyle/>
                        <a:p>
                          <a:endParaRPr lang="en-US" sz="2000"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rowSpan="2" hMerge="1">
                      <a:txBody>
                        <a:bodyPr/>
                        <a:lstStyle/>
                        <a:p>
                          <a:endParaRPr lang="en-US"/>
                        </a:p>
                      </a:txBody>
                      <a:tcPr/>
                    </a:tc>
                    <a:tc gridSpan="2">
                      <a:txBody>
                        <a:bodyPr/>
                        <a:lstStyle/>
                        <a:p>
                          <a:pPr algn="ctr"/>
                          <a:r>
                            <a:rPr lang="en-US" sz="2000" b="1" dirty="0" smtClean="0"/>
                            <a:t>Controls from RegulonDB</a:t>
                          </a:r>
                          <a:endParaRPr lang="en-US" sz="2000" b="1" dirty="0"/>
                        </a:p>
                      </a:txBody>
                      <a:tcPr/>
                    </a:tc>
                    <a:tc hMerge="1">
                      <a:txBody>
                        <a:bodyPr/>
                        <a:lstStyle/>
                        <a:p>
                          <a:endParaRPr lang="en-US" dirty="0"/>
                        </a:p>
                      </a:txBody>
                      <a:tcPr/>
                    </a:tc>
                    <a:tc rowSpan="2">
                      <a:txBody>
                        <a:bodyPr/>
                        <a:lstStyle/>
                        <a:p>
                          <a:endParaRPr lang="en-US" sz="2000"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r>
                  <a:tr h="701040">
                    <a:tc gridSpan="2" vMerge="1">
                      <a:txBody>
                        <a:bodyPr/>
                        <a:lstStyle/>
                        <a:p>
                          <a:endParaRPr lang="en-US" dirty="0"/>
                        </a:p>
                      </a:txBody>
                      <a:tcPr/>
                    </a:tc>
                    <a:tc hMerge="1" vMerge="1">
                      <a:txBody>
                        <a:bodyPr/>
                        <a:lstStyle/>
                        <a:p>
                          <a:endParaRPr lang="en-US" dirty="0"/>
                        </a:p>
                      </a:txBody>
                      <a:tcPr/>
                    </a:tc>
                    <a:tc>
                      <a:txBody>
                        <a:bodyPr/>
                        <a:lstStyle/>
                        <a:p>
                          <a:pPr algn="ctr"/>
                          <a:r>
                            <a:rPr lang="en-US" sz="2000" b="1" dirty="0" smtClean="0"/>
                            <a:t>Genes</a:t>
                          </a:r>
                          <a:r>
                            <a:rPr lang="en-US" sz="2000" b="1" baseline="0" dirty="0" smtClean="0"/>
                            <a:t> in operons</a:t>
                          </a:r>
                          <a:endParaRPr lang="en-US" sz="2000" b="1" dirty="0"/>
                        </a:p>
                      </a:txBody>
                      <a:tcPr anchor="ctr"/>
                    </a:tc>
                    <a:tc>
                      <a:txBody>
                        <a:bodyPr/>
                        <a:lstStyle/>
                        <a:p>
                          <a:pPr algn="ctr"/>
                          <a:r>
                            <a:rPr lang="en-US" sz="2000" b="1" dirty="0" smtClean="0"/>
                            <a:t>Genes</a:t>
                          </a:r>
                          <a:r>
                            <a:rPr lang="en-US" sz="2000" b="1" baseline="0" dirty="0" smtClean="0"/>
                            <a:t> at operon borders</a:t>
                          </a:r>
                          <a:endParaRPr lang="en-US" sz="2000" b="1" dirty="0"/>
                        </a:p>
                      </a:txBody>
                      <a:tcPr anchor="ctr"/>
                    </a:tc>
                    <a:tc vMerge="1">
                      <a:txBody>
                        <a:bodyPr/>
                        <a:lstStyle/>
                        <a:p>
                          <a:endParaRPr lang="en-US" dirty="0"/>
                        </a:p>
                      </a:txBody>
                      <a:tcPr/>
                    </a:tc>
                  </a:tr>
                  <a:tr h="701040">
                    <a:tc rowSpan="2">
                      <a:txBody>
                        <a:bodyPr/>
                        <a:lstStyle/>
                        <a:p>
                          <a:pPr marL="0" indent="0" algn="ctr"/>
                          <a:r>
                            <a:rPr lang="en-US" sz="2000" b="1" dirty="0" smtClean="0"/>
                            <a:t>Predictions of</a:t>
                          </a:r>
                          <a:r>
                            <a:rPr lang="en-US" sz="2000" b="1" dirty="0" smtClean="0"/>
                            <a:t> Transcription Units by our model</a:t>
                          </a:r>
                          <a:endParaRPr lang="en-US" sz="2000" b="1" dirty="0"/>
                        </a:p>
                      </a:txBody>
                      <a:tcPr anchor="ctr"/>
                    </a:tc>
                    <a:tc>
                      <a:txBody>
                        <a:bodyPr/>
                        <a:lstStyle/>
                        <a:p>
                          <a:pPr algn="ctr"/>
                          <a:r>
                            <a:rPr lang="en-US" sz="2000" b="1" dirty="0" smtClean="0"/>
                            <a:t>Positive</a:t>
                          </a:r>
                          <a:r>
                            <a:rPr lang="en-US" sz="2000" b="1" baseline="0" dirty="0" smtClean="0"/>
                            <a:t> prediction</a:t>
                          </a:r>
                          <a:endParaRPr lang="en-US" sz="2000" b="1" dirty="0"/>
                        </a:p>
                      </a:txBody>
                      <a:tcPr/>
                    </a:tc>
                    <a:tc>
                      <a:txBody>
                        <a:bodyPr/>
                        <a:lstStyle/>
                        <a:p>
                          <a:pPr algn="ctr"/>
                          <a:r>
                            <a:rPr lang="en-US" sz="2000" b="1" dirty="0" smtClean="0"/>
                            <a:t>TP</a:t>
                          </a:r>
                          <a:endParaRPr lang="en-US" sz="2000" b="1" dirty="0"/>
                        </a:p>
                      </a:txBody>
                      <a:tcPr anchor="ctr">
                        <a:solidFill>
                          <a:srgbClr val="66FF66"/>
                        </a:solidFill>
                      </a:tcPr>
                    </a:tc>
                    <a:tc>
                      <a:txBody>
                        <a:bodyPr/>
                        <a:lstStyle/>
                        <a:p>
                          <a:pPr algn="ctr"/>
                          <a:r>
                            <a:rPr lang="en-US" sz="2000" b="1" dirty="0" smtClean="0"/>
                            <a:t>FP</a:t>
                          </a:r>
                          <a:endParaRPr lang="en-US" sz="2000" b="1" dirty="0"/>
                        </a:p>
                      </a:txBody>
                      <a:tcPr anchor="ctr">
                        <a:solidFill>
                          <a:srgbClr val="FF5050"/>
                        </a:solidFill>
                      </a:tcPr>
                    </a:tc>
                    <a:tc>
                      <a:txBody>
                        <a:bodyPr/>
                        <a:lstStyle/>
                        <a:p>
                          <a:endParaRPr lang="en-US"/>
                        </a:p>
                      </a:txBody>
                      <a:tcPr anchor="ctr">
                        <a:blipFill rotWithShape="0">
                          <a:blip r:embed="rId2"/>
                          <a:stretch>
                            <a:fillRect l="-289514" t="-159483" r="-512" b="-238793"/>
                          </a:stretch>
                        </a:blipFill>
                      </a:tcPr>
                    </a:tc>
                  </a:tr>
                  <a:tr h="701040">
                    <a:tc vMerge="1">
                      <a:txBody>
                        <a:bodyPr/>
                        <a:lstStyle/>
                        <a:p>
                          <a:endParaRPr lang="en-US" dirty="0"/>
                        </a:p>
                      </a:txBody>
                      <a:tcPr/>
                    </a:tc>
                    <a:tc>
                      <a:txBody>
                        <a:bodyPr/>
                        <a:lstStyle/>
                        <a:p>
                          <a:pPr algn="ctr"/>
                          <a:r>
                            <a:rPr lang="en-US" sz="2000" b="1" dirty="0" smtClean="0"/>
                            <a:t>Negative prediction</a:t>
                          </a:r>
                          <a:endParaRPr lang="en-US" sz="2000" b="1" dirty="0"/>
                        </a:p>
                      </a:txBody>
                      <a:tcPr/>
                    </a:tc>
                    <a:tc>
                      <a:txBody>
                        <a:bodyPr/>
                        <a:lstStyle/>
                        <a:p>
                          <a:pPr algn="ctr"/>
                          <a:r>
                            <a:rPr lang="en-US" sz="2000" b="1" dirty="0" smtClean="0"/>
                            <a:t>FN</a:t>
                          </a:r>
                          <a:endParaRPr lang="en-US" sz="2000" b="1" dirty="0"/>
                        </a:p>
                      </a:txBody>
                      <a:tcPr anchor="ctr">
                        <a:solidFill>
                          <a:srgbClr val="FF5050"/>
                        </a:solidFill>
                      </a:tcPr>
                    </a:tc>
                    <a:tc>
                      <a:txBody>
                        <a:bodyPr/>
                        <a:lstStyle/>
                        <a:p>
                          <a:pPr algn="ctr"/>
                          <a:r>
                            <a:rPr lang="en-US" sz="2000" b="1" dirty="0" smtClean="0"/>
                            <a:t>TN</a:t>
                          </a:r>
                          <a:endParaRPr lang="en-US" sz="2000" b="1" dirty="0"/>
                        </a:p>
                      </a:txBody>
                      <a:tcPr anchor="ctr">
                        <a:solidFill>
                          <a:srgbClr val="66FF66"/>
                        </a:solidFill>
                      </a:tcPr>
                    </a:tc>
                    <a:tc>
                      <a:txBody>
                        <a:bodyPr/>
                        <a:lstStyle/>
                        <a:p>
                          <a:endParaRPr lang="en-US"/>
                        </a:p>
                      </a:txBody>
                      <a:tcPr anchor="ctr">
                        <a:blipFill rotWithShape="0">
                          <a:blip r:embed="rId2"/>
                          <a:stretch>
                            <a:fillRect l="-289514" t="-261739" r="-512" b="-140870"/>
                          </a:stretch>
                        </a:blipFill>
                      </a:tcPr>
                    </a:tc>
                  </a:tr>
                  <a:tr h="971995">
                    <a:tc gridSpan="2">
                      <a:txBody>
                        <a:bodyPr/>
                        <a:lstStyle/>
                        <a:p>
                          <a:endParaRPr lang="en-US" sz="2000" dirty="0"/>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hMerge="1">
                      <a:txBody>
                        <a:bodyPr/>
                        <a:lstStyle/>
                        <a:p>
                          <a:endParaRPr lang="en-US" dirty="0"/>
                        </a:p>
                      </a:txBody>
                      <a:tcPr/>
                    </a:tc>
                    <a:tc>
                      <a:txBody>
                        <a:bodyPr/>
                        <a:lstStyle/>
                        <a:p>
                          <a:endParaRPr lang="en-US"/>
                        </a:p>
                      </a:txBody>
                      <a:tcPr anchor="ctr">
                        <a:blipFill rotWithShape="0">
                          <a:blip r:embed="rId2"/>
                          <a:stretch>
                            <a:fillRect l="-176667" t="-260000" r="-231667" b="-1250"/>
                          </a:stretch>
                        </a:blipFill>
                      </a:tcPr>
                    </a:tc>
                    <a:tc>
                      <a:txBody>
                        <a:bodyPr/>
                        <a:lstStyle/>
                        <a:p>
                          <a:endParaRPr lang="en-US"/>
                        </a:p>
                      </a:txBody>
                      <a:tcPr anchor="ctr">
                        <a:blipFill rotWithShape="0">
                          <a:blip r:embed="rId2"/>
                          <a:stretch>
                            <a:fillRect l="-274834" t="-260000" r="-130132" b="-1250"/>
                          </a:stretch>
                        </a:blipFill>
                      </a:tcPr>
                    </a:tc>
                    <a:tc>
                      <a:txBody>
                        <a:bodyPr/>
                        <a:lstStyle/>
                        <a:p>
                          <a:endParaRPr lang="en-US" sz="2000" dirty="0"/>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r>
                </a:tbl>
              </a:graphicData>
            </a:graphic>
          </p:graphicFrame>
        </mc:Fallback>
      </mc:AlternateContent>
    </p:spTree>
    <p:extLst>
      <p:ext uri="{BB962C8B-B14F-4D97-AF65-F5344CB8AC3E}">
        <p14:creationId xmlns:p14="http://schemas.microsoft.com/office/powerpoint/2010/main" val="16846847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normAutofit/>
          </a:bodyPr>
          <a:lstStyle/>
          <a:p>
            <a:pPr algn="ctr"/>
            <a:r>
              <a:rPr lang="en-US" sz="4600" b="1" dirty="0" smtClean="0">
                <a:solidFill>
                  <a:srgbClr val="002060"/>
                </a:solidFill>
                <a:effectLst>
                  <a:outerShdw blurRad="38100" dist="38100" dir="2700000" algn="tl">
                    <a:srgbClr val="000000">
                      <a:alpha val="43137"/>
                    </a:srgbClr>
                  </a:outerShdw>
                </a:effectLst>
              </a:rPr>
              <a:t>Related Calculations</a:t>
            </a:r>
            <a:endParaRPr lang="en-US" sz="4600"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23</a:t>
            </a:fld>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8667692" y="1475683"/>
                <a:ext cx="2508700" cy="523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𝑺𝒑𝒆𝒄𝒊𝒇𝒊𝒄𝒊𝒕𝒚</m:t>
                      </m:r>
                      <m:r>
                        <a:rPr lang="en-US" b="1" i="1" smtClean="0">
                          <a:latin typeface="Cambria Math" panose="02040503050406030204" pitchFamily="18" charset="0"/>
                        </a:rPr>
                        <m:t>=</m:t>
                      </m:r>
                      <m:f>
                        <m:fPr>
                          <m:ctrlPr>
                            <a:rPr lang="en-US" b="1" i="1" smtClean="0">
                              <a:latin typeface="Cambria Math" charset="0"/>
                            </a:rPr>
                          </m:ctrlPr>
                        </m:fPr>
                        <m:num>
                          <m:r>
                            <a:rPr lang="en-US" b="1" i="1" smtClean="0">
                              <a:latin typeface="Cambria Math" panose="02040503050406030204" pitchFamily="18" charset="0"/>
                            </a:rPr>
                            <m:t>𝑻𝑵</m:t>
                          </m:r>
                        </m:num>
                        <m:den>
                          <m:r>
                            <a:rPr lang="en-US" b="1" i="1" smtClean="0">
                              <a:latin typeface="Cambria Math" panose="02040503050406030204" pitchFamily="18" charset="0"/>
                            </a:rPr>
                            <m:t>𝑻𝑵</m:t>
                          </m:r>
                          <m:r>
                            <a:rPr lang="en-US" b="1" i="1" smtClean="0">
                              <a:latin typeface="Cambria Math" panose="02040503050406030204" pitchFamily="18" charset="0"/>
                            </a:rPr>
                            <m:t>+</m:t>
                          </m:r>
                          <m:r>
                            <a:rPr lang="en-US" b="1" i="1" smtClean="0">
                              <a:latin typeface="Cambria Math" panose="02040503050406030204" pitchFamily="18" charset="0"/>
                            </a:rPr>
                            <m:t>𝑭𝑷</m:t>
                          </m:r>
                        </m:den>
                      </m:f>
                    </m:oMath>
                  </m:oMathPara>
                </a14:m>
                <a:endParaRPr lang="en-US" b="1" dirty="0"/>
              </a:p>
            </p:txBody>
          </p:sp>
        </mc:Choice>
        <mc:Fallback xmlns="">
          <p:sp>
            <p:nvSpPr>
              <p:cNvPr id="3" name="TextBox 2"/>
              <p:cNvSpPr txBox="1">
                <a:spLocks noRot="1" noChangeAspect="1" noMove="1" noResize="1" noEditPoints="1" noAdjustHandles="1" noChangeArrowheads="1" noChangeShapeType="1" noTextEdit="1"/>
              </p:cNvSpPr>
              <p:nvPr/>
            </p:nvSpPr>
            <p:spPr>
              <a:xfrm>
                <a:off x="8667692" y="1475683"/>
                <a:ext cx="2508700" cy="523157"/>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90152" y="1572347"/>
                <a:ext cx="2404504" cy="523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𝑺𝒆𝒏𝒔𝒊𝒕𝒊𝒗𝒊𝒚</m:t>
                      </m:r>
                      <m:r>
                        <a:rPr lang="en-US" b="1" i="1" smtClean="0">
                          <a:latin typeface="Cambria Math" panose="02040503050406030204" pitchFamily="18" charset="0"/>
                        </a:rPr>
                        <m:t>=</m:t>
                      </m:r>
                      <m:f>
                        <m:fPr>
                          <m:ctrlPr>
                            <a:rPr lang="en-US" b="1" i="1" smtClean="0">
                              <a:latin typeface="Cambria Math" charset="0"/>
                            </a:rPr>
                          </m:ctrlPr>
                        </m:fPr>
                        <m:num>
                          <m:r>
                            <a:rPr lang="en-US" b="1" i="1" smtClean="0">
                              <a:latin typeface="Cambria Math" panose="02040503050406030204" pitchFamily="18" charset="0"/>
                            </a:rPr>
                            <m:t>𝑻𝑷</m:t>
                          </m:r>
                        </m:num>
                        <m:den>
                          <m:r>
                            <a:rPr lang="en-US" b="1" i="1" smtClean="0">
                              <a:latin typeface="Cambria Math" panose="02040503050406030204" pitchFamily="18" charset="0"/>
                            </a:rPr>
                            <m:t>𝑻𝑷</m:t>
                          </m:r>
                          <m:r>
                            <a:rPr lang="en-US" b="1" i="1" smtClean="0">
                              <a:latin typeface="Cambria Math" panose="02040503050406030204" pitchFamily="18" charset="0"/>
                            </a:rPr>
                            <m:t>+</m:t>
                          </m:r>
                          <m:r>
                            <a:rPr lang="en-US" b="1" i="1" smtClean="0">
                              <a:latin typeface="Cambria Math" panose="02040503050406030204" pitchFamily="18" charset="0"/>
                            </a:rPr>
                            <m:t>𝑭𝑵</m:t>
                          </m:r>
                        </m:den>
                      </m:f>
                    </m:oMath>
                  </m:oMathPara>
                </a14:m>
                <a:endParaRPr lang="en-US" b="1" dirty="0"/>
              </a:p>
            </p:txBody>
          </p:sp>
        </mc:Choice>
        <mc:Fallback xmlns="">
          <p:sp>
            <p:nvSpPr>
              <p:cNvPr id="8" name="TextBox 7"/>
              <p:cNvSpPr txBox="1">
                <a:spLocks noRot="1" noChangeAspect="1" noMove="1" noResize="1" noEditPoints="1" noAdjustHandles="1" noChangeArrowheads="1" noChangeShapeType="1" noTextEdit="1"/>
              </p:cNvSpPr>
              <p:nvPr/>
            </p:nvSpPr>
            <p:spPr>
              <a:xfrm>
                <a:off x="690152" y="1572347"/>
                <a:ext cx="2404504" cy="523157"/>
              </a:xfrm>
              <a:prstGeom prst="rect">
                <a:avLst/>
              </a:prstGeom>
              <a:blipFill rotWithShape="0">
                <a:blip r:embed="rId3"/>
                <a:stretch>
                  <a:fillRect/>
                </a:stretch>
              </a:blipFill>
            </p:spPr>
            <p:txBody>
              <a:bodyPr/>
              <a:lstStyle/>
              <a:p>
                <a:r>
                  <a:rPr lang="en-US">
                    <a:noFill/>
                  </a:rPr>
                  <a:t> </a:t>
                </a:r>
              </a:p>
            </p:txBody>
          </p:sp>
        </mc:Fallback>
      </mc:AlternateContent>
      <p:sp>
        <p:nvSpPr>
          <p:cNvPr id="9" name="TextBox 8"/>
          <p:cNvSpPr txBox="1"/>
          <p:nvPr/>
        </p:nvSpPr>
        <p:spPr>
          <a:xfrm>
            <a:off x="8047465" y="2247468"/>
            <a:ext cx="3236014" cy="461665"/>
          </a:xfrm>
          <a:prstGeom prst="rect">
            <a:avLst/>
          </a:prstGeom>
          <a:noFill/>
        </p:spPr>
        <p:txBody>
          <a:bodyPr wrap="none" rtlCol="0">
            <a:spAutoFit/>
          </a:bodyPr>
          <a:lstStyle/>
          <a:p>
            <a:r>
              <a:rPr lang="en-US" sz="2400" b="1" dirty="0" smtClean="0"/>
              <a:t>False Positive rate (</a:t>
            </a:r>
            <a:r>
              <a:rPr lang="en-US" sz="2400" b="1" dirty="0" err="1" smtClean="0"/>
              <a:t>FPr</a:t>
            </a:r>
            <a:r>
              <a:rPr lang="en-US" sz="2400" b="1" dirty="0" smtClean="0"/>
              <a:t>):</a:t>
            </a:r>
            <a:endParaRPr lang="en-US" sz="2400" b="1" dirty="0"/>
          </a:p>
        </p:txBody>
      </p:sp>
      <mc:AlternateContent xmlns:mc="http://schemas.openxmlformats.org/markup-compatibility/2006" xmlns:a14="http://schemas.microsoft.com/office/drawing/2010/main">
        <mc:Choice Requires="a14">
          <p:sp>
            <p:nvSpPr>
              <p:cNvPr id="10" name="TextBox 9"/>
              <p:cNvSpPr txBox="1"/>
              <p:nvPr/>
            </p:nvSpPr>
            <p:spPr>
              <a:xfrm>
                <a:off x="630745" y="3830938"/>
                <a:ext cx="4780539" cy="5700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𝑳𝑳</m:t>
                      </m:r>
                      <m:r>
                        <a:rPr lang="en-US" b="0" i="1" smtClean="0">
                          <a:latin typeface="Cambria Math" panose="02040503050406030204" pitchFamily="18" charset="0"/>
                        </a:rPr>
                        <m:t>𝑝</m:t>
                      </m:r>
                      <m:r>
                        <a:rPr lang="en-US" b="0" i="1" smtClean="0">
                          <a:latin typeface="Cambria Math" panose="02040503050406030204" pitchFamily="18" charset="0"/>
                        </a:rPr>
                        <m:t>=</m:t>
                      </m:r>
                      <m:f>
                        <m:fPr>
                          <m:ctrlPr>
                            <a:rPr lang="en-US" i="1" smtClean="0">
                              <a:latin typeface="Cambria Math" charset="0"/>
                            </a:rPr>
                          </m:ctrlPr>
                        </m:fPr>
                        <m:num>
                          <m:r>
                            <a:rPr lang="en-US" b="0" i="1" smtClean="0">
                              <a:latin typeface="Cambria Math" panose="02040503050406030204" pitchFamily="18" charset="0"/>
                            </a:rPr>
                            <m:t>𝑆𝑒𝑛𝑠𝑡𝑖𝑣𝑖𝑡𝑦</m:t>
                          </m:r>
                        </m:num>
                        <m:den>
                          <m:r>
                            <a:rPr lang="en-US" b="0" i="1" smtClean="0">
                              <a:latin typeface="Cambria Math" panose="02040503050406030204" pitchFamily="18" charset="0"/>
                            </a:rPr>
                            <m:t>1 −</m:t>
                          </m:r>
                          <m:r>
                            <a:rPr lang="en-US" b="0" i="1" smtClean="0">
                              <a:latin typeface="Cambria Math" panose="02040503050406030204" pitchFamily="18" charset="0"/>
                            </a:rPr>
                            <m:t>𝑆𝑝𝑒𝑐𝑖𝑓𝑖𝑐𝑖𝑡𝑦</m:t>
                          </m:r>
                        </m:den>
                      </m:f>
                      <m:r>
                        <a:rPr lang="en-US" b="1" i="1" smtClean="0">
                          <a:latin typeface="Cambria Math" panose="02040503050406030204" pitchFamily="18" charset="0"/>
                        </a:rPr>
                        <m:t>=</m:t>
                      </m:r>
                      <m:f>
                        <m:fPr>
                          <m:ctrlPr>
                            <a:rPr lang="en-US" i="1" smtClean="0">
                              <a:latin typeface="Cambria Math" charset="0"/>
                            </a:rPr>
                          </m:ctrlPr>
                        </m:fPr>
                        <m:num>
                          <m:r>
                            <a:rPr lang="en-US" b="0" i="1" smtClean="0">
                              <a:latin typeface="Cambria Math" panose="02040503050406030204" pitchFamily="18" charset="0"/>
                            </a:rPr>
                            <m:t>𝑇𝑟𝑢𝑒</m:t>
                          </m:r>
                          <m:r>
                            <a:rPr lang="en-US" b="0" i="1" smtClean="0">
                              <a:latin typeface="Cambria Math" panose="02040503050406030204" pitchFamily="18" charset="0"/>
                            </a:rPr>
                            <m:t> </m:t>
                          </m:r>
                          <m:r>
                            <a:rPr lang="en-US" b="0" i="1" smtClean="0">
                              <a:latin typeface="Cambria Math" panose="02040503050406030204" pitchFamily="18" charset="0"/>
                            </a:rPr>
                            <m:t>𝑃𝑜𝑠𝑖𝑡𝑖𝑣𝑒</m:t>
                          </m:r>
                          <m:r>
                            <a:rPr lang="en-US" b="0" i="1" smtClean="0">
                              <a:latin typeface="Cambria Math" panose="02040503050406030204" pitchFamily="18" charset="0"/>
                            </a:rPr>
                            <m:t> </m:t>
                          </m:r>
                          <m:r>
                            <a:rPr lang="en-US" b="0" i="1" smtClean="0">
                              <a:latin typeface="Cambria Math" panose="02040503050406030204" pitchFamily="18" charset="0"/>
                            </a:rPr>
                            <m:t>𝑟𝑎𝑡𝑒</m:t>
                          </m:r>
                        </m:num>
                        <m:den>
                          <m:r>
                            <a:rPr lang="en-US" b="0" i="1" smtClean="0">
                              <a:latin typeface="Cambria Math" panose="02040503050406030204" pitchFamily="18" charset="0"/>
                            </a:rPr>
                            <m:t>𝐹𝑎𝑙𝑠𝑒</m:t>
                          </m:r>
                          <m:r>
                            <a:rPr lang="en-US" b="0" i="1" smtClean="0">
                              <a:latin typeface="Cambria Math" panose="02040503050406030204" pitchFamily="18" charset="0"/>
                            </a:rPr>
                            <m:t> </m:t>
                          </m:r>
                          <m:r>
                            <a:rPr lang="en-US" b="0" i="1" smtClean="0">
                              <a:latin typeface="Cambria Math" panose="02040503050406030204" pitchFamily="18" charset="0"/>
                            </a:rPr>
                            <m:t>𝑝𝑜𝑠𝑖𝑡𝑖𝑣𝑒</m:t>
                          </m:r>
                          <m:r>
                            <a:rPr lang="en-US" b="0" i="1" smtClean="0">
                              <a:latin typeface="Cambria Math" panose="02040503050406030204" pitchFamily="18" charset="0"/>
                            </a:rPr>
                            <m:t> </m:t>
                          </m:r>
                          <m:r>
                            <a:rPr lang="en-US" b="0" i="1" smtClean="0">
                              <a:latin typeface="Cambria Math" panose="02040503050406030204" pitchFamily="18" charset="0"/>
                            </a:rPr>
                            <m:t>𝑟𝑎𝑡𝑒</m:t>
                          </m:r>
                        </m:den>
                      </m:f>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630745" y="3830938"/>
                <a:ext cx="4780539" cy="570092"/>
              </a:xfrm>
              <a:prstGeom prst="rect">
                <a:avLst/>
              </a:prstGeom>
              <a:blipFill rotWithShape="0">
                <a:blip r:embed="rId4"/>
                <a:stretch>
                  <a:fillRect/>
                </a:stretch>
              </a:blipFill>
            </p:spPr>
            <p:txBody>
              <a:bodyPr/>
              <a:lstStyle/>
              <a:p>
                <a:r>
                  <a:rPr lang="en-US">
                    <a:noFill/>
                  </a:rPr>
                  <a:t> </a:t>
                </a:r>
              </a:p>
            </p:txBody>
          </p:sp>
        </mc:Fallback>
      </mc:AlternateContent>
      <p:sp>
        <p:nvSpPr>
          <p:cNvPr id="11" name="TextBox 10"/>
          <p:cNvSpPr txBox="1"/>
          <p:nvPr/>
        </p:nvSpPr>
        <p:spPr>
          <a:xfrm>
            <a:off x="649743" y="2223119"/>
            <a:ext cx="3399520" cy="461665"/>
          </a:xfrm>
          <a:prstGeom prst="rect">
            <a:avLst/>
          </a:prstGeom>
          <a:noFill/>
        </p:spPr>
        <p:txBody>
          <a:bodyPr wrap="none" rtlCol="0">
            <a:spAutoFit/>
          </a:bodyPr>
          <a:lstStyle/>
          <a:p>
            <a:r>
              <a:rPr lang="en-US" sz="2400" b="1" dirty="0" smtClean="0"/>
              <a:t>False Negative rate (</a:t>
            </a:r>
            <a:r>
              <a:rPr lang="en-US" sz="2400" b="1" dirty="0" err="1" smtClean="0"/>
              <a:t>FNr</a:t>
            </a:r>
            <a:r>
              <a:rPr lang="en-US" sz="2400" b="1" dirty="0" smtClean="0"/>
              <a:t>):</a:t>
            </a:r>
            <a:endParaRPr lang="en-US" sz="2400" b="1" dirty="0"/>
          </a:p>
        </p:txBody>
      </p:sp>
      <mc:AlternateContent xmlns:mc="http://schemas.openxmlformats.org/markup-compatibility/2006" xmlns:a14="http://schemas.microsoft.com/office/drawing/2010/main">
        <mc:Choice Requires="a14">
          <p:sp>
            <p:nvSpPr>
              <p:cNvPr id="12" name="TextBox 11"/>
              <p:cNvSpPr txBox="1"/>
              <p:nvPr/>
            </p:nvSpPr>
            <p:spPr>
              <a:xfrm>
                <a:off x="611364" y="2652722"/>
                <a:ext cx="3696525" cy="523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𝑭𝑵𝒓</m:t>
                      </m:r>
                      <m:r>
                        <a:rPr lang="en-US" b="1" i="1" smtClean="0">
                          <a:latin typeface="Cambria Math" panose="02040503050406030204" pitchFamily="18" charset="0"/>
                        </a:rPr>
                        <m:t>=</m:t>
                      </m:r>
                      <m:f>
                        <m:fPr>
                          <m:ctrlPr>
                            <a:rPr lang="en-US" i="1" smtClean="0">
                              <a:latin typeface="Cambria Math" charset="0"/>
                            </a:rPr>
                          </m:ctrlPr>
                        </m:fPr>
                        <m:num>
                          <m:r>
                            <a:rPr lang="en-US" b="0" i="1" smtClean="0">
                              <a:latin typeface="Cambria Math" panose="02040503050406030204" pitchFamily="18" charset="0"/>
                            </a:rPr>
                            <m:t>𝐹𝑁</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𝐹𝑁</m:t>
                          </m:r>
                        </m:den>
                      </m:f>
                      <m:r>
                        <a:rPr lang="en-US" b="0" i="1" smtClean="0">
                          <a:latin typeface="Cambria Math" panose="02040503050406030204" pitchFamily="18" charset="0"/>
                        </a:rPr>
                        <m:t>=1 −</m:t>
                      </m:r>
                      <m:r>
                        <a:rPr lang="en-US" b="0" i="1" smtClean="0">
                          <a:latin typeface="Cambria Math" panose="02040503050406030204" pitchFamily="18" charset="0"/>
                        </a:rPr>
                        <m:t>𝑆𝑒𝑛𝑠𝑖𝑡𝑖𝑣𝑖𝑡𝑦</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611364" y="2652722"/>
                <a:ext cx="3696525" cy="523157"/>
              </a:xfrm>
              <a:prstGeom prst="rect">
                <a:avLst/>
              </a:prstGeom>
              <a:blipFill rotWithShape="0">
                <a:blip r:embed="rId5"/>
                <a:stretch>
                  <a:fillRect/>
                </a:stretch>
              </a:blipFill>
            </p:spPr>
            <p:txBody>
              <a:bodyPr/>
              <a:lstStyle/>
              <a:p>
                <a:r>
                  <a:rPr lang="en-US">
                    <a:noFill/>
                  </a:rPr>
                  <a:t> </a:t>
                </a:r>
              </a:p>
            </p:txBody>
          </p:sp>
        </mc:Fallback>
      </mc:AlternateContent>
      <p:sp>
        <p:nvSpPr>
          <p:cNvPr id="13" name="TextBox 12"/>
          <p:cNvSpPr txBox="1"/>
          <p:nvPr/>
        </p:nvSpPr>
        <p:spPr>
          <a:xfrm>
            <a:off x="654701" y="3344862"/>
            <a:ext cx="4014176" cy="461665"/>
          </a:xfrm>
          <a:prstGeom prst="rect">
            <a:avLst/>
          </a:prstGeom>
          <a:noFill/>
        </p:spPr>
        <p:txBody>
          <a:bodyPr wrap="none" rtlCol="0">
            <a:spAutoFit/>
          </a:bodyPr>
          <a:lstStyle/>
          <a:p>
            <a:r>
              <a:rPr lang="en-US" sz="2400" b="1" dirty="0" smtClean="0"/>
              <a:t>Likelihood ratio positive (</a:t>
            </a:r>
            <a:r>
              <a:rPr lang="en-US" sz="2400" b="1" dirty="0" err="1" smtClean="0"/>
              <a:t>LLp</a:t>
            </a:r>
            <a:r>
              <a:rPr lang="en-US" sz="2400" b="1" dirty="0" smtClean="0"/>
              <a:t>):</a:t>
            </a:r>
            <a:endParaRPr lang="en-US" sz="2400" b="1" dirty="0"/>
          </a:p>
        </p:txBody>
      </p:sp>
      <mc:AlternateContent xmlns:mc="http://schemas.openxmlformats.org/markup-compatibility/2006" xmlns:a14="http://schemas.microsoft.com/office/drawing/2010/main">
        <mc:Choice Requires="a14">
          <p:sp>
            <p:nvSpPr>
              <p:cNvPr id="16" name="TextBox 15"/>
              <p:cNvSpPr txBox="1"/>
              <p:nvPr/>
            </p:nvSpPr>
            <p:spPr>
              <a:xfrm>
                <a:off x="7645676" y="2684784"/>
                <a:ext cx="3551100" cy="523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𝐹𝑃𝑟</m:t>
                      </m:r>
                      <m:r>
                        <a:rPr lang="en-US" b="0" i="1" smtClean="0">
                          <a:latin typeface="Cambria Math" panose="02040503050406030204" pitchFamily="18" charset="0"/>
                        </a:rPr>
                        <m:t>=</m:t>
                      </m:r>
                      <m:f>
                        <m:fPr>
                          <m:ctrlPr>
                            <a:rPr lang="en-US" i="1" smtClean="0">
                              <a:latin typeface="Cambria Math" charset="0"/>
                            </a:rPr>
                          </m:ctrlPr>
                        </m:fPr>
                        <m:num>
                          <m:r>
                            <a:rPr lang="en-US" b="0" i="1" smtClean="0">
                              <a:latin typeface="Cambria Math" panose="02040503050406030204" pitchFamily="18" charset="0"/>
                            </a:rPr>
                            <m:t>𝐹𝑃</m:t>
                          </m:r>
                        </m:num>
                        <m:den>
                          <m:r>
                            <a:rPr lang="en-US" b="0" i="1" smtClean="0">
                              <a:latin typeface="Cambria Math" panose="02040503050406030204" pitchFamily="18" charset="0"/>
                            </a:rPr>
                            <m:t>𝑇𝑁</m:t>
                          </m:r>
                          <m:r>
                            <a:rPr lang="en-US" b="0" i="1" smtClean="0">
                              <a:latin typeface="Cambria Math" panose="02040503050406030204" pitchFamily="18" charset="0"/>
                            </a:rPr>
                            <m:t>+</m:t>
                          </m:r>
                          <m:r>
                            <a:rPr lang="en-US" b="0" i="1" smtClean="0">
                              <a:latin typeface="Cambria Math" panose="02040503050406030204" pitchFamily="18" charset="0"/>
                            </a:rPr>
                            <m:t>𝐹𝑃</m:t>
                          </m:r>
                        </m:den>
                      </m:f>
                      <m:r>
                        <a:rPr lang="en-US" b="1" i="1" smtClean="0">
                          <a:latin typeface="Cambria Math" panose="02040503050406030204" pitchFamily="18" charset="0"/>
                        </a:rPr>
                        <m:t>=</m:t>
                      </m:r>
                      <m:r>
                        <a:rPr lang="en-US" b="0" i="1" smtClean="0">
                          <a:latin typeface="Cambria Math" panose="02040503050406030204" pitchFamily="18" charset="0"/>
                        </a:rPr>
                        <m:t>1 </m:t>
                      </m:r>
                      <m:r>
                        <a:rPr lang="en-US" b="1" i="1" smtClean="0">
                          <a:latin typeface="Cambria Math" panose="02040503050406030204" pitchFamily="18" charset="0"/>
                        </a:rPr>
                        <m:t>−</m:t>
                      </m:r>
                      <m:r>
                        <a:rPr lang="en-US" b="0" i="1" smtClean="0">
                          <a:latin typeface="Cambria Math" panose="02040503050406030204" pitchFamily="18" charset="0"/>
                        </a:rPr>
                        <m:t>𝑆𝑝𝑒𝑐𝑖𝑓𝑖𝑐𝑖𝑡𝑦</m:t>
                      </m:r>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7645676" y="2684784"/>
                <a:ext cx="3551100" cy="523157"/>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6711811" y="3763538"/>
                <a:ext cx="4578881" cy="5745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𝑳𝑳</m:t>
                      </m:r>
                      <m:r>
                        <a:rPr lang="en-US" b="0" i="1" smtClean="0">
                          <a:latin typeface="Cambria Math" panose="02040503050406030204" pitchFamily="18" charset="0"/>
                        </a:rPr>
                        <m:t>𝑛</m:t>
                      </m:r>
                      <m:r>
                        <a:rPr lang="en-US" b="0" i="1" smtClean="0">
                          <a:latin typeface="Cambria Math" panose="02040503050406030204" pitchFamily="18" charset="0"/>
                        </a:rPr>
                        <m:t>=</m:t>
                      </m:r>
                      <m:f>
                        <m:fPr>
                          <m:ctrlPr>
                            <a:rPr lang="en-US" i="1" smtClean="0">
                              <a:latin typeface="Cambria Math" charset="0"/>
                            </a:rPr>
                          </m:ctrlPr>
                        </m:fPr>
                        <m:num>
                          <m:r>
                            <a:rPr lang="en-US" b="0" i="1" smtClean="0">
                              <a:latin typeface="Cambria Math" panose="02040503050406030204" pitchFamily="18" charset="0"/>
                            </a:rPr>
                            <m:t>1−</m:t>
                          </m:r>
                          <m:r>
                            <a:rPr lang="en-US" b="0" i="1" smtClean="0">
                              <a:latin typeface="Cambria Math" panose="02040503050406030204" pitchFamily="18" charset="0"/>
                            </a:rPr>
                            <m:t>𝑆𝑒𝑛𝑠𝑡𝑖𝑣𝑖𝑡𝑦</m:t>
                          </m:r>
                        </m:num>
                        <m:den>
                          <m:r>
                            <a:rPr lang="en-US" b="0" i="1" smtClean="0">
                              <a:latin typeface="Cambria Math" panose="02040503050406030204" pitchFamily="18" charset="0"/>
                            </a:rPr>
                            <m:t>𝑆𝑝𝑒𝑐𝑖𝑓𝑖𝑐𝑖𝑡𝑦</m:t>
                          </m:r>
                        </m:den>
                      </m:f>
                      <m:r>
                        <a:rPr lang="en-US" b="1" i="1" smtClean="0">
                          <a:latin typeface="Cambria Math" panose="02040503050406030204" pitchFamily="18" charset="0"/>
                        </a:rPr>
                        <m:t>=</m:t>
                      </m:r>
                      <m:f>
                        <m:fPr>
                          <m:ctrlPr>
                            <a:rPr lang="en-US" i="1" smtClean="0">
                              <a:latin typeface="Cambria Math" charset="0"/>
                            </a:rPr>
                          </m:ctrlPr>
                        </m:fPr>
                        <m:num>
                          <m:r>
                            <a:rPr lang="en-US" b="0" i="1" smtClean="0">
                              <a:latin typeface="Cambria Math" panose="02040503050406030204" pitchFamily="18" charset="0"/>
                            </a:rPr>
                            <m:t>𝐹𝑎𝑙𝑠𝑒</m:t>
                          </m:r>
                          <m:r>
                            <a:rPr lang="en-US" b="0" i="1" smtClean="0">
                              <a:latin typeface="Cambria Math" panose="02040503050406030204" pitchFamily="18" charset="0"/>
                            </a:rPr>
                            <m:t> </m:t>
                          </m:r>
                          <m:r>
                            <a:rPr lang="en-US" b="0" i="1" smtClean="0">
                              <a:latin typeface="Cambria Math" panose="02040503050406030204" pitchFamily="18" charset="0"/>
                            </a:rPr>
                            <m:t>𝑛𝑒𝑔𝑎𝑡𝑖𝑣𝑒</m:t>
                          </m:r>
                          <m:r>
                            <a:rPr lang="en-US" b="0" i="1" smtClean="0">
                              <a:latin typeface="Cambria Math" panose="02040503050406030204" pitchFamily="18" charset="0"/>
                            </a:rPr>
                            <m:t> </m:t>
                          </m:r>
                          <m:r>
                            <a:rPr lang="en-US" b="0" i="1" smtClean="0">
                              <a:latin typeface="Cambria Math" panose="02040503050406030204" pitchFamily="18" charset="0"/>
                            </a:rPr>
                            <m:t>𝑟𝑎𝑡𝑒</m:t>
                          </m:r>
                        </m:num>
                        <m:den>
                          <m:r>
                            <a:rPr lang="en-US" b="0" i="1" smtClean="0">
                              <a:latin typeface="Cambria Math" panose="02040503050406030204" pitchFamily="18" charset="0"/>
                            </a:rPr>
                            <m:t>𝑇𝑟𝑢𝑒</m:t>
                          </m:r>
                          <m:r>
                            <a:rPr lang="en-US" b="0" i="1" smtClean="0">
                              <a:latin typeface="Cambria Math" panose="02040503050406030204" pitchFamily="18" charset="0"/>
                            </a:rPr>
                            <m:t> </m:t>
                          </m:r>
                          <m:r>
                            <a:rPr lang="en-US" b="0" i="1" smtClean="0">
                              <a:latin typeface="Cambria Math" panose="02040503050406030204" pitchFamily="18" charset="0"/>
                            </a:rPr>
                            <m:t>𝑛𝑒𝑔𝑎𝑡𝑖𝑣𝑒</m:t>
                          </m:r>
                          <m:r>
                            <a:rPr lang="en-US" b="0" i="1" smtClean="0">
                              <a:latin typeface="Cambria Math" panose="02040503050406030204" pitchFamily="18" charset="0"/>
                            </a:rPr>
                            <m:t> </m:t>
                          </m:r>
                          <m:r>
                            <a:rPr lang="en-US" b="0" i="1" smtClean="0">
                              <a:latin typeface="Cambria Math" panose="02040503050406030204" pitchFamily="18" charset="0"/>
                            </a:rPr>
                            <m:t>𝑟𝑎𝑡𝑒</m:t>
                          </m:r>
                        </m:den>
                      </m:f>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6711811" y="3763538"/>
                <a:ext cx="4578881" cy="574516"/>
              </a:xfrm>
              <a:prstGeom prst="rect">
                <a:avLst/>
              </a:prstGeom>
              <a:blipFill rotWithShape="0">
                <a:blip r:embed="rId7"/>
                <a:stretch>
                  <a:fillRect/>
                </a:stretch>
              </a:blipFill>
            </p:spPr>
            <p:txBody>
              <a:bodyPr/>
              <a:lstStyle/>
              <a:p>
                <a:r>
                  <a:rPr lang="en-US">
                    <a:noFill/>
                  </a:rPr>
                  <a:t> </a:t>
                </a:r>
              </a:p>
            </p:txBody>
          </p:sp>
        </mc:Fallback>
      </mc:AlternateContent>
      <p:sp>
        <p:nvSpPr>
          <p:cNvPr id="18" name="TextBox 17"/>
          <p:cNvSpPr txBox="1"/>
          <p:nvPr/>
        </p:nvSpPr>
        <p:spPr>
          <a:xfrm>
            <a:off x="7216207" y="3277462"/>
            <a:ext cx="4095801" cy="461665"/>
          </a:xfrm>
          <a:prstGeom prst="rect">
            <a:avLst/>
          </a:prstGeom>
          <a:noFill/>
        </p:spPr>
        <p:txBody>
          <a:bodyPr wrap="none" rtlCol="0">
            <a:spAutoFit/>
          </a:bodyPr>
          <a:lstStyle/>
          <a:p>
            <a:r>
              <a:rPr lang="en-US" sz="2400" b="1" dirty="0" smtClean="0"/>
              <a:t>Likelihood ratio negative (</a:t>
            </a:r>
            <a:r>
              <a:rPr lang="en-US" sz="2400" b="1" dirty="0" err="1" smtClean="0"/>
              <a:t>LLn</a:t>
            </a:r>
            <a:r>
              <a:rPr lang="en-US" sz="2400" b="1" dirty="0" smtClean="0"/>
              <a:t>):</a:t>
            </a:r>
            <a:endParaRPr lang="en-US" sz="2400" b="1" dirty="0"/>
          </a:p>
        </p:txBody>
      </p:sp>
      <mc:AlternateContent xmlns:mc="http://schemas.openxmlformats.org/markup-compatibility/2006" xmlns:a14="http://schemas.microsoft.com/office/drawing/2010/main">
        <mc:Choice Requires="a14">
          <p:sp>
            <p:nvSpPr>
              <p:cNvPr id="19" name="TextBox 18"/>
              <p:cNvSpPr txBox="1"/>
              <p:nvPr/>
            </p:nvSpPr>
            <p:spPr>
              <a:xfrm>
                <a:off x="9458672" y="5024602"/>
                <a:ext cx="1719381" cy="523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𝑁𝑃𝑉</m:t>
                      </m:r>
                      <m:r>
                        <a:rPr lang="en-US" b="0" i="1" smtClean="0">
                          <a:latin typeface="Cambria Math" panose="02040503050406030204" pitchFamily="18" charset="0"/>
                        </a:rPr>
                        <m:t>=</m:t>
                      </m:r>
                      <m:f>
                        <m:fPr>
                          <m:ctrlPr>
                            <a:rPr lang="en-US" i="1" smtClean="0">
                              <a:latin typeface="Cambria Math" charset="0"/>
                            </a:rPr>
                          </m:ctrlPr>
                        </m:fPr>
                        <m:num>
                          <m:r>
                            <a:rPr lang="en-US" b="0" i="1" smtClean="0">
                              <a:latin typeface="Cambria Math" panose="02040503050406030204" pitchFamily="18" charset="0"/>
                            </a:rPr>
                            <m:t>𝑇𝑁</m:t>
                          </m:r>
                        </m:num>
                        <m:den>
                          <m:r>
                            <a:rPr lang="en-US" b="0" i="1" smtClean="0">
                              <a:latin typeface="Cambria Math" panose="02040503050406030204" pitchFamily="18" charset="0"/>
                            </a:rPr>
                            <m:t>𝑇𝑁</m:t>
                          </m:r>
                          <m:r>
                            <a:rPr lang="en-US" b="0" i="1" smtClean="0">
                              <a:latin typeface="Cambria Math" panose="02040503050406030204" pitchFamily="18" charset="0"/>
                            </a:rPr>
                            <m:t>+</m:t>
                          </m:r>
                          <m:r>
                            <a:rPr lang="en-US" b="0" i="1" smtClean="0">
                              <a:latin typeface="Cambria Math" panose="02040503050406030204" pitchFamily="18" charset="0"/>
                            </a:rPr>
                            <m:t>𝐹𝑁</m:t>
                          </m:r>
                        </m:den>
                      </m:f>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9458672" y="5024602"/>
                <a:ext cx="1719381" cy="523157"/>
              </a:xfrm>
              <a:prstGeom prst="rect">
                <a:avLst/>
              </a:prstGeom>
              <a:blipFill rotWithShape="0">
                <a:blip r:embed="rId8"/>
                <a:stretch>
                  <a:fillRect/>
                </a:stretch>
              </a:blipFill>
            </p:spPr>
            <p:txBody>
              <a:bodyPr/>
              <a:lstStyle/>
              <a:p>
                <a:r>
                  <a:rPr lang="en-US">
                    <a:noFill/>
                  </a:rPr>
                  <a:t> </a:t>
                </a:r>
              </a:p>
            </p:txBody>
          </p:sp>
        </mc:Fallback>
      </mc:AlternateContent>
      <p:sp>
        <p:nvSpPr>
          <p:cNvPr id="20" name="TextBox 19"/>
          <p:cNvSpPr txBox="1"/>
          <p:nvPr/>
        </p:nvSpPr>
        <p:spPr>
          <a:xfrm>
            <a:off x="7023036" y="4538526"/>
            <a:ext cx="4292137" cy="461665"/>
          </a:xfrm>
          <a:prstGeom prst="rect">
            <a:avLst/>
          </a:prstGeom>
          <a:noFill/>
        </p:spPr>
        <p:txBody>
          <a:bodyPr wrap="none" rtlCol="0">
            <a:spAutoFit/>
          </a:bodyPr>
          <a:lstStyle/>
          <a:p>
            <a:r>
              <a:rPr lang="en-US" sz="2400" b="1" dirty="0" smtClean="0"/>
              <a:t>Negative predictive value (NPV):</a:t>
            </a:r>
            <a:endParaRPr lang="en-US" sz="2400" b="1" dirty="0"/>
          </a:p>
        </p:txBody>
      </p:sp>
      <p:sp>
        <p:nvSpPr>
          <p:cNvPr id="21" name="TextBox 20"/>
          <p:cNvSpPr txBox="1"/>
          <p:nvPr/>
        </p:nvSpPr>
        <p:spPr>
          <a:xfrm>
            <a:off x="704007" y="4538525"/>
            <a:ext cx="4146391" cy="461665"/>
          </a:xfrm>
          <a:prstGeom prst="rect">
            <a:avLst/>
          </a:prstGeom>
          <a:noFill/>
        </p:spPr>
        <p:txBody>
          <a:bodyPr wrap="none" rtlCol="0">
            <a:spAutoFit/>
          </a:bodyPr>
          <a:lstStyle/>
          <a:p>
            <a:r>
              <a:rPr lang="en-US" sz="2400" b="1" dirty="0" smtClean="0"/>
              <a:t>Positive predictive value (PPV):</a:t>
            </a:r>
            <a:endParaRPr lang="en-US" sz="2400" b="1" dirty="0"/>
          </a:p>
        </p:txBody>
      </p:sp>
      <mc:AlternateContent xmlns:mc="http://schemas.openxmlformats.org/markup-compatibility/2006" xmlns:a14="http://schemas.microsoft.com/office/drawing/2010/main">
        <mc:Choice Requires="a14">
          <p:sp>
            <p:nvSpPr>
              <p:cNvPr id="22" name="TextBox 21"/>
              <p:cNvSpPr txBox="1"/>
              <p:nvPr/>
            </p:nvSpPr>
            <p:spPr>
              <a:xfrm>
                <a:off x="776819" y="5000190"/>
                <a:ext cx="1642437" cy="523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𝑃𝑃𝑉</m:t>
                      </m:r>
                      <m:r>
                        <a:rPr lang="en-US" b="0" i="1" smtClean="0">
                          <a:latin typeface="Cambria Math" panose="02040503050406030204" pitchFamily="18" charset="0"/>
                        </a:rPr>
                        <m:t>=</m:t>
                      </m:r>
                      <m:f>
                        <m:fPr>
                          <m:ctrlPr>
                            <a:rPr lang="en-US" i="1" smtClean="0">
                              <a:latin typeface="Cambria Math" charset="0"/>
                            </a:rPr>
                          </m:ctrlPr>
                        </m:fPr>
                        <m:num>
                          <m:r>
                            <a:rPr lang="en-US" b="0" i="1" smtClean="0">
                              <a:latin typeface="Cambria Math" panose="02040503050406030204" pitchFamily="18" charset="0"/>
                            </a:rPr>
                            <m:t>𝑇𝑃</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𝐹𝑃</m:t>
                          </m:r>
                        </m:den>
                      </m:f>
                    </m:oMath>
                  </m:oMathPara>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776819" y="5000190"/>
                <a:ext cx="1642437" cy="523157"/>
              </a:xfrm>
              <a:prstGeom prst="rect">
                <a:avLst/>
              </a:prstGeom>
              <a:blipFill rotWithShape="0">
                <a:blip r:embed="rId9"/>
                <a:stretch>
                  <a:fillRect/>
                </a:stretch>
              </a:blipFill>
            </p:spPr>
            <p:txBody>
              <a:bodyPr/>
              <a:lstStyle/>
              <a:p>
                <a:r>
                  <a:rPr lang="en-US">
                    <a:noFill/>
                  </a:rPr>
                  <a:t> </a:t>
                </a:r>
              </a:p>
            </p:txBody>
          </p:sp>
        </mc:Fallback>
      </mc:AlternateContent>
      <p:sp>
        <p:nvSpPr>
          <p:cNvPr id="23" name="TextBox 22"/>
          <p:cNvSpPr txBox="1"/>
          <p:nvPr/>
        </p:nvSpPr>
        <p:spPr>
          <a:xfrm>
            <a:off x="2581787" y="5104008"/>
            <a:ext cx="2541978" cy="369332"/>
          </a:xfrm>
          <a:prstGeom prst="rect">
            <a:avLst/>
          </a:prstGeom>
          <a:noFill/>
        </p:spPr>
        <p:txBody>
          <a:bodyPr wrap="none" rtlCol="0">
            <a:spAutoFit/>
          </a:bodyPr>
          <a:lstStyle/>
          <a:p>
            <a:r>
              <a:rPr lang="en-US" dirty="0" smtClean="0"/>
              <a:t>(also known as </a:t>
            </a:r>
            <a:r>
              <a:rPr lang="en-US" b="1" dirty="0" smtClean="0"/>
              <a:t>Precision</a:t>
            </a:r>
            <a:r>
              <a:rPr lang="en-US" dirty="0" smtClean="0"/>
              <a:t>)</a:t>
            </a:r>
            <a:endParaRPr lang="en-US" dirty="0"/>
          </a:p>
        </p:txBody>
      </p:sp>
      <p:sp>
        <p:nvSpPr>
          <p:cNvPr id="24" name="TextBox 23"/>
          <p:cNvSpPr txBox="1"/>
          <p:nvPr/>
        </p:nvSpPr>
        <p:spPr>
          <a:xfrm>
            <a:off x="5382579" y="5580916"/>
            <a:ext cx="1405834" cy="461665"/>
          </a:xfrm>
          <a:prstGeom prst="rect">
            <a:avLst/>
          </a:prstGeom>
          <a:noFill/>
        </p:spPr>
        <p:txBody>
          <a:bodyPr wrap="none" rtlCol="0">
            <a:spAutoFit/>
          </a:bodyPr>
          <a:lstStyle/>
          <a:p>
            <a:r>
              <a:rPr lang="en-US" sz="2400" b="1" dirty="0" smtClean="0"/>
              <a:t>Accuracy:</a:t>
            </a:r>
            <a:endParaRPr lang="en-US" sz="2400" b="1" dirty="0"/>
          </a:p>
        </p:txBody>
      </p:sp>
      <mc:AlternateContent xmlns:mc="http://schemas.openxmlformats.org/markup-compatibility/2006" xmlns:a14="http://schemas.microsoft.com/office/drawing/2010/main">
        <mc:Choice Requires="a14">
          <p:sp>
            <p:nvSpPr>
              <p:cNvPr id="25" name="TextBox 24"/>
              <p:cNvSpPr txBox="1"/>
              <p:nvPr/>
            </p:nvSpPr>
            <p:spPr>
              <a:xfrm>
                <a:off x="4426831" y="6022315"/>
                <a:ext cx="3351174" cy="523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𝐴𝑐𝑐𝑢𝑟𝑎𝑐𝑦</m:t>
                      </m:r>
                      <m:r>
                        <a:rPr lang="en-US" b="0" i="1" smtClean="0">
                          <a:latin typeface="Cambria Math" panose="02040503050406030204" pitchFamily="18" charset="0"/>
                        </a:rPr>
                        <m:t>=</m:t>
                      </m:r>
                      <m:f>
                        <m:fPr>
                          <m:ctrlPr>
                            <a:rPr lang="en-US" i="1" smtClean="0">
                              <a:latin typeface="Cambria Math" charset="0"/>
                            </a:rPr>
                          </m:ctrlPr>
                        </m:fPr>
                        <m:num>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𝑇𝑁</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𝐹𝑁</m:t>
                          </m:r>
                          <m:r>
                            <a:rPr lang="en-US" b="0" i="1" smtClean="0">
                              <a:latin typeface="Cambria Math" panose="02040503050406030204" pitchFamily="18" charset="0"/>
                            </a:rPr>
                            <m:t>+</m:t>
                          </m:r>
                          <m:r>
                            <a:rPr lang="en-US" b="0" i="1" smtClean="0">
                              <a:latin typeface="Cambria Math" panose="02040503050406030204" pitchFamily="18" charset="0"/>
                            </a:rPr>
                            <m:t>𝑇𝑁</m:t>
                          </m:r>
                          <m:r>
                            <a:rPr lang="en-US" b="0" i="1" smtClean="0">
                              <a:latin typeface="Cambria Math" panose="02040503050406030204" pitchFamily="18" charset="0"/>
                            </a:rPr>
                            <m:t>+</m:t>
                          </m:r>
                          <m:r>
                            <a:rPr lang="en-US" b="0" i="1" smtClean="0">
                              <a:latin typeface="Cambria Math" panose="02040503050406030204" pitchFamily="18" charset="0"/>
                            </a:rPr>
                            <m:t>𝐹𝑃</m:t>
                          </m:r>
                        </m:den>
                      </m:f>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4426831" y="6022315"/>
                <a:ext cx="3351174" cy="523157"/>
              </a:xfrm>
              <a:prstGeom prst="rect">
                <a:avLst/>
              </a:prstGeom>
              <a:blipFill rotWithShape="0">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7054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6" grpId="0"/>
      <p:bldP spid="17" grpId="0"/>
      <p:bldP spid="18" grpId="0"/>
      <p:bldP spid="19" grpId="0"/>
      <p:bldP spid="20" grpId="0"/>
      <p:bldP spid="21" grpId="0"/>
      <p:bldP spid="22" grpId="0"/>
      <p:bldP spid="23" grpId="0"/>
      <p:bldP spid="24" grpId="0"/>
      <p:bldP spid="2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normAutofit/>
          </a:bodyPr>
          <a:lstStyle/>
          <a:p>
            <a:pPr algn="ctr"/>
            <a:r>
              <a:rPr lang="en-US" sz="4600" b="1" dirty="0" smtClean="0">
                <a:solidFill>
                  <a:srgbClr val="002060"/>
                </a:solidFill>
                <a:effectLst>
                  <a:outerShdw blurRad="38100" dist="38100" dir="2700000" algn="tl">
                    <a:srgbClr val="000000">
                      <a:alpha val="43137"/>
                    </a:srgbClr>
                  </a:outerShdw>
                </a:effectLst>
              </a:rPr>
              <a:t>Sensitivity vs Specificity</a:t>
            </a:r>
            <a:endParaRPr lang="en-US" sz="4600"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24</a:t>
            </a:fld>
            <a:endParaRPr lang="en-US" dirty="0"/>
          </a:p>
        </p:txBody>
      </p:sp>
      <mc:AlternateContent xmlns:mc="http://schemas.openxmlformats.org/markup-compatibility/2006" xmlns:a14="http://schemas.microsoft.com/office/drawing/2010/main">
        <mc:Choice Requires="a14">
          <p:sp>
            <p:nvSpPr>
              <p:cNvPr id="148" name="TextBox 147"/>
              <p:cNvSpPr txBox="1"/>
              <p:nvPr/>
            </p:nvSpPr>
            <p:spPr>
              <a:xfrm>
                <a:off x="8186958" y="2425557"/>
                <a:ext cx="2508700" cy="523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𝑺𝒑𝒆𝒄𝒊𝒇𝒊𝒄𝒊𝒕𝒚</m:t>
                      </m:r>
                      <m:r>
                        <a:rPr lang="en-US" b="1" i="1" smtClean="0">
                          <a:latin typeface="Cambria Math" panose="02040503050406030204" pitchFamily="18" charset="0"/>
                        </a:rPr>
                        <m:t>=</m:t>
                      </m:r>
                      <m:f>
                        <m:fPr>
                          <m:ctrlPr>
                            <a:rPr lang="en-US" b="1" i="1" smtClean="0">
                              <a:latin typeface="Cambria Math" charset="0"/>
                            </a:rPr>
                          </m:ctrlPr>
                        </m:fPr>
                        <m:num>
                          <m:r>
                            <a:rPr lang="en-US" b="1" i="1" smtClean="0">
                              <a:latin typeface="Cambria Math" panose="02040503050406030204" pitchFamily="18" charset="0"/>
                            </a:rPr>
                            <m:t>𝑻𝑵</m:t>
                          </m:r>
                        </m:num>
                        <m:den>
                          <m:r>
                            <a:rPr lang="en-US" b="1" i="1" smtClean="0">
                              <a:latin typeface="Cambria Math" panose="02040503050406030204" pitchFamily="18" charset="0"/>
                            </a:rPr>
                            <m:t>𝑻𝑵</m:t>
                          </m:r>
                          <m:r>
                            <a:rPr lang="en-US" b="1" i="1" smtClean="0">
                              <a:latin typeface="Cambria Math" panose="02040503050406030204" pitchFamily="18" charset="0"/>
                            </a:rPr>
                            <m:t>+</m:t>
                          </m:r>
                          <m:r>
                            <a:rPr lang="en-US" b="1" i="1" smtClean="0">
                              <a:latin typeface="Cambria Math" panose="02040503050406030204" pitchFamily="18" charset="0"/>
                            </a:rPr>
                            <m:t>𝑭𝑷</m:t>
                          </m:r>
                        </m:den>
                      </m:f>
                    </m:oMath>
                  </m:oMathPara>
                </a14:m>
                <a:endParaRPr lang="en-US" b="1" dirty="0"/>
              </a:p>
            </p:txBody>
          </p:sp>
        </mc:Choice>
        <mc:Fallback xmlns="">
          <p:sp>
            <p:nvSpPr>
              <p:cNvPr id="148" name="TextBox 147"/>
              <p:cNvSpPr txBox="1">
                <a:spLocks noRot="1" noChangeAspect="1" noMove="1" noResize="1" noEditPoints="1" noAdjustHandles="1" noChangeArrowheads="1" noChangeShapeType="1" noTextEdit="1"/>
              </p:cNvSpPr>
              <p:nvPr/>
            </p:nvSpPr>
            <p:spPr>
              <a:xfrm>
                <a:off x="8186958" y="2425557"/>
                <a:ext cx="2508700" cy="523157"/>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9" name="TextBox 148"/>
              <p:cNvSpPr txBox="1"/>
              <p:nvPr/>
            </p:nvSpPr>
            <p:spPr>
              <a:xfrm>
                <a:off x="8186958" y="5048388"/>
                <a:ext cx="2404504" cy="523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𝑺𝒆𝒏𝒔𝒊𝒕𝒊𝒗𝒊𝒚</m:t>
                      </m:r>
                      <m:r>
                        <a:rPr lang="en-US" b="1" i="1" smtClean="0">
                          <a:latin typeface="Cambria Math" panose="02040503050406030204" pitchFamily="18" charset="0"/>
                        </a:rPr>
                        <m:t>=</m:t>
                      </m:r>
                      <m:f>
                        <m:fPr>
                          <m:ctrlPr>
                            <a:rPr lang="en-US" b="1" i="1" smtClean="0">
                              <a:latin typeface="Cambria Math" charset="0"/>
                            </a:rPr>
                          </m:ctrlPr>
                        </m:fPr>
                        <m:num>
                          <m:r>
                            <a:rPr lang="en-US" b="1" i="1" smtClean="0">
                              <a:latin typeface="Cambria Math" panose="02040503050406030204" pitchFamily="18" charset="0"/>
                            </a:rPr>
                            <m:t>𝑻𝑷</m:t>
                          </m:r>
                        </m:num>
                        <m:den>
                          <m:r>
                            <a:rPr lang="en-US" b="1" i="1" smtClean="0">
                              <a:latin typeface="Cambria Math" panose="02040503050406030204" pitchFamily="18" charset="0"/>
                            </a:rPr>
                            <m:t>𝑻𝑷</m:t>
                          </m:r>
                          <m:r>
                            <a:rPr lang="en-US" b="1" i="1" smtClean="0">
                              <a:latin typeface="Cambria Math" panose="02040503050406030204" pitchFamily="18" charset="0"/>
                            </a:rPr>
                            <m:t>+</m:t>
                          </m:r>
                          <m:r>
                            <a:rPr lang="en-US" b="1" i="1" smtClean="0">
                              <a:latin typeface="Cambria Math" panose="02040503050406030204" pitchFamily="18" charset="0"/>
                            </a:rPr>
                            <m:t>𝑭𝑵</m:t>
                          </m:r>
                        </m:den>
                      </m:f>
                    </m:oMath>
                  </m:oMathPara>
                </a14:m>
                <a:endParaRPr lang="en-US" b="1" dirty="0"/>
              </a:p>
            </p:txBody>
          </p:sp>
        </mc:Choice>
        <mc:Fallback xmlns="">
          <p:sp>
            <p:nvSpPr>
              <p:cNvPr id="149" name="TextBox 148"/>
              <p:cNvSpPr txBox="1">
                <a:spLocks noRot="1" noChangeAspect="1" noMove="1" noResize="1" noEditPoints="1" noAdjustHandles="1" noChangeArrowheads="1" noChangeShapeType="1" noTextEdit="1"/>
              </p:cNvSpPr>
              <p:nvPr/>
            </p:nvSpPr>
            <p:spPr>
              <a:xfrm>
                <a:off x="8186958" y="5048388"/>
                <a:ext cx="2404504" cy="523157"/>
              </a:xfrm>
              <a:prstGeom prst="rect">
                <a:avLst/>
              </a:prstGeom>
              <a:blipFill rotWithShape="0">
                <a:blip r:embed="rId3"/>
                <a:stretch>
                  <a:fillRect/>
                </a:stretch>
              </a:blipFill>
            </p:spPr>
            <p:txBody>
              <a:bodyPr/>
              <a:lstStyle/>
              <a:p>
                <a:r>
                  <a:rPr lang="en-US">
                    <a:noFill/>
                  </a:rPr>
                  <a:t> </a:t>
                </a:r>
              </a:p>
            </p:txBody>
          </p:sp>
        </mc:Fallback>
      </mc:AlternateContent>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4214" t="3514" r="1731" b="15097"/>
          <a:stretch/>
        </p:blipFill>
        <p:spPr>
          <a:xfrm>
            <a:off x="1291247" y="2454276"/>
            <a:ext cx="6774872" cy="3214254"/>
          </a:xfrm>
          <a:prstGeom prst="rect">
            <a:avLst/>
          </a:prstGeom>
        </p:spPr>
      </p:pic>
      <p:sp>
        <p:nvSpPr>
          <p:cNvPr id="5" name="TextBox 4"/>
          <p:cNvSpPr txBox="1"/>
          <p:nvPr/>
        </p:nvSpPr>
        <p:spPr>
          <a:xfrm>
            <a:off x="2613344" y="5654675"/>
            <a:ext cx="4000326" cy="461665"/>
          </a:xfrm>
          <a:prstGeom prst="rect">
            <a:avLst/>
          </a:prstGeom>
          <a:noFill/>
        </p:spPr>
        <p:txBody>
          <a:bodyPr wrap="none" rtlCol="0">
            <a:spAutoFit/>
          </a:bodyPr>
          <a:lstStyle/>
          <a:p>
            <a:r>
              <a:rPr lang="en-US" sz="2400" dirty="0" smtClean="0"/>
              <a:t>Posterior Probability threshold</a:t>
            </a:r>
            <a:endParaRPr lang="en-US" sz="2400" dirty="0"/>
          </a:p>
        </p:txBody>
      </p:sp>
      <p:sp>
        <p:nvSpPr>
          <p:cNvPr id="141" name="TextBox 140"/>
          <p:cNvSpPr txBox="1"/>
          <p:nvPr/>
        </p:nvSpPr>
        <p:spPr>
          <a:xfrm>
            <a:off x="838200" y="3210432"/>
            <a:ext cx="553998" cy="1701941"/>
          </a:xfrm>
          <a:prstGeom prst="rect">
            <a:avLst/>
          </a:prstGeom>
          <a:noFill/>
        </p:spPr>
        <p:txBody>
          <a:bodyPr vert="vert270" wrap="none" rtlCol="0">
            <a:spAutoFit/>
          </a:bodyPr>
          <a:lstStyle/>
          <a:p>
            <a:r>
              <a:rPr lang="en-US" sz="2400" dirty="0" smtClean="0"/>
              <a:t>Performance</a:t>
            </a:r>
            <a:endParaRPr lang="en-US" sz="2400" dirty="0"/>
          </a:p>
        </p:txBody>
      </p:sp>
    </p:spTree>
    <p:extLst>
      <p:ext uri="{BB962C8B-B14F-4D97-AF65-F5344CB8AC3E}">
        <p14:creationId xmlns:p14="http://schemas.microsoft.com/office/powerpoint/2010/main" val="19304625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normAutofit/>
          </a:bodyPr>
          <a:lstStyle/>
          <a:p>
            <a:pPr algn="ctr"/>
            <a:r>
              <a:rPr lang="en-US" sz="4600" b="1" dirty="0" smtClean="0">
                <a:solidFill>
                  <a:srgbClr val="002060"/>
                </a:solidFill>
                <a:effectLst>
                  <a:outerShdw blurRad="38100" dist="38100" dir="2700000" algn="tl">
                    <a:srgbClr val="000000">
                      <a:alpha val="43137"/>
                    </a:srgbClr>
                  </a:outerShdw>
                </a:effectLst>
              </a:rPr>
              <a:t>Receiver Operator Characteristic Curve</a:t>
            </a:r>
            <a:endParaRPr lang="en-US" sz="4600"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25</a:t>
            </a:fld>
            <a:endParaRPr lang="en-US" dirty="0"/>
          </a:p>
        </p:txBody>
      </p:sp>
      <mc:AlternateContent xmlns:mc="http://schemas.openxmlformats.org/markup-compatibility/2006" xmlns:a14="http://schemas.microsoft.com/office/drawing/2010/main">
        <mc:Choice Requires="a14">
          <p:sp>
            <p:nvSpPr>
              <p:cNvPr id="148" name="TextBox 147"/>
              <p:cNvSpPr txBox="1"/>
              <p:nvPr/>
            </p:nvSpPr>
            <p:spPr>
              <a:xfrm>
                <a:off x="1369236" y="4841813"/>
                <a:ext cx="1684757" cy="523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𝑭𝑷𝒓</m:t>
                      </m:r>
                      <m:r>
                        <a:rPr lang="en-US" b="1" i="1" smtClean="0">
                          <a:latin typeface="Cambria Math" panose="02040503050406030204" pitchFamily="18" charset="0"/>
                        </a:rPr>
                        <m:t>=</m:t>
                      </m:r>
                      <m:f>
                        <m:fPr>
                          <m:ctrlPr>
                            <a:rPr lang="en-US" b="1" i="1" smtClean="0">
                              <a:latin typeface="Cambria Math" charset="0"/>
                            </a:rPr>
                          </m:ctrlPr>
                        </m:fPr>
                        <m:num>
                          <m:r>
                            <a:rPr lang="en-US" b="1" i="1" smtClean="0">
                              <a:latin typeface="Cambria Math" panose="02040503050406030204" pitchFamily="18" charset="0"/>
                            </a:rPr>
                            <m:t>𝑭𝑷</m:t>
                          </m:r>
                        </m:num>
                        <m:den>
                          <m:r>
                            <a:rPr lang="en-US" b="1" i="1" smtClean="0">
                              <a:latin typeface="Cambria Math" panose="02040503050406030204" pitchFamily="18" charset="0"/>
                            </a:rPr>
                            <m:t>𝑻𝑵</m:t>
                          </m:r>
                          <m:r>
                            <a:rPr lang="en-US" b="1" i="1" smtClean="0">
                              <a:latin typeface="Cambria Math" panose="02040503050406030204" pitchFamily="18" charset="0"/>
                            </a:rPr>
                            <m:t>+</m:t>
                          </m:r>
                          <m:r>
                            <a:rPr lang="en-US" b="1" i="1" smtClean="0">
                              <a:latin typeface="Cambria Math" panose="02040503050406030204" pitchFamily="18" charset="0"/>
                            </a:rPr>
                            <m:t>𝑭𝑷</m:t>
                          </m:r>
                        </m:den>
                      </m:f>
                    </m:oMath>
                  </m:oMathPara>
                </a14:m>
                <a:endParaRPr lang="en-US" b="1" dirty="0"/>
              </a:p>
            </p:txBody>
          </p:sp>
        </mc:Choice>
        <mc:Fallback xmlns="">
          <p:sp>
            <p:nvSpPr>
              <p:cNvPr id="148" name="TextBox 147"/>
              <p:cNvSpPr txBox="1">
                <a:spLocks noRot="1" noChangeAspect="1" noMove="1" noResize="1" noEditPoints="1" noAdjustHandles="1" noChangeArrowheads="1" noChangeShapeType="1" noTextEdit="1"/>
              </p:cNvSpPr>
              <p:nvPr/>
            </p:nvSpPr>
            <p:spPr>
              <a:xfrm>
                <a:off x="1369236" y="4841813"/>
                <a:ext cx="1684757" cy="523157"/>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9" name="TextBox 148"/>
              <p:cNvSpPr txBox="1"/>
              <p:nvPr/>
            </p:nvSpPr>
            <p:spPr>
              <a:xfrm>
                <a:off x="1369236" y="3950985"/>
                <a:ext cx="1681550" cy="523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𝑻𝑷𝒓</m:t>
                      </m:r>
                      <m:r>
                        <a:rPr lang="en-US" b="1" i="1" smtClean="0">
                          <a:latin typeface="Cambria Math" panose="02040503050406030204" pitchFamily="18" charset="0"/>
                        </a:rPr>
                        <m:t>=</m:t>
                      </m:r>
                      <m:f>
                        <m:fPr>
                          <m:ctrlPr>
                            <a:rPr lang="en-US" b="1" i="1" smtClean="0">
                              <a:latin typeface="Cambria Math" charset="0"/>
                            </a:rPr>
                          </m:ctrlPr>
                        </m:fPr>
                        <m:num>
                          <m:r>
                            <a:rPr lang="en-US" b="1" i="1" smtClean="0">
                              <a:latin typeface="Cambria Math" panose="02040503050406030204" pitchFamily="18" charset="0"/>
                            </a:rPr>
                            <m:t>𝑻𝑷</m:t>
                          </m:r>
                        </m:num>
                        <m:den>
                          <m:r>
                            <a:rPr lang="en-US" b="1" i="1" smtClean="0">
                              <a:latin typeface="Cambria Math" panose="02040503050406030204" pitchFamily="18" charset="0"/>
                            </a:rPr>
                            <m:t>𝑻𝑷</m:t>
                          </m:r>
                          <m:r>
                            <a:rPr lang="en-US" b="1" i="1" smtClean="0">
                              <a:latin typeface="Cambria Math" panose="02040503050406030204" pitchFamily="18" charset="0"/>
                            </a:rPr>
                            <m:t>+</m:t>
                          </m:r>
                          <m:r>
                            <a:rPr lang="en-US" b="1" i="1" smtClean="0">
                              <a:latin typeface="Cambria Math" panose="02040503050406030204" pitchFamily="18" charset="0"/>
                            </a:rPr>
                            <m:t>𝑭𝑵</m:t>
                          </m:r>
                        </m:den>
                      </m:f>
                    </m:oMath>
                  </m:oMathPara>
                </a14:m>
                <a:endParaRPr lang="en-US" b="1" dirty="0"/>
              </a:p>
            </p:txBody>
          </p:sp>
        </mc:Choice>
        <mc:Fallback xmlns="">
          <p:sp>
            <p:nvSpPr>
              <p:cNvPr id="149" name="TextBox 148"/>
              <p:cNvSpPr txBox="1">
                <a:spLocks noRot="1" noChangeAspect="1" noMove="1" noResize="1" noEditPoints="1" noAdjustHandles="1" noChangeArrowheads="1" noChangeShapeType="1" noTextEdit="1"/>
              </p:cNvSpPr>
              <p:nvPr/>
            </p:nvSpPr>
            <p:spPr>
              <a:xfrm>
                <a:off x="1369236" y="3950985"/>
                <a:ext cx="1681550" cy="523157"/>
              </a:xfrm>
              <a:prstGeom prst="rect">
                <a:avLst/>
              </a:prstGeom>
              <a:blipFill rotWithShape="0">
                <a:blip r:embed="rId3"/>
                <a:stretch>
                  <a:fillRect/>
                </a:stretch>
              </a:blipFill>
            </p:spPr>
            <p:txBody>
              <a:bodyPr/>
              <a:lstStyle/>
              <a:p>
                <a:r>
                  <a:rPr lang="en-US">
                    <a:noFill/>
                  </a:rPr>
                  <a:t> </a:t>
                </a:r>
              </a:p>
            </p:txBody>
          </p:sp>
        </mc:Fallback>
      </mc:AlternateContent>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9736" y="1943152"/>
            <a:ext cx="4962931" cy="4791203"/>
          </a:xfrm>
          <a:prstGeom prst="rect">
            <a:avLst/>
          </a:prstGeom>
        </p:spPr>
      </p:pic>
      <p:sp>
        <p:nvSpPr>
          <p:cNvPr id="8" name="TextBox 7"/>
          <p:cNvSpPr txBox="1"/>
          <p:nvPr/>
        </p:nvSpPr>
        <p:spPr>
          <a:xfrm>
            <a:off x="794324" y="2065731"/>
            <a:ext cx="3892922" cy="1569660"/>
          </a:xfrm>
          <a:prstGeom prst="rect">
            <a:avLst/>
          </a:prstGeom>
          <a:noFill/>
        </p:spPr>
        <p:txBody>
          <a:bodyPr wrap="square" rtlCol="0">
            <a:spAutoFit/>
          </a:bodyPr>
          <a:lstStyle/>
          <a:p>
            <a:r>
              <a:rPr lang="en-US" sz="2400" dirty="0" smtClean="0"/>
              <a:t>Illustrates the discrimination ability of a binary classifier as the decision threshold is varied.</a:t>
            </a:r>
            <a:endParaRPr lang="en-US" sz="2400" dirty="0"/>
          </a:p>
        </p:txBody>
      </p:sp>
      <p:grpSp>
        <p:nvGrpSpPr>
          <p:cNvPr id="13" name="Group 12"/>
          <p:cNvGrpSpPr/>
          <p:nvPr/>
        </p:nvGrpSpPr>
        <p:grpSpPr>
          <a:xfrm>
            <a:off x="3918964" y="1462683"/>
            <a:ext cx="2840073" cy="836764"/>
            <a:chOff x="3918964" y="1462683"/>
            <a:chExt cx="2840073" cy="836764"/>
          </a:xfrm>
        </p:grpSpPr>
        <p:sp>
          <p:nvSpPr>
            <p:cNvPr id="9" name="TextBox 8"/>
            <p:cNvSpPr txBox="1"/>
            <p:nvPr/>
          </p:nvSpPr>
          <p:spPr>
            <a:xfrm>
              <a:off x="3918964" y="1462683"/>
              <a:ext cx="2840073" cy="369332"/>
            </a:xfrm>
            <a:prstGeom prst="rect">
              <a:avLst/>
            </a:prstGeom>
            <a:noFill/>
          </p:spPr>
          <p:txBody>
            <a:bodyPr wrap="none" rtlCol="0">
              <a:spAutoFit/>
            </a:bodyPr>
            <a:lstStyle/>
            <a:p>
              <a:r>
                <a:rPr lang="en-US" b="1" dirty="0" smtClean="0">
                  <a:solidFill>
                    <a:srgbClr val="0000CC"/>
                  </a:solidFill>
                </a:rPr>
                <a:t>Perfect discrimination point</a:t>
              </a:r>
              <a:endParaRPr lang="en-US" b="1" dirty="0">
                <a:solidFill>
                  <a:srgbClr val="0000CC"/>
                </a:solidFill>
              </a:endParaRPr>
            </a:p>
          </p:txBody>
        </p:sp>
        <p:cxnSp>
          <p:nvCxnSpPr>
            <p:cNvPr id="11" name="Straight Arrow Connector 10"/>
            <p:cNvCxnSpPr/>
            <p:nvPr/>
          </p:nvCxnSpPr>
          <p:spPr>
            <a:xfrm>
              <a:off x="5002306" y="1832015"/>
              <a:ext cx="1506070" cy="467432"/>
            </a:xfrm>
            <a:prstGeom prst="straightConnector1">
              <a:avLst/>
            </a:prstGeom>
            <a:ln w="28575">
              <a:solidFill>
                <a:srgbClr val="0000CC"/>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8175813" y="4195482"/>
            <a:ext cx="2017058" cy="646331"/>
          </a:xfrm>
          <a:prstGeom prst="rect">
            <a:avLst/>
          </a:prstGeom>
          <a:noFill/>
        </p:spPr>
        <p:txBody>
          <a:bodyPr wrap="square" rtlCol="0">
            <a:spAutoFit/>
          </a:bodyPr>
          <a:lstStyle/>
          <a:p>
            <a:pPr algn="ctr"/>
            <a:r>
              <a:rPr lang="en-US" dirty="0" smtClean="0"/>
              <a:t>No-discrimination or  chance line</a:t>
            </a:r>
            <a:endParaRPr lang="en-US" dirty="0"/>
          </a:p>
        </p:txBody>
      </p:sp>
    </p:spTree>
    <p:extLst>
      <p:ext uri="{BB962C8B-B14F-4D97-AF65-F5344CB8AC3E}">
        <p14:creationId xmlns:p14="http://schemas.microsoft.com/office/powerpoint/2010/main" val="269826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normAutofit/>
          </a:bodyPr>
          <a:lstStyle/>
          <a:p>
            <a:pPr algn="ctr"/>
            <a:r>
              <a:rPr lang="en-US" sz="4600" b="1" dirty="0" smtClean="0">
                <a:solidFill>
                  <a:srgbClr val="002060"/>
                </a:solidFill>
                <a:effectLst>
                  <a:outerShdw blurRad="38100" dist="38100" dir="2700000" algn="tl">
                    <a:srgbClr val="000000">
                      <a:alpha val="43137"/>
                    </a:srgbClr>
                  </a:outerShdw>
                </a:effectLst>
              </a:rPr>
              <a:t>How to determine the best cutoff?</a:t>
            </a:r>
            <a:endParaRPr lang="en-US" sz="4600"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26</a:t>
            </a:fld>
            <a:endParaRPr lang="en-US" dirty="0"/>
          </a:p>
        </p:txBody>
      </p:sp>
      <p:sp>
        <p:nvSpPr>
          <p:cNvPr id="3" name="Rectangle 2"/>
          <p:cNvSpPr/>
          <p:nvPr/>
        </p:nvSpPr>
        <p:spPr>
          <a:xfrm>
            <a:off x="1730188" y="1640105"/>
            <a:ext cx="9509311" cy="1754326"/>
          </a:xfrm>
          <a:prstGeom prst="rect">
            <a:avLst/>
          </a:prstGeom>
        </p:spPr>
        <p:txBody>
          <a:bodyPr wrap="square">
            <a:spAutoFit/>
          </a:bodyPr>
          <a:lstStyle/>
          <a:p>
            <a:pPr marL="342900" indent="-342900">
              <a:buClr>
                <a:srgbClr val="002060"/>
              </a:buClr>
              <a:buFont typeface="Wingdings" panose="05000000000000000000" pitchFamily="2" charset="2"/>
              <a:buChar char="q"/>
            </a:pPr>
            <a:r>
              <a:rPr lang="en-US" dirty="0" smtClean="0"/>
              <a:t>This is still very arbitrary because it depends on our goals.</a:t>
            </a:r>
          </a:p>
          <a:p>
            <a:pPr marL="800100" lvl="1" indent="-342900">
              <a:buClr>
                <a:srgbClr val="002060"/>
              </a:buClr>
              <a:buFont typeface="Wingdings" panose="05000000000000000000" pitchFamily="2" charset="2"/>
              <a:buChar char="q"/>
            </a:pPr>
            <a:r>
              <a:rPr lang="en-US" dirty="0" smtClean="0"/>
              <a:t>Maximize the sensitivity (detect all true pairs of genes within operons) at the expense of specificity (lots of false positives)</a:t>
            </a:r>
          </a:p>
          <a:p>
            <a:pPr marL="800100" lvl="1" indent="-342900">
              <a:buClr>
                <a:srgbClr val="002060"/>
              </a:buClr>
              <a:buFont typeface="Wingdings" panose="05000000000000000000" pitchFamily="2" charset="2"/>
              <a:buChar char="q"/>
            </a:pPr>
            <a:r>
              <a:rPr lang="en-US" dirty="0" smtClean="0"/>
              <a:t>If both are important than we can chose the value that maximizes the distance between the ROC curve and the upper left corner of the graph. Or we can estimate the average accuracy per threshold using a bootstrapping.</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49738"/>
          <a:stretch/>
        </p:blipFill>
        <p:spPr>
          <a:xfrm>
            <a:off x="3236258" y="3394431"/>
            <a:ext cx="5706036" cy="3306908"/>
          </a:xfrm>
          <a:prstGeom prst="rect">
            <a:avLst/>
          </a:prstGeom>
        </p:spPr>
      </p:pic>
    </p:spTree>
    <p:extLst>
      <p:ext uri="{BB962C8B-B14F-4D97-AF65-F5344CB8AC3E}">
        <p14:creationId xmlns:p14="http://schemas.microsoft.com/office/powerpoint/2010/main" val="27339855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Create a SQL table to put your predictions</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27</a:t>
            </a:fld>
            <a:endParaRPr lang="en-US" dirty="0"/>
          </a:p>
        </p:txBody>
      </p:sp>
      <p:sp>
        <p:nvSpPr>
          <p:cNvPr id="8" name="Rectangle 7"/>
          <p:cNvSpPr/>
          <p:nvPr/>
        </p:nvSpPr>
        <p:spPr>
          <a:xfrm>
            <a:off x="2174109" y="2067964"/>
            <a:ext cx="8408725" cy="3785652"/>
          </a:xfrm>
          <a:prstGeom prst="rect">
            <a:avLst/>
          </a:prstGeom>
        </p:spPr>
        <p:txBody>
          <a:bodyPr wrap="square">
            <a:spAutoFit/>
          </a:bodyPr>
          <a:lstStyle/>
          <a:p>
            <a:r>
              <a:rPr lang="en-US" sz="2400" dirty="0" smtClean="0">
                <a:latin typeface="Courier New" panose="02070309020205020404" pitchFamily="49" charset="0"/>
                <a:cs typeface="Courier New" panose="02070309020205020404" pitchFamily="49" charset="0"/>
              </a:rPr>
              <a:t>CREATE TABLE </a:t>
            </a:r>
            <a:r>
              <a:rPr lang="en-US" sz="2400" dirty="0" err="1" smtClean="0">
                <a:latin typeface="Courier New" panose="02070309020205020404" pitchFamily="49" charset="0"/>
                <a:cs typeface="Courier New" panose="02070309020205020404" pitchFamily="49" charset="0"/>
              </a:rPr>
              <a:t>tus</a:t>
            </a:r>
            <a:r>
              <a:rPr lang="en-US" sz="2400" dirty="0" smtClean="0">
                <a:latin typeface="Courier New" panose="02070309020205020404" pitchFamily="49" charset="0"/>
                <a:cs typeface="Courier New" panose="02070309020205020404" pitchFamily="49" charset="0"/>
              </a:rPr>
              <a:t> (</a:t>
            </a:r>
          </a:p>
          <a:p>
            <a:r>
              <a:rPr lang="en-US" sz="2400" dirty="0" smtClean="0">
                <a:latin typeface="Courier New" panose="02070309020205020404" pitchFamily="49" charset="0"/>
                <a:cs typeface="Courier New" panose="02070309020205020404" pitchFamily="49" charset="0"/>
              </a:rPr>
              <a:t>  gid_1       INT  (10) UNSIGNED NOT NULL,</a:t>
            </a:r>
          </a:p>
          <a:p>
            <a:r>
              <a:rPr lang="en-US" sz="2400" dirty="0" smtClean="0">
                <a:latin typeface="Courier New" panose="02070309020205020404" pitchFamily="49" charset="0"/>
                <a:cs typeface="Courier New" panose="02070309020205020404" pitchFamily="49" charset="0"/>
              </a:rPr>
              <a:t>  gid_2       INT  (10) UNSIGNED NOT NULL,</a:t>
            </a:r>
          </a:p>
          <a:p>
            <a:r>
              <a:rPr lang="en-US" sz="2400" dirty="0" smtClean="0">
                <a:latin typeface="Courier New" panose="02070309020205020404" pitchFamily="49" charset="0"/>
                <a:cs typeface="Courier New" panose="02070309020205020404" pitchFamily="49" charset="0"/>
              </a:rPr>
              <a:t>  distance    INT  (10) UNSIGNED NOT NULL,</a:t>
            </a:r>
          </a:p>
          <a:p>
            <a:r>
              <a:rPr lang="en-US" sz="2400" dirty="0" smtClean="0">
                <a:latin typeface="Courier New" panose="02070309020205020404" pitchFamily="49" charset="0"/>
                <a:cs typeface="Courier New" panose="02070309020205020404" pitchFamily="49" charset="0"/>
              </a:rPr>
              <a:t>  status      ENUM('TP', 'TN') NOT NULL,</a:t>
            </a:r>
          </a:p>
          <a:p>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prob</a:t>
            </a:r>
            <a:r>
              <a:rPr lang="en-US" sz="2400" dirty="0" smtClean="0">
                <a:latin typeface="Courier New" panose="02070309020205020404" pitchFamily="49" charset="0"/>
                <a:cs typeface="Courier New" panose="02070309020205020404" pitchFamily="49" charset="0"/>
              </a:rPr>
              <a:t>        DOUBLE PRECISION NOT NULL,</a:t>
            </a:r>
          </a:p>
          <a:p>
            <a:r>
              <a:rPr lang="en-US" sz="2400" dirty="0" smtClean="0">
                <a:latin typeface="Courier New" panose="02070309020205020404" pitchFamily="49" charset="0"/>
                <a:cs typeface="Courier New" panose="02070309020205020404" pitchFamily="49" charset="0"/>
              </a:rPr>
              <a:t>  KEY (gid_1),</a:t>
            </a:r>
          </a:p>
          <a:p>
            <a:r>
              <a:rPr lang="en-US" sz="2400" dirty="0" smtClean="0">
                <a:latin typeface="Courier New" panose="02070309020205020404" pitchFamily="49" charset="0"/>
                <a:cs typeface="Courier New" panose="02070309020205020404" pitchFamily="49" charset="0"/>
              </a:rPr>
              <a:t>  KEY (gid_2)</a:t>
            </a:r>
          </a:p>
          <a:p>
            <a:r>
              <a:rPr lang="en-US" sz="2400" dirty="0" smtClean="0">
                <a:latin typeface="Courier New" panose="02070309020205020404" pitchFamily="49" charset="0"/>
                <a:cs typeface="Courier New" panose="02070309020205020404" pitchFamily="49" charset="0"/>
              </a:rPr>
              <a:t>) ENGINE=</a:t>
            </a:r>
            <a:r>
              <a:rPr lang="en-US" sz="2400" dirty="0" err="1" smtClean="0">
                <a:latin typeface="Courier New" panose="02070309020205020404" pitchFamily="49" charset="0"/>
                <a:cs typeface="Courier New" panose="02070309020205020404" pitchFamily="49" charset="0"/>
              </a:rPr>
              <a:t>InnoDB</a:t>
            </a:r>
            <a:r>
              <a:rPr lang="en-US" sz="2400" dirty="0" smtClean="0">
                <a:latin typeface="Courier New" panose="02070309020205020404" pitchFamily="49" charset="0"/>
                <a:cs typeface="Courier New" panose="02070309020205020404" pitchFamily="49" charset="0"/>
              </a:rPr>
              <a:t>;</a:t>
            </a:r>
          </a:p>
          <a:p>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856222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Load your predictions and tag TP and TN</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28</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600" y="1645126"/>
            <a:ext cx="5372376" cy="4813547"/>
          </a:xfrm>
          <a:prstGeom prst="rect">
            <a:avLst/>
          </a:prstGeom>
        </p:spPr>
      </p:pic>
      <p:sp>
        <p:nvSpPr>
          <p:cNvPr id="7" name="TextBox 6"/>
          <p:cNvSpPr txBox="1"/>
          <p:nvPr/>
        </p:nvSpPr>
        <p:spPr>
          <a:xfrm>
            <a:off x="7086600" y="1990635"/>
            <a:ext cx="3857065" cy="2031325"/>
          </a:xfrm>
          <a:prstGeom prst="rect">
            <a:avLst/>
          </a:prstGeom>
          <a:noFill/>
        </p:spPr>
        <p:txBody>
          <a:bodyPr wrap="square" rtlCol="0">
            <a:spAutoFit/>
          </a:bodyPr>
          <a:lstStyle/>
          <a:p>
            <a:pPr marL="285750" indent="-285750">
              <a:buClr>
                <a:srgbClr val="002060"/>
              </a:buClr>
              <a:buFont typeface="Wingdings" panose="05000000000000000000" pitchFamily="2" charset="2"/>
              <a:buChar char="q"/>
            </a:pPr>
            <a:r>
              <a:rPr lang="en-US" dirty="0" smtClean="0"/>
              <a:t>With all pairs of adjacent genes in the genome and the list of TP and TN in our controls we can add the status TP and TN to our table.</a:t>
            </a:r>
          </a:p>
          <a:p>
            <a:pPr marL="285750" indent="-285750">
              <a:buClr>
                <a:srgbClr val="002060"/>
              </a:buClr>
              <a:buFont typeface="Wingdings" panose="05000000000000000000" pitchFamily="2" charset="2"/>
              <a:buChar char="q"/>
            </a:pPr>
            <a:r>
              <a:rPr lang="en-US" dirty="0" smtClean="0"/>
              <a:t>For every probability threshold we define we can now estimate the Sensitivity, Specificity, Accuracy, etc.</a:t>
            </a:r>
          </a:p>
        </p:txBody>
      </p:sp>
    </p:spTree>
    <p:extLst>
      <p:ext uri="{BB962C8B-B14F-4D97-AF65-F5344CB8AC3E}">
        <p14:creationId xmlns:p14="http://schemas.microsoft.com/office/powerpoint/2010/main" val="2722819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normAutofit/>
          </a:bodyPr>
          <a:lstStyle/>
          <a:p>
            <a:pPr algn="ctr"/>
            <a:r>
              <a:rPr lang="en-US" sz="4600" b="1" dirty="0" smtClean="0">
                <a:solidFill>
                  <a:srgbClr val="002060"/>
                </a:solidFill>
                <a:effectLst>
                  <a:outerShdw blurRad="38100" dist="38100" dir="2700000" algn="tl">
                    <a:srgbClr val="000000">
                      <a:alpha val="43137"/>
                    </a:srgbClr>
                  </a:outerShdw>
                </a:effectLst>
              </a:rPr>
              <a:t>Benchmarking the model</a:t>
            </a:r>
            <a:endParaRPr lang="en-US" sz="4600"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29</a:t>
            </a:fld>
            <a:endParaRPr lang="en-US" dirty="0"/>
          </a:p>
        </p:txBody>
      </p:sp>
      <p:sp>
        <p:nvSpPr>
          <p:cNvPr id="5" name="TextBox 4"/>
          <p:cNvSpPr txBox="1"/>
          <p:nvPr/>
        </p:nvSpPr>
        <p:spPr>
          <a:xfrm>
            <a:off x="1129553" y="2043441"/>
            <a:ext cx="10427447" cy="4093428"/>
          </a:xfrm>
          <a:prstGeom prst="rect">
            <a:avLst/>
          </a:prstGeom>
          <a:noFill/>
        </p:spPr>
        <p:txBody>
          <a:bodyPr wrap="square" rtlCol="0">
            <a:spAutoFit/>
          </a:bodyPr>
          <a:lstStyle/>
          <a:p>
            <a:pPr marL="457200" indent="-457200">
              <a:buClr>
                <a:srgbClr val="002060"/>
              </a:buClr>
              <a:buFont typeface="Wingdings" panose="05000000000000000000" pitchFamily="2" charset="2"/>
              <a:buChar char="q"/>
            </a:pPr>
            <a:r>
              <a:rPr lang="en-US" sz="2600" dirty="0" smtClean="0"/>
              <a:t>As starting point we will use all the gene pairs in our Positive and Negative controls.</a:t>
            </a:r>
          </a:p>
          <a:p>
            <a:pPr marL="457200" indent="-457200">
              <a:buClr>
                <a:srgbClr val="002060"/>
              </a:buClr>
              <a:buFont typeface="Wingdings" panose="05000000000000000000" pitchFamily="2" charset="2"/>
              <a:buChar char="q"/>
            </a:pPr>
            <a:r>
              <a:rPr lang="en-US" sz="2600" dirty="0" smtClean="0"/>
              <a:t>For increments of 0.05 in the posterior probability calculate:</a:t>
            </a:r>
          </a:p>
          <a:p>
            <a:pPr marL="914400" lvl="1" indent="-457200">
              <a:buClr>
                <a:srgbClr val="002060"/>
              </a:buClr>
              <a:buFont typeface="Courier New" panose="02070309020205020404" pitchFamily="49" charset="0"/>
              <a:buChar char="o"/>
            </a:pPr>
            <a:r>
              <a:rPr lang="en-US" sz="2600" dirty="0" smtClean="0"/>
              <a:t>Sensitivity</a:t>
            </a:r>
          </a:p>
          <a:p>
            <a:pPr marL="914400" lvl="1" indent="-457200">
              <a:buClr>
                <a:srgbClr val="002060"/>
              </a:buClr>
              <a:buFont typeface="Courier New" panose="02070309020205020404" pitchFamily="49" charset="0"/>
              <a:buChar char="o"/>
            </a:pPr>
            <a:r>
              <a:rPr lang="en-US" sz="2600" dirty="0" smtClean="0"/>
              <a:t>Specificity</a:t>
            </a:r>
          </a:p>
          <a:p>
            <a:pPr marL="914400" lvl="1" indent="-457200">
              <a:buClr>
                <a:srgbClr val="002060"/>
              </a:buClr>
              <a:buFont typeface="Courier New" panose="02070309020205020404" pitchFamily="49" charset="0"/>
              <a:buChar char="o"/>
            </a:pPr>
            <a:r>
              <a:rPr lang="en-US" sz="2600" dirty="0" smtClean="0"/>
              <a:t>Positive predictive value (precision)</a:t>
            </a:r>
          </a:p>
          <a:p>
            <a:pPr marL="914400" lvl="1" indent="-457200">
              <a:buClr>
                <a:srgbClr val="002060"/>
              </a:buClr>
              <a:buFont typeface="Courier New" panose="02070309020205020404" pitchFamily="49" charset="0"/>
              <a:buChar char="o"/>
            </a:pPr>
            <a:r>
              <a:rPr lang="en-US" sz="2600" dirty="0" smtClean="0"/>
              <a:t>Accuracy.</a:t>
            </a:r>
          </a:p>
          <a:p>
            <a:pPr marL="457200" indent="-457200">
              <a:buClr>
                <a:srgbClr val="002060"/>
              </a:buClr>
              <a:buFont typeface="Wingdings" panose="05000000000000000000" pitchFamily="2" charset="2"/>
              <a:buChar char="q"/>
            </a:pPr>
            <a:r>
              <a:rPr lang="en-US" sz="2600" dirty="0" smtClean="0"/>
              <a:t>Create the plot of Sensitivity vs Specificity in slide 11</a:t>
            </a:r>
          </a:p>
          <a:p>
            <a:pPr marL="457200" indent="-457200">
              <a:buClr>
                <a:srgbClr val="002060"/>
              </a:buClr>
              <a:buFont typeface="Wingdings" panose="05000000000000000000" pitchFamily="2" charset="2"/>
              <a:buChar char="q"/>
            </a:pPr>
            <a:r>
              <a:rPr lang="en-US" sz="2600" dirty="0" smtClean="0"/>
              <a:t>Create the ROC curve in slide 12</a:t>
            </a:r>
          </a:p>
          <a:p>
            <a:pPr marL="457200" indent="-457200">
              <a:buClr>
                <a:srgbClr val="002060"/>
              </a:buClr>
              <a:buFont typeface="Wingdings" panose="05000000000000000000" pitchFamily="2" charset="2"/>
              <a:buChar char="q"/>
            </a:pPr>
            <a:r>
              <a:rPr lang="en-US" sz="2600" dirty="0" smtClean="0"/>
              <a:t>Plot accuracy as in slide 13</a:t>
            </a:r>
          </a:p>
        </p:txBody>
      </p:sp>
    </p:spTree>
    <p:extLst>
      <p:ext uri="{BB962C8B-B14F-4D97-AF65-F5344CB8AC3E}">
        <p14:creationId xmlns:p14="http://schemas.microsoft.com/office/powerpoint/2010/main" val="414722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Effect transition="in" filter="fade">
                                      <p:cBhvr>
                                        <p:cTn id="19" dur="500"/>
                                        <p:tgtEl>
                                          <p:spTgt spid="5">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7" end="7"/>
                                            </p:txEl>
                                          </p:spTgt>
                                        </p:tgtEl>
                                        <p:attrNameLst>
                                          <p:attrName>style.visibility</p:attrName>
                                        </p:attrNameLst>
                                      </p:cBhvr>
                                      <p:to>
                                        <p:strVal val="visible"/>
                                      </p:to>
                                    </p:set>
                                    <p:animEffect transition="in" filter="fade">
                                      <p:cBhvr>
                                        <p:cTn id="24" dur="500"/>
                                        <p:tgtEl>
                                          <p:spTgt spid="5">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animEffect transition="in" filter="fade">
                                      <p:cBhvr>
                                        <p:cTn id="29"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487" y="76235"/>
            <a:ext cx="7430926" cy="1325563"/>
          </a:xfrm>
        </p:spPr>
        <p:txBody>
          <a:bodyPr>
            <a:normAutofit fontScale="90000"/>
          </a:bodyPr>
          <a:lstStyle/>
          <a:p>
            <a:pPr algn="ctr"/>
            <a:r>
              <a:rPr lang="en-US" sz="4000" b="1" dirty="0" smtClean="0">
                <a:solidFill>
                  <a:srgbClr val="002060"/>
                </a:solidFill>
                <a:effectLst>
                  <a:outerShdw blurRad="38100" dist="38100" dir="2700000" algn="tl">
                    <a:srgbClr val="000000">
                      <a:alpha val="43137"/>
                    </a:srgbClr>
                  </a:outerShdw>
                </a:effectLst>
              </a:rPr>
              <a:t>Feasibility Analysis on the selected relevant variable (intergenic distance)</a:t>
            </a:r>
            <a:endParaRPr lang="en-US" sz="4000"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3</a:t>
            </a:fld>
            <a:endParaRPr lang="en-US" dirty="0"/>
          </a:p>
        </p:txBody>
      </p:sp>
      <p:sp>
        <p:nvSpPr>
          <p:cNvPr id="19" name="TextBox 18"/>
          <p:cNvSpPr txBox="1"/>
          <p:nvPr/>
        </p:nvSpPr>
        <p:spPr>
          <a:xfrm>
            <a:off x="342900" y="6410206"/>
            <a:ext cx="2234907" cy="307777"/>
          </a:xfrm>
          <a:prstGeom prst="rect">
            <a:avLst/>
          </a:prstGeom>
          <a:noFill/>
        </p:spPr>
        <p:txBody>
          <a:bodyPr wrap="none" rtlCol="0">
            <a:spAutoFit/>
          </a:bodyPr>
          <a:lstStyle/>
          <a:p>
            <a:r>
              <a:rPr lang="en-US" sz="1400" dirty="0" smtClean="0"/>
              <a:t>2000, PNAS 97(12): 6652-57</a:t>
            </a:r>
            <a:endParaRPr lang="en-US" sz="1400" dirty="0"/>
          </a:p>
        </p:txBody>
      </p:sp>
      <p:pic>
        <p:nvPicPr>
          <p:cNvPr id="24" name="Picture 23"/>
          <p:cNvPicPr>
            <a:picLocks noChangeAspect="1"/>
          </p:cNvPicPr>
          <p:nvPr/>
        </p:nvPicPr>
        <p:blipFill>
          <a:blip r:embed="rId2"/>
          <a:stretch>
            <a:fillRect/>
          </a:stretch>
        </p:blipFill>
        <p:spPr>
          <a:xfrm>
            <a:off x="1034004" y="2197944"/>
            <a:ext cx="4811782" cy="4173886"/>
          </a:xfrm>
          <a:prstGeom prst="rect">
            <a:avLst/>
          </a:prstGeom>
        </p:spPr>
      </p:pic>
      <p:pic>
        <p:nvPicPr>
          <p:cNvPr id="33" name="Picture 32"/>
          <p:cNvPicPr>
            <a:picLocks noChangeAspect="1"/>
          </p:cNvPicPr>
          <p:nvPr/>
        </p:nvPicPr>
        <p:blipFill>
          <a:blip r:embed="rId3"/>
          <a:stretch>
            <a:fillRect/>
          </a:stretch>
        </p:blipFill>
        <p:spPr>
          <a:xfrm>
            <a:off x="6579030" y="2215196"/>
            <a:ext cx="4592175" cy="4109695"/>
          </a:xfrm>
          <a:prstGeom prst="rect">
            <a:avLst/>
          </a:prstGeom>
        </p:spPr>
      </p:pic>
      <p:sp>
        <p:nvSpPr>
          <p:cNvPr id="3" name="TextBox 2"/>
          <p:cNvSpPr txBox="1"/>
          <p:nvPr/>
        </p:nvSpPr>
        <p:spPr>
          <a:xfrm>
            <a:off x="1426806" y="1532425"/>
            <a:ext cx="9926994" cy="646331"/>
          </a:xfrm>
          <a:prstGeom prst="rect">
            <a:avLst/>
          </a:prstGeom>
          <a:noFill/>
        </p:spPr>
        <p:txBody>
          <a:bodyPr wrap="square" rtlCol="0">
            <a:spAutoFit/>
          </a:bodyPr>
          <a:lstStyle/>
          <a:p>
            <a:r>
              <a:rPr lang="en-US" dirty="0" smtClean="0"/>
              <a:t>Is there a significant difference in the distances between adjacent genes  in the same operon versus adjacent genes (still </a:t>
            </a:r>
            <a:r>
              <a:rPr lang="en-US" dirty="0"/>
              <a:t>on the same </a:t>
            </a:r>
            <a:r>
              <a:rPr lang="en-US" dirty="0" smtClean="0"/>
              <a:t>strand) that do not belong to same operon </a:t>
            </a:r>
            <a:r>
              <a:rPr lang="en-US" dirty="0"/>
              <a:t>(operon borders</a:t>
            </a:r>
            <a:r>
              <a:rPr lang="en-US" dirty="0" smtClean="0"/>
              <a:t>)?</a:t>
            </a:r>
            <a:endParaRPr lang="en-US" dirty="0"/>
          </a:p>
        </p:txBody>
      </p:sp>
    </p:spTree>
    <p:extLst>
      <p:ext uri="{BB962C8B-B14F-4D97-AF65-F5344CB8AC3E}">
        <p14:creationId xmlns:p14="http://schemas.microsoft.com/office/powerpoint/2010/main" val="597737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a:solidFill>
                  <a:srgbClr val="002060"/>
                </a:solidFill>
                <a:effectLst>
                  <a:outerShdw blurRad="38100" dist="38100" dir="2700000" algn="tl">
                    <a:srgbClr val="000000">
                      <a:alpha val="43137"/>
                    </a:srgbClr>
                  </a:outerShdw>
                </a:effectLst>
              </a:rPr>
              <a:t>O</a:t>
            </a:r>
            <a:r>
              <a:rPr lang="en-US" b="1" dirty="0" smtClean="0">
                <a:solidFill>
                  <a:srgbClr val="002060"/>
                </a:solidFill>
                <a:effectLst>
                  <a:outerShdw blurRad="38100" dist="38100" dir="2700000" algn="tl">
                    <a:srgbClr val="000000">
                      <a:alpha val="43137"/>
                    </a:srgbClr>
                  </a:outerShdw>
                </a:effectLst>
              </a:rPr>
              <a:t>ur Bayesian model</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4</a:t>
            </a:fld>
            <a:endParaRPr lang="en-US" dirty="0"/>
          </a:p>
        </p:txBody>
      </p:sp>
      <p:sp>
        <p:nvSpPr>
          <p:cNvPr id="5" name="Rectangle 4"/>
          <p:cNvSpPr/>
          <p:nvPr/>
        </p:nvSpPr>
        <p:spPr>
          <a:xfrm>
            <a:off x="838200" y="1886798"/>
            <a:ext cx="4483100" cy="20701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1" name="Group 10"/>
          <p:cNvGrpSpPr/>
          <p:nvPr/>
        </p:nvGrpSpPr>
        <p:grpSpPr>
          <a:xfrm>
            <a:off x="1238249" y="2178898"/>
            <a:ext cx="3683001" cy="1497012"/>
            <a:chOff x="1238249" y="3619500"/>
            <a:chExt cx="3683001" cy="1497012"/>
          </a:xfrm>
        </p:grpSpPr>
        <p:sp>
          <p:nvSpPr>
            <p:cNvPr id="9" name="TextBox 8"/>
            <p:cNvSpPr txBox="1"/>
            <p:nvPr/>
          </p:nvSpPr>
          <p:spPr>
            <a:xfrm>
              <a:off x="2298700" y="3619500"/>
              <a:ext cx="1537152" cy="369332"/>
            </a:xfrm>
            <a:prstGeom prst="rect">
              <a:avLst/>
            </a:prstGeom>
            <a:noFill/>
          </p:spPr>
          <p:txBody>
            <a:bodyPr wrap="none" rtlCol="0">
              <a:spAutoFit/>
            </a:bodyPr>
            <a:lstStyle/>
            <a:p>
              <a:r>
                <a:rPr lang="en-US" dirty="0" smtClean="0"/>
                <a:t>Same directon</a:t>
              </a:r>
              <a:endParaRPr lang="en-US" dirty="0"/>
            </a:p>
          </p:txBody>
        </p:sp>
        <p:sp>
          <p:nvSpPr>
            <p:cNvPr id="10" name="Oval 9"/>
            <p:cNvSpPr/>
            <p:nvPr/>
          </p:nvSpPr>
          <p:spPr>
            <a:xfrm>
              <a:off x="1238249" y="3949144"/>
              <a:ext cx="3683001" cy="11673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extBox 6"/>
          <p:cNvSpPr txBox="1"/>
          <p:nvPr/>
        </p:nvSpPr>
        <p:spPr>
          <a:xfrm>
            <a:off x="1369121" y="1517466"/>
            <a:ext cx="3794757" cy="369332"/>
          </a:xfrm>
          <a:prstGeom prst="rect">
            <a:avLst/>
          </a:prstGeom>
          <a:noFill/>
        </p:spPr>
        <p:txBody>
          <a:bodyPr wrap="none" rtlCol="0">
            <a:spAutoFit/>
          </a:bodyPr>
          <a:lstStyle/>
          <a:p>
            <a:r>
              <a:rPr lang="en-US" dirty="0" smtClean="0"/>
              <a:t>Distances between adjacent genes </a:t>
            </a:r>
            <a:r>
              <a:rPr lang="en-US" i="1" dirty="0" smtClean="0">
                <a:latin typeface="Times New Roman" panose="02020603050405020304" pitchFamily="18" charset="0"/>
                <a:cs typeface="Times New Roman" panose="02020603050405020304" pitchFamily="18" charset="0"/>
              </a:rPr>
              <a:t>i</a:t>
            </a:r>
            <a:r>
              <a:rPr lang="en-US" i="1" dirty="0" smtClean="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 j</a:t>
            </a:r>
            <a:endParaRPr lang="en-US" i="1" dirty="0">
              <a:latin typeface="Times New Roman" panose="02020603050405020304" pitchFamily="18" charset="0"/>
              <a:cs typeface="Times New Roman" panose="02020603050405020304" pitchFamily="18" charset="0"/>
            </a:endParaRPr>
          </a:p>
        </p:txBody>
      </p:sp>
      <p:grpSp>
        <p:nvGrpSpPr>
          <p:cNvPr id="15" name="Group 14"/>
          <p:cNvGrpSpPr/>
          <p:nvPr/>
        </p:nvGrpSpPr>
        <p:grpSpPr>
          <a:xfrm>
            <a:off x="2035061" y="2503331"/>
            <a:ext cx="2558911" cy="1185279"/>
            <a:chOff x="2035061" y="3943933"/>
            <a:chExt cx="2558911" cy="1185279"/>
          </a:xfrm>
        </p:grpSpPr>
        <p:sp>
          <p:nvSpPr>
            <p:cNvPr id="12" name="Freeform 11"/>
            <p:cNvSpPr/>
            <p:nvPr/>
          </p:nvSpPr>
          <p:spPr>
            <a:xfrm>
              <a:off x="2946391" y="3943933"/>
              <a:ext cx="433804" cy="1185279"/>
            </a:xfrm>
            <a:custGeom>
              <a:avLst/>
              <a:gdLst>
                <a:gd name="connsiteX0" fmla="*/ 114309 w 433804"/>
                <a:gd name="connsiteY0" fmla="*/ 0 h 1185279"/>
                <a:gd name="connsiteX1" fmla="*/ 355609 w 433804"/>
                <a:gd name="connsiteY1" fmla="*/ 241300 h 1185279"/>
                <a:gd name="connsiteX2" fmla="*/ 9 w 433804"/>
                <a:gd name="connsiteY2" fmla="*/ 749300 h 1185279"/>
                <a:gd name="connsiteX3" fmla="*/ 368309 w 433804"/>
                <a:gd name="connsiteY3" fmla="*/ 1143000 h 1185279"/>
                <a:gd name="connsiteX4" fmla="*/ 431809 w 433804"/>
                <a:gd name="connsiteY4" fmla="*/ 1155700 h 1185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04" h="1185279">
                  <a:moveTo>
                    <a:pt x="114309" y="0"/>
                  </a:moveTo>
                  <a:cubicBezTo>
                    <a:pt x="244484" y="58208"/>
                    <a:pt x="374659" y="116417"/>
                    <a:pt x="355609" y="241300"/>
                  </a:cubicBezTo>
                  <a:cubicBezTo>
                    <a:pt x="336559" y="366183"/>
                    <a:pt x="-2108" y="599017"/>
                    <a:pt x="9" y="749300"/>
                  </a:cubicBezTo>
                  <a:cubicBezTo>
                    <a:pt x="2126" y="899583"/>
                    <a:pt x="296342" y="1075267"/>
                    <a:pt x="368309" y="1143000"/>
                  </a:cubicBezTo>
                  <a:cubicBezTo>
                    <a:pt x="440276" y="1210733"/>
                    <a:pt x="436042" y="1183216"/>
                    <a:pt x="431809" y="115570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2035061" y="4028574"/>
              <a:ext cx="894284" cy="369332"/>
            </a:xfrm>
            <a:prstGeom prst="rect">
              <a:avLst/>
            </a:prstGeom>
            <a:noFill/>
          </p:spPr>
          <p:txBody>
            <a:bodyPr wrap="none" rtlCol="0">
              <a:spAutoFit/>
            </a:bodyPr>
            <a:lstStyle/>
            <a:p>
              <a:r>
                <a:rPr lang="en-US" dirty="0" smtClean="0"/>
                <a:t>Operon</a:t>
              </a:r>
              <a:endParaRPr lang="en-US" dirty="0"/>
            </a:p>
          </p:txBody>
        </p:sp>
        <p:sp>
          <p:nvSpPr>
            <p:cNvPr id="14" name="TextBox 13"/>
            <p:cNvSpPr txBox="1"/>
            <p:nvPr/>
          </p:nvSpPr>
          <p:spPr>
            <a:xfrm>
              <a:off x="3329395" y="4028098"/>
              <a:ext cx="1264577" cy="369332"/>
            </a:xfrm>
            <a:prstGeom prst="rect">
              <a:avLst/>
            </a:prstGeom>
            <a:noFill/>
          </p:spPr>
          <p:txBody>
            <a:bodyPr wrap="none" rtlCol="0">
              <a:spAutoFit/>
            </a:bodyPr>
            <a:lstStyle/>
            <a:p>
              <a:r>
                <a:rPr lang="en-US" dirty="0" smtClean="0"/>
                <a:t>Not operon</a:t>
              </a:r>
              <a:endParaRPr lang="en-US" dirty="0"/>
            </a:p>
          </p:txBody>
        </p:sp>
      </p:grpSp>
      <mc:AlternateContent xmlns:mc="http://schemas.openxmlformats.org/markup-compatibility/2006" xmlns:a14="http://schemas.microsoft.com/office/drawing/2010/main">
        <mc:Choice Requires="a14">
          <p:sp>
            <p:nvSpPr>
              <p:cNvPr id="17" name="TextBox 16"/>
              <p:cNvSpPr txBox="1"/>
              <p:nvPr/>
            </p:nvSpPr>
            <p:spPr>
              <a:xfrm>
                <a:off x="6178967" y="1937890"/>
                <a:ext cx="1052083"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B050"/>
                              </a:solidFill>
                              <a:latin typeface="Cambria Math" charset="0"/>
                            </a:rPr>
                          </m:ctrlPr>
                        </m:sSubPr>
                        <m:e>
                          <m:r>
                            <a:rPr lang="en-US" b="0" i="1" smtClean="0">
                              <a:solidFill>
                                <a:srgbClr val="00B050"/>
                              </a:solidFill>
                              <a:latin typeface="Cambria Math" panose="02040503050406030204" pitchFamily="18" charset="0"/>
                            </a:rPr>
                            <m:t>h</m:t>
                          </m:r>
                        </m:e>
                        <m:sub>
                          <m:r>
                            <a:rPr lang="en-US" b="0" i="1" smtClean="0">
                              <a:solidFill>
                                <a:srgbClr val="00B050"/>
                              </a:solidFill>
                              <a:latin typeface="Cambria Math" panose="02040503050406030204" pitchFamily="18" charset="0"/>
                            </a:rPr>
                            <m:t>1</m:t>
                          </m:r>
                        </m:sub>
                      </m:sSub>
                      <m:r>
                        <a:rPr lang="en-US" i="1" smtClean="0">
                          <a:latin typeface="Cambria Math" panose="02040503050406030204" pitchFamily="18" charset="0"/>
                        </a:rPr>
                        <m:t>=</m:t>
                      </m:r>
                      <m:sSub>
                        <m:sSubPr>
                          <m:ctrlPr>
                            <a:rPr lang="en-US" i="1" smtClean="0">
                              <a:latin typeface="Cambria Math" charset="0"/>
                            </a:rPr>
                          </m:ctrlPr>
                        </m:sSubPr>
                        <m:e>
                          <m:r>
                            <a:rPr lang="en-US" b="0" i="1" smtClean="0">
                              <a:latin typeface="Cambria Math" panose="02040503050406030204" pitchFamily="18" charset="0"/>
                            </a:rPr>
                            <m:t>𝑂𝑃</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6178967" y="1937890"/>
                <a:ext cx="1052083" cy="299313"/>
              </a:xfrm>
              <a:prstGeom prst="rect">
                <a:avLst/>
              </a:prstGeom>
              <a:blipFill rotWithShape="0">
                <a:blip r:embed="rId2"/>
                <a:stretch>
                  <a:fillRect l="-5233" r="-3488" b="-265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6178967" y="2312609"/>
                <a:ext cx="1225720"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charset="0"/>
                            </a:rPr>
                          </m:ctrlPr>
                        </m:sSubPr>
                        <m:e>
                          <m:r>
                            <a:rPr lang="en-US" b="0" i="1" smtClean="0">
                              <a:solidFill>
                                <a:srgbClr val="FF0000"/>
                              </a:solidFill>
                              <a:latin typeface="Cambria Math" panose="02040503050406030204" pitchFamily="18" charset="0"/>
                            </a:rPr>
                            <m:t>h</m:t>
                          </m:r>
                        </m:e>
                        <m:sub>
                          <m:r>
                            <a:rPr lang="en-US" b="0" i="1" smtClean="0">
                              <a:solidFill>
                                <a:srgbClr val="FF0000"/>
                              </a:solidFill>
                              <a:latin typeface="Cambria Math" panose="02040503050406030204" pitchFamily="18" charset="0"/>
                            </a:rPr>
                            <m:t>0</m:t>
                          </m:r>
                        </m:sub>
                      </m:sSub>
                      <m:r>
                        <a:rPr lang="en-US" i="1" smtClean="0">
                          <a:latin typeface="Cambria Math" panose="02040503050406030204" pitchFamily="18" charset="0"/>
                        </a:rPr>
                        <m:t>=</m:t>
                      </m:r>
                      <m:sSub>
                        <m:sSubPr>
                          <m:ctrlPr>
                            <a:rPr lang="en-US" i="1" smtClean="0">
                              <a:latin typeface="Cambria Math" charset="0"/>
                            </a:rPr>
                          </m:ctrlPr>
                        </m:sSubPr>
                        <m:e>
                          <m:r>
                            <a:rPr lang="en-US" b="0" i="1" smtClean="0">
                              <a:latin typeface="Cambria Math" panose="02040503050406030204" pitchFamily="18" charset="0"/>
                            </a:rPr>
                            <m:t>𝑁𝑂𝑃</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6178967" y="2312609"/>
                <a:ext cx="1225720" cy="299313"/>
              </a:xfrm>
              <a:prstGeom prst="rect">
                <a:avLst/>
              </a:prstGeom>
              <a:blipFill rotWithShape="0">
                <a:blip r:embed="rId3"/>
                <a:stretch>
                  <a:fillRect l="-4478" r="-2985" b="-26531"/>
                </a:stretch>
              </a:blipFill>
            </p:spPr>
            <p:txBody>
              <a:bodyPr/>
              <a:lstStyle/>
              <a:p>
                <a:r>
                  <a:rPr lang="en-US">
                    <a:noFill/>
                  </a:rPr>
                  <a:t> </a:t>
                </a:r>
              </a:p>
            </p:txBody>
          </p:sp>
        </mc:Fallback>
      </mc:AlternateContent>
      <p:sp>
        <p:nvSpPr>
          <p:cNvPr id="20" name="TextBox 19"/>
          <p:cNvSpPr txBox="1"/>
          <p:nvPr/>
        </p:nvSpPr>
        <p:spPr>
          <a:xfrm>
            <a:off x="7146984" y="1497121"/>
            <a:ext cx="2747355" cy="369332"/>
          </a:xfrm>
          <a:prstGeom prst="rect">
            <a:avLst/>
          </a:prstGeom>
          <a:noFill/>
        </p:spPr>
        <p:txBody>
          <a:bodyPr wrap="none" rtlCol="0">
            <a:spAutoFit/>
          </a:bodyPr>
          <a:lstStyle/>
          <a:p>
            <a:r>
              <a:rPr lang="en-US" b="1" dirty="0" smtClean="0"/>
              <a:t>The competing hypotheses</a:t>
            </a:r>
            <a:endParaRPr lang="en-US" b="1" dirty="0"/>
          </a:p>
        </p:txBody>
      </p:sp>
      <mc:AlternateContent xmlns:mc="http://schemas.openxmlformats.org/markup-compatibility/2006" xmlns:a14="http://schemas.microsoft.com/office/drawing/2010/main">
        <mc:Choice Requires="a14">
          <p:sp>
            <p:nvSpPr>
              <p:cNvPr id="21" name="TextBox 20"/>
              <p:cNvSpPr txBox="1"/>
              <p:nvPr/>
            </p:nvSpPr>
            <p:spPr>
              <a:xfrm>
                <a:off x="5993430" y="3319029"/>
                <a:ext cx="1277016" cy="2660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𝑝</m:t>
                      </m:r>
                      <m:r>
                        <a:rPr lang="en-US" sz="1600" b="0" i="1" smtClean="0">
                          <a:latin typeface="Cambria Math" panose="02040503050406030204" pitchFamily="18" charset="0"/>
                        </a:rPr>
                        <m:t>(</m:t>
                      </m:r>
                      <m:sSub>
                        <m:sSubPr>
                          <m:ctrlPr>
                            <a:rPr lang="en-US" sz="1600" b="0" i="1" smtClean="0">
                              <a:solidFill>
                                <a:srgbClr val="00B050"/>
                              </a:solidFill>
                              <a:latin typeface="Cambria Math" charset="0"/>
                            </a:rPr>
                          </m:ctrlPr>
                        </m:sSubPr>
                        <m:e>
                          <m:r>
                            <a:rPr lang="en-US" sz="1600" b="0" i="1" smtClean="0">
                              <a:solidFill>
                                <a:srgbClr val="00B050"/>
                              </a:solidFill>
                              <a:latin typeface="Cambria Math" panose="02040503050406030204" pitchFamily="18" charset="0"/>
                            </a:rPr>
                            <m:t>h</m:t>
                          </m:r>
                        </m:e>
                        <m:sub>
                          <m:r>
                            <a:rPr lang="en-US" sz="1600" b="0" i="1" smtClean="0">
                              <a:solidFill>
                                <a:srgbClr val="00B050"/>
                              </a:solidFill>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charset="0"/>
                            </a:rPr>
                          </m:ctrlPr>
                        </m:sSubPr>
                        <m:e>
                          <m:r>
                            <a:rPr lang="en-US" sz="1600" b="0" i="1" smtClean="0">
                              <a:latin typeface="Cambria Math" panose="02040503050406030204" pitchFamily="18" charset="0"/>
                            </a:rPr>
                            <m:t>𝑑</m:t>
                          </m:r>
                        </m:e>
                        <m:sub>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rPr>
                            <m:t>𝑗</m:t>
                          </m:r>
                        </m:sub>
                      </m:sSub>
                      <m:r>
                        <a:rPr lang="en-US" sz="1600" b="0" i="1" smtClean="0">
                          <a:latin typeface="Cambria Math" panose="02040503050406030204" pitchFamily="18" charset="0"/>
                        </a:rPr>
                        <m:t>=</m:t>
                      </m:r>
                      <m:r>
                        <a:rPr lang="en-US" sz="1600" b="0" i="1" smtClean="0">
                          <a:latin typeface="Cambria Math" panose="02040503050406030204" pitchFamily="18" charset="0"/>
                        </a:rPr>
                        <m:t>𝑥</m:t>
                      </m:r>
                      <m:r>
                        <a:rPr lang="en-US" sz="1600" b="0" i="1" smtClean="0">
                          <a:latin typeface="Cambria Math" panose="02040503050406030204" pitchFamily="18" charset="0"/>
                        </a:rPr>
                        <m:t>)</m:t>
                      </m:r>
                    </m:oMath>
                  </m:oMathPara>
                </a14:m>
                <a:endParaRPr lang="en-US" sz="1600" dirty="0"/>
              </a:p>
            </p:txBody>
          </p:sp>
        </mc:Choice>
        <mc:Fallback xmlns="">
          <p:sp>
            <p:nvSpPr>
              <p:cNvPr id="21" name="TextBox 20"/>
              <p:cNvSpPr txBox="1">
                <a:spLocks noRot="1" noChangeAspect="1" noMove="1" noResize="1" noEditPoints="1" noAdjustHandles="1" noChangeArrowheads="1" noChangeShapeType="1" noTextEdit="1"/>
              </p:cNvSpPr>
              <p:nvPr/>
            </p:nvSpPr>
            <p:spPr>
              <a:xfrm>
                <a:off x="5993430" y="3319029"/>
                <a:ext cx="1277016" cy="266035"/>
              </a:xfrm>
              <a:prstGeom prst="rect">
                <a:avLst/>
              </a:prstGeom>
              <a:blipFill rotWithShape="0">
                <a:blip r:embed="rId4"/>
                <a:stretch>
                  <a:fillRect l="-3333" r="-5238" b="-27273"/>
                </a:stretch>
              </a:blipFill>
            </p:spPr>
            <p:txBody>
              <a:bodyPr/>
              <a:lstStyle/>
              <a:p>
                <a:r>
                  <a:rPr lang="en-US">
                    <a:noFill/>
                  </a:rPr>
                  <a:t> </a:t>
                </a:r>
              </a:p>
            </p:txBody>
          </p:sp>
        </mc:Fallback>
      </mc:AlternateContent>
      <p:sp>
        <p:nvSpPr>
          <p:cNvPr id="23" name="TextBox 22"/>
          <p:cNvSpPr txBox="1"/>
          <p:nvPr/>
        </p:nvSpPr>
        <p:spPr>
          <a:xfrm>
            <a:off x="7238260" y="2930233"/>
            <a:ext cx="2484976" cy="369332"/>
          </a:xfrm>
          <a:prstGeom prst="rect">
            <a:avLst/>
          </a:prstGeom>
          <a:noFill/>
        </p:spPr>
        <p:txBody>
          <a:bodyPr wrap="none" rtlCol="0">
            <a:spAutoFit/>
          </a:bodyPr>
          <a:lstStyle/>
          <a:p>
            <a:r>
              <a:rPr lang="en-US" b="1" dirty="0" smtClean="0"/>
              <a:t>What we want to know:</a:t>
            </a:r>
            <a:endParaRPr lang="en-US" b="1" dirty="0"/>
          </a:p>
        </p:txBody>
      </p:sp>
      <mc:AlternateContent xmlns:mc="http://schemas.openxmlformats.org/markup-compatibility/2006" xmlns:a14="http://schemas.microsoft.com/office/drawing/2010/main">
        <mc:Choice Requires="a14">
          <p:sp>
            <p:nvSpPr>
              <p:cNvPr id="22" name="TextBox 21"/>
              <p:cNvSpPr txBox="1"/>
              <p:nvPr/>
            </p:nvSpPr>
            <p:spPr>
              <a:xfrm>
                <a:off x="791077" y="4465997"/>
                <a:ext cx="4301690" cy="6779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charset="0"/>
                            </a:rPr>
                          </m:ctrlPr>
                        </m:dPr>
                        <m:e>
                          <m:sSub>
                            <m:sSubPr>
                              <m:ctrlPr>
                                <a:rPr lang="en-US" i="1" smtClean="0">
                                  <a:solidFill>
                                    <a:srgbClr val="00B050"/>
                                  </a:solidFill>
                                  <a:latin typeface="Cambria Math" charset="0"/>
                                </a:rPr>
                              </m:ctrlPr>
                            </m:sSubPr>
                            <m:e>
                              <m:r>
                                <a:rPr lang="en-US" i="1">
                                  <a:solidFill>
                                    <a:srgbClr val="00B050"/>
                                  </a:solidFill>
                                  <a:latin typeface="Cambria Math" panose="02040503050406030204" pitchFamily="18" charset="0"/>
                                </a:rPr>
                                <m:t>h</m:t>
                              </m:r>
                            </m:e>
                            <m:sub>
                              <m:r>
                                <a:rPr lang="en-US" i="1">
                                  <a:solidFill>
                                    <a:srgbClr val="00B050"/>
                                  </a:solidFill>
                                  <a:latin typeface="Cambria Math" panose="02040503050406030204" pitchFamily="18" charset="0"/>
                                </a:rPr>
                                <m:t>1</m:t>
                              </m:r>
                            </m:sub>
                          </m:sSub>
                        </m:e>
                        <m:e>
                          <m:sSub>
                            <m:sSubPr>
                              <m:ctrlPr>
                                <a:rPr lang="en-US" b="0" i="1" smtClean="0">
                                  <a:latin typeface="Cambria Math"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charset="0"/>
                            </a:rPr>
                          </m:ctrlPr>
                        </m:fPr>
                        <m:num>
                          <m:r>
                            <a:rPr lang="en-US" b="0" i="1" smtClean="0">
                              <a:latin typeface="Cambria Math" panose="02040503050406030204" pitchFamily="18" charset="0"/>
                            </a:rPr>
                            <m:t>𝑝</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𝑥</m:t>
                              </m:r>
                            </m:e>
                            <m:e>
                              <m:sSub>
                                <m:sSubPr>
                                  <m:ctrlPr>
                                    <a:rPr lang="en-US" i="1" smtClean="0">
                                      <a:solidFill>
                                        <a:srgbClr val="00B050"/>
                                      </a:solidFill>
                                      <a:latin typeface="Cambria Math" charset="0"/>
                                    </a:rPr>
                                  </m:ctrlPr>
                                </m:sSubPr>
                                <m:e>
                                  <m:r>
                                    <a:rPr lang="en-US" i="1">
                                      <a:solidFill>
                                        <a:srgbClr val="00B050"/>
                                      </a:solidFill>
                                      <a:latin typeface="Cambria Math" panose="02040503050406030204" pitchFamily="18" charset="0"/>
                                    </a:rPr>
                                    <m:t>h</m:t>
                                  </m:r>
                                </m:e>
                                <m:sub>
                                  <m:r>
                                    <a:rPr lang="en-US" i="1">
                                      <a:solidFill>
                                        <a:srgbClr val="00B050"/>
                                      </a:solidFill>
                                      <a:latin typeface="Cambria Math" panose="02040503050406030204" pitchFamily="18" charset="0"/>
                                    </a:rPr>
                                    <m:t>1</m:t>
                                  </m:r>
                                </m:sub>
                              </m:sSub>
                            </m:e>
                          </m:d>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i="1">
                                  <a:latin typeface="Cambria Math" charset="0"/>
                                </a:rPr>
                              </m:ctrlPr>
                            </m:sSubPr>
                            <m:e>
                              <m:r>
                                <a:rPr lang="en-US" i="1" smtClean="0">
                                  <a:solidFill>
                                    <a:srgbClr val="00B050"/>
                                  </a:solidFill>
                                  <a:latin typeface="Cambria Math" panose="02040503050406030204" pitchFamily="18" charset="0"/>
                                </a:rPr>
                                <m:t>h</m:t>
                              </m:r>
                            </m:e>
                            <m:sub>
                              <m:r>
                                <a:rPr lang="en-US" i="1" smtClean="0">
                                  <a:solidFill>
                                    <a:srgbClr val="00B050"/>
                                  </a:solidFill>
                                  <a:latin typeface="Cambria Math" panose="02040503050406030204" pitchFamily="18" charset="0"/>
                                </a:rPr>
                                <m:t>1</m:t>
                              </m:r>
                            </m:sub>
                          </m:sSub>
                          <m:r>
                            <a:rPr lang="en-US" b="0" i="1" smtClean="0">
                              <a:latin typeface="Cambria Math" panose="02040503050406030204" pitchFamily="18" charset="0"/>
                            </a:rPr>
                            <m:t>)</m:t>
                          </m:r>
                        </m:num>
                        <m:den>
                          <m:nary>
                            <m:naryPr>
                              <m:chr m:val="∑"/>
                              <m:ctrlPr>
                                <a:rPr lang="en-US" b="0" i="1" smtClean="0">
                                  <a:latin typeface="Cambria Math"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b="0" i="1" smtClean="0">
                                  <a:latin typeface="Cambria Math" panose="02040503050406030204" pitchFamily="18" charset="0"/>
                                </a:rPr>
                                <m:t>1</m:t>
                              </m:r>
                            </m:sup>
                            <m:e>
                              <m:r>
                                <a:rPr lang="en-US" i="1">
                                  <a:latin typeface="Cambria Math" panose="02040503050406030204" pitchFamily="18" charset="0"/>
                                </a:rPr>
                                <m:t>𝑝</m:t>
                              </m:r>
                              <m:d>
                                <m:dPr>
                                  <m:ctrlPr>
                                    <a:rPr lang="en-US" i="1">
                                      <a:latin typeface="Cambria Math" charset="0"/>
                                    </a:rPr>
                                  </m:ctrlPr>
                                </m:dPr>
                                <m:e>
                                  <m:sSub>
                                    <m:sSubPr>
                                      <m:ctrlPr>
                                        <a:rPr lang="en-US" i="1">
                                          <a:latin typeface="Cambria Math" charset="0"/>
                                        </a:rPr>
                                      </m:ctrlPr>
                                    </m:sSubPr>
                                    <m:e>
                                      <m:r>
                                        <a:rPr lang="en-US" i="1">
                                          <a:latin typeface="Cambria Math" panose="02040503050406030204" pitchFamily="18" charset="0"/>
                                        </a:rPr>
                                        <m:t>𝑑</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𝑥</m:t>
                                  </m:r>
                                </m:e>
                                <m:e>
                                  <m:sSub>
                                    <m:sSubPr>
                                      <m:ctrlPr>
                                        <a:rPr lang="en-US" i="1">
                                          <a:latin typeface="Cambria Math" charset="0"/>
                                        </a:rPr>
                                      </m:ctrlPr>
                                    </m:sSubPr>
                                    <m:e>
                                      <m:r>
                                        <a:rPr lang="en-US" i="1">
                                          <a:latin typeface="Cambria Math" panose="02040503050406030204" pitchFamily="18" charset="0"/>
                                        </a:rPr>
                                        <m:t>h</m:t>
                                      </m:r>
                                    </m:e>
                                    <m:sub>
                                      <m:r>
                                        <a:rPr lang="en-US" b="0" i="1" smtClean="0">
                                          <a:latin typeface="Cambria Math" panose="02040503050406030204" pitchFamily="18" charset="0"/>
                                        </a:rPr>
                                        <m:t>𝑘</m:t>
                                      </m:r>
                                    </m:sub>
                                  </m:sSub>
                                </m:e>
                              </m:d>
                              <m:r>
                                <a:rPr lang="en-US" i="1">
                                  <a:latin typeface="Cambria Math" panose="02040503050406030204" pitchFamily="18" charset="0"/>
                                </a:rPr>
                                <m:t>𝑝</m:t>
                              </m:r>
                              <m:r>
                                <a:rPr lang="en-US" i="1">
                                  <a:latin typeface="Cambria Math" panose="02040503050406030204" pitchFamily="18" charset="0"/>
                                </a:rPr>
                                <m:t>(</m:t>
                              </m:r>
                              <m:sSub>
                                <m:sSubPr>
                                  <m:ctrlPr>
                                    <a:rPr lang="en-US" i="1">
                                      <a:latin typeface="Cambria Math" charset="0"/>
                                    </a:rPr>
                                  </m:ctrlPr>
                                </m:sSubPr>
                                <m:e>
                                  <m:r>
                                    <a:rPr lang="en-US" i="1">
                                      <a:latin typeface="Cambria Math" panose="02040503050406030204" pitchFamily="18" charset="0"/>
                                    </a:rPr>
                                    <m:t>h</m:t>
                                  </m:r>
                                </m:e>
                                <m:sub>
                                  <m:r>
                                    <a:rPr lang="en-US" b="0" i="1" smtClean="0">
                                      <a:latin typeface="Cambria Math" panose="02040503050406030204" pitchFamily="18" charset="0"/>
                                    </a:rPr>
                                    <m:t>𝑘</m:t>
                                  </m:r>
                                </m:sub>
                              </m:sSub>
                              <m:r>
                                <a:rPr lang="en-US" i="1">
                                  <a:latin typeface="Cambria Math" panose="02040503050406030204" pitchFamily="18" charset="0"/>
                                </a:rPr>
                                <m:t>)</m:t>
                              </m:r>
                            </m:e>
                          </m:nary>
                        </m:den>
                      </m:f>
                    </m:oMath>
                  </m:oMathPara>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791077" y="4465997"/>
                <a:ext cx="4301690" cy="677943"/>
              </a:xfrm>
              <a:prstGeom prst="rect">
                <a:avLst/>
              </a:prstGeom>
              <a:blipFill rotWithShape="0">
                <a:blip r:embed="rId5"/>
                <a:stretch>
                  <a:fillRect/>
                </a:stretch>
              </a:blipFill>
            </p:spPr>
            <p:txBody>
              <a:bodyPr/>
              <a:lstStyle/>
              <a:p>
                <a:r>
                  <a:rPr lang="en-US">
                    <a:noFill/>
                  </a:rPr>
                  <a:t> </a:t>
                </a:r>
              </a:p>
            </p:txBody>
          </p:sp>
        </mc:Fallback>
      </mc:AlternateContent>
      <p:sp>
        <p:nvSpPr>
          <p:cNvPr id="24" name="TextBox 23"/>
          <p:cNvSpPr txBox="1"/>
          <p:nvPr/>
        </p:nvSpPr>
        <p:spPr>
          <a:xfrm>
            <a:off x="1576878" y="4096665"/>
            <a:ext cx="2943755" cy="369332"/>
          </a:xfrm>
          <a:prstGeom prst="rect">
            <a:avLst/>
          </a:prstGeom>
          <a:noFill/>
        </p:spPr>
        <p:txBody>
          <a:bodyPr wrap="none" rtlCol="0">
            <a:spAutoFit/>
          </a:bodyPr>
          <a:lstStyle/>
          <a:p>
            <a:r>
              <a:rPr lang="en-US" b="1" dirty="0" smtClean="0"/>
              <a:t>Applying the Bayes theorem:</a:t>
            </a:r>
            <a:endParaRPr lang="en-US" b="1" dirty="0"/>
          </a:p>
        </p:txBody>
      </p:sp>
      <p:grpSp>
        <p:nvGrpSpPr>
          <p:cNvPr id="26" name="Group 25"/>
          <p:cNvGrpSpPr/>
          <p:nvPr/>
        </p:nvGrpSpPr>
        <p:grpSpPr>
          <a:xfrm>
            <a:off x="2194985" y="2966897"/>
            <a:ext cx="1682913" cy="561332"/>
            <a:chOff x="2472581" y="4607195"/>
            <a:chExt cx="1682913" cy="561332"/>
          </a:xfrm>
        </p:grpSpPr>
        <p:sp>
          <p:nvSpPr>
            <p:cNvPr id="8" name="Rectangle 7"/>
            <p:cNvSpPr/>
            <p:nvPr/>
          </p:nvSpPr>
          <p:spPr>
            <a:xfrm>
              <a:off x="2503296" y="4819359"/>
              <a:ext cx="1652198" cy="3290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2472581" y="4607195"/>
              <a:ext cx="814647" cy="261610"/>
            </a:xfrm>
            <a:prstGeom prst="rect">
              <a:avLst/>
            </a:prstGeom>
            <a:noFill/>
          </p:spPr>
          <p:txBody>
            <a:bodyPr wrap="none" rtlCol="0">
              <a:spAutoFit/>
            </a:bodyPr>
            <a:lstStyle/>
            <a:p>
              <a:r>
                <a:rPr lang="en-US" sz="1050" dirty="0" smtClean="0"/>
                <a:t>RegulonDB</a:t>
              </a:r>
              <a:endParaRPr lang="en-US" sz="1050" dirty="0"/>
            </a:p>
          </p:txBody>
        </p:sp>
        <p:sp>
          <p:nvSpPr>
            <p:cNvPr id="19" name="TextBox 18"/>
            <p:cNvSpPr txBox="1"/>
            <p:nvPr/>
          </p:nvSpPr>
          <p:spPr>
            <a:xfrm>
              <a:off x="2600104" y="4799195"/>
              <a:ext cx="421910" cy="369332"/>
            </a:xfrm>
            <a:prstGeom prst="rect">
              <a:avLst/>
            </a:prstGeom>
            <a:noFill/>
          </p:spPr>
          <p:txBody>
            <a:bodyPr wrap="none" rtlCol="0">
              <a:spAutoFit/>
            </a:bodyPr>
            <a:lstStyle/>
            <a:p>
              <a:r>
                <a:rPr lang="en-US" b="1" dirty="0" smtClean="0">
                  <a:solidFill>
                    <a:srgbClr val="00B050"/>
                  </a:solidFill>
                </a:rPr>
                <a:t>TP</a:t>
              </a:r>
              <a:endParaRPr lang="en-US" b="1" dirty="0">
                <a:solidFill>
                  <a:srgbClr val="00B050"/>
                </a:solidFill>
              </a:endParaRPr>
            </a:p>
          </p:txBody>
        </p:sp>
        <p:sp>
          <p:nvSpPr>
            <p:cNvPr id="25" name="TextBox 24"/>
            <p:cNvSpPr txBox="1"/>
            <p:nvPr/>
          </p:nvSpPr>
          <p:spPr>
            <a:xfrm>
              <a:off x="3661888" y="4789850"/>
              <a:ext cx="450764" cy="369332"/>
            </a:xfrm>
            <a:prstGeom prst="rect">
              <a:avLst/>
            </a:prstGeom>
            <a:noFill/>
          </p:spPr>
          <p:txBody>
            <a:bodyPr wrap="none" rtlCol="0">
              <a:spAutoFit/>
            </a:bodyPr>
            <a:lstStyle/>
            <a:p>
              <a:r>
                <a:rPr lang="en-US" b="1" dirty="0" smtClean="0">
                  <a:solidFill>
                    <a:srgbClr val="FF0000"/>
                  </a:solidFill>
                </a:rPr>
                <a:t>TN</a:t>
              </a:r>
              <a:endParaRPr lang="en-US" b="1" dirty="0">
                <a:solidFill>
                  <a:srgbClr val="FF0000"/>
                </a:solidFill>
              </a:endParaRPr>
            </a:p>
          </p:txBody>
        </p:sp>
      </p:grpSp>
      <mc:AlternateContent xmlns:mc="http://schemas.openxmlformats.org/markup-compatibility/2006" xmlns:a14="http://schemas.microsoft.com/office/drawing/2010/main">
        <mc:Choice Requires="a14">
          <p:sp>
            <p:nvSpPr>
              <p:cNvPr id="27" name="Rectangle 26"/>
              <p:cNvSpPr/>
              <p:nvPr/>
            </p:nvSpPr>
            <p:spPr>
              <a:xfrm>
                <a:off x="519088" y="5298902"/>
                <a:ext cx="1483419" cy="376000"/>
              </a:xfrm>
              <a:prstGeom prst="rect">
                <a:avLst/>
              </a:prstGeom>
            </p:spPr>
            <p:txBody>
              <a:bodyPr wrap="none">
                <a:spAutoFit/>
              </a:bodyPr>
              <a:lstStyle/>
              <a:p>
                <a14:m>
                  <m:oMath xmlns:m="http://schemas.openxmlformats.org/officeDocument/2006/math">
                    <m:r>
                      <a:rPr lang="en-US" sz="1600" i="1">
                        <a:latin typeface="Cambria Math" panose="02040503050406030204" pitchFamily="18" charset="0"/>
                      </a:rPr>
                      <m:t>𝑝</m:t>
                    </m:r>
                    <m:d>
                      <m:dPr>
                        <m:ctrlPr>
                          <a:rPr lang="en-US" sz="1600" i="1">
                            <a:latin typeface="Cambria Math" charset="0"/>
                          </a:rPr>
                        </m:ctrlPr>
                      </m:dPr>
                      <m:e>
                        <m:sSub>
                          <m:sSubPr>
                            <m:ctrlPr>
                              <a:rPr lang="en-US" sz="1600" i="1">
                                <a:latin typeface="Cambria Math" charset="0"/>
                              </a:rPr>
                            </m:ctrlPr>
                          </m:sSubPr>
                          <m:e>
                            <m:r>
                              <a:rPr lang="en-US" sz="1600" i="1">
                                <a:latin typeface="Cambria Math" panose="02040503050406030204" pitchFamily="18" charset="0"/>
                              </a:rPr>
                              <m:t>𝑑</m:t>
                            </m:r>
                          </m:e>
                          <m:sub>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𝑗</m:t>
                            </m:r>
                          </m:sub>
                        </m:sSub>
                        <m:r>
                          <a:rPr lang="en-US" sz="1600" i="1">
                            <a:latin typeface="Cambria Math" panose="02040503050406030204" pitchFamily="18" charset="0"/>
                          </a:rPr>
                          <m:t>=</m:t>
                        </m:r>
                        <m:r>
                          <a:rPr lang="en-US" sz="1600" i="1">
                            <a:latin typeface="Cambria Math" panose="02040503050406030204" pitchFamily="18" charset="0"/>
                          </a:rPr>
                          <m:t>𝑥</m:t>
                        </m:r>
                      </m:e>
                      <m:e>
                        <m:sSub>
                          <m:sSubPr>
                            <m:ctrlPr>
                              <a:rPr lang="en-US" sz="1600" i="1" smtClean="0">
                                <a:solidFill>
                                  <a:srgbClr val="00B050"/>
                                </a:solidFill>
                                <a:latin typeface="Cambria Math" charset="0"/>
                              </a:rPr>
                            </m:ctrlPr>
                          </m:sSubPr>
                          <m:e>
                            <m:r>
                              <a:rPr lang="en-US" sz="1600" i="1">
                                <a:solidFill>
                                  <a:srgbClr val="00B050"/>
                                </a:solidFill>
                                <a:latin typeface="Cambria Math" panose="02040503050406030204" pitchFamily="18" charset="0"/>
                              </a:rPr>
                              <m:t>h</m:t>
                            </m:r>
                          </m:e>
                          <m:sub>
                            <m:r>
                              <a:rPr lang="en-US" sz="1600" i="1">
                                <a:solidFill>
                                  <a:srgbClr val="00B050"/>
                                </a:solidFill>
                                <a:latin typeface="Cambria Math" panose="02040503050406030204" pitchFamily="18" charset="0"/>
                              </a:rPr>
                              <m:t>1</m:t>
                            </m:r>
                          </m:sub>
                        </m:sSub>
                      </m:e>
                    </m:d>
                  </m:oMath>
                </a14:m>
                <a:r>
                  <a:rPr lang="en-US" sz="1600" dirty="0" smtClean="0"/>
                  <a:t>:</a:t>
                </a:r>
                <a:endParaRPr lang="en-US" sz="1600" dirty="0"/>
              </a:p>
            </p:txBody>
          </p:sp>
        </mc:Choice>
        <mc:Fallback xmlns="">
          <p:sp>
            <p:nvSpPr>
              <p:cNvPr id="27" name="Rectangle 26"/>
              <p:cNvSpPr>
                <a:spLocks noRot="1" noChangeAspect="1" noMove="1" noResize="1" noEditPoints="1" noAdjustHandles="1" noChangeArrowheads="1" noChangeShapeType="1" noTextEdit="1"/>
              </p:cNvSpPr>
              <p:nvPr/>
            </p:nvSpPr>
            <p:spPr>
              <a:xfrm>
                <a:off x="519088" y="5298902"/>
                <a:ext cx="1483419" cy="376000"/>
              </a:xfrm>
              <a:prstGeom prst="rect">
                <a:avLst/>
              </a:prstGeom>
              <a:blipFill rotWithShape="0">
                <a:blip r:embed="rId6"/>
                <a:stretch>
                  <a:fillRect r="-1646" b="-161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1925921" y="5327062"/>
                <a:ext cx="3903954" cy="1077218"/>
              </a:xfrm>
              <a:prstGeom prst="rect">
                <a:avLst/>
              </a:prstGeom>
              <a:noFill/>
            </p:spPr>
            <p:txBody>
              <a:bodyPr wrap="square" rtlCol="0">
                <a:spAutoFit/>
              </a:bodyPr>
              <a:lstStyle/>
              <a:p>
                <a:r>
                  <a:rPr lang="en-US" sz="1600" dirty="0" smtClean="0"/>
                  <a:t>Likelihood of observing a distance </a:t>
                </a:r>
                <a:r>
                  <a:rPr lang="en-US" sz="1600" i="1" dirty="0" smtClean="0">
                    <a:latin typeface="Times New Roman" panose="02020603050405020304" pitchFamily="18" charset="0"/>
                    <a:cs typeface="Times New Roman" panose="02020603050405020304" pitchFamily="18" charset="0"/>
                  </a:rPr>
                  <a:t>x</a:t>
                </a:r>
                <a:r>
                  <a:rPr lang="en-US" sz="1600" dirty="0" smtClean="0"/>
                  <a:t> between genes </a:t>
                </a:r>
                <a:r>
                  <a:rPr lang="en-US" sz="1600" i="1" dirty="0" smtClean="0">
                    <a:latin typeface="Times New Roman" panose="02020603050405020304" pitchFamily="18" charset="0"/>
                    <a:cs typeface="Times New Roman" panose="02020603050405020304" pitchFamily="18" charset="0"/>
                  </a:rPr>
                  <a:t>i,j</a:t>
                </a:r>
                <a:r>
                  <a:rPr lang="en-US" sz="1600" dirty="0" smtClean="0"/>
                  <a:t> under the hypothesis that they are in the same operon. </a:t>
                </a:r>
                <a:r>
                  <a:rPr lang="en-US" sz="1600" dirty="0" smtClean="0">
                    <a:cs typeface="Times New Roman" panose="02020603050405020304" pitchFamily="18" charset="0"/>
                  </a:rPr>
                  <a:t>That is, our model </a:t>
                </a:r>
                <a:r>
                  <a:rPr lang="en-US" sz="1600" dirty="0">
                    <a:cs typeface="Times New Roman" panose="02020603050405020304" pitchFamily="18" charset="0"/>
                  </a:rPr>
                  <a:t>of how the distances </a:t>
                </a:r>
                <a:r>
                  <a:rPr lang="en-US" sz="1600" dirty="0" smtClean="0">
                    <a:cs typeface="Times New Roman" panose="02020603050405020304" pitchFamily="18" charset="0"/>
                  </a:rPr>
                  <a:t>distribute given </a:t>
                </a:r>
                <a14:m>
                  <m:oMath xmlns:m="http://schemas.openxmlformats.org/officeDocument/2006/math">
                    <m:sSub>
                      <m:sSubPr>
                        <m:ctrlPr>
                          <a:rPr lang="en-US" sz="1600" i="1">
                            <a:solidFill>
                              <a:srgbClr val="00B050"/>
                            </a:solidFill>
                            <a:latin typeface="Cambria Math" charset="0"/>
                          </a:rPr>
                        </m:ctrlPr>
                      </m:sSubPr>
                      <m:e>
                        <m:r>
                          <a:rPr lang="en-US" sz="1600" i="1">
                            <a:solidFill>
                              <a:srgbClr val="00B050"/>
                            </a:solidFill>
                            <a:latin typeface="Cambria Math" panose="02040503050406030204" pitchFamily="18" charset="0"/>
                          </a:rPr>
                          <m:t>h</m:t>
                        </m:r>
                      </m:e>
                      <m:sub>
                        <m:r>
                          <a:rPr lang="en-US" sz="1600" i="1">
                            <a:solidFill>
                              <a:srgbClr val="00B050"/>
                            </a:solidFill>
                            <a:latin typeface="Cambria Math" panose="02040503050406030204" pitchFamily="18" charset="0"/>
                          </a:rPr>
                          <m:t>1</m:t>
                        </m:r>
                      </m:sub>
                    </m:sSub>
                  </m:oMath>
                </a14:m>
                <a:r>
                  <a:rPr lang="en-US" sz="1600" dirty="0"/>
                  <a:t>.</a:t>
                </a:r>
              </a:p>
            </p:txBody>
          </p:sp>
        </mc:Choice>
        <mc:Fallback xmlns="">
          <p:sp>
            <p:nvSpPr>
              <p:cNvPr id="29" name="TextBox 28"/>
              <p:cNvSpPr txBox="1">
                <a:spLocks noRot="1" noChangeAspect="1" noMove="1" noResize="1" noEditPoints="1" noAdjustHandles="1" noChangeArrowheads="1" noChangeShapeType="1" noTextEdit="1"/>
              </p:cNvSpPr>
              <p:nvPr/>
            </p:nvSpPr>
            <p:spPr>
              <a:xfrm>
                <a:off x="1925921" y="5327062"/>
                <a:ext cx="3903954" cy="1077218"/>
              </a:xfrm>
              <a:prstGeom prst="rect">
                <a:avLst/>
              </a:prstGeom>
              <a:blipFill rotWithShape="0">
                <a:blip r:embed="rId7"/>
                <a:stretch>
                  <a:fillRect l="-938" t="-2260" r="-1406" b="-6215"/>
                </a:stretch>
              </a:blipFill>
            </p:spPr>
            <p:txBody>
              <a:bodyPr/>
              <a:lstStyle/>
              <a:p>
                <a:r>
                  <a:rPr lang="en-US">
                    <a:noFill/>
                  </a:rPr>
                  <a:t> </a:t>
                </a:r>
              </a:p>
            </p:txBody>
          </p:sp>
        </mc:Fallback>
      </mc:AlternateContent>
      <p:sp>
        <p:nvSpPr>
          <p:cNvPr id="31" name="TextBox 30"/>
          <p:cNvSpPr txBox="1"/>
          <p:nvPr/>
        </p:nvSpPr>
        <p:spPr>
          <a:xfrm>
            <a:off x="7270016" y="3313609"/>
            <a:ext cx="4480494" cy="523220"/>
          </a:xfrm>
          <a:prstGeom prst="rect">
            <a:avLst/>
          </a:prstGeom>
          <a:noFill/>
        </p:spPr>
        <p:txBody>
          <a:bodyPr wrap="square" rtlCol="0">
            <a:spAutoFit/>
          </a:bodyPr>
          <a:lstStyle/>
          <a:p>
            <a:r>
              <a:rPr lang="en-US" sz="1400" dirty="0" smtClean="0"/>
              <a:t>Posterior probability that genes </a:t>
            </a:r>
            <a:r>
              <a:rPr lang="en-US" sz="1400" i="1" dirty="0" smtClean="0">
                <a:latin typeface="Times New Roman" panose="02020603050405020304" pitchFamily="18" charset="0"/>
                <a:cs typeface="Times New Roman" panose="02020603050405020304" pitchFamily="18" charset="0"/>
              </a:rPr>
              <a:t>i</a:t>
            </a:r>
            <a:r>
              <a:rPr lang="en-US" sz="1400" dirty="0" smtClean="0"/>
              <a:t> and </a:t>
            </a:r>
            <a:r>
              <a:rPr lang="en-US" sz="1400" i="1" dirty="0" smtClean="0">
                <a:latin typeface="Times New Roman" panose="02020603050405020304" pitchFamily="18" charset="0"/>
                <a:cs typeface="Times New Roman" panose="02020603050405020304" pitchFamily="18" charset="0"/>
              </a:rPr>
              <a:t>j</a:t>
            </a:r>
            <a:r>
              <a:rPr lang="en-US" sz="1400" dirty="0" smtClean="0"/>
              <a:t> are in the same operons given that they have intergenic distance </a:t>
            </a:r>
            <a:r>
              <a:rPr lang="en-US" sz="1400" i="1" dirty="0" smtClean="0">
                <a:latin typeface="Times New Roman" panose="02020603050405020304" pitchFamily="18" charset="0"/>
                <a:cs typeface="Times New Roman" panose="02020603050405020304" pitchFamily="18" charset="0"/>
              </a:rPr>
              <a:t>x</a:t>
            </a:r>
            <a:r>
              <a:rPr lang="en-US" sz="1400" i="1" dirty="0" smtClean="0">
                <a:cs typeface="Times New Roman" panose="02020603050405020304" pitchFamily="18" charset="0"/>
              </a:rPr>
              <a:t>. </a:t>
            </a:r>
            <a:endParaRPr lang="en-US" sz="1400" dirty="0" smtClean="0"/>
          </a:p>
        </p:txBody>
      </p:sp>
      <mc:AlternateContent xmlns:mc="http://schemas.openxmlformats.org/markup-compatibility/2006" xmlns:a14="http://schemas.microsoft.com/office/drawing/2010/main">
        <mc:Choice Requires="a14">
          <p:sp>
            <p:nvSpPr>
              <p:cNvPr id="3" name="Rectangle 2"/>
              <p:cNvSpPr/>
              <p:nvPr/>
            </p:nvSpPr>
            <p:spPr>
              <a:xfrm>
                <a:off x="1332492" y="2878231"/>
                <a:ext cx="4939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00B050"/>
                              </a:solidFill>
                              <a:latin typeface="Cambria Math" charset="0"/>
                            </a:rPr>
                          </m:ctrlPr>
                        </m:sSubPr>
                        <m:e>
                          <m:r>
                            <a:rPr lang="en-US" b="1" i="1">
                              <a:solidFill>
                                <a:srgbClr val="00B050"/>
                              </a:solidFill>
                              <a:latin typeface="Cambria Math" panose="02040503050406030204" pitchFamily="18" charset="0"/>
                            </a:rPr>
                            <m:t>𝒉</m:t>
                          </m:r>
                        </m:e>
                        <m:sub>
                          <m:r>
                            <a:rPr lang="en-US" b="1" i="1">
                              <a:solidFill>
                                <a:srgbClr val="00B050"/>
                              </a:solidFill>
                              <a:latin typeface="Cambria Math" panose="02040503050406030204" pitchFamily="18" charset="0"/>
                            </a:rPr>
                            <m:t>𝟏</m:t>
                          </m:r>
                        </m:sub>
                      </m:sSub>
                    </m:oMath>
                  </m:oMathPara>
                </a14:m>
                <a:endParaRPr lang="en-US" b="1" dirty="0"/>
              </a:p>
            </p:txBody>
          </p:sp>
        </mc:Choice>
        <mc:Fallback xmlns="">
          <p:sp>
            <p:nvSpPr>
              <p:cNvPr id="3" name="Rectangle 2"/>
              <p:cNvSpPr>
                <a:spLocks noRot="1" noChangeAspect="1" noMove="1" noResize="1" noEditPoints="1" noAdjustHandles="1" noChangeArrowheads="1" noChangeShapeType="1" noTextEdit="1"/>
              </p:cNvSpPr>
              <p:nvPr/>
            </p:nvSpPr>
            <p:spPr>
              <a:xfrm>
                <a:off x="1332492" y="2878231"/>
                <a:ext cx="493981" cy="369332"/>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4413881" y="2882415"/>
                <a:ext cx="4939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charset="0"/>
                            </a:rPr>
                          </m:ctrlPr>
                        </m:sSubPr>
                        <m:e>
                          <m:r>
                            <a:rPr lang="en-US" b="1" i="1">
                              <a:solidFill>
                                <a:srgbClr val="FF0000"/>
                              </a:solidFill>
                              <a:latin typeface="Cambria Math" panose="02040503050406030204" pitchFamily="18" charset="0"/>
                            </a:rPr>
                            <m:t>𝒉</m:t>
                          </m:r>
                        </m:e>
                        <m:sub>
                          <m:r>
                            <a:rPr lang="en-US" b="1" i="1" smtClean="0">
                              <a:solidFill>
                                <a:srgbClr val="FF0000"/>
                              </a:solidFill>
                              <a:latin typeface="Cambria Math" panose="02040503050406030204" pitchFamily="18" charset="0"/>
                            </a:rPr>
                            <m:t>𝟎</m:t>
                          </m:r>
                        </m:sub>
                      </m:sSub>
                    </m:oMath>
                  </m:oMathPara>
                </a14:m>
                <a:endParaRPr lang="en-US" b="1" dirty="0"/>
              </a:p>
            </p:txBody>
          </p:sp>
        </mc:Choice>
        <mc:Fallback xmlns="">
          <p:sp>
            <p:nvSpPr>
              <p:cNvPr id="30" name="Rectangle 29"/>
              <p:cNvSpPr>
                <a:spLocks noRot="1" noChangeAspect="1" noMove="1" noResize="1" noEditPoints="1" noAdjustHandles="1" noChangeArrowheads="1" noChangeShapeType="1" noTextEdit="1"/>
              </p:cNvSpPr>
              <p:nvPr/>
            </p:nvSpPr>
            <p:spPr>
              <a:xfrm>
                <a:off x="4413881" y="2882415"/>
                <a:ext cx="493981" cy="369332"/>
              </a:xfrm>
              <a:prstGeom prst="rect">
                <a:avLst/>
              </a:prstGeom>
              <a:blipFill rotWithShape="0">
                <a:blip r:embed="rId9"/>
                <a:stretch>
                  <a:fillRect/>
                </a:stretch>
              </a:blipFill>
            </p:spPr>
            <p:txBody>
              <a:bodyPr/>
              <a:lstStyle/>
              <a:p>
                <a:r>
                  <a:rPr lang="en-US">
                    <a:noFill/>
                  </a:rPr>
                  <a:t> </a:t>
                </a:r>
              </a:p>
            </p:txBody>
          </p:sp>
        </mc:Fallback>
      </mc:AlternateContent>
      <p:sp>
        <p:nvSpPr>
          <p:cNvPr id="28" name="TextBox 27"/>
          <p:cNvSpPr txBox="1"/>
          <p:nvPr/>
        </p:nvSpPr>
        <p:spPr>
          <a:xfrm>
            <a:off x="7448234" y="1865292"/>
            <a:ext cx="3651897" cy="338554"/>
          </a:xfrm>
          <a:prstGeom prst="rect">
            <a:avLst/>
          </a:prstGeom>
          <a:noFill/>
        </p:spPr>
        <p:txBody>
          <a:bodyPr wrap="none" rtlCol="0">
            <a:spAutoFit/>
          </a:bodyPr>
          <a:lstStyle/>
          <a:p>
            <a:r>
              <a:rPr lang="en-US" sz="1600" dirty="0" smtClean="0"/>
              <a:t>Adjacent genes </a:t>
            </a:r>
            <a:r>
              <a:rPr lang="en-US" sz="1600" i="1" dirty="0">
                <a:latin typeface="Times New Roman" panose="02020603050405020304" pitchFamily="18" charset="0"/>
                <a:cs typeface="Times New Roman" panose="02020603050405020304" pitchFamily="18" charset="0"/>
              </a:rPr>
              <a:t>i</a:t>
            </a:r>
            <a:r>
              <a:rPr lang="en-US" sz="1600" dirty="0" smtClean="0"/>
              <a:t>,</a:t>
            </a:r>
            <a:r>
              <a:rPr lang="en-US" sz="1600" i="1" dirty="0" smtClean="0">
                <a:latin typeface="Times New Roman" panose="02020603050405020304" pitchFamily="18" charset="0"/>
                <a:cs typeface="Times New Roman" panose="02020603050405020304" pitchFamily="18" charset="0"/>
              </a:rPr>
              <a:t>j</a:t>
            </a:r>
            <a:r>
              <a:rPr lang="en-US" sz="1600" dirty="0" smtClean="0"/>
              <a:t> are in the same operon</a:t>
            </a:r>
            <a:endParaRPr lang="en-US" sz="1600" dirty="0"/>
          </a:p>
        </p:txBody>
      </p:sp>
      <p:sp>
        <p:nvSpPr>
          <p:cNvPr id="32" name="TextBox 31"/>
          <p:cNvSpPr txBox="1"/>
          <p:nvPr/>
        </p:nvSpPr>
        <p:spPr>
          <a:xfrm>
            <a:off x="7448234" y="2264259"/>
            <a:ext cx="4112857" cy="338554"/>
          </a:xfrm>
          <a:prstGeom prst="rect">
            <a:avLst/>
          </a:prstGeom>
          <a:noFill/>
        </p:spPr>
        <p:txBody>
          <a:bodyPr wrap="none" rtlCol="0">
            <a:spAutoFit/>
          </a:bodyPr>
          <a:lstStyle/>
          <a:p>
            <a:r>
              <a:rPr lang="en-US" sz="1600" dirty="0" smtClean="0"/>
              <a:t>Adjacent genes </a:t>
            </a:r>
            <a:r>
              <a:rPr lang="en-US" sz="1600" i="1" dirty="0">
                <a:latin typeface="Times New Roman" panose="02020603050405020304" pitchFamily="18" charset="0"/>
                <a:cs typeface="Times New Roman" panose="02020603050405020304" pitchFamily="18" charset="0"/>
              </a:rPr>
              <a:t>i</a:t>
            </a:r>
            <a:r>
              <a:rPr lang="en-US" sz="1600" dirty="0" smtClean="0"/>
              <a:t>,</a:t>
            </a:r>
            <a:r>
              <a:rPr lang="en-US" sz="1600" i="1" dirty="0" smtClean="0">
                <a:latin typeface="Times New Roman" panose="02020603050405020304" pitchFamily="18" charset="0"/>
                <a:cs typeface="Times New Roman" panose="02020603050405020304" pitchFamily="18" charset="0"/>
              </a:rPr>
              <a:t>j</a:t>
            </a:r>
            <a:r>
              <a:rPr lang="en-US" sz="1600" dirty="0" smtClean="0"/>
              <a:t> are NOT in the same operon.</a:t>
            </a:r>
            <a:endParaRPr lang="en-US" sz="1600" dirty="0"/>
          </a:p>
        </p:txBody>
      </p:sp>
      <mc:AlternateContent xmlns:mc="http://schemas.openxmlformats.org/markup-compatibility/2006" xmlns:a14="http://schemas.microsoft.com/office/drawing/2010/main">
        <mc:Choice Requires="a14">
          <p:sp>
            <p:nvSpPr>
              <p:cNvPr id="33" name="Rectangle 32"/>
              <p:cNvSpPr/>
              <p:nvPr/>
            </p:nvSpPr>
            <p:spPr>
              <a:xfrm>
                <a:off x="1170781" y="6350037"/>
                <a:ext cx="8513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charset="0"/>
                            </a:rPr>
                          </m:ctrlPr>
                        </m:dPr>
                        <m:e>
                          <m:sSub>
                            <m:sSubPr>
                              <m:ctrlPr>
                                <a:rPr lang="en-US" i="1">
                                  <a:solidFill>
                                    <a:srgbClr val="00B050"/>
                                  </a:solidFill>
                                  <a:latin typeface="Cambria Math" charset="0"/>
                                </a:rPr>
                              </m:ctrlPr>
                            </m:sSubPr>
                            <m:e>
                              <m:r>
                                <a:rPr lang="en-US" i="1">
                                  <a:solidFill>
                                    <a:srgbClr val="00B050"/>
                                  </a:solidFill>
                                  <a:latin typeface="Cambria Math" panose="02040503050406030204" pitchFamily="18" charset="0"/>
                                </a:rPr>
                                <m:t>h</m:t>
                              </m:r>
                            </m:e>
                            <m:sub>
                              <m:r>
                                <a:rPr lang="en-US" i="1">
                                  <a:solidFill>
                                    <a:srgbClr val="00B050"/>
                                  </a:solidFill>
                                  <a:latin typeface="Cambria Math" panose="02040503050406030204" pitchFamily="18" charset="0"/>
                                </a:rPr>
                                <m:t>1</m:t>
                              </m:r>
                            </m:sub>
                          </m:sSub>
                        </m:e>
                      </m:d>
                      <m:r>
                        <a:rPr lang="en-US" b="0" i="1" smtClean="0">
                          <a:latin typeface="Cambria Math" panose="02040503050406030204" pitchFamily="18" charset="0"/>
                        </a:rPr>
                        <m:t>:</m:t>
                      </m:r>
                    </m:oMath>
                  </m:oMathPara>
                </a14:m>
                <a:endParaRPr lang="en-US" dirty="0"/>
              </a:p>
            </p:txBody>
          </p:sp>
        </mc:Choice>
        <mc:Fallback xmlns="">
          <p:sp>
            <p:nvSpPr>
              <p:cNvPr id="33" name="Rectangle 32"/>
              <p:cNvSpPr>
                <a:spLocks noRot="1" noChangeAspect="1" noMove="1" noResize="1" noEditPoints="1" noAdjustHandles="1" noChangeArrowheads="1" noChangeShapeType="1" noTextEdit="1"/>
              </p:cNvSpPr>
              <p:nvPr/>
            </p:nvSpPr>
            <p:spPr>
              <a:xfrm>
                <a:off x="1170781" y="6350037"/>
                <a:ext cx="851387" cy="369332"/>
              </a:xfrm>
              <a:prstGeom prst="rect">
                <a:avLst/>
              </a:prstGeom>
              <a:blipFill rotWithShape="0">
                <a:blip r:embed="rId10"/>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1925921" y="6392918"/>
                <a:ext cx="2123080" cy="338554"/>
              </a:xfrm>
              <a:prstGeom prst="rect">
                <a:avLst/>
              </a:prstGeom>
              <a:noFill/>
            </p:spPr>
            <p:txBody>
              <a:bodyPr wrap="square" rtlCol="0">
                <a:spAutoFit/>
              </a:bodyPr>
              <a:lstStyle/>
              <a:p>
                <a:r>
                  <a:rPr lang="en-US" sz="1600" dirty="0" smtClean="0"/>
                  <a:t>Prior probability of </a:t>
                </a:r>
                <a14:m>
                  <m:oMath xmlns:m="http://schemas.openxmlformats.org/officeDocument/2006/math">
                    <m:sSub>
                      <m:sSubPr>
                        <m:ctrlPr>
                          <a:rPr lang="en-US" sz="1600" i="1">
                            <a:solidFill>
                              <a:srgbClr val="00B050"/>
                            </a:solidFill>
                            <a:latin typeface="Cambria Math" charset="0"/>
                          </a:rPr>
                        </m:ctrlPr>
                      </m:sSubPr>
                      <m:e>
                        <m:r>
                          <a:rPr lang="en-US" sz="1600" i="1">
                            <a:solidFill>
                              <a:srgbClr val="00B050"/>
                            </a:solidFill>
                            <a:latin typeface="Cambria Math" panose="02040503050406030204" pitchFamily="18" charset="0"/>
                          </a:rPr>
                          <m:t>h</m:t>
                        </m:r>
                      </m:e>
                      <m:sub>
                        <m:r>
                          <a:rPr lang="en-US" sz="1600" i="1">
                            <a:solidFill>
                              <a:srgbClr val="00B050"/>
                            </a:solidFill>
                            <a:latin typeface="Cambria Math" panose="02040503050406030204" pitchFamily="18" charset="0"/>
                          </a:rPr>
                          <m:t>1</m:t>
                        </m:r>
                      </m:sub>
                    </m:sSub>
                  </m:oMath>
                </a14:m>
                <a:r>
                  <a:rPr lang="en-US" sz="1600" dirty="0" smtClean="0"/>
                  <a:t> </a:t>
                </a:r>
              </a:p>
            </p:txBody>
          </p:sp>
        </mc:Choice>
        <mc:Fallback xmlns="">
          <p:sp>
            <p:nvSpPr>
              <p:cNvPr id="34" name="TextBox 33"/>
              <p:cNvSpPr txBox="1">
                <a:spLocks noRot="1" noChangeAspect="1" noMove="1" noResize="1" noEditPoints="1" noAdjustHandles="1" noChangeArrowheads="1" noChangeShapeType="1" noTextEdit="1"/>
              </p:cNvSpPr>
              <p:nvPr/>
            </p:nvSpPr>
            <p:spPr>
              <a:xfrm>
                <a:off x="1925921" y="6392918"/>
                <a:ext cx="2123080" cy="338554"/>
              </a:xfrm>
              <a:prstGeom prst="rect">
                <a:avLst/>
              </a:prstGeom>
              <a:blipFill rotWithShape="0">
                <a:blip r:embed="rId11"/>
                <a:stretch>
                  <a:fillRect l="-1724" t="-5455" b="-23636"/>
                </a:stretch>
              </a:blipFill>
            </p:spPr>
            <p:txBody>
              <a:bodyPr/>
              <a:lstStyle/>
              <a:p>
                <a:r>
                  <a:rPr lang="en-US">
                    <a:noFill/>
                  </a:rPr>
                  <a:t> </a:t>
                </a:r>
              </a:p>
            </p:txBody>
          </p:sp>
        </mc:Fallback>
      </mc:AlternateContent>
      <p:sp>
        <p:nvSpPr>
          <p:cNvPr id="36" name="TextBox 35"/>
          <p:cNvSpPr txBox="1"/>
          <p:nvPr/>
        </p:nvSpPr>
        <p:spPr>
          <a:xfrm>
            <a:off x="5985411" y="4107596"/>
            <a:ext cx="5686374" cy="1077218"/>
          </a:xfrm>
          <a:prstGeom prst="rect">
            <a:avLst/>
          </a:prstGeom>
          <a:noFill/>
        </p:spPr>
        <p:txBody>
          <a:bodyPr wrap="square" rtlCol="0">
            <a:spAutoFit/>
          </a:bodyPr>
          <a:lstStyle/>
          <a:p>
            <a:r>
              <a:rPr lang="en-US" sz="1600" b="1" dirty="0" smtClean="0"/>
              <a:t>Now back to reality: </a:t>
            </a:r>
            <a:r>
              <a:rPr lang="en-US" sz="1600" dirty="0" smtClean="0"/>
              <a:t>we don’t know the operon partition! Therefore we must work with samples and assume they are representative of the genomic distribution of distances in operons. We’ll take this sample from RegulonDB.</a:t>
            </a:r>
            <a:endParaRPr lang="en-US" sz="1600" dirty="0"/>
          </a:p>
        </p:txBody>
      </p:sp>
      <mc:AlternateContent xmlns:mc="http://schemas.openxmlformats.org/markup-compatibility/2006" xmlns:a14="http://schemas.microsoft.com/office/drawing/2010/main">
        <mc:Choice Requires="a14">
          <p:sp>
            <p:nvSpPr>
              <p:cNvPr id="37" name="TextBox 36"/>
              <p:cNvSpPr txBox="1"/>
              <p:nvPr/>
            </p:nvSpPr>
            <p:spPr>
              <a:xfrm>
                <a:off x="7371665" y="5307467"/>
                <a:ext cx="2661883" cy="338554"/>
              </a:xfrm>
              <a:prstGeom prst="rect">
                <a:avLst/>
              </a:prstGeom>
              <a:noFill/>
            </p:spPr>
            <p:txBody>
              <a:bodyPr wrap="none" rtlCol="0">
                <a:spAutoFit/>
              </a:bodyPr>
              <a:lstStyle/>
              <a:p>
                <a:r>
                  <a:rPr lang="en-US" sz="1600" b="1" dirty="0" smtClean="0"/>
                  <a:t>What about the prior </a:t>
                </a:r>
                <a14:m>
                  <m:oMath xmlns:m="http://schemas.openxmlformats.org/officeDocument/2006/math">
                    <m:r>
                      <a:rPr lang="en-US" sz="1600" b="1" i="1">
                        <a:latin typeface="Cambria Math" panose="02040503050406030204" pitchFamily="18" charset="0"/>
                      </a:rPr>
                      <m:t>𝒑</m:t>
                    </m:r>
                    <m:d>
                      <m:dPr>
                        <m:ctrlPr>
                          <a:rPr lang="en-US" sz="1600" b="1" i="1">
                            <a:latin typeface="Cambria Math" charset="0"/>
                          </a:rPr>
                        </m:ctrlPr>
                      </m:dPr>
                      <m:e>
                        <m:sSub>
                          <m:sSubPr>
                            <m:ctrlPr>
                              <a:rPr lang="en-US" sz="1600" b="1" i="1">
                                <a:solidFill>
                                  <a:srgbClr val="00B050"/>
                                </a:solidFill>
                                <a:latin typeface="Cambria Math" charset="0"/>
                              </a:rPr>
                            </m:ctrlPr>
                          </m:sSubPr>
                          <m:e>
                            <m:r>
                              <a:rPr lang="en-US" sz="1600" b="1" i="1">
                                <a:solidFill>
                                  <a:srgbClr val="00B050"/>
                                </a:solidFill>
                                <a:latin typeface="Cambria Math" panose="02040503050406030204" pitchFamily="18" charset="0"/>
                              </a:rPr>
                              <m:t>𝒉</m:t>
                            </m:r>
                          </m:e>
                          <m:sub>
                            <m:r>
                              <a:rPr lang="en-US" sz="1600" b="1" i="1">
                                <a:solidFill>
                                  <a:srgbClr val="00B050"/>
                                </a:solidFill>
                                <a:latin typeface="Cambria Math" panose="02040503050406030204" pitchFamily="18" charset="0"/>
                              </a:rPr>
                              <m:t>𝟏</m:t>
                            </m:r>
                          </m:sub>
                        </m:sSub>
                      </m:e>
                    </m:d>
                  </m:oMath>
                </a14:m>
                <a:r>
                  <a:rPr lang="en-US" sz="1600" b="1" dirty="0" smtClean="0"/>
                  <a:t>?</a:t>
                </a:r>
                <a:endParaRPr lang="en-US" sz="1600" b="1" dirty="0"/>
              </a:p>
            </p:txBody>
          </p:sp>
        </mc:Choice>
        <mc:Fallback xmlns="">
          <p:sp>
            <p:nvSpPr>
              <p:cNvPr id="37" name="TextBox 36"/>
              <p:cNvSpPr txBox="1">
                <a:spLocks noRot="1" noChangeAspect="1" noMove="1" noResize="1" noEditPoints="1" noAdjustHandles="1" noChangeArrowheads="1" noChangeShapeType="1" noTextEdit="1"/>
              </p:cNvSpPr>
              <p:nvPr/>
            </p:nvSpPr>
            <p:spPr>
              <a:xfrm>
                <a:off x="7371665" y="5307467"/>
                <a:ext cx="2661883" cy="338554"/>
              </a:xfrm>
              <a:prstGeom prst="rect">
                <a:avLst/>
              </a:prstGeom>
              <a:blipFill rotWithShape="0">
                <a:blip r:embed="rId12"/>
                <a:stretch>
                  <a:fillRect l="-1144" t="-5455" r="-229"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5948018" y="5558614"/>
                <a:ext cx="5405782" cy="830997"/>
              </a:xfrm>
              <a:prstGeom prst="rect">
                <a:avLst/>
              </a:prstGeom>
              <a:noFill/>
            </p:spPr>
            <p:txBody>
              <a:bodyPr wrap="square" rtlCol="0">
                <a:spAutoFit/>
              </a:bodyPr>
              <a:lstStyle/>
              <a:p>
                <a:r>
                  <a:rPr lang="en-US" sz="1600" dirty="0" smtClean="0"/>
                  <a:t>The prior presents an opportunity to include what we currently know about </a:t>
                </a:r>
                <a14:m>
                  <m:oMath xmlns:m="http://schemas.openxmlformats.org/officeDocument/2006/math">
                    <m:r>
                      <a:rPr lang="en-US" sz="1600" b="0" i="1">
                        <a:latin typeface="Cambria Math" panose="02040503050406030204" pitchFamily="18" charset="0"/>
                      </a:rPr>
                      <m:t>𝑝</m:t>
                    </m:r>
                    <m:d>
                      <m:dPr>
                        <m:ctrlPr>
                          <a:rPr lang="en-US" sz="1600" i="1">
                            <a:latin typeface="Cambria Math" charset="0"/>
                          </a:rPr>
                        </m:ctrlPr>
                      </m:dPr>
                      <m:e>
                        <m:sSub>
                          <m:sSubPr>
                            <m:ctrlPr>
                              <a:rPr lang="en-US" sz="1600" i="1">
                                <a:solidFill>
                                  <a:srgbClr val="00B050"/>
                                </a:solidFill>
                                <a:latin typeface="Cambria Math" charset="0"/>
                              </a:rPr>
                            </m:ctrlPr>
                          </m:sSubPr>
                          <m:e>
                            <m:r>
                              <a:rPr lang="en-US" sz="1600" b="0" i="1">
                                <a:solidFill>
                                  <a:srgbClr val="00B050"/>
                                </a:solidFill>
                                <a:latin typeface="Cambria Math" panose="02040503050406030204" pitchFamily="18" charset="0"/>
                              </a:rPr>
                              <m:t>h</m:t>
                            </m:r>
                          </m:e>
                          <m:sub>
                            <m:r>
                              <a:rPr lang="en-US" sz="1600" b="0" i="1">
                                <a:solidFill>
                                  <a:srgbClr val="00B050"/>
                                </a:solidFill>
                                <a:latin typeface="Cambria Math" panose="02040503050406030204" pitchFamily="18" charset="0"/>
                              </a:rPr>
                              <m:t>1</m:t>
                            </m:r>
                          </m:sub>
                        </m:sSub>
                      </m:e>
                    </m:d>
                  </m:oMath>
                </a14:m>
                <a:r>
                  <a:rPr lang="en-US" sz="1600" dirty="0" smtClean="0"/>
                  <a:t> before looking at the data.  The prior for the null hypothesis would be:</a:t>
                </a:r>
                <a:endParaRPr lang="en-US" sz="1600" dirty="0"/>
              </a:p>
            </p:txBody>
          </p:sp>
        </mc:Choice>
        <mc:Fallback xmlns="">
          <p:sp>
            <p:nvSpPr>
              <p:cNvPr id="38" name="TextBox 37"/>
              <p:cNvSpPr txBox="1">
                <a:spLocks noRot="1" noChangeAspect="1" noMove="1" noResize="1" noEditPoints="1" noAdjustHandles="1" noChangeArrowheads="1" noChangeShapeType="1" noTextEdit="1"/>
              </p:cNvSpPr>
              <p:nvPr/>
            </p:nvSpPr>
            <p:spPr>
              <a:xfrm>
                <a:off x="5948018" y="5558614"/>
                <a:ext cx="5405782" cy="830997"/>
              </a:xfrm>
              <a:prstGeom prst="rect">
                <a:avLst/>
              </a:prstGeom>
              <a:blipFill rotWithShape="0">
                <a:blip r:embed="rId13"/>
                <a:stretch>
                  <a:fillRect l="-676" t="-2206" r="-1015"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7745513" y="6280696"/>
                <a:ext cx="2033955" cy="369332"/>
              </a:xfrm>
              <a:prstGeom prst="rect">
                <a:avLst/>
              </a:prstGeom>
            </p:spPr>
            <p:txBody>
              <a:bodyPr wrap="none">
                <a:spAutoFit/>
              </a:bodyPr>
              <a:lstStyle/>
              <a:p>
                <a14:m>
                  <m:oMath xmlns:m="http://schemas.openxmlformats.org/officeDocument/2006/math">
                    <m:r>
                      <a:rPr lang="en-US" i="1" smtClean="0">
                        <a:latin typeface="Cambria Math" panose="02040503050406030204" pitchFamily="18" charset="0"/>
                      </a:rPr>
                      <m:t>𝑝</m:t>
                    </m:r>
                    <m:d>
                      <m:dPr>
                        <m:ctrlPr>
                          <a:rPr lang="en-US" i="1">
                            <a:latin typeface="Cambria Math" charset="0"/>
                          </a:rPr>
                        </m:ctrlPr>
                      </m:dPr>
                      <m:e>
                        <m:sSub>
                          <m:sSubPr>
                            <m:ctrlPr>
                              <a:rPr lang="en-US" i="1" smtClean="0">
                                <a:solidFill>
                                  <a:srgbClr val="FF0000"/>
                                </a:solidFill>
                                <a:latin typeface="Cambria Math" charset="0"/>
                              </a:rPr>
                            </m:ctrlPr>
                          </m:sSubPr>
                          <m:e>
                            <m:r>
                              <a:rPr lang="en-US" i="1">
                                <a:solidFill>
                                  <a:srgbClr val="FF0000"/>
                                </a:solidFill>
                                <a:latin typeface="Cambria Math" panose="02040503050406030204" pitchFamily="18" charset="0"/>
                              </a:rPr>
                              <m:t>h</m:t>
                            </m:r>
                          </m:e>
                          <m:sub>
                            <m:r>
                              <a:rPr lang="en-US" b="0" i="1" smtClean="0">
                                <a:solidFill>
                                  <a:srgbClr val="FF0000"/>
                                </a:solidFill>
                                <a:latin typeface="Cambria Math" panose="02040503050406030204" pitchFamily="18" charset="0"/>
                              </a:rPr>
                              <m:t>0</m:t>
                            </m:r>
                          </m:sub>
                        </m:sSub>
                      </m:e>
                    </m:d>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sSub>
                      <m:sSubPr>
                        <m:ctrlPr>
                          <a:rPr lang="en-US" i="1">
                            <a:solidFill>
                              <a:srgbClr val="00B050"/>
                            </a:solidFill>
                            <a:latin typeface="Cambria Math" charset="0"/>
                          </a:rPr>
                        </m:ctrlPr>
                      </m:sSubPr>
                      <m:e>
                        <m:r>
                          <a:rPr lang="en-US" i="1">
                            <a:solidFill>
                              <a:srgbClr val="00B050"/>
                            </a:solidFill>
                            <a:latin typeface="Cambria Math" panose="02040503050406030204" pitchFamily="18" charset="0"/>
                          </a:rPr>
                          <m:t>h</m:t>
                        </m:r>
                      </m:e>
                      <m:sub>
                        <m:r>
                          <a:rPr lang="en-US" i="1">
                            <a:solidFill>
                              <a:srgbClr val="00B050"/>
                            </a:solidFill>
                            <a:latin typeface="Cambria Math" panose="02040503050406030204" pitchFamily="18" charset="0"/>
                          </a:rPr>
                          <m:t>1</m:t>
                        </m:r>
                      </m:sub>
                    </m:sSub>
                  </m:oMath>
                </a14:m>
                <a:r>
                  <a:rPr lang="en-US" dirty="0" smtClean="0"/>
                  <a:t>)</a:t>
                </a:r>
                <a:endParaRPr lang="en-US" dirty="0"/>
              </a:p>
            </p:txBody>
          </p:sp>
        </mc:Choice>
        <mc:Fallback xmlns="">
          <p:sp>
            <p:nvSpPr>
              <p:cNvPr id="39" name="Rectangle 38"/>
              <p:cNvSpPr>
                <a:spLocks noRot="1" noChangeAspect="1" noMove="1" noResize="1" noEditPoints="1" noAdjustHandles="1" noChangeArrowheads="1" noChangeShapeType="1" noTextEdit="1"/>
              </p:cNvSpPr>
              <p:nvPr/>
            </p:nvSpPr>
            <p:spPr>
              <a:xfrm>
                <a:off x="7745513" y="6280696"/>
                <a:ext cx="2033955" cy="369332"/>
              </a:xfrm>
              <a:prstGeom prst="rect">
                <a:avLst/>
              </a:prstGeom>
              <a:blipFill rotWithShape="0">
                <a:blip r:embed="rId14"/>
                <a:stretch>
                  <a:fillRect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2497123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6204" y="7454"/>
            <a:ext cx="6290391" cy="1325563"/>
          </a:xfrm>
        </p:spPr>
        <p:txBody>
          <a:bodyPr>
            <a:noAutofit/>
          </a:bodyPr>
          <a:lstStyle/>
          <a:p>
            <a:pPr algn="ctr"/>
            <a:r>
              <a:rPr lang="en-US" sz="4000" b="1" dirty="0" smtClean="0">
                <a:solidFill>
                  <a:srgbClr val="002060"/>
                </a:solidFill>
                <a:effectLst>
                  <a:outerShdw blurRad="38100" dist="38100" dir="2700000" algn="tl">
                    <a:srgbClr val="000000">
                      <a:alpha val="43137"/>
                    </a:srgbClr>
                  </a:outerShdw>
                </a:effectLst>
              </a:rPr>
              <a:t>Getting the distances for the positive and negative controls</a:t>
            </a:r>
            <a:endParaRPr lang="en-US" sz="4000"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5</a:t>
            </a:fld>
            <a:endParaRPr lang="en-US" dirty="0"/>
          </a:p>
        </p:txBody>
      </p:sp>
      <p:sp>
        <p:nvSpPr>
          <p:cNvPr id="5" name="TextBox 4"/>
          <p:cNvSpPr txBox="1"/>
          <p:nvPr/>
        </p:nvSpPr>
        <p:spPr>
          <a:xfrm>
            <a:off x="1653777" y="1861984"/>
            <a:ext cx="8948633" cy="5078313"/>
          </a:xfrm>
          <a:prstGeom prst="rect">
            <a:avLst/>
          </a:prstGeom>
          <a:noFill/>
        </p:spPr>
        <p:txBody>
          <a:bodyPr wrap="square" rtlCol="0">
            <a:spAutoFit/>
          </a:bodyPr>
          <a:lstStyle/>
          <a:p>
            <a:pPr marL="285750" indent="-285750">
              <a:buClr>
                <a:schemeClr val="accent5">
                  <a:lumMod val="50000"/>
                </a:schemeClr>
              </a:buClr>
              <a:buFont typeface="Wingdings" panose="05000000000000000000" pitchFamily="2" charset="2"/>
              <a:buChar char="q"/>
            </a:pPr>
            <a:r>
              <a:rPr lang="en-US" dirty="0" smtClean="0"/>
              <a:t>Download the set of known operons for E. coli K12 </a:t>
            </a:r>
            <a:r>
              <a:rPr lang="en-US" dirty="0"/>
              <a:t>from </a:t>
            </a:r>
            <a:r>
              <a:rPr lang="en-US" dirty="0" smtClean="0"/>
              <a:t>RegulonDB (</a:t>
            </a:r>
            <a:r>
              <a:rPr lang="en-US" dirty="0" smtClean="0">
                <a:hlinkClick r:id="rId2"/>
              </a:rPr>
              <a:t>http</a:t>
            </a:r>
            <a:r>
              <a:rPr lang="en-US" dirty="0">
                <a:hlinkClick r:id="rId2"/>
              </a:rPr>
              <a:t>://regulondb.ccg.unam.mx</a:t>
            </a:r>
            <a:r>
              <a:rPr lang="en-US" dirty="0" smtClean="0">
                <a:hlinkClick r:id="rId2"/>
              </a:rPr>
              <a:t>/</a:t>
            </a:r>
            <a:r>
              <a:rPr lang="en-US" dirty="0" smtClean="0"/>
              <a:t>) the following the list of operons and TUs from the experimental </a:t>
            </a:r>
            <a:r>
              <a:rPr lang="en-US" dirty="0"/>
              <a:t>datasets </a:t>
            </a:r>
            <a:r>
              <a:rPr lang="en-US" dirty="0" smtClean="0"/>
              <a:t>link:</a:t>
            </a:r>
          </a:p>
          <a:p>
            <a:pPr marL="742950" lvl="1" indent="-285750">
              <a:buClr>
                <a:srgbClr val="002060"/>
              </a:buClr>
              <a:buFont typeface="Courier New" panose="02070309020205020404" pitchFamily="49" charset="0"/>
              <a:buChar char="o"/>
            </a:pPr>
            <a:r>
              <a:rPr lang="en-US" dirty="0">
                <a:hlinkClick r:id="rId3"/>
              </a:rPr>
              <a:t>http://</a:t>
            </a:r>
            <a:r>
              <a:rPr lang="en-US" dirty="0" smtClean="0">
                <a:hlinkClick r:id="rId3"/>
              </a:rPr>
              <a:t>regulondb.ccg.unam.mx/menu/download/datasets/files/TUSet.txt</a:t>
            </a:r>
            <a:endParaRPr lang="en-US" dirty="0" smtClean="0"/>
          </a:p>
          <a:p>
            <a:pPr marL="742950" lvl="1" indent="-285750">
              <a:buClr>
                <a:srgbClr val="002060"/>
              </a:buClr>
              <a:buFont typeface="Courier New" panose="02070309020205020404" pitchFamily="49" charset="0"/>
              <a:buChar char="o"/>
            </a:pPr>
            <a:r>
              <a:rPr lang="en-US" dirty="0">
                <a:hlinkClick r:id="rId4"/>
              </a:rPr>
              <a:t>http://</a:t>
            </a:r>
            <a:r>
              <a:rPr lang="en-US" dirty="0" smtClean="0">
                <a:hlinkClick r:id="rId4"/>
              </a:rPr>
              <a:t>regulondb.ccg.unam.mx/menu/download/datasets/files/OperonSet.txt</a:t>
            </a:r>
            <a:endParaRPr lang="en-US" dirty="0" smtClean="0"/>
          </a:p>
          <a:p>
            <a:pPr marL="742950" lvl="1" indent="-285750">
              <a:buClr>
                <a:srgbClr val="002060"/>
              </a:buClr>
              <a:buFont typeface="Courier New" panose="02070309020205020404" pitchFamily="49" charset="0"/>
              <a:buChar char="o"/>
            </a:pPr>
            <a:r>
              <a:rPr lang="en-US" dirty="0">
                <a:hlinkClick r:id="rId5"/>
              </a:rPr>
              <a:t>http://</a:t>
            </a:r>
            <a:r>
              <a:rPr lang="en-US" dirty="0" smtClean="0">
                <a:hlinkClick r:id="rId5"/>
              </a:rPr>
              <a:t>regulondb.ccg.unam.mx/menu/download/datasets/files/GeneProductSet.txt</a:t>
            </a:r>
            <a:endParaRPr lang="en-US" dirty="0"/>
          </a:p>
          <a:p>
            <a:pPr marL="285750" indent="-285750">
              <a:buClr>
                <a:schemeClr val="accent5">
                  <a:lumMod val="50000"/>
                </a:schemeClr>
              </a:buClr>
              <a:buFont typeface="Wingdings" panose="05000000000000000000" pitchFamily="2" charset="2"/>
              <a:buChar char="q"/>
            </a:pPr>
            <a:r>
              <a:rPr lang="en-US" dirty="0" smtClean="0"/>
              <a:t>File </a:t>
            </a:r>
            <a:r>
              <a:rPr lang="en-US" b="1" dirty="0" smtClean="0"/>
              <a:t>TUSet.txt</a:t>
            </a:r>
            <a:r>
              <a:rPr lang="en-US" dirty="0" smtClean="0"/>
              <a:t> contains information on internal Transcription Units (TUs) within the same operon. This can be helpful to interpret our results but </a:t>
            </a:r>
            <a:r>
              <a:rPr lang="en-US" u="sng" dirty="0" smtClean="0"/>
              <a:t>it will not be used directly in the calculations</a:t>
            </a:r>
            <a:r>
              <a:rPr lang="en-US" dirty="0" smtClean="0"/>
              <a:t>.</a:t>
            </a:r>
          </a:p>
          <a:p>
            <a:pPr marL="285750" indent="-285750">
              <a:buClr>
                <a:schemeClr val="accent5">
                  <a:lumMod val="50000"/>
                </a:schemeClr>
              </a:buClr>
              <a:buFont typeface="Wingdings" panose="05000000000000000000" pitchFamily="2" charset="2"/>
              <a:buChar char="q"/>
            </a:pPr>
            <a:r>
              <a:rPr lang="en-US" dirty="0" smtClean="0"/>
              <a:t>File </a:t>
            </a:r>
            <a:r>
              <a:rPr lang="en-US" b="1" dirty="0" smtClean="0"/>
              <a:t>OperonSet.txt</a:t>
            </a:r>
            <a:r>
              <a:rPr lang="en-US" dirty="0" smtClean="0"/>
              <a:t> contains the genes that compose each known operon in the genome. We will work only with operons with evidence “Strong” or “Confirmed”.</a:t>
            </a:r>
          </a:p>
          <a:p>
            <a:pPr marL="285750" indent="-285750">
              <a:buClr>
                <a:schemeClr val="accent5">
                  <a:lumMod val="50000"/>
                </a:schemeClr>
              </a:buClr>
              <a:buFont typeface="Wingdings" panose="05000000000000000000" pitchFamily="2" charset="2"/>
              <a:buChar char="q"/>
            </a:pPr>
            <a:r>
              <a:rPr lang="en-US" dirty="0" smtClean="0"/>
              <a:t>File </a:t>
            </a:r>
            <a:r>
              <a:rPr lang="en-US" b="1" dirty="0" smtClean="0"/>
              <a:t>GeneProductSet.txt </a:t>
            </a:r>
            <a:r>
              <a:rPr lang="en-US" dirty="0" smtClean="0"/>
              <a:t>contains columns that map the gene names in file </a:t>
            </a:r>
            <a:r>
              <a:rPr lang="en-US" b="1" dirty="0" smtClean="0"/>
              <a:t>OperonSet.txt </a:t>
            </a:r>
            <a:r>
              <a:rPr lang="en-US" dirty="0" smtClean="0"/>
              <a:t>to bnumbers. </a:t>
            </a:r>
          </a:p>
          <a:p>
            <a:pPr marL="742950" lvl="1" indent="-285750">
              <a:buClr>
                <a:schemeClr val="accent5">
                  <a:lumMod val="50000"/>
                </a:schemeClr>
              </a:buClr>
              <a:buFont typeface="Courier New" panose="02070309020205020404" pitchFamily="49" charset="0"/>
              <a:buChar char="o"/>
            </a:pPr>
            <a:r>
              <a:rPr lang="en-US" dirty="0" smtClean="0"/>
              <a:t>We need this because it is not guaranteed that the gene name in the </a:t>
            </a:r>
            <a:r>
              <a:rPr lang="en-US" b="1" dirty="0"/>
              <a:t>OperonSet.txt </a:t>
            </a:r>
            <a:r>
              <a:rPr lang="en-US" dirty="0" smtClean="0"/>
              <a:t>file is the same name in our SQL ‘genes’ table (it could be a synonym). Therefore we can use the bnumbers to query our SQL </a:t>
            </a:r>
            <a:r>
              <a:rPr lang="en-US" dirty="0"/>
              <a:t>table </a:t>
            </a:r>
            <a:r>
              <a:rPr lang="en-US" dirty="0" smtClean="0"/>
              <a:t>‘genes’ using the column locus_tag and get the coordinates of those genes from our SQL ‘exons’ table.</a:t>
            </a:r>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73193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500"/>
                                        <p:tgtEl>
                                          <p:spTgt spid="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fade">
                                      <p:cBhvr>
                                        <p:cTn id="12" dur="500"/>
                                        <p:tgtEl>
                                          <p:spTgt spid="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fade">
                                      <p:cBhvr>
                                        <p:cTn id="17" dur="500"/>
                                        <p:tgtEl>
                                          <p:spTgt spid="5">
                                            <p:txEl>
                                              <p:pRg st="6" end="6"/>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xEl>
                                              <p:pRg st="7" end="7"/>
                                            </p:txEl>
                                          </p:spTgt>
                                        </p:tgtEl>
                                        <p:attrNameLst>
                                          <p:attrName>style.visibility</p:attrName>
                                        </p:attrNameLst>
                                      </p:cBhvr>
                                      <p:to>
                                        <p:strVal val="visible"/>
                                      </p:to>
                                    </p:set>
                                    <p:animEffect transition="in" filter="fade">
                                      <p:cBhvr>
                                        <p:cTn id="20"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Map gene name to be numbers</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6</a:t>
            </a:fld>
            <a:endParaRPr lang="en-US" dirty="0"/>
          </a:p>
        </p:txBody>
      </p:sp>
      <p:sp>
        <p:nvSpPr>
          <p:cNvPr id="5" name="TextBox 4"/>
          <p:cNvSpPr txBox="1"/>
          <p:nvPr/>
        </p:nvSpPr>
        <p:spPr>
          <a:xfrm>
            <a:off x="1653777" y="1699229"/>
            <a:ext cx="8948633" cy="923330"/>
          </a:xfrm>
          <a:prstGeom prst="rect">
            <a:avLst/>
          </a:prstGeom>
          <a:noFill/>
        </p:spPr>
        <p:txBody>
          <a:bodyPr wrap="square" rtlCol="0">
            <a:spAutoFit/>
          </a:bodyPr>
          <a:lstStyle/>
          <a:p>
            <a:pPr marL="285750" indent="-285750">
              <a:buClr>
                <a:schemeClr val="accent5">
                  <a:lumMod val="50000"/>
                </a:schemeClr>
              </a:buClr>
              <a:buFont typeface="Wingdings" panose="05000000000000000000" pitchFamily="2" charset="2"/>
              <a:buChar char="q"/>
            </a:pPr>
            <a:r>
              <a:rPr lang="en-US" dirty="0" smtClean="0"/>
              <a:t>To prevent the case where a gene name in file </a:t>
            </a:r>
            <a:r>
              <a:rPr lang="en-US" b="1" i="1" dirty="0" smtClean="0"/>
              <a:t>OperonSet.txt</a:t>
            </a:r>
            <a:r>
              <a:rPr lang="en-US" dirty="0" smtClean="0"/>
              <a:t> is not included in our SQL tables ‘genes’ or ‘</a:t>
            </a:r>
            <a:r>
              <a:rPr lang="en-US" dirty="0" err="1" smtClean="0"/>
              <a:t>gene_synonyms</a:t>
            </a:r>
            <a:r>
              <a:rPr lang="en-US" dirty="0" smtClean="0"/>
              <a:t>’, we use the file </a:t>
            </a:r>
            <a:r>
              <a:rPr lang="en-US" b="1" i="1" dirty="0" smtClean="0"/>
              <a:t>GeneProductSet.txt</a:t>
            </a:r>
            <a:r>
              <a:rPr lang="en-US" dirty="0" smtClean="0"/>
              <a:t> to create a dictionary that maps gene name to the locus_tag (b-number).</a:t>
            </a:r>
          </a:p>
        </p:txBody>
      </p:sp>
      <p:pic>
        <p:nvPicPr>
          <p:cNvPr id="7" name="Picture 6"/>
          <p:cNvPicPr>
            <a:picLocks noChangeAspect="1"/>
          </p:cNvPicPr>
          <p:nvPr/>
        </p:nvPicPr>
        <p:blipFill>
          <a:blip r:embed="rId2"/>
          <a:stretch>
            <a:fillRect/>
          </a:stretch>
        </p:blipFill>
        <p:spPr>
          <a:xfrm>
            <a:off x="1205120" y="3056173"/>
            <a:ext cx="10496550" cy="1743075"/>
          </a:xfrm>
          <a:prstGeom prst="rect">
            <a:avLst/>
          </a:prstGeom>
        </p:spPr>
      </p:pic>
      <p:sp>
        <p:nvSpPr>
          <p:cNvPr id="8" name="Rectangle 7"/>
          <p:cNvSpPr/>
          <p:nvPr/>
        </p:nvSpPr>
        <p:spPr>
          <a:xfrm>
            <a:off x="1205120" y="2767866"/>
            <a:ext cx="2100319" cy="369332"/>
          </a:xfrm>
          <a:prstGeom prst="rect">
            <a:avLst/>
          </a:prstGeom>
        </p:spPr>
        <p:txBody>
          <a:bodyPr wrap="none">
            <a:spAutoFit/>
          </a:bodyPr>
          <a:lstStyle/>
          <a:p>
            <a:r>
              <a:rPr lang="en-US" b="1" i="1" dirty="0"/>
              <a:t>GeneProductSet.txt</a:t>
            </a:r>
            <a:r>
              <a:rPr lang="en-US" dirty="0"/>
              <a:t> </a:t>
            </a:r>
          </a:p>
        </p:txBody>
      </p:sp>
      <p:sp>
        <p:nvSpPr>
          <p:cNvPr id="14" name="TextBox 13"/>
          <p:cNvSpPr txBox="1"/>
          <p:nvPr/>
        </p:nvSpPr>
        <p:spPr>
          <a:xfrm>
            <a:off x="1653777" y="5259628"/>
            <a:ext cx="8948633" cy="369332"/>
          </a:xfrm>
          <a:prstGeom prst="rect">
            <a:avLst/>
          </a:prstGeom>
          <a:noFill/>
        </p:spPr>
        <p:txBody>
          <a:bodyPr wrap="square" rtlCol="0">
            <a:spAutoFit/>
          </a:bodyPr>
          <a:lstStyle/>
          <a:p>
            <a:pPr marL="285750" indent="-285750">
              <a:buClr>
                <a:schemeClr val="accent5">
                  <a:lumMod val="50000"/>
                </a:schemeClr>
              </a:buClr>
              <a:buFont typeface="Wingdings" panose="05000000000000000000" pitchFamily="2" charset="2"/>
              <a:buChar char="q"/>
            </a:pPr>
            <a:r>
              <a:rPr lang="en-US" dirty="0" smtClean="0"/>
              <a:t>With this dictionary in memory we can now proceed to parse file </a:t>
            </a:r>
            <a:r>
              <a:rPr lang="en-US" b="1" dirty="0"/>
              <a:t>OperonSet.txt</a:t>
            </a:r>
            <a:endParaRPr lang="en-US" dirty="0" smtClean="0"/>
          </a:p>
        </p:txBody>
      </p:sp>
    </p:spTree>
    <p:extLst>
      <p:ext uri="{BB962C8B-B14F-4D97-AF65-F5344CB8AC3E}">
        <p14:creationId xmlns:p14="http://schemas.microsoft.com/office/powerpoint/2010/main" val="808390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Extracting genes in curated operons</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7</a:t>
            </a:fld>
            <a:endParaRPr lang="en-US" dirty="0"/>
          </a:p>
        </p:txBody>
      </p:sp>
      <p:sp>
        <p:nvSpPr>
          <p:cNvPr id="5" name="TextBox 4"/>
          <p:cNvSpPr txBox="1"/>
          <p:nvPr/>
        </p:nvSpPr>
        <p:spPr>
          <a:xfrm>
            <a:off x="1584325" y="1564782"/>
            <a:ext cx="8601397" cy="1200329"/>
          </a:xfrm>
          <a:prstGeom prst="rect">
            <a:avLst/>
          </a:prstGeom>
          <a:noFill/>
        </p:spPr>
        <p:txBody>
          <a:bodyPr wrap="square" rtlCol="0">
            <a:spAutoFit/>
          </a:bodyPr>
          <a:lstStyle/>
          <a:p>
            <a:pPr marL="285750" indent="-285750">
              <a:buClr>
                <a:schemeClr val="accent5">
                  <a:lumMod val="50000"/>
                </a:schemeClr>
              </a:buClr>
              <a:buFont typeface="Wingdings" panose="05000000000000000000" pitchFamily="2" charset="2"/>
              <a:buChar char="q"/>
            </a:pPr>
            <a:r>
              <a:rPr lang="en-US" dirty="0" smtClean="0"/>
              <a:t>From file </a:t>
            </a:r>
            <a:r>
              <a:rPr lang="en-US" b="1" i="1" dirty="0"/>
              <a:t>OperonSet.txt</a:t>
            </a:r>
            <a:r>
              <a:rPr lang="en-US" dirty="0" smtClean="0"/>
              <a:t>, extract all the rows with evidence “</a:t>
            </a:r>
            <a:r>
              <a:rPr lang="en-US" b="1" dirty="0"/>
              <a:t>S</a:t>
            </a:r>
            <a:r>
              <a:rPr lang="en-US" b="1" dirty="0" smtClean="0"/>
              <a:t>trong</a:t>
            </a:r>
            <a:r>
              <a:rPr lang="en-US" dirty="0" smtClean="0"/>
              <a:t>” or “</a:t>
            </a:r>
            <a:r>
              <a:rPr lang="en-US" b="1" dirty="0"/>
              <a:t>C</a:t>
            </a:r>
            <a:r>
              <a:rPr lang="en-US" b="1" dirty="0" smtClean="0"/>
              <a:t>onfirmed</a:t>
            </a:r>
            <a:r>
              <a:rPr lang="en-US" dirty="0" smtClean="0"/>
              <a:t>”.</a:t>
            </a:r>
          </a:p>
          <a:p>
            <a:pPr marL="742950" lvl="1" indent="-285750">
              <a:buClr>
                <a:schemeClr val="accent5">
                  <a:lumMod val="50000"/>
                </a:schemeClr>
              </a:buClr>
              <a:buFont typeface="Wingdings" panose="05000000000000000000" pitchFamily="2" charset="2"/>
              <a:buChar char="q"/>
            </a:pPr>
            <a:r>
              <a:rPr lang="en-US" dirty="0" smtClean="0"/>
              <a:t>For example, you can cut the columns with the operon name (col 1), the genes in the operon (col. 6) and the evidence (col. 7). Then just grep for the words </a:t>
            </a:r>
            <a:r>
              <a:rPr lang="en-US" b="1" dirty="0" smtClean="0"/>
              <a:t>Strong</a:t>
            </a:r>
            <a:r>
              <a:rPr lang="en-US" dirty="0" smtClean="0"/>
              <a:t> or </a:t>
            </a:r>
            <a:r>
              <a:rPr lang="en-US" b="1" dirty="0" smtClean="0"/>
              <a:t>Confirmed</a:t>
            </a:r>
            <a:r>
              <a:rPr lang="en-US" dirty="0" smtClean="0"/>
              <a:t>.</a:t>
            </a:r>
          </a:p>
        </p:txBody>
      </p:sp>
      <p:pic>
        <p:nvPicPr>
          <p:cNvPr id="18" name="Picture 17"/>
          <p:cNvPicPr>
            <a:picLocks noChangeAspect="1"/>
          </p:cNvPicPr>
          <p:nvPr/>
        </p:nvPicPr>
        <p:blipFill>
          <a:blip r:embed="rId2"/>
          <a:stretch>
            <a:fillRect/>
          </a:stretch>
        </p:blipFill>
        <p:spPr>
          <a:xfrm>
            <a:off x="475005" y="2795074"/>
            <a:ext cx="11306175" cy="1162050"/>
          </a:xfrm>
          <a:prstGeom prst="rect">
            <a:avLst/>
          </a:prstGeom>
        </p:spPr>
      </p:pic>
      <p:sp>
        <p:nvSpPr>
          <p:cNvPr id="11" name="TextBox 10"/>
          <p:cNvSpPr txBox="1"/>
          <p:nvPr/>
        </p:nvSpPr>
        <p:spPr>
          <a:xfrm>
            <a:off x="1475633" y="4246573"/>
            <a:ext cx="8948633" cy="646331"/>
          </a:xfrm>
          <a:prstGeom prst="rect">
            <a:avLst/>
          </a:prstGeom>
          <a:noFill/>
        </p:spPr>
        <p:txBody>
          <a:bodyPr wrap="square" rtlCol="0">
            <a:spAutoFit/>
          </a:bodyPr>
          <a:lstStyle/>
          <a:p>
            <a:pPr marL="285750" indent="-285750">
              <a:buClr>
                <a:schemeClr val="accent5">
                  <a:lumMod val="50000"/>
                </a:schemeClr>
              </a:buClr>
              <a:buFont typeface="Wingdings" panose="05000000000000000000" pitchFamily="2" charset="2"/>
              <a:buChar char="q"/>
            </a:pPr>
            <a:r>
              <a:rPr lang="en-US" dirty="0" smtClean="0"/>
              <a:t>From </a:t>
            </a:r>
            <a:r>
              <a:rPr lang="en-US" dirty="0"/>
              <a:t>the resulting three-column </a:t>
            </a:r>
            <a:r>
              <a:rPr lang="en-US" dirty="0" smtClean="0"/>
              <a:t>table, read the genes in each operon and substitute each gene by its corresponding locus_tag (b-number):</a:t>
            </a:r>
          </a:p>
        </p:txBody>
      </p:sp>
      <p:sp>
        <p:nvSpPr>
          <p:cNvPr id="3" name="TextBox 2"/>
          <p:cNvSpPr txBox="1"/>
          <p:nvPr/>
        </p:nvSpPr>
        <p:spPr>
          <a:xfrm>
            <a:off x="3184263" y="4988669"/>
            <a:ext cx="5823474" cy="738664"/>
          </a:xfrm>
          <a:prstGeom prst="rect">
            <a:avLst/>
          </a:prstGeom>
          <a:noFill/>
        </p:spPr>
        <p:txBody>
          <a:bodyPr wrap="square" rtlCol="0">
            <a:spAutoFit/>
          </a:bodyPr>
          <a:lstStyle/>
          <a:p>
            <a:r>
              <a:rPr lang="en-US" sz="1400" dirty="0" smtClean="0">
                <a:latin typeface="Courier New" panose="02070309020205020404" pitchFamily="49" charset="0"/>
                <a:cs typeface="Courier New" panose="02070309020205020404" pitchFamily="49" charset="0"/>
              </a:rPr>
              <a:t>fecABCD	</a:t>
            </a:r>
            <a:r>
              <a:rPr lang="en-US" sz="1400" dirty="0" smtClean="0">
                <a:solidFill>
                  <a:srgbClr val="1F3BFF"/>
                </a:solidFill>
                <a:latin typeface="Courier New" panose="02070309020205020404" pitchFamily="49" charset="0"/>
                <a:cs typeface="Courier New" panose="02070309020205020404" pitchFamily="49" charset="0"/>
              </a:rPr>
              <a:t>b4291,b4290,b4289,b4288,b4287</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Confirmed</a:t>
            </a:r>
          </a:p>
          <a:p>
            <a:r>
              <a:rPr lang="en-US" sz="1400" dirty="0" smtClean="0">
                <a:latin typeface="Courier New" panose="02070309020205020404" pitchFamily="49" charset="0"/>
                <a:cs typeface="Courier New" panose="02070309020205020404" pitchFamily="49" charset="0"/>
              </a:rPr>
              <a:t>fecIR	</a:t>
            </a:r>
            <a:r>
              <a:rPr lang="en-US" sz="1400" dirty="0" smtClean="0">
                <a:solidFill>
                  <a:srgbClr val="1F3BFF"/>
                </a:solidFill>
                <a:latin typeface="Courier New" panose="02070309020205020404" pitchFamily="49" charset="0"/>
                <a:cs typeface="Courier New" panose="02070309020205020404" pitchFamily="49" charset="0"/>
              </a:rPr>
              <a:t>b4293,b4292</a:t>
            </a:r>
            <a:r>
              <a:rPr lang="en-US" sz="1400" dirty="0" smtClean="0">
                <a:latin typeface="Courier New" panose="02070309020205020404" pitchFamily="49" charset="0"/>
                <a:cs typeface="Courier New" panose="02070309020205020404" pitchFamily="49" charset="0"/>
              </a:rPr>
              <a:t>			Strong</a:t>
            </a:r>
          </a:p>
          <a:p>
            <a:r>
              <a:rPr lang="en-US" sz="1400" dirty="0" smtClean="0">
                <a:latin typeface="Courier New" panose="02070309020205020404" pitchFamily="49" charset="0"/>
                <a:cs typeface="Courier New" panose="02070309020205020404" pitchFamily="49" charset="0"/>
              </a:rPr>
              <a:t>aceBAK	</a:t>
            </a:r>
            <a:r>
              <a:rPr lang="en-US" sz="1400" dirty="0" smtClean="0">
                <a:solidFill>
                  <a:srgbClr val="1F3BFF"/>
                </a:solidFill>
                <a:latin typeface="Courier New" panose="02070309020205020404" pitchFamily="49" charset="0"/>
                <a:cs typeface="Courier New" panose="02070309020205020404" pitchFamily="49" charset="0"/>
              </a:rPr>
              <a:t>b4014,b4015,b4016</a:t>
            </a:r>
            <a:r>
              <a:rPr lang="en-US" sz="1400" dirty="0" smtClean="0">
                <a:latin typeface="Courier New" panose="02070309020205020404" pitchFamily="49" charset="0"/>
                <a:cs typeface="Courier New" panose="02070309020205020404" pitchFamily="49" charset="0"/>
              </a:rPr>
              <a:t>			Strong</a:t>
            </a:r>
            <a:endParaRPr lang="en-US" sz="1400" dirty="0">
              <a:latin typeface="Courier New" panose="02070309020205020404" pitchFamily="49" charset="0"/>
              <a:cs typeface="Courier New" panose="02070309020205020404" pitchFamily="49" charset="0"/>
            </a:endParaRPr>
          </a:p>
        </p:txBody>
      </p:sp>
      <p:sp>
        <p:nvSpPr>
          <p:cNvPr id="14" name="TextBox 13"/>
          <p:cNvSpPr txBox="1"/>
          <p:nvPr/>
        </p:nvSpPr>
        <p:spPr>
          <a:xfrm>
            <a:off x="1410706" y="5924449"/>
            <a:ext cx="8948633" cy="646331"/>
          </a:xfrm>
          <a:prstGeom prst="rect">
            <a:avLst/>
          </a:prstGeom>
          <a:noFill/>
        </p:spPr>
        <p:txBody>
          <a:bodyPr wrap="square" rtlCol="0">
            <a:spAutoFit/>
          </a:bodyPr>
          <a:lstStyle/>
          <a:p>
            <a:pPr marL="285750" indent="-285750">
              <a:buClr>
                <a:schemeClr val="accent5">
                  <a:lumMod val="50000"/>
                </a:schemeClr>
              </a:buClr>
              <a:buFont typeface="Wingdings" panose="05000000000000000000" pitchFamily="2" charset="2"/>
              <a:buChar char="q"/>
            </a:pPr>
            <a:r>
              <a:rPr lang="en-US" b="1" dirty="0" smtClean="0"/>
              <a:t>Note: </a:t>
            </a:r>
            <a:r>
              <a:rPr lang="en-US" dirty="0" smtClean="0"/>
              <a:t>this list will contain operons with only one gene, which is fine because we will need those later when we create our negative control.</a:t>
            </a:r>
          </a:p>
        </p:txBody>
      </p:sp>
    </p:spTree>
    <p:extLst>
      <p:ext uri="{BB962C8B-B14F-4D97-AF65-F5344CB8AC3E}">
        <p14:creationId xmlns:p14="http://schemas.microsoft.com/office/powerpoint/2010/main" val="1643414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531" y="7454"/>
            <a:ext cx="7772424" cy="1325563"/>
          </a:xfrm>
        </p:spPr>
        <p:txBody>
          <a:bodyPr>
            <a:noAutofit/>
          </a:bodyPr>
          <a:lstStyle/>
          <a:p>
            <a:pPr algn="ctr"/>
            <a:r>
              <a:rPr lang="en-US" sz="4000" b="1" dirty="0" smtClean="0">
                <a:solidFill>
                  <a:srgbClr val="002060"/>
                </a:solidFill>
                <a:effectLst>
                  <a:outerShdw blurRad="38100" dist="38100" dir="2700000" algn="tl">
                    <a:srgbClr val="000000">
                      <a:alpha val="43137"/>
                    </a:srgbClr>
                  </a:outerShdw>
                </a:effectLst>
              </a:rPr>
              <a:t>We have all the information we need to create the Positive Control.</a:t>
            </a:r>
            <a:endParaRPr lang="en-US" sz="4000"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8</a:t>
            </a:fld>
            <a:endParaRPr lang="en-US" dirty="0"/>
          </a:p>
        </p:txBody>
      </p:sp>
      <p:sp>
        <p:nvSpPr>
          <p:cNvPr id="5" name="TextBox 4"/>
          <p:cNvSpPr txBox="1"/>
          <p:nvPr/>
        </p:nvSpPr>
        <p:spPr>
          <a:xfrm>
            <a:off x="1212792" y="1433665"/>
            <a:ext cx="9928574" cy="461665"/>
          </a:xfrm>
          <a:prstGeom prst="rect">
            <a:avLst/>
          </a:prstGeom>
          <a:noFill/>
        </p:spPr>
        <p:txBody>
          <a:bodyPr wrap="square" rtlCol="0">
            <a:spAutoFit/>
          </a:bodyPr>
          <a:lstStyle/>
          <a:p>
            <a:pPr marL="403225" indent="-403225">
              <a:buClr>
                <a:schemeClr val="accent5">
                  <a:lumMod val="50000"/>
                </a:schemeClr>
              </a:buClr>
              <a:buFont typeface="Wingdings" panose="05000000000000000000" pitchFamily="2" charset="2"/>
              <a:buChar char="q"/>
            </a:pPr>
            <a:r>
              <a:rPr lang="en-US" sz="2400" dirty="0" smtClean="0"/>
              <a:t>For each operon with two or more genes calculate the intergenic distances.</a:t>
            </a:r>
          </a:p>
        </p:txBody>
      </p:sp>
      <p:sp>
        <p:nvSpPr>
          <p:cNvPr id="3" name="TextBox 2"/>
          <p:cNvSpPr txBox="1"/>
          <p:nvPr/>
        </p:nvSpPr>
        <p:spPr>
          <a:xfrm>
            <a:off x="2024117" y="2272493"/>
            <a:ext cx="8208559" cy="523220"/>
          </a:xfrm>
          <a:prstGeom prst="rect">
            <a:avLst/>
          </a:prstGeom>
          <a:noFill/>
        </p:spPr>
        <p:txBody>
          <a:bodyPr wrap="square" rtlCol="0">
            <a:spAutoFit/>
          </a:bodyPr>
          <a:lstStyle/>
          <a:p>
            <a:r>
              <a:rPr lang="en-US" sz="1400" b="1" dirty="0">
                <a:cs typeface="Courier New" panose="02070309020205020404" pitchFamily="49" charset="0"/>
              </a:rPr>
              <a:t>SELECT</a:t>
            </a:r>
            <a:r>
              <a:rPr lang="en-US" sz="1400" dirty="0">
                <a:cs typeface="Courier New" panose="02070309020205020404" pitchFamily="49" charset="0"/>
              </a:rPr>
              <a:t> </a:t>
            </a:r>
            <a:r>
              <a:rPr lang="en-US" sz="1400" dirty="0" err="1">
                <a:cs typeface="Courier New" panose="02070309020205020404" pitchFamily="49" charset="0"/>
              </a:rPr>
              <a:t>g.gene_id,e.left_pos,e.right_pos,g.strand</a:t>
            </a:r>
            <a:r>
              <a:rPr lang="en-US" sz="1400" dirty="0">
                <a:cs typeface="Courier New" panose="02070309020205020404" pitchFamily="49" charset="0"/>
              </a:rPr>
              <a:t>  </a:t>
            </a:r>
            <a:r>
              <a:rPr lang="en-US" sz="1400" b="1" dirty="0">
                <a:cs typeface="Courier New" panose="02070309020205020404" pitchFamily="49" charset="0"/>
              </a:rPr>
              <a:t>FROM</a:t>
            </a:r>
            <a:r>
              <a:rPr lang="en-US" sz="1400" dirty="0">
                <a:cs typeface="Courier New" panose="02070309020205020404" pitchFamily="49" charset="0"/>
              </a:rPr>
              <a:t> genes g </a:t>
            </a:r>
            <a:r>
              <a:rPr lang="en-US" sz="1400" b="1" dirty="0">
                <a:cs typeface="Courier New" panose="02070309020205020404" pitchFamily="49" charset="0"/>
              </a:rPr>
              <a:t>JOIN</a:t>
            </a:r>
            <a:r>
              <a:rPr lang="en-US" sz="1400" dirty="0">
                <a:cs typeface="Courier New" panose="02070309020205020404" pitchFamily="49" charset="0"/>
              </a:rPr>
              <a:t> exons e </a:t>
            </a:r>
            <a:r>
              <a:rPr lang="en-US" sz="1400" b="1" dirty="0">
                <a:cs typeface="Courier New" panose="02070309020205020404" pitchFamily="49" charset="0"/>
              </a:rPr>
              <a:t>USING</a:t>
            </a:r>
            <a:r>
              <a:rPr lang="en-US" sz="1400" dirty="0">
                <a:cs typeface="Courier New" panose="02070309020205020404" pitchFamily="49" charset="0"/>
              </a:rPr>
              <a:t>(</a:t>
            </a:r>
            <a:r>
              <a:rPr lang="en-US" sz="1400" dirty="0" err="1">
                <a:cs typeface="Courier New" panose="02070309020205020404" pitchFamily="49" charset="0"/>
              </a:rPr>
              <a:t>gene_id</a:t>
            </a:r>
            <a:r>
              <a:rPr lang="en-US" sz="1400" dirty="0" smtClean="0">
                <a:cs typeface="Courier New" panose="02070309020205020404" pitchFamily="49" charset="0"/>
              </a:rPr>
              <a:t>)</a:t>
            </a:r>
          </a:p>
          <a:p>
            <a:r>
              <a:rPr lang="en-US" sz="1400" b="1" dirty="0" smtClean="0">
                <a:cs typeface="Courier New" panose="02070309020205020404" pitchFamily="49" charset="0"/>
              </a:rPr>
              <a:t>WHERE</a:t>
            </a:r>
            <a:r>
              <a:rPr lang="en-US" sz="1400" dirty="0" smtClean="0">
                <a:cs typeface="Courier New" panose="02070309020205020404" pitchFamily="49" charset="0"/>
              </a:rPr>
              <a:t> </a:t>
            </a:r>
            <a:r>
              <a:rPr lang="en-US" sz="1400" dirty="0" err="1">
                <a:cs typeface="Courier New" panose="02070309020205020404" pitchFamily="49" charset="0"/>
              </a:rPr>
              <a:t>g.locus_tag</a:t>
            </a:r>
            <a:r>
              <a:rPr lang="en-US" sz="1400" dirty="0">
                <a:cs typeface="Courier New" panose="02070309020205020404" pitchFamily="49" charset="0"/>
              </a:rPr>
              <a:t> </a:t>
            </a:r>
            <a:r>
              <a:rPr lang="en-US" sz="1400" b="1" dirty="0">
                <a:cs typeface="Courier New" panose="02070309020205020404" pitchFamily="49" charset="0"/>
              </a:rPr>
              <a:t>IN</a:t>
            </a:r>
            <a:r>
              <a:rPr lang="en-US" sz="1400" dirty="0">
                <a:cs typeface="Courier New" panose="02070309020205020404" pitchFamily="49" charset="0"/>
              </a:rPr>
              <a:t> </a:t>
            </a:r>
            <a:r>
              <a:rPr lang="en-US" sz="1400" b="1" dirty="0">
                <a:cs typeface="Courier New" panose="02070309020205020404" pitchFamily="49" charset="0"/>
              </a:rPr>
              <a:t>(</a:t>
            </a:r>
            <a:r>
              <a:rPr lang="en-US" sz="1400" dirty="0">
                <a:cs typeface="Courier New" panose="02070309020205020404" pitchFamily="49" charset="0"/>
              </a:rPr>
              <a:t>'b4014','b4015','b4016</a:t>
            </a:r>
            <a:r>
              <a:rPr lang="en-US" sz="1400" dirty="0" smtClean="0">
                <a:cs typeface="Courier New" panose="02070309020205020404" pitchFamily="49" charset="0"/>
              </a:rPr>
              <a:t>'</a:t>
            </a:r>
            <a:r>
              <a:rPr lang="en-US" sz="1400" b="1" dirty="0" smtClean="0">
                <a:cs typeface="Courier New" panose="02070309020205020404" pitchFamily="49" charset="0"/>
              </a:rPr>
              <a:t>)</a:t>
            </a:r>
            <a:r>
              <a:rPr lang="en-US" sz="1400" dirty="0" smtClean="0">
                <a:cs typeface="Courier New" panose="02070309020205020404" pitchFamily="49" charset="0"/>
              </a:rPr>
              <a:t> </a:t>
            </a:r>
            <a:r>
              <a:rPr lang="en-US" sz="1400" b="1" dirty="0" smtClean="0">
                <a:cs typeface="Courier New" panose="02070309020205020404" pitchFamily="49" charset="0"/>
              </a:rPr>
              <a:t>ORDER BY </a:t>
            </a:r>
            <a:r>
              <a:rPr lang="en-US" sz="1400" dirty="0" err="1" smtClean="0">
                <a:cs typeface="Courier New" panose="02070309020205020404" pitchFamily="49" charset="0"/>
              </a:rPr>
              <a:t>e.left</a:t>
            </a:r>
            <a:r>
              <a:rPr lang="en-US" sz="1400" dirty="0" smtClean="0">
                <a:cs typeface="Courier New" panose="02070309020205020404" pitchFamily="49" charset="0"/>
              </a:rPr>
              <a:t> </a:t>
            </a:r>
            <a:r>
              <a:rPr lang="en-US" sz="1400" b="1" dirty="0" smtClean="0">
                <a:cs typeface="Courier New" panose="02070309020205020404" pitchFamily="49" charset="0"/>
              </a:rPr>
              <a:t>ASC</a:t>
            </a:r>
            <a:r>
              <a:rPr lang="en-US" sz="1400" dirty="0" smtClean="0">
                <a:cs typeface="Courier New" panose="02070309020205020404" pitchFamily="49" charset="0"/>
              </a:rPr>
              <a:t>;</a:t>
            </a:r>
            <a:endParaRPr lang="en-US" sz="1400" dirty="0">
              <a:cs typeface="Courier New" panose="02070309020205020404" pitchFamily="49" charset="0"/>
            </a:endParaRPr>
          </a:p>
        </p:txBody>
      </p:sp>
      <p:sp>
        <p:nvSpPr>
          <p:cNvPr id="7" name="TextBox 6"/>
          <p:cNvSpPr txBox="1"/>
          <p:nvPr/>
        </p:nvSpPr>
        <p:spPr>
          <a:xfrm>
            <a:off x="1623314" y="1903161"/>
            <a:ext cx="6954276" cy="369332"/>
          </a:xfrm>
          <a:prstGeom prst="rect">
            <a:avLst/>
          </a:prstGeom>
          <a:noFill/>
        </p:spPr>
        <p:txBody>
          <a:bodyPr wrap="none" rtlCol="0">
            <a:spAutoFit/>
          </a:bodyPr>
          <a:lstStyle/>
          <a:p>
            <a:pPr marL="342900" indent="-342900">
              <a:buClr>
                <a:schemeClr val="accent5">
                  <a:lumMod val="75000"/>
                </a:schemeClr>
              </a:buClr>
              <a:buFont typeface="+mj-lt"/>
              <a:buAutoNum type="arabicPeriod"/>
            </a:pPr>
            <a:r>
              <a:rPr lang="en-US" dirty="0" smtClean="0"/>
              <a:t>Get the left and right positions for all genes within the same operon:</a:t>
            </a:r>
            <a:endParaRPr lang="en-US" dirty="0"/>
          </a:p>
        </p:txBody>
      </p:sp>
      <p:sp>
        <p:nvSpPr>
          <p:cNvPr id="8" name="Rectangle 7"/>
          <p:cNvSpPr/>
          <p:nvPr/>
        </p:nvSpPr>
        <p:spPr>
          <a:xfrm>
            <a:off x="2878211" y="2783290"/>
            <a:ext cx="4845286" cy="1600438"/>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gene_id | </a:t>
            </a:r>
            <a:r>
              <a:rPr lang="en-US" sz="1400" dirty="0" smtClean="0">
                <a:latin typeface="Courier New" panose="02070309020205020404" pitchFamily="49" charset="0"/>
                <a:cs typeface="Courier New" panose="02070309020205020404" pitchFamily="49" charset="0"/>
              </a:rPr>
              <a:t>left     </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right     </a:t>
            </a:r>
            <a:r>
              <a:rPr lang="en-US" sz="1400" dirty="0">
                <a:latin typeface="Courier New" panose="02070309020205020404" pitchFamily="49" charset="0"/>
                <a:cs typeface="Courier New" panose="02070309020205020404" pitchFamily="49" charset="0"/>
              </a:rPr>
              <a:t>| strand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2471658 |  4213501 |   4215102 | F      |</a:t>
            </a:r>
          </a:p>
          <a:p>
            <a:r>
              <a:rPr lang="en-US" sz="1400" dirty="0">
                <a:latin typeface="Courier New" panose="02070309020205020404" pitchFamily="49" charset="0"/>
                <a:cs typeface="Courier New" panose="02070309020205020404" pitchFamily="49" charset="0"/>
              </a:rPr>
              <a:t>| 2471659 |  4215132 |   4216436 | F      |</a:t>
            </a:r>
          </a:p>
          <a:p>
            <a:r>
              <a:rPr lang="en-US" sz="1400" dirty="0">
                <a:latin typeface="Courier New" panose="02070309020205020404" pitchFamily="49" charset="0"/>
                <a:cs typeface="Courier New" panose="02070309020205020404" pitchFamily="49" charset="0"/>
              </a:rPr>
              <a:t>| 2471660 |  4216619 |   4218355 | F      |</a:t>
            </a:r>
          </a:p>
          <a:p>
            <a:r>
              <a:rPr lang="en-US" sz="1400" dirty="0">
                <a:latin typeface="Courier New" panose="02070309020205020404" pitchFamily="49" charset="0"/>
                <a:cs typeface="Courier New" panose="02070309020205020404" pitchFamily="49" charset="0"/>
              </a:rPr>
              <a:t>+---------+----------+-----------+--------+</a:t>
            </a:r>
          </a:p>
        </p:txBody>
      </p:sp>
      <p:sp>
        <p:nvSpPr>
          <p:cNvPr id="9" name="TextBox 8"/>
          <p:cNvSpPr txBox="1"/>
          <p:nvPr/>
        </p:nvSpPr>
        <p:spPr>
          <a:xfrm>
            <a:off x="1623314" y="4345369"/>
            <a:ext cx="8227830" cy="369332"/>
          </a:xfrm>
          <a:prstGeom prst="rect">
            <a:avLst/>
          </a:prstGeom>
          <a:noFill/>
        </p:spPr>
        <p:txBody>
          <a:bodyPr wrap="none" rtlCol="0">
            <a:spAutoFit/>
          </a:bodyPr>
          <a:lstStyle/>
          <a:p>
            <a:pPr marL="342900" indent="-342900">
              <a:buClr>
                <a:schemeClr val="accent5">
                  <a:lumMod val="75000"/>
                </a:schemeClr>
              </a:buClr>
              <a:buFont typeface="+mj-lt"/>
              <a:buAutoNum type="arabicPeriod" startAt="2"/>
            </a:pPr>
            <a:r>
              <a:rPr lang="en-US" dirty="0" smtClean="0"/>
              <a:t>Calculate the intergenic distances between the genes in the operon (left - right + 1)</a:t>
            </a:r>
            <a:endParaRPr lang="en-US" dirty="0"/>
          </a:p>
        </p:txBody>
      </p:sp>
      <p:grpSp>
        <p:nvGrpSpPr>
          <p:cNvPr id="31" name="Group 30"/>
          <p:cNvGrpSpPr/>
          <p:nvPr/>
        </p:nvGrpSpPr>
        <p:grpSpPr>
          <a:xfrm>
            <a:off x="2974186" y="4721231"/>
            <a:ext cx="4830136" cy="1101394"/>
            <a:chOff x="2653551" y="5623737"/>
            <a:chExt cx="4830136" cy="1101394"/>
          </a:xfrm>
        </p:grpSpPr>
        <p:sp>
          <p:nvSpPr>
            <p:cNvPr id="11" name="AutoShape 11"/>
            <p:cNvSpPr>
              <a:spLocks noChangeArrowheads="1"/>
            </p:cNvSpPr>
            <p:nvPr/>
          </p:nvSpPr>
          <p:spPr bwMode="auto">
            <a:xfrm>
              <a:off x="3676776" y="5623737"/>
              <a:ext cx="893482" cy="714785"/>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p>
              <a:endParaRPr lang="en-US" dirty="0"/>
            </a:p>
          </p:txBody>
        </p:sp>
        <p:sp>
          <p:nvSpPr>
            <p:cNvPr id="12" name="AutoShape 12"/>
            <p:cNvSpPr>
              <a:spLocks noChangeArrowheads="1"/>
            </p:cNvSpPr>
            <p:nvPr/>
          </p:nvSpPr>
          <p:spPr bwMode="auto">
            <a:xfrm>
              <a:off x="4677133" y="5623737"/>
              <a:ext cx="893482" cy="714785"/>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p>
              <a:endParaRPr lang="en-US" dirty="0"/>
            </a:p>
          </p:txBody>
        </p:sp>
        <p:sp>
          <p:nvSpPr>
            <p:cNvPr id="13" name="AutoShape 13"/>
            <p:cNvSpPr>
              <a:spLocks noChangeArrowheads="1"/>
            </p:cNvSpPr>
            <p:nvPr/>
          </p:nvSpPr>
          <p:spPr bwMode="auto">
            <a:xfrm>
              <a:off x="6072495" y="5623737"/>
              <a:ext cx="893482" cy="714785"/>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p>
              <a:endParaRPr lang="en-US" dirty="0"/>
            </a:p>
          </p:txBody>
        </p:sp>
        <p:sp>
          <p:nvSpPr>
            <p:cNvPr id="15" name="Line 18"/>
            <p:cNvSpPr>
              <a:spLocks noChangeShapeType="1"/>
            </p:cNvSpPr>
            <p:nvPr/>
          </p:nvSpPr>
          <p:spPr bwMode="auto">
            <a:xfrm>
              <a:off x="2653551" y="5968639"/>
              <a:ext cx="10493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cxnSp>
          <p:nvCxnSpPr>
            <p:cNvPr id="22" name="Straight Connector 21"/>
            <p:cNvCxnSpPr>
              <a:stCxn id="11" idx="3"/>
              <a:endCxn id="12" idx="1"/>
            </p:cNvCxnSpPr>
            <p:nvPr/>
          </p:nvCxnSpPr>
          <p:spPr>
            <a:xfrm>
              <a:off x="4570258" y="5981130"/>
              <a:ext cx="1068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2" idx="3"/>
              <a:endCxn id="13" idx="1"/>
            </p:cNvCxnSpPr>
            <p:nvPr/>
          </p:nvCxnSpPr>
          <p:spPr>
            <a:xfrm>
              <a:off x="5570615" y="5981130"/>
              <a:ext cx="5018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981807" y="5991030"/>
              <a:ext cx="5018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ight Brace 25"/>
            <p:cNvSpPr/>
            <p:nvPr/>
          </p:nvSpPr>
          <p:spPr>
            <a:xfrm rot="5400000">
              <a:off x="4514986" y="6181732"/>
              <a:ext cx="179905" cy="373977"/>
            </a:xfrm>
            <a:prstGeom prst="rightBrace">
              <a:avLst>
                <a:gd name="adj1" fmla="val 8333"/>
                <a:gd name="adj2" fmla="val 4823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a:off x="4387937" y="6436257"/>
              <a:ext cx="498855" cy="276999"/>
            </a:xfrm>
            <a:prstGeom prst="rect">
              <a:avLst/>
            </a:prstGeom>
            <a:noFill/>
          </p:spPr>
          <p:txBody>
            <a:bodyPr wrap="none" rtlCol="0">
              <a:spAutoFit/>
            </a:bodyPr>
            <a:lstStyle/>
            <a:p>
              <a:r>
                <a:rPr lang="en-US" sz="1200" dirty="0"/>
                <a:t>d</a:t>
              </a:r>
              <a:r>
                <a:rPr lang="en-US" sz="1200" dirty="0" smtClean="0"/>
                <a:t>=31</a:t>
              </a:r>
              <a:endParaRPr lang="en-US" sz="1200" dirty="0"/>
            </a:p>
          </p:txBody>
        </p:sp>
        <p:sp>
          <p:nvSpPr>
            <p:cNvPr id="29" name="Right Brace 28"/>
            <p:cNvSpPr/>
            <p:nvPr/>
          </p:nvSpPr>
          <p:spPr>
            <a:xfrm rot="5400000">
              <a:off x="5678893" y="6070205"/>
              <a:ext cx="228202" cy="598590"/>
            </a:xfrm>
            <a:prstGeom prst="rightBrace">
              <a:avLst>
                <a:gd name="adj1" fmla="val 8333"/>
                <a:gd name="adj2" fmla="val 4823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p:cNvSpPr txBox="1"/>
            <p:nvPr/>
          </p:nvSpPr>
          <p:spPr>
            <a:xfrm>
              <a:off x="5594312" y="6448132"/>
              <a:ext cx="577402" cy="276999"/>
            </a:xfrm>
            <a:prstGeom prst="rect">
              <a:avLst/>
            </a:prstGeom>
            <a:noFill/>
          </p:spPr>
          <p:txBody>
            <a:bodyPr wrap="none" rtlCol="0">
              <a:spAutoFit/>
            </a:bodyPr>
            <a:lstStyle/>
            <a:p>
              <a:r>
                <a:rPr lang="en-US" sz="1200" dirty="0" smtClean="0"/>
                <a:t>d=184</a:t>
              </a:r>
              <a:endParaRPr lang="en-US" sz="1200" dirty="0"/>
            </a:p>
          </p:txBody>
        </p:sp>
      </p:grpSp>
      <mc:AlternateContent xmlns:mc="http://schemas.openxmlformats.org/markup-compatibility/2006" xmlns:a14="http://schemas.microsoft.com/office/drawing/2010/main">
        <mc:Choice Requires="a14">
          <p:sp>
            <p:nvSpPr>
              <p:cNvPr id="32" name="TextBox 31"/>
              <p:cNvSpPr txBox="1"/>
              <p:nvPr/>
            </p:nvSpPr>
            <p:spPr>
              <a:xfrm>
                <a:off x="1623314" y="5812782"/>
                <a:ext cx="9385112" cy="923330"/>
              </a:xfrm>
              <a:prstGeom prst="rect">
                <a:avLst/>
              </a:prstGeom>
              <a:noFill/>
            </p:spPr>
            <p:txBody>
              <a:bodyPr wrap="square" rtlCol="0">
                <a:spAutoFit/>
              </a:bodyPr>
              <a:lstStyle/>
              <a:p>
                <a:pPr marL="342900" indent="-342900">
                  <a:buClr>
                    <a:schemeClr val="accent5">
                      <a:lumMod val="75000"/>
                    </a:schemeClr>
                  </a:buClr>
                  <a:buFont typeface="+mj-lt"/>
                  <a:buAutoNum type="arabicPeriod" startAt="3"/>
                </a:pPr>
                <a:r>
                  <a:rPr lang="en-US" dirty="0" smtClean="0"/>
                  <a:t>Store all distances in an array.  After processing all operons of two or more genes we can proceed to estimate the likelihood function for </a:t>
                </a:r>
                <a14:m>
                  <m:oMath xmlns:m="http://schemas.openxmlformats.org/officeDocument/2006/math">
                    <m:sSub>
                      <m:sSubPr>
                        <m:ctrlPr>
                          <a:rPr lang="en-US" i="1" smtClean="0">
                            <a:solidFill>
                              <a:srgbClr val="00B050"/>
                            </a:solidFill>
                            <a:latin typeface="Cambria Math" charset="0"/>
                          </a:rPr>
                        </m:ctrlPr>
                      </m:sSubPr>
                      <m:e>
                        <m:r>
                          <a:rPr lang="en-US" i="1">
                            <a:solidFill>
                              <a:srgbClr val="00B050"/>
                            </a:solidFill>
                            <a:latin typeface="Cambria Math" panose="02040503050406030204" pitchFamily="18" charset="0"/>
                          </a:rPr>
                          <m:t>h</m:t>
                        </m:r>
                      </m:e>
                      <m:sub>
                        <m:r>
                          <a:rPr lang="en-US" b="0" i="1" smtClean="0">
                            <a:solidFill>
                              <a:srgbClr val="00B050"/>
                            </a:solidFill>
                            <a:latin typeface="Cambria Math" panose="02040503050406030204" pitchFamily="18" charset="0"/>
                          </a:rPr>
                          <m:t>1</m:t>
                        </m:r>
                      </m:sub>
                    </m:sSub>
                    <m:r>
                      <a:rPr lang="en-US" i="1">
                        <a:solidFill>
                          <a:srgbClr val="FF0000"/>
                        </a:solidFill>
                        <a:latin typeface="Cambria Math" panose="02040503050406030204" pitchFamily="18" charset="0"/>
                      </a:rPr>
                      <m:t> </m:t>
                    </m:r>
                  </m:oMath>
                </a14:m>
                <a:r>
                  <a:rPr lang="en-US" dirty="0" smtClean="0"/>
                  <a:t>(histogram or model of the positive control). But first, let’s get the data for the negative control.</a:t>
                </a:r>
                <a:endParaRPr lang="en-US" dirty="0"/>
              </a:p>
            </p:txBody>
          </p:sp>
        </mc:Choice>
        <mc:Fallback xmlns="">
          <p:sp>
            <p:nvSpPr>
              <p:cNvPr id="32" name="TextBox 31"/>
              <p:cNvSpPr txBox="1">
                <a:spLocks noRot="1" noChangeAspect="1" noMove="1" noResize="1" noEditPoints="1" noAdjustHandles="1" noChangeArrowheads="1" noChangeShapeType="1" noTextEdit="1"/>
              </p:cNvSpPr>
              <p:nvPr/>
            </p:nvSpPr>
            <p:spPr>
              <a:xfrm>
                <a:off x="1623314" y="5812782"/>
                <a:ext cx="9385112" cy="923330"/>
              </a:xfrm>
              <a:prstGeom prst="rect">
                <a:avLst/>
              </a:prstGeom>
              <a:blipFill rotWithShape="0">
                <a:blip r:embed="rId2"/>
                <a:stretch>
                  <a:fillRect l="-519" t="-3974" r="-325" b="-9934"/>
                </a:stretch>
              </a:blipFill>
            </p:spPr>
            <p:txBody>
              <a:bodyPr/>
              <a:lstStyle/>
              <a:p>
                <a:r>
                  <a:rPr lang="en-US">
                    <a:noFill/>
                  </a:rPr>
                  <a:t> </a:t>
                </a:r>
              </a:p>
            </p:txBody>
          </p:sp>
        </mc:Fallback>
      </mc:AlternateContent>
      <p:sp>
        <p:nvSpPr>
          <p:cNvPr id="33" name="TextBox 32"/>
          <p:cNvSpPr txBox="1"/>
          <p:nvPr/>
        </p:nvSpPr>
        <p:spPr>
          <a:xfrm>
            <a:off x="7836963" y="3065307"/>
            <a:ext cx="3171463" cy="954107"/>
          </a:xfrm>
          <a:prstGeom prst="rect">
            <a:avLst/>
          </a:prstGeom>
          <a:noFill/>
        </p:spPr>
        <p:txBody>
          <a:bodyPr wrap="square" rtlCol="0">
            <a:spAutoFit/>
          </a:bodyPr>
          <a:lstStyle/>
          <a:p>
            <a:r>
              <a:rPr lang="en-US" sz="1400" b="1" dirty="0" smtClean="0"/>
              <a:t>NOTE:</a:t>
            </a:r>
            <a:r>
              <a:rPr lang="en-US" sz="1400" dirty="0" smtClean="0"/>
              <a:t> If a gene has 2 or more exons,</a:t>
            </a:r>
          </a:p>
          <a:p>
            <a:r>
              <a:rPr lang="en-US" sz="1400" dirty="0" smtClean="0"/>
              <a:t>You need to take the left of the first exon and right of the last exons as coordinates for that gene.</a:t>
            </a:r>
            <a:endParaRPr lang="en-US" sz="1400" dirty="0"/>
          </a:p>
        </p:txBody>
      </p:sp>
    </p:spTree>
    <p:extLst>
      <p:ext uri="{BB962C8B-B14F-4D97-AF65-F5344CB8AC3E}">
        <p14:creationId xmlns:p14="http://schemas.microsoft.com/office/powerpoint/2010/main" val="2082115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2" grpId="0"/>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866" y="221843"/>
            <a:ext cx="9017526" cy="1325563"/>
          </a:xfrm>
        </p:spPr>
        <p:txBody>
          <a:bodyPr>
            <a:noAutofit/>
          </a:bodyPr>
          <a:lstStyle/>
          <a:p>
            <a:pPr algn="ctr"/>
            <a:r>
              <a:rPr lang="en-US" sz="4000" b="1" dirty="0" smtClean="0">
                <a:solidFill>
                  <a:srgbClr val="002060"/>
                </a:solidFill>
                <a:effectLst>
                  <a:outerShdw blurRad="38100" dist="38100" dir="2700000" algn="tl">
                    <a:srgbClr val="000000">
                      <a:alpha val="43137"/>
                    </a:srgbClr>
                  </a:outerShdw>
                </a:effectLst>
              </a:rPr>
              <a:t>Getting the data for the Negative Control.</a:t>
            </a:r>
            <a:endParaRPr lang="en-US" sz="4000"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9</a:t>
            </a:fld>
            <a:endParaRPr lang="en-US" dirty="0"/>
          </a:p>
        </p:txBody>
      </p:sp>
      <p:sp>
        <p:nvSpPr>
          <p:cNvPr id="5" name="TextBox 4"/>
          <p:cNvSpPr txBox="1"/>
          <p:nvPr/>
        </p:nvSpPr>
        <p:spPr>
          <a:xfrm>
            <a:off x="1022316" y="1538440"/>
            <a:ext cx="10318031" cy="707886"/>
          </a:xfrm>
          <a:prstGeom prst="rect">
            <a:avLst/>
          </a:prstGeom>
          <a:noFill/>
        </p:spPr>
        <p:txBody>
          <a:bodyPr wrap="square" rtlCol="0">
            <a:spAutoFit/>
          </a:bodyPr>
          <a:lstStyle/>
          <a:p>
            <a:pPr marL="403225" indent="-403225">
              <a:buClr>
                <a:schemeClr val="accent5">
                  <a:lumMod val="50000"/>
                </a:schemeClr>
              </a:buClr>
              <a:buFont typeface="Wingdings" panose="05000000000000000000" pitchFamily="2" charset="2"/>
              <a:buChar char="q"/>
            </a:pPr>
            <a:r>
              <a:rPr lang="en-US" sz="2000" dirty="0" smtClean="0"/>
              <a:t>Get all the genes in the genome (replicon) and sort them by left position. This facilitates getting the adjacent genes to the left and right of the borders of any operon in the genome.</a:t>
            </a:r>
          </a:p>
        </p:txBody>
      </p:sp>
      <p:sp>
        <p:nvSpPr>
          <p:cNvPr id="3" name="TextBox 2"/>
          <p:cNvSpPr txBox="1"/>
          <p:nvPr/>
        </p:nvSpPr>
        <p:spPr>
          <a:xfrm>
            <a:off x="2009349" y="2306039"/>
            <a:ext cx="8941542" cy="738664"/>
          </a:xfrm>
          <a:prstGeom prst="rect">
            <a:avLst/>
          </a:prstGeom>
          <a:noFill/>
        </p:spPr>
        <p:txBody>
          <a:bodyPr wrap="square" rtlCol="0">
            <a:spAutoFit/>
          </a:bodyPr>
          <a:lstStyle/>
          <a:p>
            <a:r>
              <a:rPr lang="en-US" sz="1400" b="1" dirty="0" smtClean="0">
                <a:latin typeface="+mj-lt"/>
                <a:cs typeface="Courier New" panose="02070309020205020404" pitchFamily="49" charset="0"/>
              </a:rPr>
              <a:t>SET </a:t>
            </a:r>
            <a:r>
              <a:rPr lang="en-US" sz="1400" dirty="0" smtClean="0">
                <a:latin typeface="+mj-lt"/>
                <a:cs typeface="Courier New" panose="02070309020205020404" pitchFamily="49" charset="0"/>
              </a:rPr>
              <a:t>@a:=0; </a:t>
            </a:r>
          </a:p>
          <a:p>
            <a:r>
              <a:rPr lang="en-US" sz="1400" b="1" dirty="0" smtClean="0">
                <a:latin typeface="+mj-lt"/>
                <a:cs typeface="Courier New" panose="02070309020205020404" pitchFamily="49" charset="0"/>
              </a:rPr>
              <a:t>SELECT</a:t>
            </a:r>
            <a:r>
              <a:rPr lang="en-US" sz="1400" dirty="0" smtClean="0">
                <a:latin typeface="+mj-lt"/>
                <a:cs typeface="Courier New" panose="02070309020205020404" pitchFamily="49" charset="0"/>
              </a:rPr>
              <a:t> @a:=@a+1 as idx, g.gene_id,e.left,e.right,g.strand  </a:t>
            </a:r>
            <a:r>
              <a:rPr lang="en-US" sz="1400" b="1" dirty="0">
                <a:latin typeface="+mj-lt"/>
                <a:cs typeface="Courier New" panose="02070309020205020404" pitchFamily="49" charset="0"/>
              </a:rPr>
              <a:t>FROM</a:t>
            </a:r>
            <a:r>
              <a:rPr lang="en-US" sz="1400" dirty="0">
                <a:latin typeface="+mj-lt"/>
                <a:cs typeface="Courier New" panose="02070309020205020404" pitchFamily="49" charset="0"/>
              </a:rPr>
              <a:t> genes g </a:t>
            </a:r>
            <a:r>
              <a:rPr lang="en-US" sz="1400" b="1" dirty="0">
                <a:latin typeface="+mj-lt"/>
                <a:cs typeface="Courier New" panose="02070309020205020404" pitchFamily="49" charset="0"/>
              </a:rPr>
              <a:t>JOIN</a:t>
            </a:r>
            <a:r>
              <a:rPr lang="en-US" sz="1400" dirty="0">
                <a:latin typeface="+mj-lt"/>
                <a:cs typeface="Courier New" panose="02070309020205020404" pitchFamily="49" charset="0"/>
              </a:rPr>
              <a:t> exons e </a:t>
            </a:r>
            <a:r>
              <a:rPr lang="en-US" sz="1400" b="1" dirty="0">
                <a:latin typeface="+mj-lt"/>
                <a:cs typeface="Courier New" panose="02070309020205020404" pitchFamily="49" charset="0"/>
              </a:rPr>
              <a:t>USING(</a:t>
            </a:r>
            <a:r>
              <a:rPr lang="en-US" sz="1400" dirty="0">
                <a:latin typeface="+mj-lt"/>
                <a:cs typeface="Courier New" panose="02070309020205020404" pitchFamily="49" charset="0"/>
              </a:rPr>
              <a:t>gene_id</a:t>
            </a:r>
            <a:r>
              <a:rPr lang="en-US" sz="1400" b="1" dirty="0">
                <a:latin typeface="+mj-lt"/>
                <a:cs typeface="Courier New" panose="02070309020205020404" pitchFamily="49" charset="0"/>
              </a:rPr>
              <a:t>)</a:t>
            </a:r>
            <a:r>
              <a:rPr lang="en-US" sz="1400" dirty="0">
                <a:latin typeface="+mj-lt"/>
                <a:cs typeface="Courier New" panose="02070309020205020404" pitchFamily="49" charset="0"/>
              </a:rPr>
              <a:t> </a:t>
            </a:r>
            <a:endParaRPr lang="en-US" sz="1400" dirty="0" smtClean="0">
              <a:latin typeface="+mj-lt"/>
              <a:cs typeface="Courier New" panose="02070309020205020404" pitchFamily="49" charset="0"/>
            </a:endParaRPr>
          </a:p>
          <a:p>
            <a:r>
              <a:rPr lang="en-US" sz="1400" b="1" dirty="0" smtClean="0">
                <a:latin typeface="+mj-lt"/>
                <a:cs typeface="Courier New" panose="02070309020205020404" pitchFamily="49" charset="0"/>
              </a:rPr>
              <a:t>WHERE</a:t>
            </a:r>
            <a:r>
              <a:rPr lang="en-US" sz="1400" dirty="0" smtClean="0">
                <a:latin typeface="+mj-lt"/>
                <a:cs typeface="Courier New" panose="02070309020205020404" pitchFamily="49" charset="0"/>
              </a:rPr>
              <a:t> g.genome_id=1 </a:t>
            </a:r>
            <a:r>
              <a:rPr lang="en-US" sz="1400" b="1" dirty="0">
                <a:latin typeface="+mj-lt"/>
                <a:cs typeface="Courier New" panose="02070309020205020404" pitchFamily="49" charset="0"/>
              </a:rPr>
              <a:t>ORDER BY </a:t>
            </a:r>
            <a:r>
              <a:rPr lang="en-US" sz="1400" dirty="0" smtClean="0">
                <a:latin typeface="+mj-lt"/>
                <a:cs typeface="Courier New" panose="02070309020205020404" pitchFamily="49" charset="0"/>
              </a:rPr>
              <a:t>e.left_pos </a:t>
            </a:r>
            <a:r>
              <a:rPr lang="en-US" sz="1400" b="1" dirty="0" smtClean="0">
                <a:latin typeface="+mj-lt"/>
                <a:cs typeface="Courier New" panose="02070309020205020404" pitchFamily="49" charset="0"/>
              </a:rPr>
              <a:t>ASC</a:t>
            </a:r>
            <a:r>
              <a:rPr lang="en-US" sz="1400" dirty="0" smtClean="0">
                <a:latin typeface="+mj-lt"/>
                <a:cs typeface="Courier New" panose="02070309020205020404" pitchFamily="49" charset="0"/>
              </a:rPr>
              <a:t>;</a:t>
            </a:r>
            <a:endParaRPr lang="en-US" sz="1400" dirty="0">
              <a:latin typeface="+mj-lt"/>
              <a:cs typeface="Courier New" panose="02070309020205020404" pitchFamily="49" charset="0"/>
            </a:endParaRPr>
          </a:p>
        </p:txBody>
      </p:sp>
      <p:sp>
        <p:nvSpPr>
          <p:cNvPr id="28" name="TextBox 27"/>
          <p:cNvSpPr txBox="1"/>
          <p:nvPr/>
        </p:nvSpPr>
        <p:spPr>
          <a:xfrm>
            <a:off x="439440" y="3875699"/>
            <a:ext cx="2330852" cy="1200329"/>
          </a:xfrm>
          <a:prstGeom prst="rect">
            <a:avLst/>
          </a:prstGeom>
          <a:noFill/>
        </p:spPr>
        <p:txBody>
          <a:bodyPr wrap="square" rtlCol="0">
            <a:spAutoFit/>
          </a:bodyPr>
          <a:lstStyle/>
          <a:p>
            <a:r>
              <a:rPr lang="en-US" sz="1200" dirty="0" smtClean="0">
                <a:latin typeface="+mj-lt"/>
                <a:cs typeface="Courier New" panose="02070309020205020404" pitchFamily="49" charset="0"/>
              </a:rPr>
              <a:t>The column </a:t>
            </a:r>
            <a:r>
              <a:rPr lang="en-US" sz="1200" b="1" dirty="0" smtClean="0">
                <a:latin typeface="+mj-lt"/>
                <a:cs typeface="Courier New" panose="02070309020205020404" pitchFamily="49" charset="0"/>
              </a:rPr>
              <a:t>idx</a:t>
            </a:r>
            <a:r>
              <a:rPr lang="en-US" sz="1200" dirty="0" smtClean="0">
                <a:latin typeface="+mj-lt"/>
                <a:cs typeface="Courier New" panose="02070309020205020404" pitchFamily="49" charset="0"/>
              </a:rPr>
              <a:t> can be used to identify the genes immediately to the left and right of a known operon. These are the genes that qualify as adjacent to the borders of the operon.</a:t>
            </a:r>
            <a:endParaRPr lang="en-US" sz="1200" dirty="0">
              <a:latin typeface="+mj-lt"/>
              <a:cs typeface="Courier New" panose="02070309020205020404" pitchFamily="49" charset="0"/>
            </a:endParaRPr>
          </a:p>
        </p:txBody>
      </p:sp>
      <p:sp>
        <p:nvSpPr>
          <p:cNvPr id="14" name="Rectangle 13"/>
          <p:cNvSpPr/>
          <p:nvPr/>
        </p:nvSpPr>
        <p:spPr>
          <a:xfrm>
            <a:off x="3059859" y="3044703"/>
            <a:ext cx="6096000" cy="2677656"/>
          </a:xfrm>
          <a:prstGeom prst="rect">
            <a:avLst/>
          </a:prstGeom>
        </p:spPr>
        <p:txBody>
          <a:bodyPr>
            <a:spAutoFit/>
          </a:bodyPr>
          <a:lstStyle/>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  | gene_id | left_pos | right_pos | strand |</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1 | 2467885 |      190 |       255 | F      |</a:t>
            </a:r>
          </a:p>
          <a:p>
            <a:r>
              <a:rPr lang="en-US" sz="1200" dirty="0">
                <a:latin typeface="Courier New" panose="02070309020205020404" pitchFamily="49" charset="0"/>
                <a:cs typeface="Courier New" panose="02070309020205020404" pitchFamily="49" charset="0"/>
              </a:rPr>
              <a:t>|    2 | 2467886 |      337 |      2799 | F      |</a:t>
            </a:r>
          </a:p>
          <a:p>
            <a:r>
              <a:rPr lang="en-US" sz="1200" dirty="0">
                <a:latin typeface="Courier New" panose="02070309020205020404" pitchFamily="49" charset="0"/>
                <a:cs typeface="Courier New" panose="02070309020205020404" pitchFamily="49" charset="0"/>
              </a:rPr>
              <a:t>|    3 | 2467887 |     2801 |      3733 | F      |</a:t>
            </a:r>
          </a:p>
          <a:p>
            <a:r>
              <a:rPr lang="en-US" sz="1200" dirty="0">
                <a:latin typeface="Courier New" panose="02070309020205020404" pitchFamily="49" charset="0"/>
                <a:cs typeface="Courier New" panose="02070309020205020404" pitchFamily="49" charset="0"/>
              </a:rPr>
              <a:t>|    4 | 2467888 |     3734 |      5020 | F      |</a:t>
            </a:r>
          </a:p>
          <a:p>
            <a:r>
              <a:rPr lang="en-US" sz="1200" dirty="0">
                <a:latin typeface="Courier New" panose="02070309020205020404" pitchFamily="49" charset="0"/>
                <a:cs typeface="Courier New" panose="02070309020205020404" pitchFamily="49" charset="0"/>
              </a:rPr>
              <a:t>|    5 | 2467889 |     5234 |      5530 | F      |</a:t>
            </a:r>
          </a:p>
          <a:p>
            <a:r>
              <a:rPr lang="en-US" sz="1200" dirty="0">
                <a:latin typeface="Courier New" panose="02070309020205020404" pitchFamily="49" charset="0"/>
                <a:cs typeface="Courier New" panose="02070309020205020404" pitchFamily="49" charset="0"/>
              </a:rPr>
              <a:t>|    6 | 2467890 |     5683 |      6459 | R      |</a:t>
            </a:r>
          </a:p>
          <a:p>
            <a:r>
              <a:rPr lang="en-US" sz="1200" dirty="0">
                <a:latin typeface="Courier New" panose="02070309020205020404" pitchFamily="49" charset="0"/>
                <a:cs typeface="Courier New" panose="02070309020205020404" pitchFamily="49" charset="0"/>
              </a:rPr>
              <a:t>|    7 | 2467891 |     6529 |      7959 | R      |</a:t>
            </a:r>
          </a:p>
          <a:p>
            <a:r>
              <a:rPr lang="en-US" sz="1200" dirty="0">
                <a:latin typeface="Courier New" panose="02070309020205020404" pitchFamily="49" charset="0"/>
                <a:cs typeface="Courier New" panose="02070309020205020404" pitchFamily="49" charset="0"/>
              </a:rPr>
              <a:t>|    8 | 2467892 |     8238 |      9191 | F      |</a:t>
            </a:r>
          </a:p>
          <a:p>
            <a:r>
              <a:rPr lang="en-US" sz="1200" dirty="0">
                <a:latin typeface="Courier New" panose="02070309020205020404" pitchFamily="49" charset="0"/>
                <a:cs typeface="Courier New" panose="02070309020205020404" pitchFamily="49" charset="0"/>
              </a:rPr>
              <a:t>|    9 | 2467893 |     9306 |      9893 | F      |</a:t>
            </a:r>
          </a:p>
          <a:p>
            <a:r>
              <a:rPr lang="en-US" sz="1200" dirty="0">
                <a:latin typeface="Courier New" panose="02070309020205020404" pitchFamily="49" charset="0"/>
                <a:cs typeface="Courier New" panose="02070309020205020404" pitchFamily="49" charset="0"/>
              </a:rPr>
              <a:t>|   10 | 2467894 |     9928 |     10494 | R      |</a:t>
            </a:r>
          </a:p>
          <a:p>
            <a:r>
              <a:rPr lang="en-US" sz="1200" dirty="0">
                <a:latin typeface="Courier New" panose="02070309020205020404" pitchFamily="49" charset="0"/>
                <a:cs typeface="Courier New" panose="02070309020205020404" pitchFamily="49" charset="0"/>
              </a:rPr>
              <a:t>+------+---------+----------+-----------+--------+</a:t>
            </a:r>
          </a:p>
        </p:txBody>
      </p:sp>
      <p:cxnSp>
        <p:nvCxnSpPr>
          <p:cNvPr id="17" name="Straight Arrow Connector 16"/>
          <p:cNvCxnSpPr>
            <a:stCxn id="28" idx="0"/>
          </p:cNvCxnSpPr>
          <p:nvPr/>
        </p:nvCxnSpPr>
        <p:spPr>
          <a:xfrm flipV="1">
            <a:off x="1604866" y="3449257"/>
            <a:ext cx="1717068" cy="42644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7998256" y="3849814"/>
            <a:ext cx="3342092" cy="1172040"/>
            <a:chOff x="8348050" y="4034616"/>
            <a:chExt cx="3342092" cy="1172040"/>
          </a:xfrm>
        </p:grpSpPr>
        <p:grpSp>
          <p:nvGrpSpPr>
            <p:cNvPr id="20" name="Group 19"/>
            <p:cNvGrpSpPr/>
            <p:nvPr/>
          </p:nvGrpSpPr>
          <p:grpSpPr>
            <a:xfrm>
              <a:off x="8684671" y="4034616"/>
              <a:ext cx="3005471" cy="1172040"/>
              <a:chOff x="4187856" y="5685960"/>
              <a:chExt cx="3005471" cy="1172040"/>
            </a:xfrm>
          </p:grpSpPr>
          <p:sp>
            <p:nvSpPr>
              <p:cNvPr id="36" name="AutoShape 13"/>
              <p:cNvSpPr>
                <a:spLocks noChangeArrowheads="1"/>
              </p:cNvSpPr>
              <p:nvPr/>
            </p:nvSpPr>
            <p:spPr bwMode="auto">
              <a:xfrm>
                <a:off x="4319249" y="5951106"/>
                <a:ext cx="381000" cy="304800"/>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p>
                <a:endParaRPr lang="en-US" dirty="0"/>
              </a:p>
            </p:txBody>
          </p:sp>
          <p:sp>
            <p:nvSpPr>
              <p:cNvPr id="37" name="AutoShape 14"/>
              <p:cNvSpPr>
                <a:spLocks noChangeArrowheads="1"/>
              </p:cNvSpPr>
              <p:nvPr/>
            </p:nvSpPr>
            <p:spPr bwMode="auto">
              <a:xfrm>
                <a:off x="5090892" y="5951106"/>
                <a:ext cx="381000" cy="304800"/>
              </a:xfrm>
              <a:prstGeom prst="rightArrow">
                <a:avLst>
                  <a:gd name="adj1" fmla="val 50000"/>
                  <a:gd name="adj2" fmla="val 31250"/>
                </a:avLst>
              </a:prstGeom>
              <a:solidFill>
                <a:schemeClr val="folHlink"/>
              </a:solidFill>
              <a:ln w="9525">
                <a:solidFill>
                  <a:schemeClr val="tx1"/>
                </a:solidFill>
                <a:miter lim="800000"/>
                <a:headEnd/>
                <a:tailEnd/>
              </a:ln>
            </p:spPr>
            <p:txBody>
              <a:bodyPr wrap="none" anchor="ctr"/>
              <a:lstStyle/>
              <a:p>
                <a:endParaRPr lang="en-US" dirty="0"/>
              </a:p>
            </p:txBody>
          </p:sp>
          <p:sp>
            <p:nvSpPr>
              <p:cNvPr id="38" name="AutoShape 15"/>
              <p:cNvSpPr>
                <a:spLocks noChangeArrowheads="1"/>
              </p:cNvSpPr>
              <p:nvPr/>
            </p:nvSpPr>
            <p:spPr bwMode="auto">
              <a:xfrm>
                <a:off x="6744144" y="5951106"/>
                <a:ext cx="381000" cy="304800"/>
              </a:xfrm>
              <a:prstGeom prst="rightArrow">
                <a:avLst>
                  <a:gd name="adj1" fmla="val 50000"/>
                  <a:gd name="adj2" fmla="val 31250"/>
                </a:avLst>
              </a:prstGeom>
              <a:solidFill>
                <a:schemeClr val="accent2"/>
              </a:solidFill>
              <a:ln w="9525">
                <a:solidFill>
                  <a:schemeClr val="tx1"/>
                </a:solidFill>
                <a:miter lim="800000"/>
                <a:headEnd/>
                <a:tailEnd/>
              </a:ln>
            </p:spPr>
            <p:txBody>
              <a:bodyPr wrap="none" anchor="ctr"/>
              <a:lstStyle/>
              <a:p>
                <a:endParaRPr lang="en-US" dirty="0"/>
              </a:p>
            </p:txBody>
          </p:sp>
          <p:sp>
            <p:nvSpPr>
              <p:cNvPr id="40" name="Line 18"/>
              <p:cNvSpPr>
                <a:spLocks noChangeShapeType="1"/>
              </p:cNvSpPr>
              <p:nvPr/>
            </p:nvSpPr>
            <p:spPr bwMode="auto">
              <a:xfrm>
                <a:off x="4700249" y="6103506"/>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41" name="Line 19"/>
              <p:cNvSpPr>
                <a:spLocks noChangeShapeType="1"/>
              </p:cNvSpPr>
              <p:nvPr/>
            </p:nvSpPr>
            <p:spPr bwMode="auto">
              <a:xfrm>
                <a:off x="5915174" y="6103506"/>
                <a:ext cx="83131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42" name="Left Brace 41"/>
              <p:cNvSpPr/>
              <p:nvPr/>
            </p:nvSpPr>
            <p:spPr>
              <a:xfrm rot="16200000">
                <a:off x="4785026" y="6159240"/>
                <a:ext cx="248559" cy="42959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 name="Left Brace 42"/>
              <p:cNvSpPr/>
              <p:nvPr/>
            </p:nvSpPr>
            <p:spPr>
              <a:xfrm rot="16200000">
                <a:off x="6223837" y="5978011"/>
                <a:ext cx="248560" cy="79205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4" name="TextBox 43"/>
              <p:cNvSpPr txBox="1"/>
              <p:nvPr/>
            </p:nvSpPr>
            <p:spPr>
              <a:xfrm>
                <a:off x="4739062" y="6488668"/>
                <a:ext cx="385042" cy="369332"/>
              </a:xfrm>
              <a:prstGeom prst="rect">
                <a:avLst/>
              </a:prstGeom>
              <a:noFill/>
            </p:spPr>
            <p:txBody>
              <a:bodyPr wrap="none" rtlCol="0">
                <a:spAutoFit/>
              </a:bodyPr>
              <a:lstStyle/>
              <a:p>
                <a:r>
                  <a:rPr lang="en-US" i="1" dirty="0" smtClean="0">
                    <a:latin typeface="+mj-lt"/>
                  </a:rPr>
                  <a:t>d</a:t>
                </a:r>
                <a:r>
                  <a:rPr lang="en-US" i="1" baseline="-25000" dirty="0" smtClean="0">
                    <a:latin typeface="+mj-lt"/>
                  </a:rPr>
                  <a:t>1</a:t>
                </a:r>
                <a:endParaRPr lang="en-US" i="1" dirty="0">
                  <a:latin typeface="+mj-lt"/>
                </a:endParaRPr>
              </a:p>
            </p:txBody>
          </p:sp>
          <p:sp>
            <p:nvSpPr>
              <p:cNvPr id="45" name="TextBox 44"/>
              <p:cNvSpPr txBox="1"/>
              <p:nvPr/>
            </p:nvSpPr>
            <p:spPr>
              <a:xfrm>
                <a:off x="6250509" y="6476670"/>
                <a:ext cx="380232" cy="369332"/>
              </a:xfrm>
              <a:prstGeom prst="rect">
                <a:avLst/>
              </a:prstGeom>
              <a:noFill/>
            </p:spPr>
            <p:txBody>
              <a:bodyPr wrap="none" rtlCol="0">
                <a:spAutoFit/>
              </a:bodyPr>
              <a:lstStyle/>
              <a:p>
                <a:r>
                  <a:rPr lang="en-US" i="1" dirty="0" smtClean="0">
                    <a:latin typeface="+mj-lt"/>
                  </a:rPr>
                  <a:t>d</a:t>
                </a:r>
                <a:r>
                  <a:rPr lang="en-US" i="1" baseline="-25000" dirty="0" smtClean="0">
                    <a:latin typeface="+mj-lt"/>
                  </a:rPr>
                  <a:t>2</a:t>
                </a:r>
                <a:endParaRPr lang="en-US" i="1" dirty="0">
                  <a:latin typeface="+mj-lt"/>
                </a:endParaRPr>
              </a:p>
            </p:txBody>
          </p:sp>
          <p:sp>
            <p:nvSpPr>
              <p:cNvPr id="46" name="AutoShape 14"/>
              <p:cNvSpPr>
                <a:spLocks noChangeArrowheads="1"/>
              </p:cNvSpPr>
              <p:nvPr/>
            </p:nvSpPr>
            <p:spPr bwMode="auto">
              <a:xfrm>
                <a:off x="5567386" y="5953031"/>
                <a:ext cx="381000" cy="304800"/>
              </a:xfrm>
              <a:prstGeom prst="rightArrow">
                <a:avLst>
                  <a:gd name="adj1" fmla="val 50000"/>
                  <a:gd name="adj2" fmla="val 31250"/>
                </a:avLst>
              </a:prstGeom>
              <a:solidFill>
                <a:schemeClr val="folHlink"/>
              </a:solidFill>
              <a:ln w="9525">
                <a:solidFill>
                  <a:schemeClr val="tx1"/>
                </a:solidFill>
                <a:miter lim="800000"/>
                <a:headEnd/>
                <a:tailEnd/>
              </a:ln>
            </p:spPr>
            <p:txBody>
              <a:bodyPr wrap="none" anchor="ctr"/>
              <a:lstStyle/>
              <a:p>
                <a:endParaRPr lang="en-US" dirty="0"/>
              </a:p>
            </p:txBody>
          </p:sp>
          <p:cxnSp>
            <p:nvCxnSpPr>
              <p:cNvPr id="47" name="Straight Connector 46"/>
              <p:cNvCxnSpPr>
                <a:stCxn id="37" idx="3"/>
                <a:endCxn id="46" idx="1"/>
              </p:cNvCxnSpPr>
              <p:nvPr/>
            </p:nvCxnSpPr>
            <p:spPr>
              <a:xfrm>
                <a:off x="5471892" y="6103506"/>
                <a:ext cx="95494" cy="1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187856" y="5699569"/>
                <a:ext cx="513282" cy="307777"/>
              </a:xfrm>
              <a:prstGeom prst="rect">
                <a:avLst/>
              </a:prstGeom>
              <a:noFill/>
            </p:spPr>
            <p:txBody>
              <a:bodyPr wrap="none" rtlCol="0">
                <a:spAutoFit/>
              </a:bodyPr>
              <a:lstStyle/>
              <a:p>
                <a:r>
                  <a:rPr lang="en-US" sz="1400" i="1" dirty="0" smtClean="0">
                    <a:latin typeface="+mj-lt"/>
                  </a:rPr>
                  <a:t>11-1</a:t>
                </a:r>
                <a:endParaRPr lang="en-US" sz="1400" i="1" dirty="0">
                  <a:latin typeface="+mj-lt"/>
                </a:endParaRPr>
              </a:p>
            </p:txBody>
          </p:sp>
          <p:sp>
            <p:nvSpPr>
              <p:cNvPr id="49" name="TextBox 48"/>
              <p:cNvSpPr txBox="1"/>
              <p:nvPr/>
            </p:nvSpPr>
            <p:spPr>
              <a:xfrm>
                <a:off x="5102135" y="5685960"/>
                <a:ext cx="367408" cy="307777"/>
              </a:xfrm>
              <a:prstGeom prst="rect">
                <a:avLst/>
              </a:prstGeom>
              <a:noFill/>
            </p:spPr>
            <p:txBody>
              <a:bodyPr wrap="none" rtlCol="0">
                <a:spAutoFit/>
              </a:bodyPr>
              <a:lstStyle/>
              <a:p>
                <a:r>
                  <a:rPr lang="en-US" sz="1400" i="1" dirty="0" smtClean="0">
                    <a:latin typeface="+mj-lt"/>
                  </a:rPr>
                  <a:t>11</a:t>
                </a:r>
                <a:endParaRPr lang="en-US" sz="1400" i="1" dirty="0">
                  <a:latin typeface="+mj-lt"/>
                </a:endParaRPr>
              </a:p>
            </p:txBody>
          </p:sp>
          <p:sp>
            <p:nvSpPr>
              <p:cNvPr id="50" name="TextBox 49"/>
              <p:cNvSpPr txBox="1"/>
              <p:nvPr/>
            </p:nvSpPr>
            <p:spPr>
              <a:xfrm>
                <a:off x="5579201" y="5707672"/>
                <a:ext cx="367408" cy="307777"/>
              </a:xfrm>
              <a:prstGeom prst="rect">
                <a:avLst/>
              </a:prstGeom>
              <a:noFill/>
            </p:spPr>
            <p:txBody>
              <a:bodyPr wrap="none" rtlCol="0">
                <a:spAutoFit/>
              </a:bodyPr>
              <a:lstStyle/>
              <a:p>
                <a:r>
                  <a:rPr lang="en-US" sz="1400" i="1" dirty="0" smtClean="0">
                    <a:latin typeface="+mj-lt"/>
                  </a:rPr>
                  <a:t>12</a:t>
                </a:r>
                <a:endParaRPr lang="en-US" sz="1400" i="1" dirty="0">
                  <a:latin typeface="+mj-lt"/>
                </a:endParaRPr>
              </a:p>
            </p:txBody>
          </p:sp>
          <p:sp>
            <p:nvSpPr>
              <p:cNvPr id="51" name="TextBox 50"/>
              <p:cNvSpPr txBox="1"/>
              <p:nvPr/>
            </p:nvSpPr>
            <p:spPr>
              <a:xfrm>
                <a:off x="6644779" y="5706264"/>
                <a:ext cx="548548" cy="307777"/>
              </a:xfrm>
              <a:prstGeom prst="rect">
                <a:avLst/>
              </a:prstGeom>
              <a:noFill/>
            </p:spPr>
            <p:txBody>
              <a:bodyPr wrap="none" rtlCol="0">
                <a:spAutoFit/>
              </a:bodyPr>
              <a:lstStyle/>
              <a:p>
                <a:r>
                  <a:rPr lang="en-US" sz="1400" i="1" dirty="0" smtClean="0">
                    <a:latin typeface="+mj-lt"/>
                  </a:rPr>
                  <a:t>12+1</a:t>
                </a:r>
                <a:endParaRPr lang="en-US" sz="1400" i="1" dirty="0">
                  <a:latin typeface="+mj-lt"/>
                </a:endParaRPr>
              </a:p>
            </p:txBody>
          </p:sp>
        </p:grpSp>
        <p:sp>
          <p:nvSpPr>
            <p:cNvPr id="52" name="TextBox 51"/>
            <p:cNvSpPr txBox="1"/>
            <p:nvPr/>
          </p:nvSpPr>
          <p:spPr>
            <a:xfrm>
              <a:off x="8348050" y="4047502"/>
              <a:ext cx="437940" cy="307777"/>
            </a:xfrm>
            <a:prstGeom prst="rect">
              <a:avLst/>
            </a:prstGeom>
            <a:noFill/>
          </p:spPr>
          <p:txBody>
            <a:bodyPr wrap="none" rtlCol="0">
              <a:spAutoFit/>
            </a:bodyPr>
            <a:lstStyle/>
            <a:p>
              <a:r>
                <a:rPr lang="en-US" sz="1400" b="1" dirty="0">
                  <a:latin typeface="+mj-lt"/>
                </a:rPr>
                <a:t>i</a:t>
              </a:r>
              <a:r>
                <a:rPr lang="en-US" sz="1400" b="1" dirty="0" smtClean="0">
                  <a:latin typeface="+mj-lt"/>
                </a:rPr>
                <a:t>dx:</a:t>
              </a:r>
              <a:endParaRPr lang="en-US" sz="1400" b="1" dirty="0">
                <a:latin typeface="+mj-lt"/>
              </a:endParaRPr>
            </a:p>
          </p:txBody>
        </p:sp>
      </p:grpSp>
      <p:sp>
        <p:nvSpPr>
          <p:cNvPr id="53" name="TextBox 52"/>
          <p:cNvSpPr txBox="1"/>
          <p:nvPr/>
        </p:nvSpPr>
        <p:spPr>
          <a:xfrm>
            <a:off x="8326084" y="3043980"/>
            <a:ext cx="3014264" cy="830997"/>
          </a:xfrm>
          <a:prstGeom prst="rect">
            <a:avLst/>
          </a:prstGeom>
          <a:noFill/>
        </p:spPr>
        <p:txBody>
          <a:bodyPr wrap="square" rtlCol="0">
            <a:spAutoFit/>
          </a:bodyPr>
          <a:lstStyle/>
          <a:p>
            <a:r>
              <a:rPr lang="en-US" sz="1200" dirty="0" smtClean="0">
                <a:latin typeface="+mj-lt"/>
                <a:cs typeface="Courier New" panose="02070309020205020404" pitchFamily="49" charset="0"/>
              </a:rPr>
              <a:t>All genes in operons can be located in this indexed list of the genome. And we can verify that the neighbor genes are in the same strand than the operon.</a:t>
            </a:r>
            <a:endParaRPr lang="en-US" sz="1200" dirty="0">
              <a:latin typeface="+mj-lt"/>
              <a:cs typeface="Courier New" panose="02070309020205020404" pitchFamily="49" charset="0"/>
            </a:endParaRPr>
          </a:p>
        </p:txBody>
      </p:sp>
      <p:grpSp>
        <p:nvGrpSpPr>
          <p:cNvPr id="54" name="Group 53"/>
          <p:cNvGrpSpPr/>
          <p:nvPr/>
        </p:nvGrpSpPr>
        <p:grpSpPr>
          <a:xfrm>
            <a:off x="7995614" y="5243932"/>
            <a:ext cx="3342092" cy="1172040"/>
            <a:chOff x="8348050" y="4034616"/>
            <a:chExt cx="3342092" cy="1172040"/>
          </a:xfrm>
        </p:grpSpPr>
        <p:grpSp>
          <p:nvGrpSpPr>
            <p:cNvPr id="55" name="Group 54"/>
            <p:cNvGrpSpPr/>
            <p:nvPr/>
          </p:nvGrpSpPr>
          <p:grpSpPr>
            <a:xfrm>
              <a:off x="8684671" y="4034616"/>
              <a:ext cx="3005471" cy="1172040"/>
              <a:chOff x="4187856" y="5685960"/>
              <a:chExt cx="3005471" cy="1172040"/>
            </a:xfrm>
          </p:grpSpPr>
          <p:sp>
            <p:nvSpPr>
              <p:cNvPr id="57" name="AutoShape 13"/>
              <p:cNvSpPr>
                <a:spLocks noChangeArrowheads="1"/>
              </p:cNvSpPr>
              <p:nvPr/>
            </p:nvSpPr>
            <p:spPr bwMode="auto">
              <a:xfrm>
                <a:off x="4319249" y="5951106"/>
                <a:ext cx="381000" cy="304800"/>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p>
                <a:endParaRPr lang="en-US" dirty="0"/>
              </a:p>
            </p:txBody>
          </p:sp>
          <p:sp>
            <p:nvSpPr>
              <p:cNvPr id="58" name="AutoShape 14"/>
              <p:cNvSpPr>
                <a:spLocks noChangeArrowheads="1"/>
              </p:cNvSpPr>
              <p:nvPr/>
            </p:nvSpPr>
            <p:spPr bwMode="auto">
              <a:xfrm>
                <a:off x="5090892" y="5951106"/>
                <a:ext cx="381000" cy="304800"/>
              </a:xfrm>
              <a:prstGeom prst="rightArrow">
                <a:avLst>
                  <a:gd name="adj1" fmla="val 50000"/>
                  <a:gd name="adj2" fmla="val 31250"/>
                </a:avLst>
              </a:prstGeom>
              <a:solidFill>
                <a:schemeClr val="folHlink"/>
              </a:solidFill>
              <a:ln w="9525">
                <a:solidFill>
                  <a:schemeClr val="tx1"/>
                </a:solidFill>
                <a:miter lim="800000"/>
                <a:headEnd/>
                <a:tailEnd/>
              </a:ln>
            </p:spPr>
            <p:txBody>
              <a:bodyPr wrap="none" anchor="ctr"/>
              <a:lstStyle/>
              <a:p>
                <a:endParaRPr lang="en-US" dirty="0"/>
              </a:p>
            </p:txBody>
          </p:sp>
          <p:sp>
            <p:nvSpPr>
              <p:cNvPr id="59" name="AutoShape 15"/>
              <p:cNvSpPr>
                <a:spLocks noChangeArrowheads="1"/>
              </p:cNvSpPr>
              <p:nvPr/>
            </p:nvSpPr>
            <p:spPr bwMode="auto">
              <a:xfrm rot="10800000">
                <a:off x="6744144" y="5951106"/>
                <a:ext cx="381000" cy="304800"/>
              </a:xfrm>
              <a:prstGeom prst="rightArrow">
                <a:avLst>
                  <a:gd name="adj1" fmla="val 50000"/>
                  <a:gd name="adj2" fmla="val 31250"/>
                </a:avLst>
              </a:prstGeom>
              <a:solidFill>
                <a:schemeClr val="accent2"/>
              </a:solidFill>
              <a:ln w="9525">
                <a:solidFill>
                  <a:schemeClr val="tx1"/>
                </a:solidFill>
                <a:miter lim="800000"/>
                <a:headEnd/>
                <a:tailEnd/>
              </a:ln>
            </p:spPr>
            <p:txBody>
              <a:bodyPr wrap="none" anchor="ctr"/>
              <a:lstStyle/>
              <a:p>
                <a:endParaRPr lang="en-US" dirty="0"/>
              </a:p>
            </p:txBody>
          </p:sp>
          <p:sp>
            <p:nvSpPr>
              <p:cNvPr id="60" name="Line 18"/>
              <p:cNvSpPr>
                <a:spLocks noChangeShapeType="1"/>
              </p:cNvSpPr>
              <p:nvPr/>
            </p:nvSpPr>
            <p:spPr bwMode="auto">
              <a:xfrm>
                <a:off x="4700249" y="6103506"/>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61" name="Line 19"/>
              <p:cNvSpPr>
                <a:spLocks noChangeShapeType="1"/>
              </p:cNvSpPr>
              <p:nvPr/>
            </p:nvSpPr>
            <p:spPr bwMode="auto">
              <a:xfrm>
                <a:off x="5915174" y="6103506"/>
                <a:ext cx="83131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62" name="Left Brace 61"/>
              <p:cNvSpPr/>
              <p:nvPr/>
            </p:nvSpPr>
            <p:spPr>
              <a:xfrm rot="16200000">
                <a:off x="4785026" y="6159240"/>
                <a:ext cx="248559" cy="42959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3" name="Left Brace 62"/>
              <p:cNvSpPr/>
              <p:nvPr/>
            </p:nvSpPr>
            <p:spPr>
              <a:xfrm rot="16200000">
                <a:off x="6223837" y="5978011"/>
                <a:ext cx="248560" cy="79205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4" name="TextBox 63"/>
              <p:cNvSpPr txBox="1"/>
              <p:nvPr/>
            </p:nvSpPr>
            <p:spPr>
              <a:xfrm>
                <a:off x="4739062" y="6488668"/>
                <a:ext cx="385042" cy="369332"/>
              </a:xfrm>
              <a:prstGeom prst="rect">
                <a:avLst/>
              </a:prstGeom>
              <a:noFill/>
            </p:spPr>
            <p:txBody>
              <a:bodyPr wrap="none" rtlCol="0">
                <a:spAutoFit/>
              </a:bodyPr>
              <a:lstStyle/>
              <a:p>
                <a:r>
                  <a:rPr lang="en-US" i="1" dirty="0" smtClean="0">
                    <a:latin typeface="+mj-lt"/>
                  </a:rPr>
                  <a:t>d</a:t>
                </a:r>
                <a:r>
                  <a:rPr lang="en-US" i="1" baseline="-25000" dirty="0" smtClean="0">
                    <a:latin typeface="+mj-lt"/>
                  </a:rPr>
                  <a:t>1</a:t>
                </a:r>
                <a:endParaRPr lang="en-US" i="1" dirty="0">
                  <a:latin typeface="+mj-lt"/>
                </a:endParaRPr>
              </a:p>
            </p:txBody>
          </p:sp>
          <p:sp>
            <p:nvSpPr>
              <p:cNvPr id="65" name="TextBox 64"/>
              <p:cNvSpPr txBox="1"/>
              <p:nvPr/>
            </p:nvSpPr>
            <p:spPr>
              <a:xfrm>
                <a:off x="5845384" y="6476670"/>
                <a:ext cx="1142620" cy="369332"/>
              </a:xfrm>
              <a:prstGeom prst="rect">
                <a:avLst/>
              </a:prstGeom>
              <a:noFill/>
            </p:spPr>
            <p:txBody>
              <a:bodyPr wrap="none" rtlCol="0">
                <a:spAutoFit/>
              </a:bodyPr>
              <a:lstStyle/>
              <a:p>
                <a:r>
                  <a:rPr lang="en-US" b="1" u="sng" dirty="0" smtClean="0">
                    <a:latin typeface="+mj-lt"/>
                  </a:rPr>
                  <a:t>Not useful</a:t>
                </a:r>
                <a:endParaRPr lang="en-US" b="1" u="sng" dirty="0">
                  <a:latin typeface="+mj-lt"/>
                </a:endParaRPr>
              </a:p>
            </p:txBody>
          </p:sp>
          <p:sp>
            <p:nvSpPr>
              <p:cNvPr id="66" name="AutoShape 14"/>
              <p:cNvSpPr>
                <a:spLocks noChangeArrowheads="1"/>
              </p:cNvSpPr>
              <p:nvPr/>
            </p:nvSpPr>
            <p:spPr bwMode="auto">
              <a:xfrm>
                <a:off x="5567386" y="5953031"/>
                <a:ext cx="381000" cy="304800"/>
              </a:xfrm>
              <a:prstGeom prst="rightArrow">
                <a:avLst>
                  <a:gd name="adj1" fmla="val 50000"/>
                  <a:gd name="adj2" fmla="val 31250"/>
                </a:avLst>
              </a:prstGeom>
              <a:solidFill>
                <a:schemeClr val="folHlink"/>
              </a:solidFill>
              <a:ln w="9525">
                <a:solidFill>
                  <a:schemeClr val="tx1"/>
                </a:solidFill>
                <a:miter lim="800000"/>
                <a:headEnd/>
                <a:tailEnd/>
              </a:ln>
            </p:spPr>
            <p:txBody>
              <a:bodyPr wrap="none" anchor="ctr"/>
              <a:lstStyle/>
              <a:p>
                <a:endParaRPr lang="en-US" dirty="0"/>
              </a:p>
            </p:txBody>
          </p:sp>
          <p:cxnSp>
            <p:nvCxnSpPr>
              <p:cNvPr id="67" name="Straight Connector 66"/>
              <p:cNvCxnSpPr>
                <a:stCxn id="58" idx="3"/>
                <a:endCxn id="66" idx="1"/>
              </p:cNvCxnSpPr>
              <p:nvPr/>
            </p:nvCxnSpPr>
            <p:spPr>
              <a:xfrm>
                <a:off x="5471892" y="6103506"/>
                <a:ext cx="95494" cy="1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4187856" y="5699569"/>
                <a:ext cx="513282" cy="307777"/>
              </a:xfrm>
              <a:prstGeom prst="rect">
                <a:avLst/>
              </a:prstGeom>
              <a:noFill/>
            </p:spPr>
            <p:txBody>
              <a:bodyPr wrap="none" rtlCol="0">
                <a:spAutoFit/>
              </a:bodyPr>
              <a:lstStyle/>
              <a:p>
                <a:r>
                  <a:rPr lang="en-US" sz="1400" i="1" dirty="0" smtClean="0">
                    <a:latin typeface="+mj-lt"/>
                  </a:rPr>
                  <a:t>11-1</a:t>
                </a:r>
                <a:endParaRPr lang="en-US" sz="1400" i="1" dirty="0">
                  <a:latin typeface="+mj-lt"/>
                </a:endParaRPr>
              </a:p>
            </p:txBody>
          </p:sp>
          <p:sp>
            <p:nvSpPr>
              <p:cNvPr id="69" name="TextBox 68"/>
              <p:cNvSpPr txBox="1"/>
              <p:nvPr/>
            </p:nvSpPr>
            <p:spPr>
              <a:xfrm>
                <a:off x="5102135" y="5685960"/>
                <a:ext cx="367408" cy="307777"/>
              </a:xfrm>
              <a:prstGeom prst="rect">
                <a:avLst/>
              </a:prstGeom>
              <a:noFill/>
            </p:spPr>
            <p:txBody>
              <a:bodyPr wrap="none" rtlCol="0">
                <a:spAutoFit/>
              </a:bodyPr>
              <a:lstStyle/>
              <a:p>
                <a:r>
                  <a:rPr lang="en-US" sz="1400" i="1" dirty="0" smtClean="0">
                    <a:latin typeface="+mj-lt"/>
                  </a:rPr>
                  <a:t>11</a:t>
                </a:r>
                <a:endParaRPr lang="en-US" sz="1400" i="1" dirty="0">
                  <a:latin typeface="+mj-lt"/>
                </a:endParaRPr>
              </a:p>
            </p:txBody>
          </p:sp>
          <p:sp>
            <p:nvSpPr>
              <p:cNvPr id="70" name="TextBox 69"/>
              <p:cNvSpPr txBox="1"/>
              <p:nvPr/>
            </p:nvSpPr>
            <p:spPr>
              <a:xfrm>
                <a:off x="5579201" y="5707672"/>
                <a:ext cx="367408" cy="307777"/>
              </a:xfrm>
              <a:prstGeom prst="rect">
                <a:avLst/>
              </a:prstGeom>
              <a:noFill/>
            </p:spPr>
            <p:txBody>
              <a:bodyPr wrap="none" rtlCol="0">
                <a:spAutoFit/>
              </a:bodyPr>
              <a:lstStyle/>
              <a:p>
                <a:r>
                  <a:rPr lang="en-US" sz="1400" i="1" dirty="0" smtClean="0">
                    <a:latin typeface="+mj-lt"/>
                  </a:rPr>
                  <a:t>12</a:t>
                </a:r>
                <a:endParaRPr lang="en-US" sz="1400" i="1" dirty="0">
                  <a:latin typeface="+mj-lt"/>
                </a:endParaRPr>
              </a:p>
            </p:txBody>
          </p:sp>
          <p:sp>
            <p:nvSpPr>
              <p:cNvPr id="71" name="TextBox 70"/>
              <p:cNvSpPr txBox="1"/>
              <p:nvPr/>
            </p:nvSpPr>
            <p:spPr>
              <a:xfrm>
                <a:off x="6644779" y="5706264"/>
                <a:ext cx="548548" cy="307777"/>
              </a:xfrm>
              <a:prstGeom prst="rect">
                <a:avLst/>
              </a:prstGeom>
              <a:noFill/>
            </p:spPr>
            <p:txBody>
              <a:bodyPr wrap="none" rtlCol="0">
                <a:spAutoFit/>
              </a:bodyPr>
              <a:lstStyle/>
              <a:p>
                <a:r>
                  <a:rPr lang="en-US" sz="1400" i="1" dirty="0" smtClean="0">
                    <a:latin typeface="+mj-lt"/>
                  </a:rPr>
                  <a:t>12+1</a:t>
                </a:r>
                <a:endParaRPr lang="en-US" sz="1400" i="1" dirty="0">
                  <a:latin typeface="+mj-lt"/>
                </a:endParaRPr>
              </a:p>
            </p:txBody>
          </p:sp>
        </p:grpSp>
        <p:sp>
          <p:nvSpPr>
            <p:cNvPr id="56" name="TextBox 55"/>
            <p:cNvSpPr txBox="1"/>
            <p:nvPr/>
          </p:nvSpPr>
          <p:spPr>
            <a:xfrm>
              <a:off x="8348050" y="4047502"/>
              <a:ext cx="437940" cy="307777"/>
            </a:xfrm>
            <a:prstGeom prst="rect">
              <a:avLst/>
            </a:prstGeom>
            <a:noFill/>
          </p:spPr>
          <p:txBody>
            <a:bodyPr wrap="none" rtlCol="0">
              <a:spAutoFit/>
            </a:bodyPr>
            <a:lstStyle/>
            <a:p>
              <a:r>
                <a:rPr lang="en-US" sz="1400" b="1" dirty="0">
                  <a:latin typeface="+mj-lt"/>
                </a:rPr>
                <a:t>i</a:t>
              </a:r>
              <a:r>
                <a:rPr lang="en-US" sz="1400" b="1" dirty="0" smtClean="0">
                  <a:latin typeface="+mj-lt"/>
                </a:rPr>
                <a:t>dx:</a:t>
              </a:r>
              <a:endParaRPr lang="en-US" sz="1400" b="1" dirty="0">
                <a:latin typeface="+mj-lt"/>
              </a:endParaRPr>
            </a:p>
          </p:txBody>
        </p:sp>
      </p:grpSp>
      <mc:AlternateContent xmlns:mc="http://schemas.openxmlformats.org/markup-compatibility/2006" xmlns:a14="http://schemas.microsoft.com/office/drawing/2010/main">
        <mc:Choice Requires="a14">
          <p:sp>
            <p:nvSpPr>
              <p:cNvPr id="23" name="TextBox 22"/>
              <p:cNvSpPr txBox="1"/>
              <p:nvPr/>
            </p:nvSpPr>
            <p:spPr>
              <a:xfrm>
                <a:off x="937549" y="5999806"/>
                <a:ext cx="6146157" cy="646331"/>
              </a:xfrm>
              <a:prstGeom prst="rect">
                <a:avLst/>
              </a:prstGeom>
              <a:noFill/>
            </p:spPr>
            <p:txBody>
              <a:bodyPr wrap="square" rtlCol="0">
                <a:spAutoFit/>
              </a:bodyPr>
              <a:lstStyle/>
              <a:p>
                <a:r>
                  <a:rPr lang="en-US" dirty="0" smtClean="0"/>
                  <a:t>With this we obtain all the distances between operon borders. Exactly what we need to model our </a:t>
                </a:r>
                <a14:m>
                  <m:oMath xmlns:m="http://schemas.openxmlformats.org/officeDocument/2006/math">
                    <m:sSub>
                      <m:sSubPr>
                        <m:ctrlPr>
                          <a:rPr lang="en-US" b="0" i="1" smtClean="0">
                            <a:solidFill>
                              <a:srgbClr val="FF0000"/>
                            </a:solidFill>
                            <a:latin typeface="Cambria Math" charset="0"/>
                          </a:rPr>
                        </m:ctrlPr>
                      </m:sSubPr>
                      <m:e>
                        <m:r>
                          <a:rPr lang="en-US" b="0" i="1" smtClean="0">
                            <a:solidFill>
                              <a:srgbClr val="FF0000"/>
                            </a:solidFill>
                            <a:latin typeface="Cambria Math" panose="02040503050406030204" pitchFamily="18" charset="0"/>
                          </a:rPr>
                          <m:t>h</m:t>
                        </m:r>
                      </m:e>
                      <m:sub>
                        <m:r>
                          <a:rPr lang="en-US" b="0" i="1" smtClean="0">
                            <a:solidFill>
                              <a:srgbClr val="FF0000"/>
                            </a:solidFill>
                            <a:latin typeface="Cambria Math" panose="02040503050406030204" pitchFamily="18" charset="0"/>
                          </a:rPr>
                          <m:t>0</m:t>
                        </m:r>
                      </m:sub>
                    </m:sSub>
                  </m:oMath>
                </a14:m>
                <a:r>
                  <a:rPr lang="en-US" dirty="0" smtClean="0"/>
                  <a:t>.</a:t>
                </a:r>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937549" y="5999806"/>
                <a:ext cx="6146157" cy="646331"/>
              </a:xfrm>
              <a:prstGeom prst="rect">
                <a:avLst/>
              </a:prstGeom>
              <a:blipFill rotWithShape="0">
                <a:blip r:embed="rId2"/>
                <a:stretch>
                  <a:fillRect l="-893" t="-4717" b="-14151"/>
                </a:stretch>
              </a:blipFill>
            </p:spPr>
            <p:txBody>
              <a:bodyPr/>
              <a:lstStyle/>
              <a:p>
                <a:r>
                  <a:rPr lang="en-US">
                    <a:noFill/>
                  </a:rPr>
                  <a:t> </a:t>
                </a:r>
              </a:p>
            </p:txBody>
          </p:sp>
        </mc:Fallback>
      </mc:AlternateContent>
    </p:spTree>
    <p:extLst>
      <p:ext uri="{BB962C8B-B14F-4D97-AF65-F5344CB8AC3E}">
        <p14:creationId xmlns:p14="http://schemas.microsoft.com/office/powerpoint/2010/main" val="873920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par>
                                <p:cTn id="18" presetID="10" presetClass="entr" presetSubtype="0"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fade">
                                      <p:cBhvr>
                                        <p:cTn id="25" dur="500"/>
                                        <p:tgtEl>
                                          <p:spTgt spid="53"/>
                                        </p:tgtEl>
                                      </p:cBhvr>
                                    </p:animEffect>
                                  </p:childTnLst>
                                </p:cTn>
                              </p:par>
                              <p:par>
                                <p:cTn id="26" presetID="10" presetClass="entr" presetSubtype="0"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fade">
                                      <p:cBhvr>
                                        <p:cTn id="33" dur="500"/>
                                        <p:tgtEl>
                                          <p:spTgt spid="5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8" grpId="0"/>
      <p:bldP spid="14" grpId="0"/>
      <p:bldP spid="53" grpId="0"/>
      <p:bldP spid="2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14534</TotalTime>
  <Words>2873</Words>
  <Application>Microsoft Macintosh PowerPoint</Application>
  <PresentationFormat>Widescreen</PresentationFormat>
  <Paragraphs>334</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Cambria Math</vt:lpstr>
      <vt:lpstr>Courier New</vt:lpstr>
      <vt:lpstr>Times New Roman</vt:lpstr>
      <vt:lpstr>Wingdings</vt:lpstr>
      <vt:lpstr>Office Theme</vt:lpstr>
      <vt:lpstr>Bioinformatics Lab</vt:lpstr>
      <vt:lpstr>Inference of operons</vt:lpstr>
      <vt:lpstr>Feasibility Analysis on the selected relevant variable (intergenic distance)</vt:lpstr>
      <vt:lpstr>Our Bayesian model</vt:lpstr>
      <vt:lpstr>Getting the distances for the positive and negative controls</vt:lpstr>
      <vt:lpstr>Map gene name to be numbers</vt:lpstr>
      <vt:lpstr>Extracting genes in curated operons</vt:lpstr>
      <vt:lpstr>We have all the information we need to create the Positive Control.</vt:lpstr>
      <vt:lpstr>Getting the data for the Negative Control.</vt:lpstr>
      <vt:lpstr>Estimating the likelihoods for h_1and h_0</vt:lpstr>
      <vt:lpstr>Plotting the likelihood functions</vt:lpstr>
      <vt:lpstr>Building our model</vt:lpstr>
      <vt:lpstr>The posterior probability</vt:lpstr>
      <vt:lpstr>Making predictions in the complete genome</vt:lpstr>
      <vt:lpstr>Create a SQL table to put your predictions</vt:lpstr>
      <vt:lpstr>Sensitivity</vt:lpstr>
      <vt:lpstr>Specificity</vt:lpstr>
      <vt:lpstr>High Sensitivity</vt:lpstr>
      <vt:lpstr>High Specificity</vt:lpstr>
      <vt:lpstr>Sensitivity vs Specificity</vt:lpstr>
      <vt:lpstr>Sensitivity vs Specificity</vt:lpstr>
      <vt:lpstr>Benchmarking the model</vt:lpstr>
      <vt:lpstr>Related Calculations</vt:lpstr>
      <vt:lpstr>Sensitivity vs Specificity</vt:lpstr>
      <vt:lpstr>Receiver Operator Characteristic Curve</vt:lpstr>
      <vt:lpstr>How to determine the best cutoff?</vt:lpstr>
      <vt:lpstr>Create a SQL table to put your predictions</vt:lpstr>
      <vt:lpstr>Load your predictions and tag TP and TN</vt:lpstr>
      <vt:lpstr>Benchmarking the model</vt:lpstr>
    </vt:vector>
  </TitlesOfParts>
  <Company>UCLA</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Bioinformatics Lab</dc:title>
  <dc:creator>Luis Arturo Medrano Soto</dc:creator>
  <cp:lastModifiedBy>Jose L Moreno</cp:lastModifiedBy>
  <cp:revision>1832</cp:revision>
  <dcterms:created xsi:type="dcterms:W3CDTF">2017-04-04T01:02:20Z</dcterms:created>
  <dcterms:modified xsi:type="dcterms:W3CDTF">2017-11-09T07:23:20Z</dcterms:modified>
</cp:coreProperties>
</file>