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sldIdLst>
    <p:sldId id="512" r:id="rId13"/>
    <p:sldId id="517" r:id="rId14"/>
    <p:sldId id="531" r:id="rId15"/>
    <p:sldId id="515" r:id="rId16"/>
    <p:sldId id="532" r:id="rId17"/>
    <p:sldId id="516" r:id="rId18"/>
    <p:sldId id="533" r:id="rId19"/>
    <p:sldId id="523" r:id="rId20"/>
    <p:sldId id="534" r:id="rId21"/>
    <p:sldId id="524" r:id="rId22"/>
    <p:sldId id="521" r:id="rId23"/>
    <p:sldId id="525" r:id="rId24"/>
    <p:sldId id="561" r:id="rId25"/>
    <p:sldId id="558" r:id="rId26"/>
    <p:sldId id="509" r:id="rId27"/>
    <p:sldId id="556" r:id="rId28"/>
    <p:sldId id="560" r:id="rId29"/>
    <p:sldId id="559" r:id="rId30"/>
    <p:sldId id="557" r:id="rId31"/>
    <p:sldId id="522" r:id="rId32"/>
    <p:sldId id="563" r:id="rId33"/>
    <p:sldId id="566" r:id="rId34"/>
    <p:sldId id="565" r:id="rId35"/>
    <p:sldId id="535" r:id="rId36"/>
    <p:sldId id="526" r:id="rId37"/>
    <p:sldId id="540" r:id="rId38"/>
    <p:sldId id="542" r:id="rId39"/>
    <p:sldId id="527" r:id="rId40"/>
    <p:sldId id="567" r:id="rId41"/>
    <p:sldId id="544" r:id="rId42"/>
    <p:sldId id="543" r:id="rId43"/>
    <p:sldId id="545" r:id="rId44"/>
    <p:sldId id="548" r:id="rId45"/>
    <p:sldId id="547" r:id="rId46"/>
    <p:sldId id="546" r:id="rId47"/>
    <p:sldId id="554" r:id="rId48"/>
    <p:sldId id="553" r:id="rId49"/>
    <p:sldId id="529" r:id="rId50"/>
    <p:sldId id="555" r:id="rId51"/>
    <p:sldId id="519" r:id="rId52"/>
    <p:sldId id="52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192C4F"/>
    <a:srgbClr val="404257"/>
    <a:srgbClr val="D86E9C"/>
    <a:srgbClr val="F1E7E7"/>
    <a:srgbClr val="2C2E3C"/>
    <a:srgbClr val="2190C8"/>
    <a:srgbClr val="63C1C1"/>
    <a:srgbClr val="88725B"/>
    <a:srgbClr val="0D2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>
        <p:scale>
          <a:sx n="100" d="100"/>
          <a:sy n="100" d="100"/>
        </p:scale>
        <p:origin x="-1272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1884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1013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7011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5503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050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508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5108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826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1082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8125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32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255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465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44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941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404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24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015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7812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368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612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3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255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465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4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94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4048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2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0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4763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00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3683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6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5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3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7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48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8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40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41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46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26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00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703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1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4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80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1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14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10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46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52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58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76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77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316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108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68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70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61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31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66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65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752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673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960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80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029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373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376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324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445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4821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570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333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7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191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086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338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965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18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554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658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243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42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2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860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07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896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768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588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4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400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276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243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289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860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078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896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76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588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4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40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2764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1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10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701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550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050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508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510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826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108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19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3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1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0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oresis92/KITWARE" TargetMode="External"/><Relationship Id="rId2" Type="http://schemas.openxmlformats.org/officeDocument/2006/relationships/hyperlink" Target="http://52.79.145.202/groupware" TargetMode="External"/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43100" y="3710750"/>
            <a:ext cx="2200275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white"/>
                </a:solidFill>
              </a:rPr>
              <a:t>팀</a:t>
            </a:r>
            <a:r>
              <a:rPr lang="ko-KR" altLang="en-US" sz="2000" b="1" dirty="0">
                <a:solidFill>
                  <a:prstClr val="white"/>
                </a:solidFill>
              </a:rPr>
              <a:t>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489660"/>
            <a:ext cx="60813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smtClean="0">
                <a:solidFill>
                  <a:schemeClr val="bg1"/>
                </a:solidFill>
              </a:rPr>
              <a:t>KITWARE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http</a:t>
            </a:r>
            <a:r>
              <a:rPr lang="en-US" altLang="ko-KR" sz="1600" b="1" dirty="0">
                <a:solidFill>
                  <a:schemeClr val="bg1"/>
                </a:solidFill>
              </a:rPr>
              <a:t>://52.79.145.202/groupware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55" y="711550"/>
            <a:ext cx="4420383" cy="54348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7867" y="405102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김수진 김영동 염창섭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1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4.1 </a:t>
            </a:r>
            <a:r>
              <a:rPr lang="ko-KR" altLang="en-US" b="1" dirty="0">
                <a:solidFill>
                  <a:prstClr val="black"/>
                </a:solidFill>
              </a:rPr>
              <a:t>마인드맵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0130" y="155700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알 마인드를 사용하여 만든 마인드맵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9" y="1988345"/>
            <a:ext cx="9897198" cy="47258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105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4.2 ERD </a:t>
            </a:r>
            <a:r>
              <a:rPr lang="en-US" altLang="ko-KR" b="1" dirty="0" err="1">
                <a:solidFill>
                  <a:prstClr val="white">
                    <a:lumMod val="85000"/>
                  </a:prstClr>
                </a:solidFill>
              </a:rPr>
              <a:t>Drigram</a:t>
            </a: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  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130" y="1557000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ER</a:t>
            </a:r>
            <a:r>
              <a:rPr lang="ko-KR" altLang="en-US" sz="1600" b="1" dirty="0">
                <a:solidFill>
                  <a:prstClr val="white"/>
                </a:solidFill>
              </a:rPr>
              <a:t>다이어그램</a:t>
            </a:r>
          </a:p>
        </p:txBody>
      </p:sp>
      <p:pic>
        <p:nvPicPr>
          <p:cNvPr id="1026" name="Picture 2" descr="C:\Users\tiajs\OneDrive\Desktop\Document\ERD\kitw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78" y="699395"/>
            <a:ext cx="7644138" cy="59372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4292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4.3 Use Case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60130" y="1557000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사용자 </a:t>
            </a:r>
            <a:r>
              <a:rPr lang="ko-KR" altLang="en-US" sz="1400" b="1" dirty="0" err="1" smtClean="0"/>
              <a:t>유즈케이스</a:t>
            </a:r>
            <a:r>
              <a:rPr lang="ko-KR" altLang="en-US" sz="1400" b="1" dirty="0" smtClean="0"/>
              <a:t> 다이어그램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41" y="966010"/>
            <a:ext cx="8548836" cy="53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5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4.3 Use Case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60130" y="1557000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관리</a:t>
            </a:r>
            <a:r>
              <a:rPr lang="ko-KR" altLang="en-US" sz="1400" b="1" dirty="0"/>
              <a:t>자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유즈케이스</a:t>
            </a:r>
            <a:r>
              <a:rPr lang="ko-KR" altLang="en-US" sz="1400" b="1" dirty="0" smtClean="0"/>
              <a:t> 다이어그램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37" y="910145"/>
            <a:ext cx="8995637" cy="57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6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32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회원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관리자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7170" name="Picture 2" descr="C:\Users\tiajs\OneDrive\Desktop\Document\class_diagram\Member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1" y="2556561"/>
            <a:ext cx="9628839" cy="3721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7171" name="Picture 3" descr="C:\Users\tiajs\OneDrive\Desktop\Document\class_diagram\Manager_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869" y="2556561"/>
            <a:ext cx="2253930" cy="3721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92570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294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전자결재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C:\Users\tiajs\OneDrive\Desktop\Document\class_diagram\Approval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2" y="2264175"/>
            <a:ext cx="11800346" cy="4111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3013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294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전자메일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3074" name="Picture 2" descr="C:\Users\tiajs\OneDrive\Desktop\Document\class_diagram\Email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9" y="2018319"/>
            <a:ext cx="11611159" cy="4448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81306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3895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일정관리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근태관리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4098" name="Picture 2" descr="C:\Users\tiajs\OneDrive\Desktop\Document\class_diagram\Calendar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3" y="1996222"/>
            <a:ext cx="10891751" cy="2679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4099" name="Picture 3" descr="C:\Users\tiajs\OneDrive\Desktop\Document\class_diagram\Commuting_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3" y="4742774"/>
            <a:ext cx="10913241" cy="1883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962515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274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게시판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5122" name="Picture 2" descr="C:\Users\tiajs\OneDrive\Desktop\Document\class_diagram\Board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2" y="2763760"/>
            <a:ext cx="11375372" cy="3159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897452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307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직급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부서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6146" name="Picture 2" descr="C:\Users\tiajs\OneDrive\Desktop\Document\class_diagram\Department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2" y="4662261"/>
            <a:ext cx="11445380" cy="1855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6147" name="Picture 3" descr="C:\Users\tiajs\OneDrive\Desktop\Document\class_diagram\Rank_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2" y="2617387"/>
            <a:ext cx="11445380" cy="1855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83918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166391" y="291287"/>
            <a:ext cx="54847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4257"/>
                </a:solidFill>
              </a:rPr>
              <a:t>KITWARE </a:t>
            </a:r>
            <a:r>
              <a:rPr lang="en-US" altLang="ko-KR" sz="1600" i="1" dirty="0" smtClean="0">
                <a:solidFill>
                  <a:schemeClr val="bg1">
                    <a:lumMod val="50000"/>
                  </a:schemeClr>
                </a:solidFill>
              </a:rPr>
              <a:t>SOLUTION</a:t>
            </a:r>
            <a:endParaRPr lang="en-US" altLang="ko-KR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28677" y="2530606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5718948" y="2475705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1447" y="2479272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4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기능설계</a:t>
            </a:r>
            <a:endParaRPr lang="en-US" altLang="ko-KR" sz="1600" b="1" dirty="0" smtClean="0">
              <a:solidFill>
                <a:srgbClr val="FF669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88677" y="3713881"/>
            <a:ext cx="21929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2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개발계획</a:t>
            </a:r>
            <a:endParaRPr lang="en-US" altLang="ko-KR" sz="1600" b="1" dirty="0" smtClean="0">
              <a:solidFill>
                <a:srgbClr val="FF669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11447" y="3628436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5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시연</a:t>
            </a:r>
            <a:endParaRPr lang="en-US" altLang="ko-KR" sz="1400" b="1" dirty="0">
              <a:solidFill>
                <a:srgbClr val="FF6699"/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88677" y="4863984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3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개발환경</a:t>
            </a:r>
            <a:endParaRPr lang="en-US" altLang="ko-KR" sz="1600" b="1" dirty="0" smtClean="0">
              <a:solidFill>
                <a:srgbClr val="FF6699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6343018" y="2710606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826885" y="2708547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528677" y="3727766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343018" y="3907766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826885" y="3905707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528677" y="4877869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4826885" y="5055810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040889" y="1548715"/>
            <a:ext cx="1520777" cy="43883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목</a:t>
            </a:r>
            <a:r>
              <a:rPr lang="ko-KR" altLang="en-US" b="1" dirty="0">
                <a:solidFill>
                  <a:schemeClr val="bg1"/>
                </a:solidFill>
              </a:rPr>
              <a:t>차</a:t>
            </a:r>
          </a:p>
        </p:txBody>
      </p:sp>
      <p:sp>
        <p:nvSpPr>
          <p:cNvPr id="46" name="타원 45"/>
          <p:cNvSpPr/>
          <p:nvPr/>
        </p:nvSpPr>
        <p:spPr>
          <a:xfrm>
            <a:off x="9999975" y="2495384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99975" y="3664279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5718948" y="3647835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11"/>
          <p:cNvSpPr>
            <a:spLocks noEditPoints="1"/>
          </p:cNvSpPr>
          <p:nvPr/>
        </p:nvSpPr>
        <p:spPr bwMode="auto">
          <a:xfrm>
            <a:off x="5718948" y="4817949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676" y="2495384"/>
            <a:ext cx="21929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1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개발목표</a:t>
            </a:r>
            <a:endParaRPr lang="en-US" altLang="ko-KR" sz="1400" b="1" dirty="0">
              <a:solidFill>
                <a:srgbClr val="FF6699"/>
              </a:solidFill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1447" y="4826006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6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en-US" altLang="ko-KR" sz="1600" b="1" dirty="0" err="1" smtClean="0">
                <a:solidFill>
                  <a:srgbClr val="FF6699"/>
                </a:solidFill>
              </a:rPr>
              <a:t>QnA</a:t>
            </a:r>
            <a:endParaRPr lang="en-US" altLang="ko-KR" sz="1600" b="1" dirty="0" smtClean="0">
              <a:solidFill>
                <a:srgbClr val="FF6699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99975" y="4876861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343018" y="5050791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09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4.5 Sequence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858455" y="1513687"/>
            <a:ext cx="10628133" cy="5089041"/>
            <a:chOff x="389826" y="1146100"/>
            <a:chExt cx="11495289" cy="5504259"/>
          </a:xfrm>
        </p:grpSpPr>
        <p:cxnSp>
          <p:nvCxnSpPr>
            <p:cNvPr id="6" name="직선 연결선 5"/>
            <p:cNvCxnSpPr>
              <a:stCxn id="18" idx="2"/>
            </p:cNvCxnSpPr>
            <p:nvPr/>
          </p:nvCxnSpPr>
          <p:spPr>
            <a:xfrm>
              <a:off x="838827" y="2357130"/>
              <a:ext cx="0" cy="4293229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2" descr="C:\Users\hushe\Desktop\avata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58" y="1146100"/>
              <a:ext cx="668339" cy="66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812636" y="133774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483137" y="1370375"/>
              <a:ext cx="1018227" cy="4878226"/>
              <a:chOff x="2784619" y="1522411"/>
              <a:chExt cx="1018227" cy="4878226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784619" y="1522411"/>
                <a:ext cx="1018227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Lifeline7:</a:t>
                </a:r>
              </a:p>
              <a:p>
                <a:pPr algn="ctr"/>
                <a:r>
                  <a:rPr lang="en-US" altLang="ko-KR" sz="1400" dirty="0" err="1" smtClean="0"/>
                  <a:t>myApvList</a:t>
                </a:r>
                <a:endParaRPr lang="ko-KR" altLang="en-US" dirty="0"/>
              </a:p>
            </p:txBody>
          </p:sp>
          <p:cxnSp>
            <p:nvCxnSpPr>
              <p:cNvPr id="101" name="직선 연결선 100"/>
              <p:cNvCxnSpPr>
                <a:stCxn id="100" idx="2"/>
              </p:cNvCxnSpPr>
              <p:nvPr/>
            </p:nvCxnSpPr>
            <p:spPr>
              <a:xfrm>
                <a:off x="3293732" y="20456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1199611" y="1370375"/>
              <a:ext cx="1272914" cy="5279984"/>
              <a:chOff x="2649164" y="1522411"/>
              <a:chExt cx="1272914" cy="527998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649164" y="1522411"/>
                <a:ext cx="1272914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Lifeline2:</a:t>
                </a:r>
              </a:p>
              <a:p>
                <a:pPr algn="ctr"/>
                <a:r>
                  <a:rPr lang="en-US" altLang="ko-KR" sz="1400" dirty="0" err="1" smtClean="0"/>
                  <a:t>writeForm.jsp</a:t>
                </a:r>
                <a:endParaRPr lang="ko-KR" altLang="en-US" dirty="0"/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>
                <a:off x="3285622" y="2045631"/>
                <a:ext cx="0" cy="4756764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286351" y="1365474"/>
              <a:ext cx="1793440" cy="4878226"/>
              <a:chOff x="2784618" y="1522411"/>
              <a:chExt cx="1793440" cy="4878226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784618" y="1522411"/>
                <a:ext cx="1793440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Lifeline3:</a:t>
                </a:r>
              </a:p>
              <a:p>
                <a:pPr algn="ctr"/>
                <a:r>
                  <a:rPr lang="en-US" altLang="ko-KR" sz="1400" dirty="0" err="1" smtClean="0"/>
                  <a:t>Approval_Controller</a:t>
                </a:r>
                <a:endParaRPr lang="ko-KR" altLang="en-US" dirty="0"/>
              </a:p>
            </p:txBody>
          </p:sp>
          <p:cxnSp>
            <p:nvCxnSpPr>
              <p:cNvPr id="97" name="직선 연결선 96"/>
              <p:cNvCxnSpPr>
                <a:stCxn id="96" idx="2"/>
              </p:cNvCxnSpPr>
              <p:nvPr/>
            </p:nvCxnSpPr>
            <p:spPr>
              <a:xfrm>
                <a:off x="3681338" y="20456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6926100" y="1389293"/>
              <a:ext cx="1438023" cy="4878226"/>
              <a:chOff x="3318018" y="1522411"/>
              <a:chExt cx="1438023" cy="487822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318018" y="1522411"/>
                <a:ext cx="1438023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Lifeline4:</a:t>
                </a:r>
              </a:p>
              <a:p>
                <a:pPr algn="ctr"/>
                <a:r>
                  <a:rPr lang="en-US" altLang="ko-KR" sz="1400" dirty="0" err="1" smtClean="0"/>
                  <a:t>ApvServiceImpl</a:t>
                </a:r>
                <a:endParaRPr lang="ko-KR" altLang="en-US" dirty="0"/>
              </a:p>
            </p:txBody>
          </p:sp>
          <p:cxnSp>
            <p:nvCxnSpPr>
              <p:cNvPr id="95" name="직선 연결선 94"/>
              <p:cNvCxnSpPr>
                <a:stCxn id="94" idx="2"/>
              </p:cNvCxnSpPr>
              <p:nvPr/>
            </p:nvCxnSpPr>
            <p:spPr>
              <a:xfrm>
                <a:off x="4037029" y="20456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8981068" y="1401993"/>
              <a:ext cx="898002" cy="4878226"/>
              <a:chOff x="2749352" y="1522411"/>
              <a:chExt cx="898002" cy="487822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749352" y="1522411"/>
                <a:ext cx="898002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Lifeline5:</a:t>
                </a:r>
              </a:p>
              <a:p>
                <a:pPr algn="ctr"/>
                <a:r>
                  <a:rPr lang="en-US" altLang="ko-KR" sz="1400" dirty="0" err="1" smtClean="0"/>
                  <a:t>ApvDao</a:t>
                </a:r>
                <a:endParaRPr lang="ko-KR" altLang="en-US" dirty="0"/>
              </a:p>
            </p:txBody>
          </p:sp>
          <p:cxnSp>
            <p:nvCxnSpPr>
              <p:cNvPr id="93" name="직선 연결선 92"/>
              <p:cNvCxnSpPr>
                <a:stCxn id="92" idx="2"/>
              </p:cNvCxnSpPr>
              <p:nvPr/>
            </p:nvCxnSpPr>
            <p:spPr>
              <a:xfrm>
                <a:off x="3198354" y="20456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10648559" y="1415624"/>
              <a:ext cx="1236556" cy="4878226"/>
              <a:chOff x="2975119" y="1408111"/>
              <a:chExt cx="1236556" cy="487822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975119" y="1408111"/>
                <a:ext cx="1236556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Lifeline6:</a:t>
                </a:r>
              </a:p>
              <a:p>
                <a:pPr algn="ctr"/>
                <a:r>
                  <a:rPr lang="en-US" altLang="ko-KR" sz="1400" dirty="0" smtClean="0"/>
                  <a:t>Approval.xml</a:t>
                </a:r>
                <a:endParaRPr lang="ko-KR" altLang="en-US" dirty="0"/>
              </a:p>
            </p:txBody>
          </p:sp>
          <p:cxnSp>
            <p:nvCxnSpPr>
              <p:cNvPr id="91" name="직선 연결선 90"/>
              <p:cNvCxnSpPr>
                <a:stCxn id="90" idx="2"/>
              </p:cNvCxnSpPr>
              <p:nvPr/>
            </p:nvCxnSpPr>
            <p:spPr>
              <a:xfrm>
                <a:off x="3593397" y="19313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389826" y="1833911"/>
              <a:ext cx="898003" cy="523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/>
                <a:t>Lifeline1:</a:t>
              </a:r>
            </a:p>
            <a:p>
              <a:pPr algn="ctr"/>
              <a:r>
                <a:rPr lang="en-US" altLang="ko-KR" sz="1400" dirty="0" smtClean="0"/>
                <a:t>User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76795" y="2410023"/>
              <a:ext cx="1149065" cy="307777"/>
              <a:chOff x="776795" y="2410023"/>
              <a:chExt cx="1149065" cy="307777"/>
            </a:xfrm>
          </p:grpSpPr>
          <p:cxnSp>
            <p:nvCxnSpPr>
              <p:cNvPr id="88" name="직선 화살표 연결선 87"/>
              <p:cNvCxnSpPr/>
              <p:nvPr/>
            </p:nvCxnSpPr>
            <p:spPr>
              <a:xfrm>
                <a:off x="838827" y="2717800"/>
                <a:ext cx="9972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776795" y="2410023"/>
                <a:ext cx="1149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1: </a:t>
                </a:r>
                <a:r>
                  <a:rPr lang="ko-KR" altLang="en-US" sz="1400" dirty="0" smtClean="0"/>
                  <a:t>공문작성</a:t>
                </a:r>
                <a:endParaRPr lang="ko-KR" altLang="en-US" sz="1400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1841500" y="2692400"/>
              <a:ext cx="120100" cy="2528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899567" y="2498922"/>
              <a:ext cx="3321603" cy="307777"/>
              <a:chOff x="776794" y="2410023"/>
              <a:chExt cx="3321603" cy="307777"/>
            </a:xfrm>
          </p:grpSpPr>
          <p:cxnSp>
            <p:nvCxnSpPr>
              <p:cNvPr id="86" name="직선 화살표 연결선 85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776794" y="2410023"/>
                <a:ext cx="3321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2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조직도 조회</a:t>
                </a:r>
                <a:endParaRPr lang="ko-KR" altLang="en-US" sz="1400" dirty="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5179437" y="2750066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230935" y="2602011"/>
              <a:ext cx="2414176" cy="307777"/>
              <a:chOff x="776795" y="2410023"/>
              <a:chExt cx="2414176" cy="307777"/>
            </a:xfrm>
          </p:grpSpPr>
          <p:cxnSp>
            <p:nvCxnSpPr>
              <p:cNvPr id="84" name="직선 화살표 연결선 83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776795" y="2410023"/>
                <a:ext cx="2414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3: </a:t>
                </a:r>
                <a:r>
                  <a:rPr lang="en-US" altLang="ko-KR" sz="1400" dirty="0" err="1"/>
                  <a:t>getMemList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7647279" y="2724603"/>
              <a:ext cx="1782792" cy="307777"/>
              <a:chOff x="776796" y="2410023"/>
              <a:chExt cx="1782792" cy="307777"/>
            </a:xfrm>
          </p:grpSpPr>
          <p:cxnSp>
            <p:nvCxnSpPr>
              <p:cNvPr id="82" name="직선 화살표 연결선 81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4: </a:t>
                </a:r>
                <a:r>
                  <a:rPr lang="en-US" altLang="ko-KR" sz="1400" dirty="0" err="1"/>
                  <a:t>getAllMemJoin</a:t>
                </a:r>
                <a:r>
                  <a:rPr lang="en-US" altLang="ko-KR" sz="1400" dirty="0" smtClean="0"/>
                  <a:t>()</a:t>
                </a:r>
                <a:endParaRPr lang="ko-KR" altLang="en-US" sz="1400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7654876" y="28446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430071" y="29292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279537" y="3050394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74979" y="2838903"/>
              <a:ext cx="1782792" cy="307777"/>
              <a:chOff x="776796" y="2410023"/>
              <a:chExt cx="1782792" cy="307777"/>
            </a:xfrm>
          </p:grpSpPr>
          <p:cxnSp>
            <p:nvCxnSpPr>
              <p:cNvPr id="80" name="직선 화살표 연결선 79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5</a:t>
                </a:r>
                <a:r>
                  <a:rPr lang="en-US" altLang="ko-KR" sz="1400" dirty="0" smtClean="0"/>
                  <a:t>: Statement(</a:t>
                </a:r>
                <a:r>
                  <a:rPr lang="en-US" altLang="ko-KR" sz="1400" dirty="0" err="1" smtClean="0"/>
                  <a:t>sq</a:t>
                </a:r>
                <a:r>
                  <a:rPr lang="en-US" altLang="ko-KR" sz="1400" dirty="0" err="1"/>
                  <a:t>l</a:t>
                </a:r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9430071" y="37547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9500379" y="3568384"/>
              <a:ext cx="1782792" cy="320477"/>
              <a:chOff x="776796" y="2410023"/>
              <a:chExt cx="1782792" cy="320477"/>
            </a:xfrm>
          </p:grpSpPr>
          <p:cxnSp>
            <p:nvCxnSpPr>
              <p:cNvPr id="78" name="직선 화살표 연결선 77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6: </a:t>
                </a:r>
                <a:r>
                  <a:rPr lang="en-US" altLang="ko-KR" sz="1400" dirty="0" err="1" smtClean="0"/>
                  <a:t>getMemList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647440" y="3776021"/>
              <a:ext cx="1782792" cy="307777"/>
              <a:chOff x="776796" y="2410023"/>
              <a:chExt cx="1782792" cy="307777"/>
            </a:xfrm>
          </p:grpSpPr>
          <p:cxnSp>
            <p:nvCxnSpPr>
              <p:cNvPr id="76" name="직선 화살표 연결선 75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7: </a:t>
                </a:r>
                <a:r>
                  <a:rPr lang="en-US" altLang="ko-KR" sz="1400" dirty="0" err="1" smtClean="0"/>
                  <a:t>getMemList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/>
                  <a:t>결과</a:t>
                </a: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7642176" y="39495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179437" y="4028010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5230935" y="3847227"/>
              <a:ext cx="2414176" cy="307777"/>
              <a:chOff x="776795" y="2410023"/>
              <a:chExt cx="2414176" cy="307777"/>
            </a:xfrm>
          </p:grpSpPr>
          <p:cxnSp>
            <p:nvCxnSpPr>
              <p:cNvPr id="74" name="직선 화살표 연결선 73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76795" y="2410023"/>
                <a:ext cx="2414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8: </a:t>
                </a:r>
                <a:r>
                  <a:rPr lang="en-US" altLang="ko-KR" sz="1400" dirty="0" err="1" smtClean="0"/>
                  <a:t>getMemList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907166" y="4066167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907864" y="3923559"/>
              <a:ext cx="3321603" cy="307777"/>
              <a:chOff x="776794" y="2410023"/>
              <a:chExt cx="3321603" cy="307777"/>
            </a:xfrm>
          </p:grpSpPr>
          <p:cxnSp>
            <p:nvCxnSpPr>
              <p:cNvPr id="72" name="직선 화살표 연결선 71"/>
              <p:cNvCxnSpPr/>
              <p:nvPr/>
            </p:nvCxnSpPr>
            <p:spPr>
              <a:xfrm>
                <a:off x="884964" y="2717800"/>
                <a:ext cx="3171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76794" y="2410023"/>
                <a:ext cx="3321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9: </a:t>
                </a:r>
                <a:r>
                  <a:rPr lang="en-US" altLang="ko-KR" sz="1400" dirty="0" err="1"/>
                  <a:t>getMemList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결과</a:t>
                </a: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1962564" y="4434346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꺾인 연결선 37"/>
            <p:cNvCxnSpPr/>
            <p:nvPr/>
          </p:nvCxnSpPr>
          <p:spPr>
            <a:xfrm rot="16200000" flipH="1">
              <a:off x="1938980" y="4432963"/>
              <a:ext cx="207577" cy="53469"/>
            </a:xfrm>
            <a:prstGeom prst="bentConnector4">
              <a:avLst>
                <a:gd name="adj1" fmla="val 3598"/>
                <a:gd name="adj2" fmla="val 52753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83804" y="4330318"/>
              <a:ext cx="1532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10: </a:t>
              </a:r>
              <a:r>
                <a:rPr lang="ko-KR" altLang="en-US" sz="1400" dirty="0" smtClean="0"/>
                <a:t>결재자 선택</a:t>
              </a:r>
              <a:endParaRPr lang="ko-KR" altLang="en-US" sz="1400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900460" y="4882051"/>
              <a:ext cx="3321603" cy="307777"/>
              <a:chOff x="776794" y="2410023"/>
              <a:chExt cx="3321603" cy="307777"/>
            </a:xfrm>
          </p:grpSpPr>
          <p:cxnSp>
            <p:nvCxnSpPr>
              <p:cNvPr id="70" name="직선 화살표 연결선 69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776794" y="2410023"/>
                <a:ext cx="3321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11: </a:t>
                </a:r>
                <a:r>
                  <a:rPr lang="ko-KR" altLang="en-US" sz="1400" dirty="0" smtClean="0"/>
                  <a:t>상신</a:t>
                </a:r>
                <a:endParaRPr lang="ko-KR" altLang="en-US" sz="14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179437" y="5114244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5232600" y="4990585"/>
              <a:ext cx="2414176" cy="307777"/>
              <a:chOff x="776795" y="2410023"/>
              <a:chExt cx="2414176" cy="307777"/>
            </a:xfrm>
          </p:grpSpPr>
          <p:cxnSp>
            <p:nvCxnSpPr>
              <p:cNvPr id="68" name="직선 화살표 연결선 67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76795" y="2410023"/>
                <a:ext cx="2414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12: </a:t>
                </a:r>
                <a:r>
                  <a:rPr lang="en-US" altLang="ko-KR" sz="1400" dirty="0" err="1"/>
                  <a:t>approvalWrite</a:t>
                </a:r>
                <a:r>
                  <a:rPr lang="en-US" altLang="ko-KR" sz="1400" dirty="0" smtClean="0"/>
                  <a:t>()</a:t>
                </a:r>
                <a:endParaRPr lang="ko-KR" altLang="en-US" sz="14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65594" y="5061955"/>
              <a:ext cx="1782792" cy="307777"/>
              <a:chOff x="776796" y="2410023"/>
              <a:chExt cx="1782792" cy="307777"/>
            </a:xfrm>
          </p:grpSpPr>
          <p:cxnSp>
            <p:nvCxnSpPr>
              <p:cNvPr id="66" name="직선 화살표 연결선 65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13: </a:t>
                </a:r>
                <a:r>
                  <a:rPr lang="en-US" altLang="ko-KR" sz="1400" dirty="0" err="1"/>
                  <a:t>createApv</a:t>
                </a:r>
                <a:r>
                  <a:rPr lang="en-US" altLang="ko-KR" sz="1400" dirty="0" smtClean="0"/>
                  <a:t>()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9480869" y="5158472"/>
              <a:ext cx="1782792" cy="307777"/>
              <a:chOff x="776796" y="2410023"/>
              <a:chExt cx="1782792" cy="307777"/>
            </a:xfrm>
          </p:grpSpPr>
          <p:cxnSp>
            <p:nvCxnSpPr>
              <p:cNvPr id="64" name="직선 화살표 연결선 63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14: Statement(</a:t>
                </a:r>
                <a:r>
                  <a:rPr lang="en-US" altLang="ko-KR" sz="1400" dirty="0" err="1" smtClean="0"/>
                  <a:t>sql</a:t>
                </a:r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7642176" y="5220030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430071" y="5286960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257771" y="5204695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7327900" y="5847023"/>
              <a:ext cx="2097068" cy="307777"/>
              <a:chOff x="462520" y="2410023"/>
              <a:chExt cx="2097068" cy="307777"/>
            </a:xfrm>
          </p:grpSpPr>
          <p:cxnSp>
            <p:nvCxnSpPr>
              <p:cNvPr id="62" name="직선 화살표 연결선 61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62520" y="2410023"/>
                <a:ext cx="2097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16: </a:t>
                </a:r>
                <a:r>
                  <a:rPr lang="en-US" altLang="ko-KR" sz="1400" dirty="0" err="1"/>
                  <a:t>approvalWrite</a:t>
                </a:r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218235" y="5937969"/>
              <a:ext cx="2414176" cy="307777"/>
              <a:chOff x="776795" y="2410023"/>
              <a:chExt cx="2414176" cy="307777"/>
            </a:xfrm>
          </p:grpSpPr>
          <p:cxnSp>
            <p:nvCxnSpPr>
              <p:cNvPr id="60" name="직선 화살표 연결선 59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776795" y="2410023"/>
                <a:ext cx="2414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17: </a:t>
                </a:r>
                <a:r>
                  <a:rPr lang="en-US" altLang="ko-KR" sz="1400" dirty="0" err="1" smtClean="0"/>
                  <a:t>approvalWrite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9182100" y="5716814"/>
              <a:ext cx="2151871" cy="320477"/>
              <a:chOff x="471217" y="2410023"/>
              <a:chExt cx="2151871" cy="320477"/>
            </a:xfrm>
          </p:grpSpPr>
          <p:cxnSp>
            <p:nvCxnSpPr>
              <p:cNvPr id="58" name="직선 화살표 연결선 57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471217" y="2410023"/>
                <a:ext cx="2151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15: </a:t>
                </a:r>
                <a:r>
                  <a:rPr lang="en-US" altLang="ko-KR" sz="1400" dirty="0" err="1"/>
                  <a:t>approvalWrite</a:t>
                </a:r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9430071" y="5986582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42586" y="6079424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79437" y="6091857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92250" y="6134200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3048466" y="6079425"/>
              <a:ext cx="2131668" cy="307777"/>
              <a:chOff x="776795" y="2410023"/>
              <a:chExt cx="2414176" cy="323917"/>
            </a:xfrm>
          </p:grpSpPr>
          <p:cxnSp>
            <p:nvCxnSpPr>
              <p:cNvPr id="56" name="직선 화살표 연결선 55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776795" y="2410023"/>
                <a:ext cx="2414175" cy="32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18: </a:t>
                </a:r>
                <a:r>
                  <a:rPr lang="en-US" altLang="ko-KR" sz="1400" dirty="0" err="1" smtClean="0"/>
                  <a:t>myApvList.jsp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이동</a:t>
                </a:r>
                <a:endParaRPr lang="ko-KR" altLang="en-US" sz="1400" dirty="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316538" y="1166065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전자결재 시퀀스 다이어그램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944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4.5 Sequence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873403" y="1557187"/>
            <a:ext cx="10568977" cy="5122085"/>
            <a:chOff x="441923" y="1146100"/>
            <a:chExt cx="11357559" cy="5504259"/>
          </a:xfrm>
        </p:grpSpPr>
        <p:cxnSp>
          <p:nvCxnSpPr>
            <p:cNvPr id="5" name="직선 연결선 4"/>
            <p:cNvCxnSpPr>
              <a:stCxn id="26" idx="2"/>
            </p:cNvCxnSpPr>
            <p:nvPr/>
          </p:nvCxnSpPr>
          <p:spPr>
            <a:xfrm>
              <a:off x="838827" y="2295575"/>
              <a:ext cx="0" cy="4354784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:\Users\hushe\Desktop\avata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58" y="1146100"/>
              <a:ext cx="668339" cy="66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812636" y="1337745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326667" y="1370375"/>
              <a:ext cx="1018804" cy="5279984"/>
              <a:chOff x="2776220" y="1522411"/>
              <a:chExt cx="1018804" cy="527998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776220" y="1522411"/>
                <a:ext cx="1018804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Lifeline2:</a:t>
                </a:r>
              </a:p>
              <a:p>
                <a:pPr algn="ctr"/>
                <a:r>
                  <a:rPr lang="en-US" altLang="ko-KR" sz="1200" dirty="0" err="1" smtClean="0"/>
                  <a:t>Calendar.jsp</a:t>
                </a:r>
                <a:endParaRPr lang="ko-KR" altLang="en-US" sz="1600" dirty="0"/>
              </a:p>
            </p:txBody>
          </p:sp>
          <p:cxnSp>
            <p:nvCxnSpPr>
              <p:cNvPr id="13" name="직선 연결선 12"/>
              <p:cNvCxnSpPr>
                <a:stCxn id="12" idx="2"/>
              </p:cNvCxnSpPr>
              <p:nvPr/>
            </p:nvCxnSpPr>
            <p:spPr>
              <a:xfrm>
                <a:off x="3285622" y="1984076"/>
                <a:ext cx="0" cy="4818319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404143" y="1365474"/>
              <a:ext cx="1557862" cy="4878226"/>
              <a:chOff x="2902410" y="1522411"/>
              <a:chExt cx="1557862" cy="487822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902410" y="1522411"/>
                <a:ext cx="155786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Lifeline3:</a:t>
                </a:r>
              </a:p>
              <a:p>
                <a:pPr algn="ctr"/>
                <a:r>
                  <a:rPr lang="en-US" altLang="ko-KR" sz="1200" dirty="0" err="1" smtClean="0"/>
                  <a:t>Calendar_Controller</a:t>
                </a:r>
                <a:endParaRPr lang="ko-KR" altLang="en-US" sz="1600" dirty="0"/>
              </a:p>
            </p:txBody>
          </p:sp>
          <p:cxnSp>
            <p:nvCxnSpPr>
              <p:cNvPr id="16" name="직선 연결선 15"/>
              <p:cNvCxnSpPr>
                <a:stCxn id="15" idx="2"/>
              </p:cNvCxnSpPr>
              <p:nvPr/>
            </p:nvCxnSpPr>
            <p:spPr>
              <a:xfrm>
                <a:off x="3681341" y="1984076"/>
                <a:ext cx="0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7010835" y="1389293"/>
              <a:ext cx="1268552" cy="4878226"/>
              <a:chOff x="3402753" y="1522411"/>
              <a:chExt cx="1268552" cy="487822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402753" y="1522411"/>
                <a:ext cx="12685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Lifeline4:</a:t>
                </a:r>
              </a:p>
              <a:p>
                <a:pPr algn="ctr"/>
                <a:r>
                  <a:rPr lang="en-US" altLang="ko-KR" sz="1200" dirty="0" err="1" smtClean="0"/>
                  <a:t>Cal_ServiceImpl</a:t>
                </a:r>
                <a:endParaRPr lang="ko-KR" altLang="en-US" sz="1600" dirty="0"/>
              </a:p>
            </p:txBody>
          </p:sp>
          <p:cxnSp>
            <p:nvCxnSpPr>
              <p:cNvPr id="19" name="직선 연결선 18"/>
              <p:cNvCxnSpPr>
                <a:stCxn id="18" idx="2"/>
              </p:cNvCxnSpPr>
              <p:nvPr/>
            </p:nvCxnSpPr>
            <p:spPr>
              <a:xfrm>
                <a:off x="4037029" y="1984076"/>
                <a:ext cx="1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8855233" y="1401993"/>
              <a:ext cx="1149674" cy="4878226"/>
              <a:chOff x="2623517" y="1522411"/>
              <a:chExt cx="1149674" cy="487822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623517" y="1522411"/>
                <a:ext cx="1149674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Lifeline5:</a:t>
                </a:r>
              </a:p>
              <a:p>
                <a:pPr algn="ctr"/>
                <a:r>
                  <a:rPr lang="en-US" altLang="ko-KR" sz="1200" dirty="0" err="1" smtClean="0"/>
                  <a:t>Calendar_Dao</a:t>
                </a:r>
                <a:endParaRPr lang="ko-KR" altLang="en-US" sz="1600" dirty="0"/>
              </a:p>
            </p:txBody>
          </p:sp>
          <p:cxnSp>
            <p:nvCxnSpPr>
              <p:cNvPr id="22" name="직선 연결선 21"/>
              <p:cNvCxnSpPr>
                <a:stCxn id="21" idx="2"/>
              </p:cNvCxnSpPr>
              <p:nvPr/>
            </p:nvCxnSpPr>
            <p:spPr>
              <a:xfrm>
                <a:off x="3198354" y="1984076"/>
                <a:ext cx="0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0734190" y="1415624"/>
              <a:ext cx="1065292" cy="4878226"/>
              <a:chOff x="3060750" y="1408111"/>
              <a:chExt cx="1065292" cy="487822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060750" y="1408111"/>
                <a:ext cx="106529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Lifeline6:</a:t>
                </a:r>
              </a:p>
              <a:p>
                <a:pPr algn="ctr"/>
                <a:r>
                  <a:rPr lang="en-US" altLang="ko-KR" sz="1200" dirty="0"/>
                  <a:t>Calendar</a:t>
                </a:r>
                <a:r>
                  <a:rPr lang="en-US" altLang="ko-KR" sz="1200" dirty="0" smtClean="0"/>
                  <a:t>.xml</a:t>
                </a:r>
                <a:endParaRPr lang="ko-KR" altLang="en-US" sz="1600" dirty="0"/>
              </a:p>
            </p:txBody>
          </p:sp>
          <p:cxnSp>
            <p:nvCxnSpPr>
              <p:cNvPr id="25" name="직선 연결선 24"/>
              <p:cNvCxnSpPr>
                <a:stCxn id="24" idx="2"/>
              </p:cNvCxnSpPr>
              <p:nvPr/>
            </p:nvCxnSpPr>
            <p:spPr>
              <a:xfrm>
                <a:off x="3593396" y="1869776"/>
                <a:ext cx="1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441923" y="1833910"/>
              <a:ext cx="79380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Lifeline1:</a:t>
              </a:r>
            </a:p>
            <a:p>
              <a:pPr algn="ctr"/>
              <a:r>
                <a:rPr lang="en-US" altLang="ko-KR" sz="1200" dirty="0" smtClean="0"/>
                <a:t>User</a:t>
              </a:r>
              <a:endParaRPr lang="ko-KR" altLang="en-US" sz="16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5000" y="2410023"/>
              <a:ext cx="1434503" cy="307777"/>
              <a:chOff x="635000" y="2410023"/>
              <a:chExt cx="1434503" cy="307777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838827" y="2717800"/>
                <a:ext cx="9972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35000" y="2410023"/>
                <a:ext cx="14345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1: </a:t>
                </a:r>
                <a:r>
                  <a:rPr lang="ko-KR" altLang="en-US" sz="1200" dirty="0" smtClean="0"/>
                  <a:t>페이지 이동</a:t>
                </a:r>
                <a:endParaRPr lang="ko-KR" altLang="en-US" sz="12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1841500" y="2692399"/>
              <a:ext cx="120099" cy="3957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899567" y="2498922"/>
              <a:ext cx="3321603" cy="307777"/>
              <a:chOff x="776794" y="2410023"/>
              <a:chExt cx="3321603" cy="307777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76794" y="2410023"/>
                <a:ext cx="3321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일정 조회</a:t>
                </a:r>
                <a:endParaRPr lang="ko-KR" altLang="en-US" sz="1200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179437" y="2750066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230935" y="2602011"/>
              <a:ext cx="2414176" cy="307777"/>
              <a:chOff x="776795" y="2410023"/>
              <a:chExt cx="2414176" cy="307777"/>
            </a:xfrm>
          </p:grpSpPr>
          <p:cxnSp>
            <p:nvCxnSpPr>
              <p:cNvPr id="36" name="직선 화살표 연결선 35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3: </a:t>
                </a:r>
                <a:r>
                  <a:rPr lang="en-US" altLang="ko-KR" sz="1200" dirty="0" err="1" smtClean="0"/>
                  <a:t>getAllCal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647279" y="2724603"/>
              <a:ext cx="1782792" cy="307777"/>
              <a:chOff x="776796" y="2410023"/>
              <a:chExt cx="1782792" cy="307777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4: </a:t>
                </a:r>
                <a:r>
                  <a:rPr lang="en-US" altLang="ko-KR" sz="1200" i="1" dirty="0" err="1"/>
                  <a:t>selectAllCal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7654876" y="28446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430071" y="29292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279537" y="3050394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474979" y="2838903"/>
              <a:ext cx="1782792" cy="307777"/>
              <a:chOff x="776796" y="2410023"/>
              <a:chExt cx="1782792" cy="307777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r>
                  <a:rPr lang="en-US" altLang="ko-KR" sz="1200" dirty="0" smtClean="0"/>
                  <a:t>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9430071" y="37547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9500379" y="3568384"/>
              <a:ext cx="1782792" cy="320477"/>
              <a:chOff x="776796" y="2410023"/>
              <a:chExt cx="1782792" cy="320477"/>
            </a:xfrm>
          </p:grpSpPr>
          <p:cxnSp>
            <p:nvCxnSpPr>
              <p:cNvPr id="49" name="직선 화살표 연결선 48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6: </a:t>
                </a:r>
                <a:r>
                  <a:rPr lang="en-US" altLang="ko-KR" sz="1200" dirty="0" err="1"/>
                  <a:t>getAllCal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647440" y="3776021"/>
              <a:ext cx="1782792" cy="307777"/>
              <a:chOff x="776796" y="2410023"/>
              <a:chExt cx="1782792" cy="307777"/>
            </a:xfrm>
          </p:grpSpPr>
          <p:cxnSp>
            <p:nvCxnSpPr>
              <p:cNvPr id="52" name="직선 화살표 연결선 51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7: </a:t>
                </a:r>
                <a:r>
                  <a:rPr lang="en-US" altLang="ko-KR" sz="1200" dirty="0" err="1"/>
                  <a:t>getAllCal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642176" y="39495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179437" y="4028010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230935" y="3847227"/>
              <a:ext cx="2414176" cy="307777"/>
              <a:chOff x="776795" y="2410023"/>
              <a:chExt cx="2414176" cy="307777"/>
            </a:xfrm>
          </p:grpSpPr>
          <p:cxnSp>
            <p:nvCxnSpPr>
              <p:cNvPr id="57" name="직선 화살표 연결선 56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8: </a:t>
                </a:r>
                <a:r>
                  <a:rPr lang="en-US" altLang="ko-KR" sz="1200" dirty="0" err="1"/>
                  <a:t>getAllCal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907165" y="4066165"/>
              <a:ext cx="108869" cy="2483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907864" y="3923559"/>
              <a:ext cx="3321603" cy="307777"/>
              <a:chOff x="776794" y="2410023"/>
              <a:chExt cx="3321603" cy="307777"/>
            </a:xfrm>
          </p:grpSpPr>
          <p:cxnSp>
            <p:nvCxnSpPr>
              <p:cNvPr id="61" name="직선 화살표 연결선 60"/>
              <p:cNvCxnSpPr/>
              <p:nvPr/>
            </p:nvCxnSpPr>
            <p:spPr>
              <a:xfrm>
                <a:off x="884964" y="2717800"/>
                <a:ext cx="3171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76794" y="2410023"/>
                <a:ext cx="3321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9: </a:t>
                </a:r>
                <a:r>
                  <a:rPr lang="en-US" altLang="ko-KR" sz="1200" dirty="0" err="1"/>
                  <a:t>getAllCal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069503" y="4882051"/>
              <a:ext cx="3152560" cy="307777"/>
              <a:chOff x="945837" y="2410023"/>
              <a:chExt cx="3152560" cy="307777"/>
            </a:xfrm>
          </p:grpSpPr>
          <p:cxnSp>
            <p:nvCxnSpPr>
              <p:cNvPr id="64" name="직선 화살표 연결선 63"/>
              <p:cNvCxnSpPr/>
              <p:nvPr/>
            </p:nvCxnSpPr>
            <p:spPr>
              <a:xfrm>
                <a:off x="945837" y="2717800"/>
                <a:ext cx="31108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945837" y="2410023"/>
                <a:ext cx="3152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10: </a:t>
                </a:r>
                <a:r>
                  <a:rPr lang="en-US" altLang="ko-KR" sz="1200" dirty="0" err="1" smtClean="0"/>
                  <a:t>addEvent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5179437" y="5114244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232600" y="4990585"/>
              <a:ext cx="2414176" cy="307777"/>
              <a:chOff x="776795" y="2410023"/>
              <a:chExt cx="2414176" cy="307777"/>
            </a:xfrm>
          </p:grpSpPr>
          <p:cxnSp>
            <p:nvCxnSpPr>
              <p:cNvPr id="68" name="직선 화살표 연결선 67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11: </a:t>
                </a:r>
                <a:r>
                  <a:rPr lang="en-US" altLang="ko-KR" sz="1200" dirty="0" err="1"/>
                  <a:t>addEvent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665594" y="5061955"/>
              <a:ext cx="1782792" cy="307777"/>
              <a:chOff x="776796" y="2410023"/>
              <a:chExt cx="1782792" cy="307777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12: </a:t>
                </a:r>
                <a:r>
                  <a:rPr lang="en-US" altLang="ko-KR" sz="1200" dirty="0" err="1"/>
                  <a:t>addCal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9480869" y="5158472"/>
              <a:ext cx="1782792" cy="307777"/>
              <a:chOff x="776796" y="2410023"/>
              <a:chExt cx="1782792" cy="307777"/>
            </a:xfrm>
          </p:grpSpPr>
          <p:cxnSp>
            <p:nvCxnSpPr>
              <p:cNvPr id="74" name="직선 화살표 연결선 73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13: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7642176" y="5220030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430071" y="5286960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1257771" y="5204695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7327900" y="5847023"/>
              <a:ext cx="2097068" cy="307777"/>
              <a:chOff x="462520" y="2410023"/>
              <a:chExt cx="2097068" cy="307777"/>
            </a:xfrm>
          </p:grpSpPr>
          <p:cxnSp>
            <p:nvCxnSpPr>
              <p:cNvPr id="80" name="직선 화살표 연결선 79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462520" y="2410023"/>
                <a:ext cx="20970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15: </a:t>
                </a:r>
                <a:r>
                  <a:rPr lang="en-US" altLang="ko-KR" sz="1200" dirty="0" err="1"/>
                  <a:t>addEvent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218235" y="5937969"/>
              <a:ext cx="2414176" cy="307777"/>
              <a:chOff x="776795" y="2410023"/>
              <a:chExt cx="2414176" cy="307777"/>
            </a:xfrm>
          </p:grpSpPr>
          <p:cxnSp>
            <p:nvCxnSpPr>
              <p:cNvPr id="83" name="직선 화살표 연결선 82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16: </a:t>
                </a:r>
                <a:r>
                  <a:rPr lang="en-US" altLang="ko-KR" sz="1200" dirty="0" err="1"/>
                  <a:t>addEvent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9182100" y="5716814"/>
              <a:ext cx="2151871" cy="320477"/>
              <a:chOff x="471217" y="2410023"/>
              <a:chExt cx="2151871" cy="320477"/>
            </a:xfrm>
          </p:grpSpPr>
          <p:cxnSp>
            <p:nvCxnSpPr>
              <p:cNvPr id="86" name="직선 화살표 연결선 85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71217" y="2410023"/>
                <a:ext cx="2151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14: </a:t>
                </a:r>
                <a:r>
                  <a:rPr lang="en-US" altLang="ko-KR" sz="1200" dirty="0" err="1"/>
                  <a:t>addEvent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9430071" y="5986582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642586" y="6079424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179437" y="6091857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924968" y="6079423"/>
              <a:ext cx="3254468" cy="292441"/>
              <a:chOff x="776795" y="2410023"/>
              <a:chExt cx="2349493" cy="307777"/>
            </a:xfrm>
          </p:grpSpPr>
          <p:cxnSp>
            <p:nvCxnSpPr>
              <p:cNvPr id="92" name="직선 화살표 연결선 91"/>
              <p:cNvCxnSpPr/>
              <p:nvPr/>
            </p:nvCxnSpPr>
            <p:spPr>
              <a:xfrm>
                <a:off x="838827" y="2717800"/>
                <a:ext cx="22874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776795" y="2410023"/>
                <a:ext cx="2349493" cy="29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17: </a:t>
                </a:r>
                <a:r>
                  <a:rPr lang="en-US" altLang="ko-KR" sz="1200" dirty="0" err="1" smtClean="0"/>
                  <a:t>ajax</a:t>
                </a:r>
                <a:r>
                  <a:rPr lang="en-US" altLang="ko-KR" sz="1200" dirty="0" smtClean="0"/>
                  <a:t> callback</a:t>
                </a:r>
                <a:endParaRPr lang="ko-KR" altLang="en-US" sz="1200" dirty="0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316538" y="1166065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일정관리 시퀀스 다이어그램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36051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4.5 Sequence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899124" y="1525024"/>
            <a:ext cx="10607076" cy="5140550"/>
            <a:chOff x="441923" y="1146100"/>
            <a:chExt cx="11357559" cy="5504259"/>
          </a:xfrm>
        </p:grpSpPr>
        <p:cxnSp>
          <p:nvCxnSpPr>
            <p:cNvPr id="5" name="직선 연결선 4"/>
            <p:cNvCxnSpPr>
              <a:stCxn id="26" idx="2"/>
            </p:cNvCxnSpPr>
            <p:nvPr/>
          </p:nvCxnSpPr>
          <p:spPr>
            <a:xfrm>
              <a:off x="838827" y="2295575"/>
              <a:ext cx="0" cy="4354784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:\Users\hushe\Desktop\avata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58" y="1146100"/>
              <a:ext cx="668339" cy="66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812636" y="1337745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215548" y="1370375"/>
              <a:ext cx="1241044" cy="5279984"/>
              <a:chOff x="2665101" y="1522411"/>
              <a:chExt cx="1241044" cy="527998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665101" y="1522411"/>
                <a:ext cx="1241044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Lifeline2:</a:t>
                </a:r>
              </a:p>
              <a:p>
                <a:pPr algn="ctr"/>
                <a:r>
                  <a:rPr lang="en-US" altLang="ko-KR" sz="1200" dirty="0" err="1" smtClean="0"/>
                  <a:t>Commuting.jsp</a:t>
                </a:r>
                <a:endParaRPr lang="ko-KR" altLang="en-US" sz="1600" dirty="0"/>
              </a:p>
            </p:txBody>
          </p:sp>
          <p:cxnSp>
            <p:nvCxnSpPr>
              <p:cNvPr id="13" name="직선 연결선 12"/>
              <p:cNvCxnSpPr>
                <a:stCxn id="12" idx="2"/>
              </p:cNvCxnSpPr>
              <p:nvPr/>
            </p:nvCxnSpPr>
            <p:spPr>
              <a:xfrm>
                <a:off x="3285623" y="1984076"/>
                <a:ext cx="0" cy="4818319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404143" y="1365474"/>
              <a:ext cx="1557862" cy="4878226"/>
              <a:chOff x="2902410" y="1522411"/>
              <a:chExt cx="1557862" cy="487822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902410" y="1522411"/>
                <a:ext cx="155786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Lifeline3:</a:t>
                </a:r>
              </a:p>
              <a:p>
                <a:pPr algn="ctr"/>
                <a:r>
                  <a:rPr lang="en-US" altLang="ko-KR" sz="1200" dirty="0" err="1" smtClean="0"/>
                  <a:t>Calendar_Controller</a:t>
                </a:r>
                <a:endParaRPr lang="ko-KR" altLang="en-US" sz="1600" dirty="0"/>
              </a:p>
            </p:txBody>
          </p:sp>
          <p:cxnSp>
            <p:nvCxnSpPr>
              <p:cNvPr id="16" name="직선 연결선 15"/>
              <p:cNvCxnSpPr>
                <a:stCxn id="15" idx="2"/>
              </p:cNvCxnSpPr>
              <p:nvPr/>
            </p:nvCxnSpPr>
            <p:spPr>
              <a:xfrm>
                <a:off x="3681341" y="1984076"/>
                <a:ext cx="0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7010835" y="1389293"/>
              <a:ext cx="1268552" cy="4878226"/>
              <a:chOff x="3402753" y="1522411"/>
              <a:chExt cx="1268552" cy="487822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402753" y="1522411"/>
                <a:ext cx="12685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Lifeline4:</a:t>
                </a:r>
              </a:p>
              <a:p>
                <a:pPr algn="ctr"/>
                <a:r>
                  <a:rPr lang="en-US" altLang="ko-KR" sz="1200" dirty="0" err="1" smtClean="0"/>
                  <a:t>Cal_ServiceImpl</a:t>
                </a:r>
                <a:endParaRPr lang="ko-KR" altLang="en-US" sz="1600" dirty="0"/>
              </a:p>
            </p:txBody>
          </p:sp>
          <p:cxnSp>
            <p:nvCxnSpPr>
              <p:cNvPr id="19" name="직선 연결선 18"/>
              <p:cNvCxnSpPr>
                <a:stCxn id="18" idx="2"/>
              </p:cNvCxnSpPr>
              <p:nvPr/>
            </p:nvCxnSpPr>
            <p:spPr>
              <a:xfrm>
                <a:off x="4037029" y="1984076"/>
                <a:ext cx="1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8855233" y="1401993"/>
              <a:ext cx="1149674" cy="4878226"/>
              <a:chOff x="2623517" y="1522411"/>
              <a:chExt cx="1149674" cy="487822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623517" y="1522411"/>
                <a:ext cx="1149674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Lifeline5:</a:t>
                </a:r>
              </a:p>
              <a:p>
                <a:pPr algn="ctr"/>
                <a:r>
                  <a:rPr lang="en-US" altLang="ko-KR" sz="1200" dirty="0" err="1" smtClean="0"/>
                  <a:t>Calendar_Dao</a:t>
                </a:r>
                <a:endParaRPr lang="ko-KR" altLang="en-US" sz="1600" dirty="0"/>
              </a:p>
            </p:txBody>
          </p:sp>
          <p:cxnSp>
            <p:nvCxnSpPr>
              <p:cNvPr id="22" name="직선 연결선 21"/>
              <p:cNvCxnSpPr>
                <a:stCxn id="21" idx="2"/>
              </p:cNvCxnSpPr>
              <p:nvPr/>
            </p:nvCxnSpPr>
            <p:spPr>
              <a:xfrm>
                <a:off x="3198354" y="1984076"/>
                <a:ext cx="0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0734190" y="1415624"/>
              <a:ext cx="1065292" cy="4878226"/>
              <a:chOff x="3060750" y="1408111"/>
              <a:chExt cx="1065292" cy="487822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060750" y="1408111"/>
                <a:ext cx="106529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Lifeline6:</a:t>
                </a:r>
              </a:p>
              <a:p>
                <a:pPr algn="ctr"/>
                <a:r>
                  <a:rPr lang="en-US" altLang="ko-KR" sz="1200" dirty="0"/>
                  <a:t>Calendar</a:t>
                </a:r>
                <a:r>
                  <a:rPr lang="en-US" altLang="ko-KR" sz="1200" dirty="0" smtClean="0"/>
                  <a:t>.xml</a:t>
                </a:r>
                <a:endParaRPr lang="ko-KR" altLang="en-US" sz="1600" dirty="0"/>
              </a:p>
            </p:txBody>
          </p:sp>
          <p:cxnSp>
            <p:nvCxnSpPr>
              <p:cNvPr id="25" name="직선 연결선 24"/>
              <p:cNvCxnSpPr>
                <a:stCxn id="24" idx="2"/>
              </p:cNvCxnSpPr>
              <p:nvPr/>
            </p:nvCxnSpPr>
            <p:spPr>
              <a:xfrm>
                <a:off x="3593396" y="1869776"/>
                <a:ext cx="1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441923" y="1833910"/>
              <a:ext cx="79380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Lifeline1:</a:t>
              </a:r>
            </a:p>
            <a:p>
              <a:pPr algn="ctr"/>
              <a:r>
                <a:rPr lang="en-US" altLang="ko-KR" sz="1200" dirty="0" smtClean="0"/>
                <a:t>User</a:t>
              </a:r>
              <a:endParaRPr lang="ko-KR" altLang="en-US" sz="16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5000" y="2410023"/>
              <a:ext cx="1434503" cy="307777"/>
              <a:chOff x="635000" y="2410023"/>
              <a:chExt cx="1434503" cy="307777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838827" y="2717800"/>
                <a:ext cx="9972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35000" y="2410023"/>
                <a:ext cx="14345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1: </a:t>
                </a:r>
                <a:r>
                  <a:rPr lang="ko-KR" altLang="en-US" sz="1200" dirty="0" smtClean="0"/>
                  <a:t>페이지 이동</a:t>
                </a:r>
                <a:endParaRPr lang="ko-KR" altLang="en-US" sz="12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1841500" y="2692399"/>
              <a:ext cx="120099" cy="3957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899567" y="2498922"/>
              <a:ext cx="3321603" cy="307777"/>
              <a:chOff x="776794" y="2410023"/>
              <a:chExt cx="3321603" cy="307777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76794" y="2410023"/>
                <a:ext cx="3321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근태 조회</a:t>
                </a:r>
                <a:endParaRPr lang="ko-KR" altLang="en-US" sz="1200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179437" y="2750066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230935" y="2602011"/>
              <a:ext cx="2414176" cy="307777"/>
              <a:chOff x="776795" y="2410023"/>
              <a:chExt cx="2414176" cy="307777"/>
            </a:xfrm>
          </p:grpSpPr>
          <p:cxnSp>
            <p:nvCxnSpPr>
              <p:cNvPr id="36" name="직선 화살표 연결선 35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3: </a:t>
                </a:r>
                <a:r>
                  <a:rPr lang="en-US" altLang="ko-KR" sz="1200" dirty="0" smtClean="0"/>
                  <a:t>view()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647279" y="2724603"/>
              <a:ext cx="1782792" cy="307777"/>
              <a:chOff x="776796" y="2410023"/>
              <a:chExt cx="1782792" cy="307777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4: </a:t>
                </a:r>
                <a:r>
                  <a:rPr lang="en-US" altLang="ko-KR" sz="1200" dirty="0"/>
                  <a:t>view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7654876" y="28446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430071" y="29292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279537" y="3050394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474979" y="2838903"/>
              <a:ext cx="1782792" cy="307777"/>
              <a:chOff x="776796" y="2410023"/>
              <a:chExt cx="1782792" cy="307777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r>
                  <a:rPr lang="en-US" altLang="ko-KR" sz="1200" dirty="0" smtClean="0"/>
                  <a:t>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9430071" y="37547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9500379" y="3568384"/>
              <a:ext cx="1782792" cy="320477"/>
              <a:chOff x="776796" y="2410023"/>
              <a:chExt cx="1782792" cy="320477"/>
            </a:xfrm>
          </p:grpSpPr>
          <p:cxnSp>
            <p:nvCxnSpPr>
              <p:cNvPr id="49" name="직선 화살표 연결선 48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6: </a:t>
                </a:r>
                <a:r>
                  <a:rPr lang="en-US" altLang="ko-KR" sz="1200" dirty="0"/>
                  <a:t>view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647440" y="3776021"/>
              <a:ext cx="1782792" cy="307777"/>
              <a:chOff x="776796" y="2410023"/>
              <a:chExt cx="1782792" cy="307777"/>
            </a:xfrm>
          </p:grpSpPr>
          <p:cxnSp>
            <p:nvCxnSpPr>
              <p:cNvPr id="52" name="직선 화살표 연결선 51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7: </a:t>
                </a:r>
                <a:r>
                  <a:rPr lang="en-US" altLang="ko-KR" sz="1200" dirty="0"/>
                  <a:t>view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642176" y="39495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179437" y="4028010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230935" y="3847227"/>
              <a:ext cx="2414176" cy="307777"/>
              <a:chOff x="776795" y="2410023"/>
              <a:chExt cx="2414176" cy="307777"/>
            </a:xfrm>
          </p:grpSpPr>
          <p:cxnSp>
            <p:nvCxnSpPr>
              <p:cNvPr id="57" name="직선 화살표 연결선 56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8: </a:t>
                </a:r>
                <a:r>
                  <a:rPr lang="en-US" altLang="ko-KR" sz="1200" dirty="0"/>
                  <a:t>view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907165" y="4066165"/>
              <a:ext cx="108869" cy="2483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907864" y="3923559"/>
              <a:ext cx="3321603" cy="307777"/>
              <a:chOff x="776794" y="2410023"/>
              <a:chExt cx="3321603" cy="307777"/>
            </a:xfrm>
          </p:grpSpPr>
          <p:cxnSp>
            <p:nvCxnSpPr>
              <p:cNvPr id="61" name="직선 화살표 연결선 60"/>
              <p:cNvCxnSpPr/>
              <p:nvPr/>
            </p:nvCxnSpPr>
            <p:spPr>
              <a:xfrm>
                <a:off x="884964" y="2717800"/>
                <a:ext cx="3171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76794" y="2410023"/>
                <a:ext cx="3321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9: </a:t>
                </a:r>
                <a:r>
                  <a:rPr lang="en-US" altLang="ko-KR" sz="1200" dirty="0" err="1"/>
                  <a:t>ajax</a:t>
                </a:r>
                <a:r>
                  <a:rPr lang="en-US" altLang="ko-KR" sz="1200" dirty="0"/>
                  <a:t> callback</a:t>
                </a:r>
                <a:endParaRPr lang="ko-KR" altLang="en-US" sz="1200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069503" y="4882051"/>
              <a:ext cx="3152560" cy="307777"/>
              <a:chOff x="945837" y="2410023"/>
              <a:chExt cx="3152560" cy="307777"/>
            </a:xfrm>
          </p:grpSpPr>
          <p:cxnSp>
            <p:nvCxnSpPr>
              <p:cNvPr id="64" name="직선 화살표 연결선 63"/>
              <p:cNvCxnSpPr/>
              <p:nvPr/>
            </p:nvCxnSpPr>
            <p:spPr>
              <a:xfrm>
                <a:off x="945837" y="2717800"/>
                <a:ext cx="31108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945837" y="2410023"/>
                <a:ext cx="3152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10: </a:t>
                </a:r>
                <a:r>
                  <a:rPr lang="ko-KR" altLang="en-US" sz="1200" dirty="0" smtClean="0"/>
                  <a:t>출근 체크</a:t>
                </a:r>
                <a:endParaRPr lang="ko-KR" altLang="en-US" sz="1200" dirty="0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5179437" y="5114244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232600" y="4990585"/>
              <a:ext cx="2414176" cy="307777"/>
              <a:chOff x="776795" y="2410023"/>
              <a:chExt cx="2414176" cy="307777"/>
            </a:xfrm>
          </p:grpSpPr>
          <p:cxnSp>
            <p:nvCxnSpPr>
              <p:cNvPr id="68" name="직선 화살표 연결선 67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11: arrive()</a:t>
                </a:r>
                <a:endParaRPr lang="ko-KR" altLang="en-US" sz="12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665594" y="5061955"/>
              <a:ext cx="1782792" cy="307777"/>
              <a:chOff x="776796" y="2410023"/>
              <a:chExt cx="1782792" cy="30777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12: </a:t>
                </a:r>
                <a:r>
                  <a:rPr lang="en-US" altLang="ko-KR" sz="1100" i="1" dirty="0" err="1"/>
                  <a:t>insertCommuting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  <p:cxnSp>
            <p:nvCxnSpPr>
              <p:cNvPr id="72" name="직선 화살표 연결선 71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9480869" y="5158472"/>
              <a:ext cx="1782792" cy="307777"/>
              <a:chOff x="776796" y="2410023"/>
              <a:chExt cx="1782792" cy="307777"/>
            </a:xfrm>
          </p:grpSpPr>
          <p:cxnSp>
            <p:nvCxnSpPr>
              <p:cNvPr id="74" name="직선 화살표 연결선 73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13: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7642176" y="5220030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430071" y="5286960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1257771" y="5204695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7327900" y="5847023"/>
              <a:ext cx="2097068" cy="307777"/>
              <a:chOff x="462520" y="2410023"/>
              <a:chExt cx="2097068" cy="307777"/>
            </a:xfrm>
          </p:grpSpPr>
          <p:cxnSp>
            <p:nvCxnSpPr>
              <p:cNvPr id="80" name="직선 화살표 연결선 79"/>
              <p:cNvCxnSpPr/>
              <p:nvPr/>
            </p:nvCxnSpPr>
            <p:spPr>
              <a:xfrm>
                <a:off x="898364" y="2705100"/>
                <a:ext cx="1661224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462520" y="2410023"/>
                <a:ext cx="20970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15: </a:t>
                </a:r>
                <a:r>
                  <a:rPr lang="en-US" altLang="ko-KR" sz="1200" dirty="0"/>
                  <a:t>arrive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218235" y="5937969"/>
              <a:ext cx="2414176" cy="307777"/>
              <a:chOff x="776795" y="2410023"/>
              <a:chExt cx="2414176" cy="307777"/>
            </a:xfrm>
          </p:grpSpPr>
          <p:cxnSp>
            <p:nvCxnSpPr>
              <p:cNvPr id="83" name="직선 화살표 연결선 82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16: </a:t>
                </a:r>
                <a:r>
                  <a:rPr lang="en-US" altLang="ko-KR" sz="1200" dirty="0"/>
                  <a:t>arrive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9182100" y="5716814"/>
              <a:ext cx="2151871" cy="320477"/>
              <a:chOff x="471217" y="2410023"/>
              <a:chExt cx="2151871" cy="320477"/>
            </a:xfrm>
          </p:grpSpPr>
          <p:cxnSp>
            <p:nvCxnSpPr>
              <p:cNvPr id="86" name="직선 화살표 연결선 85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71217" y="2410023"/>
                <a:ext cx="2151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14: </a:t>
                </a:r>
                <a:r>
                  <a:rPr lang="en-US" altLang="ko-KR" sz="1200" dirty="0"/>
                  <a:t>arrive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9430071" y="5986582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642586" y="6079424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179437" y="6091857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924968" y="6079423"/>
              <a:ext cx="3254468" cy="292441"/>
              <a:chOff x="776795" y="2410023"/>
              <a:chExt cx="2349493" cy="307777"/>
            </a:xfrm>
          </p:grpSpPr>
          <p:cxnSp>
            <p:nvCxnSpPr>
              <p:cNvPr id="92" name="직선 화살표 연결선 91"/>
              <p:cNvCxnSpPr/>
              <p:nvPr/>
            </p:nvCxnSpPr>
            <p:spPr>
              <a:xfrm>
                <a:off x="838827" y="2717800"/>
                <a:ext cx="22874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776795" y="2410023"/>
                <a:ext cx="2349493" cy="29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17: </a:t>
                </a:r>
                <a:r>
                  <a:rPr lang="en-US" altLang="ko-KR" sz="1200" dirty="0" err="1" smtClean="0"/>
                  <a:t>ajax</a:t>
                </a:r>
                <a:r>
                  <a:rPr lang="en-US" altLang="ko-KR" sz="1200" dirty="0" smtClean="0"/>
                  <a:t> callback</a:t>
                </a:r>
                <a:endParaRPr lang="ko-KR" altLang="en-US" sz="1200" dirty="0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316538" y="1166065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근태관리 시퀀스 다이어그램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71645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4.5 Sequence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755080" y="1520055"/>
            <a:ext cx="10621737" cy="5176517"/>
            <a:chOff x="416794" y="1146100"/>
            <a:chExt cx="11294234" cy="5504259"/>
          </a:xfrm>
        </p:grpSpPr>
        <p:cxnSp>
          <p:nvCxnSpPr>
            <p:cNvPr id="5" name="직선 연결선 4"/>
            <p:cNvCxnSpPr>
              <a:stCxn id="26" idx="2"/>
            </p:cNvCxnSpPr>
            <p:nvPr/>
          </p:nvCxnSpPr>
          <p:spPr>
            <a:xfrm>
              <a:off x="838827" y="2324804"/>
              <a:ext cx="0" cy="4325555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:\Users\hushe\Desktop\avata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58" y="1146100"/>
              <a:ext cx="668339" cy="66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812636" y="1337745"/>
              <a:ext cx="196427" cy="359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234897" y="1370375"/>
              <a:ext cx="1202350" cy="5279984"/>
              <a:chOff x="2684450" y="1522411"/>
              <a:chExt cx="1202350" cy="527998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684450" y="1522411"/>
                <a:ext cx="1202350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Lifeline2:</a:t>
                </a:r>
              </a:p>
              <a:p>
                <a:pPr algn="ctr"/>
                <a:r>
                  <a:rPr lang="en-US" altLang="ko-KR" sz="1200" dirty="0" err="1" smtClean="0"/>
                  <a:t>emailwrite.jsp</a:t>
                </a:r>
                <a:endParaRPr lang="ko-KR" altLang="en-US" sz="1600" dirty="0"/>
              </a:p>
            </p:txBody>
          </p:sp>
          <p:cxnSp>
            <p:nvCxnSpPr>
              <p:cNvPr id="13" name="직선 연결선 12"/>
              <p:cNvCxnSpPr>
                <a:stCxn id="12" idx="2"/>
              </p:cNvCxnSpPr>
              <p:nvPr/>
            </p:nvCxnSpPr>
            <p:spPr>
              <a:xfrm>
                <a:off x="3285625" y="2013306"/>
                <a:ext cx="1" cy="4789089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484369" y="1365474"/>
              <a:ext cx="1397412" cy="4878226"/>
              <a:chOff x="2982636" y="1522411"/>
              <a:chExt cx="1397412" cy="487822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982636" y="1522411"/>
                <a:ext cx="1397412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Lifeline3:</a:t>
                </a:r>
              </a:p>
              <a:p>
                <a:pPr algn="ctr"/>
                <a:r>
                  <a:rPr lang="en-US" altLang="ko-KR" sz="1200" dirty="0" err="1" smtClean="0"/>
                  <a:t>Email_Controller</a:t>
                </a:r>
                <a:endParaRPr lang="ko-KR" altLang="en-US" sz="1600" dirty="0"/>
              </a:p>
            </p:txBody>
          </p:sp>
          <p:cxnSp>
            <p:nvCxnSpPr>
              <p:cNvPr id="16" name="직선 연결선 15"/>
              <p:cNvCxnSpPr>
                <a:stCxn id="15" idx="2"/>
              </p:cNvCxnSpPr>
              <p:nvPr/>
            </p:nvCxnSpPr>
            <p:spPr>
              <a:xfrm>
                <a:off x="3681343" y="20133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6888009" y="1389293"/>
              <a:ext cx="1514205" cy="4878226"/>
              <a:chOff x="3279927" y="1522411"/>
              <a:chExt cx="1514205" cy="487822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279927" y="1522411"/>
                <a:ext cx="1514205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Lifeline4:</a:t>
                </a:r>
              </a:p>
              <a:p>
                <a:pPr algn="ctr"/>
                <a:r>
                  <a:rPr lang="en-US" altLang="ko-KR" sz="1200" dirty="0" err="1" smtClean="0"/>
                  <a:t>Email_ServiceImpl</a:t>
                </a:r>
                <a:endParaRPr lang="ko-KR" altLang="en-US" sz="1600" dirty="0"/>
              </a:p>
            </p:txBody>
          </p:sp>
          <p:cxnSp>
            <p:nvCxnSpPr>
              <p:cNvPr id="19" name="직선 연결선 18"/>
              <p:cNvCxnSpPr>
                <a:stCxn id="18" idx="2"/>
              </p:cNvCxnSpPr>
              <p:nvPr/>
            </p:nvCxnSpPr>
            <p:spPr>
              <a:xfrm>
                <a:off x="4037029" y="20133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8948380" y="1401993"/>
              <a:ext cx="963380" cy="4878226"/>
              <a:chOff x="2716664" y="1522411"/>
              <a:chExt cx="963380" cy="487822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716664" y="1522411"/>
                <a:ext cx="963380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Lifeline5:</a:t>
                </a:r>
              </a:p>
              <a:p>
                <a:pPr algn="ctr"/>
                <a:r>
                  <a:rPr lang="en-US" altLang="ko-KR" sz="1200" dirty="0" err="1" smtClean="0"/>
                  <a:t>Email_Dao</a:t>
                </a:r>
                <a:endParaRPr lang="ko-KR" altLang="en-US" sz="1600" dirty="0"/>
              </a:p>
            </p:txBody>
          </p:sp>
          <p:cxnSp>
            <p:nvCxnSpPr>
              <p:cNvPr id="22" name="직선 연결선 21"/>
              <p:cNvCxnSpPr>
                <a:stCxn id="21" idx="2"/>
              </p:cNvCxnSpPr>
              <p:nvPr/>
            </p:nvCxnSpPr>
            <p:spPr>
              <a:xfrm>
                <a:off x="3198355" y="20133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0822645" y="1415624"/>
              <a:ext cx="888383" cy="4878226"/>
              <a:chOff x="3149205" y="1408111"/>
              <a:chExt cx="888383" cy="487822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149205" y="1408111"/>
                <a:ext cx="888383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Lifeline6:</a:t>
                </a:r>
              </a:p>
              <a:p>
                <a:pPr algn="ctr"/>
                <a:r>
                  <a:rPr lang="en-US" altLang="ko-KR" sz="1200" dirty="0" smtClean="0"/>
                  <a:t>Email.xml</a:t>
                </a:r>
                <a:endParaRPr lang="ko-KR" altLang="en-US" sz="1600" dirty="0"/>
              </a:p>
            </p:txBody>
          </p:sp>
          <p:cxnSp>
            <p:nvCxnSpPr>
              <p:cNvPr id="25" name="직선 연결선 24"/>
              <p:cNvCxnSpPr>
                <a:stCxn id="24" idx="2"/>
              </p:cNvCxnSpPr>
              <p:nvPr/>
            </p:nvCxnSpPr>
            <p:spPr>
              <a:xfrm>
                <a:off x="3593396" y="18990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416794" y="1833909"/>
              <a:ext cx="844066" cy="490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Lifeline1:</a:t>
              </a:r>
            </a:p>
            <a:p>
              <a:pPr algn="ctr"/>
              <a:r>
                <a:rPr lang="en-US" altLang="ko-KR" sz="1200" dirty="0" smtClean="0"/>
                <a:t>User</a:t>
              </a:r>
              <a:endParaRPr lang="ko-KR" altLang="en-US" sz="16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5000" y="2410023"/>
              <a:ext cx="1434503" cy="307777"/>
              <a:chOff x="635000" y="2410023"/>
              <a:chExt cx="1434503" cy="307777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838827" y="2717800"/>
                <a:ext cx="9972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35000" y="2410023"/>
                <a:ext cx="1434503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1: </a:t>
                </a:r>
                <a:r>
                  <a:rPr lang="ko-KR" altLang="en-US" sz="1200" dirty="0" smtClean="0"/>
                  <a:t>페이지 이동</a:t>
                </a:r>
                <a:endParaRPr lang="ko-KR" altLang="en-US" sz="12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1841500" y="2692399"/>
              <a:ext cx="120099" cy="706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899567" y="2498922"/>
              <a:ext cx="3321603" cy="307777"/>
              <a:chOff x="776794" y="2410023"/>
              <a:chExt cx="3321603" cy="307777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76794" y="2410023"/>
                <a:ext cx="3321603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err="1" smtClean="0"/>
                  <a:t>이메일</a:t>
                </a:r>
                <a:r>
                  <a:rPr lang="ko-KR" altLang="en-US" sz="1200" dirty="0" smtClean="0"/>
                  <a:t> 작성</a:t>
                </a:r>
                <a:endParaRPr lang="ko-KR" altLang="en-US" sz="1200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179436" y="2750067"/>
              <a:ext cx="113531" cy="300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230935" y="2602011"/>
              <a:ext cx="2414176" cy="307777"/>
              <a:chOff x="776795" y="2410023"/>
              <a:chExt cx="2414176" cy="307777"/>
            </a:xfrm>
          </p:grpSpPr>
          <p:cxnSp>
            <p:nvCxnSpPr>
              <p:cNvPr id="36" name="직선 화살표 연결선 35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76795" y="2410023"/>
                <a:ext cx="2414175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3: </a:t>
                </a:r>
                <a:r>
                  <a:rPr lang="en-US" altLang="ko-KR" sz="1200" dirty="0" err="1"/>
                  <a:t>emailWrite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647279" y="2724603"/>
              <a:ext cx="1782792" cy="307777"/>
              <a:chOff x="776796" y="2410023"/>
              <a:chExt cx="1782792" cy="307777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4: </a:t>
                </a:r>
                <a:r>
                  <a:rPr lang="en-US" altLang="ko-KR" sz="1200" dirty="0" err="1" smtClean="0"/>
                  <a:t>getAccount</a:t>
                </a:r>
                <a:r>
                  <a:rPr lang="en-US" altLang="ko-KR" sz="1200" dirty="0"/>
                  <a:t>()</a:t>
                </a:r>
                <a:endParaRPr lang="ko-KR" altLang="en-US" sz="12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7654876" y="2844673"/>
              <a:ext cx="96578" cy="30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430071" y="29292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279537" y="3050394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474979" y="2838903"/>
              <a:ext cx="1782792" cy="307777"/>
              <a:chOff x="776796" y="2410023"/>
              <a:chExt cx="1782792" cy="307777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r>
                  <a:rPr lang="en-US" altLang="ko-KR" sz="1200" dirty="0" smtClean="0"/>
                  <a:t>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9430071" y="37547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9500379" y="3568384"/>
              <a:ext cx="1782792" cy="320477"/>
              <a:chOff x="776796" y="2410023"/>
              <a:chExt cx="1782792" cy="320477"/>
            </a:xfrm>
          </p:grpSpPr>
          <p:cxnSp>
            <p:nvCxnSpPr>
              <p:cNvPr id="49" name="직선 화살표 연결선 48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76796" y="2410023"/>
                <a:ext cx="1782792" cy="2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6: </a:t>
                </a:r>
                <a:r>
                  <a:rPr lang="en-US" altLang="ko-KR" sz="1200" dirty="0" err="1" smtClean="0"/>
                  <a:t>getAccount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647440" y="3776021"/>
              <a:ext cx="1782792" cy="307777"/>
              <a:chOff x="776796" y="2410023"/>
              <a:chExt cx="1782792" cy="307777"/>
            </a:xfrm>
          </p:grpSpPr>
          <p:cxnSp>
            <p:nvCxnSpPr>
              <p:cNvPr id="52" name="직선 화살표 연결선 51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7: </a:t>
                </a:r>
                <a:r>
                  <a:rPr lang="en-US" altLang="ko-KR" sz="1200" dirty="0" err="1" smtClean="0"/>
                  <a:t>getAccount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642176" y="39495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54143" y="5396919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79437" y="5362719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642176" y="519021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430071" y="510805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1279537" y="4358688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7326838" y="5033230"/>
              <a:ext cx="2097068" cy="307777"/>
              <a:chOff x="462520" y="2410023"/>
              <a:chExt cx="2097068" cy="307777"/>
            </a:xfrm>
          </p:grpSpPr>
          <p:cxnSp>
            <p:nvCxnSpPr>
              <p:cNvPr id="61" name="직선 화살표 연결선 60"/>
              <p:cNvCxnSpPr/>
              <p:nvPr/>
            </p:nvCxnSpPr>
            <p:spPr>
              <a:xfrm>
                <a:off x="898364" y="2705100"/>
                <a:ext cx="1661224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62520" y="2410023"/>
                <a:ext cx="2097068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11: send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218235" y="5172666"/>
              <a:ext cx="2414176" cy="307777"/>
              <a:chOff x="776795" y="2410023"/>
              <a:chExt cx="2414176" cy="307777"/>
            </a:xfrm>
          </p:grpSpPr>
          <p:cxnSp>
            <p:nvCxnSpPr>
              <p:cNvPr id="64" name="직선 화살표 연결선 63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76795" y="2410023"/>
                <a:ext cx="2414175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12: send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196778" y="4904722"/>
              <a:ext cx="2151871" cy="320477"/>
              <a:chOff x="471217" y="2410023"/>
              <a:chExt cx="2151871" cy="320477"/>
            </a:xfrm>
          </p:grpSpPr>
          <p:cxnSp>
            <p:nvCxnSpPr>
              <p:cNvPr id="67" name="직선 화살표 연결선 66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471217" y="2410023"/>
                <a:ext cx="2151871" cy="2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10: send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141335" y="5324058"/>
              <a:ext cx="2138932" cy="294536"/>
              <a:chOff x="713081" y="2410023"/>
              <a:chExt cx="2532598" cy="309982"/>
            </a:xfrm>
          </p:grpSpPr>
          <p:cxnSp>
            <p:nvCxnSpPr>
              <p:cNvPr id="70" name="직선 화살표 연결선 69"/>
              <p:cNvCxnSpPr/>
              <p:nvPr/>
            </p:nvCxnSpPr>
            <p:spPr>
              <a:xfrm>
                <a:off x="838827" y="2717800"/>
                <a:ext cx="22874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713081" y="2410023"/>
                <a:ext cx="2532598" cy="30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13</a:t>
                </a:r>
                <a:r>
                  <a:rPr lang="en-US" altLang="ko-KR" sz="1200" dirty="0"/>
                  <a:t>: </a:t>
                </a:r>
                <a:r>
                  <a:rPr lang="en-US" altLang="ko-KR" sz="1200" dirty="0" err="1" smtClean="0"/>
                  <a:t>emailList.jsp</a:t>
                </a:r>
                <a:r>
                  <a:rPr lang="ko-KR" altLang="en-US" sz="1200" dirty="0" smtClean="0"/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이동</a:t>
                </a:r>
                <a:endParaRPr lang="ko-KR" altLang="en-US" sz="1200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692187" y="4090016"/>
              <a:ext cx="1782792" cy="307777"/>
              <a:chOff x="776796" y="2410023"/>
              <a:chExt cx="1782792" cy="307777"/>
            </a:xfrm>
          </p:grpSpPr>
          <p:cxnSp>
            <p:nvCxnSpPr>
              <p:cNvPr id="73" name="직선 화살표 연결선 72"/>
              <p:cNvCxnSpPr/>
              <p:nvPr/>
            </p:nvCxnSpPr>
            <p:spPr>
              <a:xfrm>
                <a:off x="838827" y="2717800"/>
                <a:ext cx="16707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8: send()</a:t>
                </a:r>
                <a:endParaRPr lang="ko-KR" altLang="en-US" sz="1200" dirty="0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9424968" y="42629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9476867" y="4273791"/>
              <a:ext cx="1782792" cy="307777"/>
              <a:chOff x="776796" y="2410023"/>
              <a:chExt cx="1782792" cy="307777"/>
            </a:xfrm>
          </p:grpSpPr>
          <p:cxnSp>
            <p:nvCxnSpPr>
              <p:cNvPr id="77" name="직선 화살표 연결선 76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9: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2597430" y="1370375"/>
              <a:ext cx="1087809" cy="4878226"/>
              <a:chOff x="2749827" y="1522411"/>
              <a:chExt cx="1087809" cy="487822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749827" y="1522411"/>
                <a:ext cx="1087809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Lifeline7:</a:t>
                </a:r>
              </a:p>
              <a:p>
                <a:pPr algn="ctr"/>
                <a:r>
                  <a:rPr lang="en-US" altLang="ko-KR" sz="1200" dirty="0" err="1" smtClean="0"/>
                  <a:t>emailList.jsp</a:t>
                </a:r>
                <a:endParaRPr lang="ko-KR" altLang="en-US" sz="1600" dirty="0"/>
              </a:p>
            </p:txBody>
          </p:sp>
          <p:cxnSp>
            <p:nvCxnSpPr>
              <p:cNvPr id="81" name="직선 연결선 80"/>
              <p:cNvCxnSpPr>
                <a:stCxn id="80" idx="2"/>
              </p:cNvCxnSpPr>
              <p:nvPr/>
            </p:nvCxnSpPr>
            <p:spPr>
              <a:xfrm>
                <a:off x="3293732" y="20133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3316538" y="1166065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전자메일 시퀀스 다이어그램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9796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271099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시연순서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주요기술 설명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화면 별 기능 설명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AWS </a:t>
            </a: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서비스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페이지 링크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5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시</a:t>
            </a:r>
            <a:r>
              <a:rPr lang="ko-KR" altLang="en-US" sz="3200" b="1" dirty="0">
                <a:solidFill>
                  <a:schemeClr val="bg1"/>
                </a:solidFill>
              </a:rPr>
              <a:t>연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" y="3913031"/>
            <a:ext cx="12192000" cy="46653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이등변 삼각형 1"/>
          <p:cNvSpPr/>
          <p:nvPr/>
        </p:nvSpPr>
        <p:spPr>
          <a:xfrm>
            <a:off x="536655" y="330654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이등변 삼각형 12"/>
          <p:cNvSpPr/>
          <p:nvPr/>
        </p:nvSpPr>
        <p:spPr>
          <a:xfrm>
            <a:off x="3714433" y="330654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이등변 삼각형 13"/>
          <p:cNvSpPr/>
          <p:nvPr/>
        </p:nvSpPr>
        <p:spPr>
          <a:xfrm>
            <a:off x="6724998" y="3345006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이등변 삼각형 14"/>
          <p:cNvSpPr/>
          <p:nvPr/>
        </p:nvSpPr>
        <p:spPr>
          <a:xfrm>
            <a:off x="9758738" y="330654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2111829" y="437956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5258794" y="437956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8214822" y="4379562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5.1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시연순서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9" name="TextBox 115">
            <a:extLst>
              <a:ext uri="{FF2B5EF4-FFF2-40B4-BE49-F238E27FC236}">
                <a16:creationId xmlns="" xmlns:a16="http://schemas.microsoft.com/office/drawing/2014/main" id="{7B4C775E-BEAA-4A6C-99F8-DE5298869413}"/>
              </a:ext>
            </a:extLst>
          </p:cNvPr>
          <p:cNvSpPr txBox="1"/>
          <p:nvPr/>
        </p:nvSpPr>
        <p:spPr>
          <a:xfrm>
            <a:off x="5843159" y="2550042"/>
            <a:ext cx="2943854" cy="6524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근태관리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출퇴근 확인 및 사유등록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118">
            <a:extLst>
              <a:ext uri="{FF2B5EF4-FFF2-40B4-BE49-F238E27FC236}">
                <a16:creationId xmlns="" xmlns:a16="http://schemas.microsoft.com/office/drawing/2014/main" id="{EAC3EA22-BFAE-47BE-9B07-767BDC5607C4}"/>
              </a:ext>
            </a:extLst>
          </p:cNvPr>
          <p:cNvSpPr txBox="1"/>
          <p:nvPr/>
        </p:nvSpPr>
        <p:spPr>
          <a:xfrm>
            <a:off x="85009" y="2167790"/>
            <a:ext cx="2083470" cy="93255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회원가입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가입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, 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ID/PW E-Mail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찾기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TextBox 122">
            <a:extLst>
              <a:ext uri="{FF2B5EF4-FFF2-40B4-BE49-F238E27FC236}">
                <a16:creationId xmlns="" xmlns:a16="http://schemas.microsoft.com/office/drawing/2014/main" id="{889D978B-9580-45E3-B238-E22F3F1EA62E}"/>
              </a:ext>
            </a:extLst>
          </p:cNvPr>
          <p:cNvSpPr txBox="1"/>
          <p:nvPr/>
        </p:nvSpPr>
        <p:spPr>
          <a:xfrm>
            <a:off x="7752572" y="5266807"/>
            <a:ext cx="2104678" cy="62009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게시판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]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작성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댓글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TextBox 130">
            <a:extLst>
              <a:ext uri="{FF2B5EF4-FFF2-40B4-BE49-F238E27FC236}">
                <a16:creationId xmlns="" xmlns:a16="http://schemas.microsoft.com/office/drawing/2014/main" id="{70C1FFF0-CBE4-46E6-AC7E-F9113FA6B127}"/>
              </a:ext>
            </a:extLst>
          </p:cNvPr>
          <p:cNvSpPr txBox="1"/>
          <p:nvPr/>
        </p:nvSpPr>
        <p:spPr>
          <a:xfrm>
            <a:off x="4883442" y="5280688"/>
            <a:ext cx="1930878" cy="62163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일정관리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일정 등록 및 삭제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TextBox 138">
            <a:extLst>
              <a:ext uri="{FF2B5EF4-FFF2-40B4-BE49-F238E27FC236}">
                <a16:creationId xmlns="" xmlns:a16="http://schemas.microsoft.com/office/drawing/2014/main" id="{169EE94C-B7BD-4E43-8F35-502D610A0B60}"/>
              </a:ext>
            </a:extLst>
          </p:cNvPr>
          <p:cNvSpPr txBox="1"/>
          <p:nvPr/>
        </p:nvSpPr>
        <p:spPr>
          <a:xfrm>
            <a:off x="3292007" y="2580883"/>
            <a:ext cx="2104678" cy="62163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전자메일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메일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송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수신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삭제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130">
            <a:extLst>
              <a:ext uri="{FF2B5EF4-FFF2-40B4-BE49-F238E27FC236}">
                <a16:creationId xmlns="" xmlns:a16="http://schemas.microsoft.com/office/drawing/2014/main" id="{9263A400-F53A-432A-95AA-B674B7447104}"/>
              </a:ext>
            </a:extLst>
          </p:cNvPr>
          <p:cNvSpPr txBox="1"/>
          <p:nvPr/>
        </p:nvSpPr>
        <p:spPr>
          <a:xfrm>
            <a:off x="9383388" y="2020730"/>
            <a:ext cx="1930878" cy="118178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관리자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조직 및 회원관리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결재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일정 관리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통계 그래프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23" y="3913031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17997" y="3961630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20602" y="3913031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64962" y="3962024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31167" y="3913031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20991" y="3962024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64907" y="3913031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126">
            <a:extLst>
              <a:ext uri="{FF2B5EF4-FFF2-40B4-BE49-F238E27FC236}">
                <a16:creationId xmlns="" xmlns:a16="http://schemas.microsoft.com/office/drawing/2014/main" id="{BE8D7568-4E4B-463E-8B95-F65324150A33}"/>
              </a:ext>
            </a:extLst>
          </p:cNvPr>
          <p:cNvSpPr txBox="1"/>
          <p:nvPr/>
        </p:nvSpPr>
        <p:spPr>
          <a:xfrm>
            <a:off x="1736477" y="5265268"/>
            <a:ext cx="1930878" cy="62163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전자결재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기안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작성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결재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삭제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15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51253" y="2471980"/>
            <a:ext cx="11762071" cy="2219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原创设计师QQ598969553      _8">
            <a:extLst>
              <a:ext uri="{FF2B5EF4-FFF2-40B4-BE49-F238E27FC236}">
                <a16:creationId xmlns="" xmlns:a16="http://schemas.microsoft.com/office/drawing/2014/main" id="{18B39147-97FE-4C8C-92F9-624C7D92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77" y="3991578"/>
            <a:ext cx="2116234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ko-KR" altLang="en-US" b="1" dirty="0" smtClean="0">
                <a:solidFill>
                  <a:srgbClr val="FFFFFF"/>
                </a:solidFill>
                <a:latin typeface="+mn-ea"/>
              </a:rPr>
              <a:t>다음 </a:t>
            </a:r>
            <a:r>
              <a:rPr lang="ko-KR" altLang="en-US" b="1" dirty="0">
                <a:solidFill>
                  <a:srgbClr val="FFFFFF"/>
                </a:solidFill>
                <a:latin typeface="+mn-ea"/>
              </a:rPr>
              <a:t>우편번호 </a:t>
            </a:r>
            <a:r>
              <a:rPr lang="en-US" altLang="ko-KR" b="1" dirty="0">
                <a:solidFill>
                  <a:srgbClr val="FFFFFF"/>
                </a:solidFill>
                <a:latin typeface="+mn-ea"/>
              </a:rPr>
              <a:t>API </a:t>
            </a:r>
            <a:endParaRPr lang="zh-CN" altLang="en-US" sz="1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原创设计师QQ598969553      _10">
            <a:extLst>
              <a:ext uri="{FF2B5EF4-FFF2-40B4-BE49-F238E27FC236}">
                <a16:creationId xmlns="" xmlns:a16="http://schemas.microsoft.com/office/drawing/2014/main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909" y="4005869"/>
            <a:ext cx="2116234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ko-KR" b="1" dirty="0">
                <a:solidFill>
                  <a:srgbClr val="FFFFFF"/>
                </a:solidFill>
                <a:latin typeface="+mn-ea"/>
              </a:rPr>
              <a:t>G-Mail SMTP</a:t>
            </a:r>
            <a:endParaRPr lang="zh-CN" altLang="en-US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原创设计师QQ598969553      _11">
            <a:extLst>
              <a:ext uri="{FF2B5EF4-FFF2-40B4-BE49-F238E27FC236}">
                <a16:creationId xmlns="" xmlns:a16="http://schemas.microsoft.com/office/drawing/2014/main" id="{C663B637-F426-4A35-BD83-83DD8C50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907" y="3981949"/>
            <a:ext cx="2116234" cy="405131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Full Calendar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943B6A5E-36F6-40E7-B0A8-24339069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805" y="2861756"/>
            <a:ext cx="2514438" cy="794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5500" y="4912685"/>
            <a:ext cx="19784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전자메일 서비스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4834" y="4912685"/>
            <a:ext cx="15263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일정관리 </a:t>
            </a:r>
            <a:r>
              <a:rPr lang="en-US" altLang="ko-KR" b="1" dirty="0" smtClean="0">
                <a:latin typeface="+mn-ea"/>
              </a:rPr>
              <a:t>UI</a:t>
            </a:r>
            <a:endParaRPr lang="ko-KR" altLang="en-US" b="1" dirty="0">
              <a:latin typeface="+mn-ea"/>
            </a:endParaRPr>
          </a:p>
        </p:txBody>
      </p:sp>
      <p:sp>
        <p:nvSpPr>
          <p:cNvPr id="26" name="原创设计师QQ598969553      _10">
            <a:extLst>
              <a:ext uri="{FF2B5EF4-FFF2-40B4-BE49-F238E27FC236}">
                <a16:creationId xmlns="" xmlns:a16="http://schemas.microsoft.com/office/drawing/2014/main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44" y="3991578"/>
            <a:ext cx="2116234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ko-KR" altLang="en-US" b="1" dirty="0" err="1" smtClean="0">
                <a:solidFill>
                  <a:srgbClr val="FFFFFF"/>
                </a:solidFill>
                <a:latin typeface="+mn-ea"/>
              </a:rPr>
              <a:t>카카오맵</a:t>
            </a:r>
            <a:r>
              <a:rPr lang="ko-KR" altLang="en-US" b="1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FFFF"/>
                </a:solidFill>
                <a:latin typeface="+mn-ea"/>
              </a:rPr>
              <a:t>API</a:t>
            </a:r>
            <a:endParaRPr lang="zh-CN" altLang="en-US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5064" y="4912685"/>
            <a:ext cx="17475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회사위치 표시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7" name="Picture 3" descr="C:\Users\tiajs\OneDrive\Desktop\최종프로젝트\사진\Gmai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44" y="2620219"/>
            <a:ext cx="2173763" cy="122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ajs\OneDrive\Desktop\최종프로젝트\사진\ogt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21" y="2721471"/>
            <a:ext cx="2057480" cy="107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iajs\OneDrive\Desktop\최종프로젝트\사진\wM_F9wUl_400x400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9" b="10495"/>
          <a:stretch/>
        </p:blipFill>
        <p:spPr bwMode="auto">
          <a:xfrm>
            <a:off x="935861" y="2600645"/>
            <a:ext cx="1942089" cy="14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原创设计师QQ598969553      _8">
            <a:extLst>
              <a:ext uri="{FF2B5EF4-FFF2-40B4-BE49-F238E27FC236}">
                <a16:creationId xmlns="" xmlns:a16="http://schemas.microsoft.com/office/drawing/2014/main" id="{18B39147-97FE-4C8C-92F9-624C7D92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6" y="4894785"/>
            <a:ext cx="2230741" cy="40513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800" b="1" dirty="0" smtClean="0">
                <a:solidFill>
                  <a:schemeClr val="tx1"/>
                </a:solidFill>
                <a:latin typeface="+mn-ea"/>
              </a:rPr>
              <a:t>우편번호 조회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932" y="145397"/>
            <a:ext cx="20852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5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시</a:t>
            </a:r>
            <a:r>
              <a:rPr lang="ko-KR" altLang="en-US" sz="2000" b="1" dirty="0"/>
              <a:t>연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5.2 </a:t>
            </a:r>
            <a:r>
              <a:rPr lang="ko-KR" altLang="en-US" b="1" dirty="0">
                <a:solidFill>
                  <a:prstClr val="black"/>
                </a:solidFill>
              </a:rPr>
              <a:t>주요기술 설명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1257984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01932" y="145397"/>
            <a:ext cx="20852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5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시</a:t>
            </a:r>
            <a:r>
              <a:rPr lang="ko-KR" altLang="en-US" sz="2000" b="1" dirty="0"/>
              <a:t>연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253" y="2471980"/>
            <a:ext cx="11762071" cy="2219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原创设计师QQ598969553      _8">
            <a:extLst>
              <a:ext uri="{FF2B5EF4-FFF2-40B4-BE49-F238E27FC236}">
                <a16:creationId xmlns="" xmlns:a16="http://schemas.microsoft.com/office/drawing/2014/main" id="{18B39147-97FE-4C8C-92F9-624C7D92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54" y="4005868"/>
            <a:ext cx="2192983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SUMMER NOTE</a:t>
            </a:r>
            <a:endParaRPr lang="zh-CN" altLang="en-US" sz="1800" b="1" dirty="0">
              <a:solidFill>
                <a:srgbClr val="FFFFFF"/>
              </a:solidFill>
            </a:endParaRPr>
          </a:p>
        </p:txBody>
      </p:sp>
      <p:sp>
        <p:nvSpPr>
          <p:cNvPr id="11" name="原创设计师QQ598969553      _10">
            <a:extLst>
              <a:ext uri="{FF2B5EF4-FFF2-40B4-BE49-F238E27FC236}">
                <a16:creationId xmlns="" xmlns:a16="http://schemas.microsoft.com/office/drawing/2014/main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166" y="4005869"/>
            <a:ext cx="2301997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err="1" smtClean="0">
                <a:solidFill>
                  <a:srgbClr val="FFFFFF"/>
                </a:solidFill>
              </a:rPr>
              <a:t>EasyUI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2" name="原创设计师QQ598969553      _11">
            <a:extLst>
              <a:ext uri="{FF2B5EF4-FFF2-40B4-BE49-F238E27FC236}">
                <a16:creationId xmlns="" xmlns:a16="http://schemas.microsoft.com/office/drawing/2014/main" id="{C663B637-F426-4A35-BD83-83DD8C50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077" y="4005868"/>
            <a:ext cx="1928395" cy="405131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AJAX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624" y="4958851"/>
            <a:ext cx="19880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조직</a:t>
            </a:r>
            <a:r>
              <a:rPr lang="en-US" altLang="ko-KR" b="1" dirty="0" smtClean="0">
                <a:latin typeface="+mn-ea"/>
              </a:rPr>
              <a:t>UI </a:t>
            </a:r>
            <a:r>
              <a:rPr lang="ko-KR" altLang="en-US" b="1" dirty="0" err="1" smtClean="0">
                <a:latin typeface="+mn-ea"/>
              </a:rPr>
              <a:t>트리메뉴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7903" y="4958851"/>
            <a:ext cx="174759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각종 중복조회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err="1" smtClean="0">
                <a:latin typeface="+mn-ea"/>
              </a:rPr>
              <a:t>페이징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시계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err="1" smtClean="0">
                <a:latin typeface="+mn-ea"/>
              </a:rPr>
              <a:t>댓글</a:t>
            </a:r>
            <a:r>
              <a:rPr lang="ko-KR" altLang="en-US" b="1" dirty="0" smtClean="0">
                <a:latin typeface="+mn-ea"/>
              </a:rPr>
              <a:t> 남기기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26" name="原创设计师QQ598969553      _10">
            <a:extLst>
              <a:ext uri="{FF2B5EF4-FFF2-40B4-BE49-F238E27FC236}">
                <a16:creationId xmlns="" xmlns:a16="http://schemas.microsoft.com/office/drawing/2014/main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573" y="4005869"/>
            <a:ext cx="1980110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AWS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73831" y="4930585"/>
            <a:ext cx="17475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-DNS URL</a:t>
            </a:r>
            <a:r>
              <a:rPr lang="ko-KR" altLang="en-US" b="1" dirty="0" smtClean="0">
                <a:latin typeface="+mn-ea"/>
              </a:rPr>
              <a:t>제공</a:t>
            </a:r>
            <a:endParaRPr lang="ko-KR" altLang="en-US" b="1" dirty="0">
              <a:latin typeface="+mn-ea"/>
            </a:endParaRPr>
          </a:p>
        </p:txBody>
      </p:sp>
      <p:sp>
        <p:nvSpPr>
          <p:cNvPr id="36" name="原创设计师QQ598969553      _8">
            <a:extLst>
              <a:ext uri="{FF2B5EF4-FFF2-40B4-BE49-F238E27FC236}">
                <a16:creationId xmlns="" xmlns:a16="http://schemas.microsoft.com/office/drawing/2014/main" id="{18B39147-97FE-4C8C-92F9-624C7D92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76" y="4912685"/>
            <a:ext cx="2230741" cy="40513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각종 입력 폼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BFA63A8B-81E2-4196-B5ED-14103BF3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66" y="2734583"/>
            <a:ext cx="2301997" cy="10718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86CB8A08-310C-457C-9F2D-334035E2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35" y="2738879"/>
            <a:ext cx="2078930" cy="10137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8BDF66D-0187-4FBB-BBB3-B1D977C6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593" y="2671364"/>
            <a:ext cx="1780928" cy="1199192"/>
          </a:xfrm>
          <a:prstGeom prst="rect">
            <a:avLst/>
          </a:prstGeom>
        </p:spPr>
      </p:pic>
      <p:pic>
        <p:nvPicPr>
          <p:cNvPr id="27" name="Picture 2" descr="C:\Users\tiajs\OneDrive\Desktop\최종프로젝트\사진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5" y="2734583"/>
            <a:ext cx="2196775" cy="107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原创设计师QQ598969553      _10">
            <a:extLst>
              <a:ext uri="{FF2B5EF4-FFF2-40B4-BE49-F238E27FC236}">
                <a16:creationId xmlns="" xmlns:a16="http://schemas.microsoft.com/office/drawing/2014/main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277" y="4005869"/>
            <a:ext cx="1786245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err="1" smtClean="0">
                <a:solidFill>
                  <a:srgbClr val="FFFFFF"/>
                </a:solidFill>
              </a:rPr>
              <a:t>BootStrap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61" y="2658261"/>
            <a:ext cx="1459078" cy="12253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085277" y="4930585"/>
            <a:ext cx="17572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다양한 화면</a:t>
            </a:r>
            <a:r>
              <a:rPr lang="en-US" altLang="ko-KR" b="1" dirty="0" smtClean="0">
                <a:latin typeface="+mn-ea"/>
              </a:rPr>
              <a:t>UI</a:t>
            </a:r>
            <a:endParaRPr lang="ko-KR" altLang="en-US" b="1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5.2 </a:t>
            </a:r>
            <a:r>
              <a:rPr lang="ko-KR" altLang="en-US" b="1" dirty="0">
                <a:solidFill>
                  <a:prstClr val="black"/>
                </a:solidFill>
              </a:rPr>
              <a:t>주요기술 설명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14201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873964" y="1144582"/>
            <a:ext cx="3972512" cy="3065743"/>
            <a:chOff x="6190663" y="1968688"/>
            <a:chExt cx="4335446" cy="33458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9" r="10350"/>
            <a:stretch/>
          </p:blipFill>
          <p:spPr>
            <a:xfrm>
              <a:off x="6280150" y="2141547"/>
              <a:ext cx="4178300" cy="216766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663" y="1968688"/>
              <a:ext cx="4335446" cy="3345834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로그인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2602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Bootstrap</a:t>
            </a:r>
            <a:endParaRPr lang="zh-CN" altLang="en-US" sz="1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반응형</a:t>
            </a:r>
            <a:r>
              <a:rPr lang="en-US" altLang="ko-KR" sz="1400" dirty="0" smtClean="0">
                <a:solidFill>
                  <a:schemeClr val="bg1"/>
                </a:solidFill>
              </a:rPr>
              <a:t>UI </a:t>
            </a:r>
            <a:r>
              <a:rPr lang="ko-KR" altLang="en-US" sz="1400" dirty="0" smtClean="0">
                <a:solidFill>
                  <a:schemeClr val="bg1"/>
                </a:solidFill>
              </a:rPr>
              <a:t>지원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02755" y="1144581"/>
            <a:ext cx="2997571" cy="2997571"/>
            <a:chOff x="3346887" y="2082062"/>
            <a:chExt cx="3571547" cy="357154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887" y="2082062"/>
              <a:ext cx="3571547" cy="357154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2" r="6153"/>
            <a:stretch/>
          </p:blipFill>
          <p:spPr>
            <a:xfrm>
              <a:off x="4373040" y="2573902"/>
              <a:ext cx="1489597" cy="2589237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09" y="4526173"/>
            <a:ext cx="2238370" cy="8441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05" y="5502057"/>
            <a:ext cx="2832579" cy="11443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3" y="4596649"/>
            <a:ext cx="3069899" cy="19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5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244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ID/PW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찾기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G-Mail SMTP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G-mail</a:t>
            </a:r>
            <a:r>
              <a:rPr lang="ko-KR" altLang="en-US" sz="1400" dirty="0">
                <a:solidFill>
                  <a:schemeClr val="bg1"/>
                </a:solidFill>
              </a:rPr>
              <a:t>발송으로 계정 찾기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84" y="1557000"/>
            <a:ext cx="4369662" cy="16478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84" y="3431019"/>
            <a:ext cx="4347560" cy="17563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7"/>
          <a:stretch/>
        </p:blipFill>
        <p:spPr>
          <a:xfrm>
            <a:off x="3667124" y="1548161"/>
            <a:ext cx="3310079" cy="40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1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2274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개발목적</a:t>
            </a:r>
            <a:endParaRPr lang="en-US" altLang="ko-KR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프로그램 기능</a:t>
            </a:r>
            <a:endParaRPr lang="en-US" altLang="ko-KR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1 / </a:t>
            </a:r>
            <a:r>
              <a:rPr lang="ko-KR" altLang="en-US" sz="3200" b="1" dirty="0">
                <a:solidFill>
                  <a:schemeClr val="bg1"/>
                </a:solidFill>
              </a:rPr>
              <a:t>개발목표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5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우편번호 검색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다음 우편번호 </a:t>
            </a:r>
            <a:r>
              <a:rPr lang="en-US" altLang="ko-KR" sz="1400" dirty="0" smtClean="0">
                <a:solidFill>
                  <a:schemeClr val="bg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우편번호 조회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69" y="966011"/>
            <a:ext cx="5884365" cy="3843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57" y="2971082"/>
            <a:ext cx="3748345" cy="34726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모서리가 둥근 직사각형 11"/>
          <p:cNvSpPr/>
          <p:nvPr/>
        </p:nvSpPr>
        <p:spPr>
          <a:xfrm>
            <a:off x="7717731" y="1584175"/>
            <a:ext cx="1450983" cy="561203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rot="10800000" flipH="1">
            <a:off x="9168714" y="1710888"/>
            <a:ext cx="1305949" cy="1074352"/>
          </a:xfrm>
          <a:prstGeom prst="bentUpArrow">
            <a:avLst/>
          </a:prstGeom>
          <a:noFill/>
          <a:ln w="571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41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4189112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메인화면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900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Spring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Tiles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FullCalendar</a:t>
            </a:r>
            <a:r>
              <a:rPr lang="en-US" altLang="ko-KR" sz="1400" dirty="0" smtClean="0">
                <a:solidFill>
                  <a:schemeClr val="bg1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카카오맵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Google Chart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847449"/>
            <a:ext cx="2214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레이아웃 분리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각종 알림과 시계표시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주간 일정표시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지도 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근태와 연동한 차트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22" y="966011"/>
            <a:ext cx="7295201" cy="568574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752109" y="5159396"/>
            <a:ext cx="2052345" cy="1200215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0368" y="3430275"/>
            <a:ext cx="3580464" cy="851790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223157" y="966011"/>
            <a:ext cx="952066" cy="286140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40378" y="2123427"/>
            <a:ext cx="1919841" cy="982237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6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공지사항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게시판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55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SummerNote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22140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간편한 텍스트 에디터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댓글과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페이징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00" y="966011"/>
            <a:ext cx="5600076" cy="2356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05"/>
          <a:stretch/>
        </p:blipFill>
        <p:spPr>
          <a:xfrm>
            <a:off x="7639675" y="3747302"/>
            <a:ext cx="3914150" cy="2296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48"/>
          <a:stretch/>
        </p:blipFill>
        <p:spPr>
          <a:xfrm>
            <a:off x="3572500" y="3747302"/>
            <a:ext cx="3781112" cy="2296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/>
          <p:cNvSpPr/>
          <p:nvPr/>
        </p:nvSpPr>
        <p:spPr>
          <a:xfrm>
            <a:off x="3582336" y="4383297"/>
            <a:ext cx="3705537" cy="1293603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91424" y="3747302"/>
            <a:ext cx="3990975" cy="1195190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975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792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사원선택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TreeUI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휴가잔여일 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40" y="3607427"/>
            <a:ext cx="5880410" cy="2842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30"/>
          <a:stretch/>
        </p:blipFill>
        <p:spPr>
          <a:xfrm>
            <a:off x="5682940" y="966011"/>
            <a:ext cx="5880410" cy="2390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24746" y="2897069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EasyUI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82940" y="3879158"/>
            <a:ext cx="1852768" cy="2359717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78190" y="1661140"/>
            <a:ext cx="2070410" cy="768083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94" y="966011"/>
            <a:ext cx="1895605" cy="35469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8249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전자메일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G-mail 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2217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G-mail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보내기와 받기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페이징</a:t>
            </a:r>
            <a:r>
              <a:rPr lang="ko-KR" altLang="en-US" sz="1400" dirty="0" smtClean="0">
                <a:solidFill>
                  <a:schemeClr val="bg1"/>
                </a:solidFill>
              </a:rPr>
              <a:t> 처리와 알림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5" y="952874"/>
            <a:ext cx="2014670" cy="23183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73" y="966011"/>
            <a:ext cx="5168662" cy="290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31" y="4319712"/>
            <a:ext cx="6115904" cy="178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모서리가 둥근 직사각형 11"/>
          <p:cNvSpPr/>
          <p:nvPr/>
        </p:nvSpPr>
        <p:spPr>
          <a:xfrm>
            <a:off x="5826371" y="1282286"/>
            <a:ext cx="2544033" cy="582491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02646" y="4526173"/>
            <a:ext cx="2544033" cy="582491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341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일정관리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22365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FullCalendar</a:t>
            </a:r>
            <a:r>
              <a:rPr lang="en-US" altLang="ko-KR" sz="1400" dirty="0" smtClean="0">
                <a:solidFill>
                  <a:schemeClr val="bg1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Google Calendar API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8501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일정관리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생성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휴일 연동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38" y="1420303"/>
            <a:ext cx="5411625" cy="43870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20" y="1614815"/>
            <a:ext cx="3169156" cy="399801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308104" y="1453930"/>
            <a:ext cx="5328092" cy="4261070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103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근태관리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88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출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퇴근 체크기능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시계표시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38"/>
          <a:stretch/>
        </p:blipFill>
        <p:spPr>
          <a:xfrm>
            <a:off x="4149575" y="966011"/>
            <a:ext cx="6489850" cy="455334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149575" y="1080103"/>
            <a:ext cx="6376534" cy="2406047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6496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-??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900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Google Chart API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숫자를 시각화한 차트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49" y="1570465"/>
            <a:ext cx="8517477" cy="402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225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379561"/>
            <a:ext cx="12192000" cy="46653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5.4 AWS</a:t>
            </a:r>
            <a:r>
              <a:rPr lang="ko-KR" altLang="en-US" b="1" dirty="0">
                <a:solidFill>
                  <a:prstClr val="black"/>
                </a:solidFill>
              </a:rPr>
              <a:t>서비스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0130" y="1557000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-DNS</a:t>
            </a:r>
            <a:r>
              <a:rPr lang="ko-KR" altLang="en-US" sz="1400" b="1" dirty="0" smtClean="0"/>
              <a:t>기반 </a:t>
            </a:r>
            <a:r>
              <a:rPr lang="en-US" altLang="ko-KR" sz="1400" b="1" dirty="0" smtClean="0"/>
              <a:t>AWS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6652" y="3388572"/>
            <a:ext cx="1520777" cy="56805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Client 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030473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6039" y="5522172"/>
            <a:ext cx="2021999" cy="11237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Win10 / 7</a:t>
            </a: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IP:xxx.xxx.xxx.xx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28458" y="5522172"/>
            <a:ext cx="1520777" cy="56185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방화벽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 rot="10800000">
            <a:off x="3122278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72089" y="3173432"/>
            <a:ext cx="1833514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</a:t>
            </a:r>
            <a:r>
              <a:rPr lang="ko-KR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방화벽</a:t>
            </a:r>
            <a:endParaRPr lang="en-US" altLang="ko-KR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kern="0" dirty="0">
                <a:solidFill>
                  <a:schemeClr val="tx1"/>
                </a:solidFill>
              </a:rPr>
              <a:t>Port 80 Open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54609" y="3388572"/>
            <a:ext cx="1520777" cy="56805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Web 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5448430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55225" y="5522172"/>
            <a:ext cx="2319544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kern="0" dirty="0" err="1" smtClean="0">
                <a:solidFill>
                  <a:schemeClr val="tx1"/>
                </a:solidFill>
              </a:rPr>
              <a:t>Linux+Tomcat</a:t>
            </a:r>
            <a:r>
              <a:rPr lang="en-US" altLang="ko-KR" sz="2000" kern="0" dirty="0" smtClean="0">
                <a:solidFill>
                  <a:schemeClr val="tx1"/>
                </a:solidFill>
              </a:rPr>
              <a:t> </a:t>
            </a:r>
            <a:r>
              <a:rPr lang="en-US" altLang="ko-KR" sz="2000" kern="0" dirty="0">
                <a:solidFill>
                  <a:schemeClr val="tx1"/>
                </a:solidFill>
              </a:rPr>
              <a:t>8.5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27451" y="5522172"/>
            <a:ext cx="1520777" cy="56185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방화벽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7621271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971082" y="3173432"/>
            <a:ext cx="1833514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</a:t>
            </a:r>
            <a:r>
              <a:rPr lang="ko-KR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방화벽</a:t>
            </a:r>
            <a:endParaRPr lang="en-US" altLang="ko-KR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kern="0" dirty="0">
                <a:solidFill>
                  <a:schemeClr val="tx1"/>
                </a:solidFill>
              </a:rPr>
              <a:t>Port 80 Open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31359" y="3388572"/>
            <a:ext cx="1520777" cy="56805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DB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9925180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0222" y="5522172"/>
            <a:ext cx="2303048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en-US" altLang="ko-KR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Linux+Oracle</a:t>
            </a:r>
            <a:r>
              <a:rPr lang="en-US" altLang="ko-KR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11g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28344" y="987614"/>
            <a:ext cx="5114926" cy="17543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DBMS</a:t>
            </a:r>
          </a:p>
          <a:p>
            <a:r>
              <a:rPr lang="en-US" altLang="ko-KR" dirty="0" smtClean="0"/>
              <a:t>-Oracle DB 11g Ex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WAS</a:t>
            </a:r>
          </a:p>
          <a:p>
            <a:r>
              <a:rPr lang="en-US" altLang="ko-KR" dirty="0" smtClean="0"/>
              <a:t>-Apache Tomcat 8.5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62479" y="987614"/>
            <a:ext cx="2480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</a:t>
            </a:r>
          </a:p>
          <a:p>
            <a:r>
              <a:rPr lang="en-US" altLang="ko-KR" dirty="0" smtClean="0"/>
              <a:t>- </a:t>
            </a:r>
            <a:r>
              <a:rPr lang="en-US" altLang="ko-KR" dirty="0"/>
              <a:t>AMI(Amazon Linux)</a:t>
            </a:r>
          </a:p>
          <a:p>
            <a:r>
              <a:rPr lang="en-US" altLang="ko-KR" dirty="0"/>
              <a:t> - Win 10 / </a:t>
            </a:r>
            <a:r>
              <a:rPr lang="en-US" altLang="ko-KR" dirty="0" smtClean="0"/>
              <a:t>7</a:t>
            </a:r>
          </a:p>
          <a:p>
            <a:endParaRPr lang="en-US" altLang="ko-KR" dirty="0"/>
          </a:p>
          <a:p>
            <a:r>
              <a:rPr lang="en-US" altLang="ko-KR" dirty="0"/>
              <a:t>Tools</a:t>
            </a:r>
          </a:p>
          <a:p>
            <a:r>
              <a:rPr lang="en-US" altLang="ko-KR" dirty="0"/>
              <a:t> - AWS </a:t>
            </a:r>
            <a:r>
              <a:rPr lang="ko-KR" altLang="en-US" dirty="0" smtClean="0"/>
              <a:t>방화벽</a:t>
            </a:r>
            <a:endParaRPr lang="en-US" altLang="ko-KR" dirty="0"/>
          </a:p>
        </p:txBody>
      </p:sp>
      <p:sp>
        <p:nvSpPr>
          <p:cNvPr id="44" name="TextBox 43"/>
          <p:cNvSpPr txBox="1"/>
          <p:nvPr/>
        </p:nvSpPr>
        <p:spPr>
          <a:xfrm>
            <a:off x="201932" y="145397"/>
            <a:ext cx="20852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5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시</a:t>
            </a:r>
            <a:r>
              <a:rPr lang="ko-KR" altLang="en-US" sz="2000" b="1" dirty="0"/>
              <a:t>연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976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5.5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페이지 링크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2280" y="23366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AWS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32280" y="38606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en-US" altLang="ko-KR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b="1" dirty="0" smtClean="0">
                <a:solidFill>
                  <a:schemeClr val="bg1"/>
                </a:solidFill>
              </a:rPr>
              <a:t> Hub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0371" y="2889869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  <a:hlinkClick r:id="rId2"/>
              </a:rPr>
              <a:t>AWS</a:t>
            </a:r>
            <a:r>
              <a:rPr lang="ko-KR" altLang="en-US" sz="1400" b="1" dirty="0" smtClean="0">
                <a:solidFill>
                  <a:schemeClr val="bg1"/>
                </a:solidFill>
                <a:hlinkClick r:id="rId2"/>
              </a:rPr>
              <a:t>서버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5736" y="473771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bg1"/>
                </a:solidFill>
                <a:hlinkClick r:id="rId3"/>
              </a:rPr>
              <a:t>깃허브</a:t>
            </a:r>
            <a:r>
              <a:rPr lang="ko-KR" altLang="en-US" sz="1400" b="1" dirty="0" smtClean="0">
                <a:solidFill>
                  <a:schemeClr val="bg1"/>
                </a:solidFill>
                <a:hlinkClick r:id="rId3"/>
              </a:rPr>
              <a:t> 링크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15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0130" y="3435071"/>
            <a:ext cx="51171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가입과 수정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로그인과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찾기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커뮤니티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공지사항과 자유게시판 등 게시판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전자결재  일반결재와 지출결재 결재함과 승인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반려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전자메일  메일쓰기와  송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수신 확인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일정관리  캘린더를 이용한 개인 일정 등록과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근태관리  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퇴근 기록과 휴가신청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관리자     전체 수정과 조직관리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인사관리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통계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652" y="2903934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1.2 </a:t>
            </a:r>
            <a:r>
              <a:rPr lang="ko-KR" altLang="en-US" b="1" dirty="0">
                <a:solidFill>
                  <a:prstClr val="white">
                    <a:lumMod val="85000"/>
                  </a:prstClr>
                </a:solidFill>
              </a:rPr>
              <a:t>프로그램 기능</a:t>
            </a: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. 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개발목표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1.1 </a:t>
            </a:r>
            <a:r>
              <a:rPr lang="ko-KR" altLang="en-US" b="1" dirty="0">
                <a:solidFill>
                  <a:prstClr val="white">
                    <a:lumMod val="85000"/>
                  </a:prstClr>
                </a:solidFill>
              </a:rPr>
              <a:t>개발목적</a:t>
            </a: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.   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130" y="1557000"/>
            <a:ext cx="4600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</a:rPr>
              <a:t>원활한 사내운용을 위한 그룹웨어 솔루션 개발</a:t>
            </a:r>
          </a:p>
        </p:txBody>
      </p:sp>
    </p:spTree>
    <p:extLst>
      <p:ext uri="{BB962C8B-B14F-4D97-AF65-F5344CB8AC3E}">
        <p14:creationId xmlns:p14="http://schemas.microsoft.com/office/powerpoint/2010/main" val="342382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121485" y="1548126"/>
            <a:ext cx="20606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Page. 6 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3820739" y="1934128"/>
            <a:ext cx="363853" cy="3225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74465" y="2378090"/>
            <a:ext cx="4291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b="1" dirty="0" err="1" smtClean="0">
                <a:solidFill>
                  <a:schemeClr val="bg1"/>
                </a:solidFill>
              </a:rPr>
              <a:t>QnA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540891" y="2057419"/>
            <a:ext cx="4958473" cy="2949666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6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5999" y="4598575"/>
            <a:ext cx="2102865" cy="340276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김수진 김영동 염창섭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26326" y="4598575"/>
            <a:ext cx="1969673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팀</a:t>
            </a:r>
            <a:r>
              <a:rPr lang="ko-KR" altLang="en-US" sz="1400" b="1" dirty="0">
                <a:solidFill>
                  <a:prstClr val="white"/>
                </a:solidFill>
              </a:rPr>
              <a:t>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30161" y="2110947"/>
            <a:ext cx="3665837" cy="129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  <a:latin typeface="+mj-lt"/>
              </a:rPr>
              <a:t>THANK</a:t>
            </a:r>
            <a:endParaRPr lang="ko-KR" alt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6000" y="2110947"/>
            <a:ext cx="3583459" cy="12933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prstClr val="white"/>
                </a:solidFill>
              </a:rPr>
              <a:t>YOU!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86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999" y="-2536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1672253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담당역할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공정도표</a:t>
            </a:r>
            <a:endParaRPr lang="en-US" altLang="ko-KR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2 </a:t>
            </a:r>
            <a:r>
              <a:rPr lang="en-US" altLang="ko-KR" sz="3200" b="1" dirty="0">
                <a:solidFill>
                  <a:schemeClr val="bg1"/>
                </a:solidFill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개발계</a:t>
            </a:r>
            <a:r>
              <a:rPr lang="ko-KR" altLang="en-US" sz="3200" b="1" dirty="0">
                <a:solidFill>
                  <a:schemeClr val="bg1"/>
                </a:solidFill>
              </a:rPr>
              <a:t>획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17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4966803" y="388187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21833" y="388187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06843" y="388187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891853" y="388187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276863" y="388187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661873" y="3881869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46883" y="3881868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431893" y="388186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351812" y="387786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36822" y="387786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780935" y="3881876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주제선</a:t>
            </a:r>
            <a:r>
              <a:rPr lang="ko-KR" altLang="en-US" b="1" dirty="0">
                <a:solidFill>
                  <a:prstClr val="white"/>
                </a:solidFill>
              </a:rPr>
              <a:t>정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79359" y="4292484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요구분</a:t>
            </a:r>
            <a:r>
              <a:rPr lang="ko-KR" altLang="en-US" b="1" dirty="0">
                <a:solidFill>
                  <a:prstClr val="white"/>
                </a:solidFill>
              </a:rPr>
              <a:t>석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778575" y="4714465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상세 디자인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778573" y="5131385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구현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780148" y="5973023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발표</a:t>
            </a:r>
            <a:endParaRPr lang="en-US" altLang="ko-KR" b="1" dirty="0" smtClean="0">
              <a:solidFill>
                <a:prstClr val="white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779359" y="5549601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테스</a:t>
            </a:r>
            <a:r>
              <a:rPr lang="ko-KR" altLang="en-US" b="1" dirty="0">
                <a:solidFill>
                  <a:prstClr val="white"/>
                </a:solidFill>
              </a:rPr>
              <a:t>트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796556" y="387786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181566" y="3877859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566576" y="3877858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951586" y="387785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336596" y="3877856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721606" y="3877855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568719" y="3879119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2/11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67930" y="4291105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2/13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567142" y="4713086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2/15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67930" y="5128628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2/26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567140" y="5546844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3/1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567930" y="5973023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3/4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961216" y="432339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16246" y="432339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501256" y="4323389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86266" y="4323388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271276" y="432338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7656286" y="4323386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041296" y="4323385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426306" y="4323384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731235" y="431937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790969" y="431937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9175979" y="4319376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560989" y="4319375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945999" y="4319374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0331009" y="431937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716019" y="431937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350236" y="431937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965227" y="474192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890277" y="4741915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275287" y="4741914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660297" y="474191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045307" y="474191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8430317" y="474191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8794980" y="4737904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179990" y="473790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565000" y="473790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50010" y="473790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0335020" y="473790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0720030" y="4737899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354247" y="473789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731234" y="473789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961215" y="514511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9945998" y="514109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331008" y="514109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0716018" y="514109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350235" y="514108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27222" y="514108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124270" y="5141101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513290" y="513707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6890277" y="513707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275287" y="514108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7664307" y="513706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8041294" y="513706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8438342" y="513707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8827362" y="513305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220107" y="5141101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9582539" y="513706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956676" y="557480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345696" y="557078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5722683" y="557077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19731" y="557079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6508751" y="556676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85738" y="556676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7270748" y="557077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659768" y="556675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8036755" y="556675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8433803" y="556676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822823" y="558506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9215567" y="557079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9577999" y="556675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9950010" y="556735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10339030" y="556332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4957465" y="598812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5346485" y="598410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723472" y="598410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120520" y="598411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6509540" y="598009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6886527" y="598009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7271537" y="598410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7660557" y="598008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8037544" y="598007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8434592" y="598009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8823612" y="599838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9216356" y="598411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9578788" y="598007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9950799" y="598067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10339819" y="597665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0716806" y="597665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4966802" y="3532392"/>
            <a:ext cx="1918935" cy="259080"/>
          </a:xfrm>
          <a:prstGeom prst="chevron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6119731" y="473789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5" name="갈매기형 수장 224"/>
          <p:cNvSpPr/>
          <p:nvPr/>
        </p:nvSpPr>
        <p:spPr>
          <a:xfrm>
            <a:off x="6891853" y="3524772"/>
            <a:ext cx="2091919" cy="259080"/>
          </a:xfrm>
          <a:prstGeom prst="chevron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6" name="갈매기형 수장 225"/>
          <p:cNvSpPr/>
          <p:nvPr/>
        </p:nvSpPr>
        <p:spPr>
          <a:xfrm>
            <a:off x="8983773" y="3524772"/>
            <a:ext cx="2049362" cy="259080"/>
          </a:xfrm>
          <a:prstGeom prst="chevron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10721606" y="556735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6506842" y="472819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36652" y="2903934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2.2 </a:t>
            </a:r>
            <a:r>
              <a:rPr lang="ko-KR" altLang="en-US" b="1" dirty="0" smtClean="0"/>
              <a:t>공정도표</a:t>
            </a:r>
            <a:r>
              <a:rPr lang="en-US" altLang="ko-KR" b="1" dirty="0" smtClean="0"/>
              <a:t>. 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개발계획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2.1 </a:t>
            </a:r>
            <a:r>
              <a:rPr lang="ko-KR" altLang="en-US" b="1" dirty="0"/>
              <a:t>담당 역할</a:t>
            </a:r>
            <a:r>
              <a:rPr lang="en-US" altLang="ko-KR" b="1" dirty="0"/>
              <a:t>.   </a:t>
            </a:r>
            <a:endParaRPr lang="ko-KR" altLang="en-US" sz="1100" dirty="0"/>
          </a:p>
        </p:txBody>
      </p:sp>
      <p:sp>
        <p:nvSpPr>
          <p:cNvPr id="160" name="직사각형 159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760130" y="1557000"/>
            <a:ext cx="33313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1" dirty="0"/>
              <a:t>팀장 김수진 </a:t>
            </a:r>
            <a:r>
              <a:rPr lang="en-US" altLang="ko-KR" sz="1600" b="1" dirty="0"/>
              <a:t> -  </a:t>
            </a:r>
            <a:r>
              <a:rPr lang="ko-KR" altLang="en-US" sz="1600" b="1" dirty="0"/>
              <a:t>발표 김수진</a:t>
            </a:r>
            <a:endParaRPr lang="en-US" altLang="ko-KR" sz="1600" b="1" dirty="0"/>
          </a:p>
          <a:p>
            <a:pPr marL="171450" indent="-171450">
              <a:buFontTx/>
              <a:buChar char="-"/>
            </a:pPr>
            <a:r>
              <a:rPr lang="ko-KR" altLang="en-US" sz="1600" b="1" dirty="0"/>
              <a:t>회원관리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전자메일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차트 김수진</a:t>
            </a:r>
            <a:endParaRPr lang="en-US" altLang="ko-KR" sz="1600" b="1" dirty="0"/>
          </a:p>
          <a:p>
            <a:pPr marL="171450" indent="-171450">
              <a:buFontTx/>
              <a:buChar char="-"/>
            </a:pPr>
            <a:r>
              <a:rPr lang="ko-KR" altLang="en-US" sz="1600" b="1" dirty="0"/>
              <a:t>일정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결재관리 김영동</a:t>
            </a:r>
            <a:endParaRPr lang="en-US" altLang="ko-KR" sz="1600" b="1" dirty="0"/>
          </a:p>
          <a:p>
            <a:pPr marL="171450" indent="-171450">
              <a:buFontTx/>
              <a:buChar char="-"/>
            </a:pPr>
            <a:r>
              <a:rPr lang="ko-KR" altLang="en-US" sz="1600" b="1" dirty="0"/>
              <a:t>커뮤니티</a:t>
            </a:r>
            <a:r>
              <a:rPr lang="en-US" altLang="ko-KR" sz="1600" b="1" dirty="0"/>
              <a:t>, CSS, </a:t>
            </a:r>
            <a:r>
              <a:rPr lang="ko-KR" altLang="en-US" sz="1600" b="1" dirty="0"/>
              <a:t>발표자료 염창섭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6343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1672253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개발환경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3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개발환경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9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8D15CB15-9C14-4593-B450-28D35D192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01663"/>
              </p:ext>
            </p:extLst>
          </p:nvPr>
        </p:nvGraphicFramePr>
        <p:xfrm>
          <a:off x="1063690" y="2152724"/>
          <a:ext cx="10016634" cy="4518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524">
                  <a:extLst>
                    <a:ext uri="{9D8B030D-6E8A-4147-A177-3AD203B41FA5}">
                      <a16:colId xmlns:a16="http://schemas.microsoft.com/office/drawing/2014/main" xmlns="" val="3478891531"/>
                    </a:ext>
                  </a:extLst>
                </a:gridCol>
                <a:gridCol w="8331110">
                  <a:extLst>
                    <a:ext uri="{9D8B030D-6E8A-4147-A177-3AD203B41FA5}">
                      <a16:colId xmlns:a16="http://schemas.microsoft.com/office/drawing/2014/main" xmlns="" val="836665591"/>
                    </a:ext>
                  </a:extLst>
                </a:gridCol>
              </a:tblGrid>
              <a:tr h="36699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JDK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Java SE 1.8.0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191</a:t>
                      </a:r>
                      <a:endParaRPr lang="en-US" altLang="ko-KR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24805380"/>
                  </a:ext>
                </a:extLst>
              </a:tr>
              <a:tr h="3669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DBMS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Oracle Database 11g Express Edition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71951832"/>
                  </a:ext>
                </a:extLst>
              </a:tr>
              <a:tr h="3669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WAS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 Tomcat 8.5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76119131"/>
                  </a:ext>
                </a:extLst>
              </a:tr>
              <a:tr h="129820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사용기술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jQuery / AJAX /  JS / HTML5 / JSON / JSTL / JSP / Spring Tiles / 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Full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 / </a:t>
                      </a:r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카카오맵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 /Google chart API /</a:t>
                      </a:r>
                    </a:p>
                    <a:p>
                      <a:pPr algn="l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SummerNote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다음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우편번호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 G-Mail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 J Easy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8037562"/>
                  </a:ext>
                </a:extLst>
              </a:tr>
              <a:tr h="5209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Framework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/ My 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Batis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/ Bootstrap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54071146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Design</a:t>
                      </a:r>
                    </a:p>
                    <a:p>
                      <a:pPr algn="ctr"/>
                      <a:r>
                        <a:rPr lang="en-US" altLang="ko-KR" sz="16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MVC model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33323896"/>
                  </a:ext>
                </a:extLst>
              </a:tr>
              <a:tr h="96452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Server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AWS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(Amazon Web Services)</a:t>
                      </a:r>
                    </a:p>
                    <a:p>
                      <a:pPr algn="l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OS: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Amazon Linux 2,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WAS: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 Tomcat 8.5,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DBMS: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Oracle 11g</a:t>
                      </a:r>
                      <a:endParaRPr lang="en-US" altLang="ko-KR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8931823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3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개발환경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3.1 </a:t>
            </a:r>
            <a:r>
              <a:rPr lang="ko-KR" altLang="en-US" b="1" dirty="0">
                <a:solidFill>
                  <a:prstClr val="white">
                    <a:lumMod val="85000"/>
                  </a:prstClr>
                </a:solidFill>
              </a:rPr>
              <a:t>개발환경</a:t>
            </a: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.   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0" y="1557000"/>
            <a:ext cx="5083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>
                <a:solidFill>
                  <a:prstClr val="white"/>
                </a:solidFill>
              </a:rPr>
              <a:t>기능 구현을 위하여 사용한 기술과 프로그램의 버전</a:t>
            </a:r>
          </a:p>
        </p:txBody>
      </p:sp>
    </p:spTree>
    <p:extLst>
      <p:ext uri="{BB962C8B-B14F-4D97-AF65-F5344CB8AC3E}">
        <p14:creationId xmlns:p14="http://schemas.microsoft.com/office/powerpoint/2010/main" val="1323191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29402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마인드맵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ER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Use Case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Class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Sequence Diagram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4 </a:t>
            </a:r>
            <a:r>
              <a:rPr lang="en-US" altLang="ko-KR" sz="3200" b="1" dirty="0">
                <a:solidFill>
                  <a:schemeClr val="bg1"/>
                </a:solidFill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기능설계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95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1383</Words>
  <Application>Microsoft Office PowerPoint</Application>
  <PresentationFormat>사용자 지정</PresentationFormat>
  <Paragraphs>466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12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염창섭</cp:lastModifiedBy>
  <cp:revision>487</cp:revision>
  <dcterms:created xsi:type="dcterms:W3CDTF">2018-08-02T07:05:36Z</dcterms:created>
  <dcterms:modified xsi:type="dcterms:W3CDTF">2019-03-04T04:35:51Z</dcterms:modified>
</cp:coreProperties>
</file>