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63" r:id="rId5"/>
    <p:sldId id="284" r:id="rId6"/>
    <p:sldId id="265" r:id="rId7"/>
    <p:sldId id="264" r:id="rId8"/>
    <p:sldId id="266" r:id="rId9"/>
    <p:sldId id="267" r:id="rId10"/>
    <p:sldId id="276" r:id="rId11"/>
    <p:sldId id="277" r:id="rId12"/>
    <p:sldId id="278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81" r:id="rId21"/>
    <p:sldId id="280" r:id="rId22"/>
    <p:sldId id="282" r:id="rId23"/>
    <p:sldId id="283" r:id="rId24"/>
    <p:sldId id="275" r:id="rId25"/>
  </p:sldIdLst>
  <p:sldSz cx="9144000" cy="5143500" type="screen16x9"/>
  <p:notesSz cx="6858000" cy="9144000"/>
  <p:embeddedFontLst>
    <p:embeddedFont>
      <p:font typeface="맑은 고딕" pitchFamily="50" charset="-127"/>
      <p:regular r:id="rId27"/>
      <p:bold r:id="rId28"/>
    </p:embeddedFont>
    <p:embeddedFont>
      <p:font typeface="Aharoni" charset="-79"/>
      <p:bold r:id="rId29"/>
    </p:embeddedFont>
    <p:embeddedFont>
      <p:font typeface="HY견고딕" pitchFamily="18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9E3"/>
    <a:srgbClr val="3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4" autoAdjust="0"/>
    <p:restoredTop sz="94660"/>
  </p:normalViewPr>
  <p:slideViewPr>
    <p:cSldViewPr>
      <p:cViewPr>
        <p:scale>
          <a:sx n="75" d="100"/>
          <a:sy n="75" d="100"/>
        </p:scale>
        <p:origin x="-63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C0A86-7BDB-4796-A40F-0993BE6B4491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FBB33-BBDB-4F03-9D2E-C08EE11DAB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6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 코딩을 한번 시작 하면 코딩에 몰입해서 </a:t>
            </a:r>
            <a:r>
              <a:rPr lang="ko-KR" altLang="en-US" sz="1200" dirty="0" err="1" smtClean="0"/>
              <a:t>끈기있게</a:t>
            </a:r>
            <a:r>
              <a:rPr lang="ko-KR" altLang="en-US" sz="1200" dirty="0" smtClean="0"/>
              <a:t> 끌고 나갑니다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에러가 발생하였을 때 가장 중요한 도움이 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에러의 특성상 몰입해서 하나하나 보지 않으면 해결하기 힘들기 때문입니다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이러한 집중력은 제가 정말로 코딩을 즐기고 있다는 증거라고 생각합니다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즐기면서 하는 일은 비록 늦게 시작했지만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 격차를 빠르게 좁힐 수 있고 나아가서 남들보다도 더 앞 서갈 수 있다고 생각합니다</a:t>
            </a:r>
            <a:r>
              <a:rPr lang="en-US" altLang="ko-KR" sz="1200" dirty="0" smtClean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BB33-BBDB-4F03-9D2E-C08EE11DABC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0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BB33-BBDB-4F03-9D2E-C08EE11DABC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1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BB33-BBDB-4F03-9D2E-C08EE11DABC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11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BB33-BBDB-4F03-9D2E-C08EE11DABC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1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BB33-BBDB-4F03-9D2E-C08EE11DABC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1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FBB33-BBDB-4F03-9D2E-C08EE11DABC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1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4F6E-15FB-483A-83E0-8AB0C4CD966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918-D948-4818-B927-D62ACCCC8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7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4F6E-15FB-483A-83E0-8AB0C4CD966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918-D948-4818-B927-D62ACCCC8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68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4F6E-15FB-483A-83E0-8AB0C4CD966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918-D948-4818-B927-D62ACCCC8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04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4F6E-15FB-483A-83E0-8AB0C4CD966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918-D948-4818-B927-D62ACCCC8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69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4F6E-15FB-483A-83E0-8AB0C4CD966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918-D948-4818-B927-D62ACCCC8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4F6E-15FB-483A-83E0-8AB0C4CD966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918-D948-4818-B927-D62ACCCC8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1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4F6E-15FB-483A-83E0-8AB0C4CD966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918-D948-4818-B927-D62ACCCC8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4F6E-15FB-483A-83E0-8AB0C4CD966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918-D948-4818-B927-D62ACCCC8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4F6E-15FB-483A-83E0-8AB0C4CD966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918-D948-4818-B927-D62ACCCC8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3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4F6E-15FB-483A-83E0-8AB0C4CD966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918-D948-4818-B927-D62ACCCC8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9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4F6E-15FB-483A-83E0-8AB0C4CD966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918-D948-4818-B927-D62ACCCC8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04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4F6E-15FB-483A-83E0-8AB0C4CD9664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2918-D948-4818-B927-D62ACCCC8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54.180.100.17/Study_Anywhere" TargetMode="Externa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03500" y="1103038"/>
            <a:ext cx="5518387" cy="3284006"/>
            <a:chOff x="203500" y="1103038"/>
            <a:chExt cx="5518387" cy="3284006"/>
          </a:xfrm>
        </p:grpSpPr>
        <p:sp>
          <p:nvSpPr>
            <p:cNvPr id="13" name="직사각형 10"/>
            <p:cNvSpPr/>
            <p:nvPr/>
          </p:nvSpPr>
          <p:spPr>
            <a:xfrm rot="19560379">
              <a:off x="4851299" y="3925593"/>
              <a:ext cx="562512" cy="461451"/>
            </a:xfrm>
            <a:custGeom>
              <a:avLst/>
              <a:gdLst>
                <a:gd name="connsiteX0" fmla="*/ 0 w 2890115"/>
                <a:gd name="connsiteY0" fmla="*/ 0 h 1304062"/>
                <a:gd name="connsiteX1" fmla="*/ 2890115 w 2890115"/>
                <a:gd name="connsiteY1" fmla="*/ 0 h 1304062"/>
                <a:gd name="connsiteX2" fmla="*/ 2890115 w 2890115"/>
                <a:gd name="connsiteY2" fmla="*/ 1304062 h 1304062"/>
                <a:gd name="connsiteX3" fmla="*/ 0 w 2890115"/>
                <a:gd name="connsiteY3" fmla="*/ 1304062 h 1304062"/>
                <a:gd name="connsiteX4" fmla="*/ 0 w 2890115"/>
                <a:gd name="connsiteY4" fmla="*/ 0 h 1304062"/>
                <a:gd name="connsiteX0" fmla="*/ 0 w 2950866"/>
                <a:gd name="connsiteY0" fmla="*/ 0 h 1804564"/>
                <a:gd name="connsiteX1" fmla="*/ 2950866 w 2950866"/>
                <a:gd name="connsiteY1" fmla="*/ 500502 h 1804564"/>
                <a:gd name="connsiteX2" fmla="*/ 2950866 w 2950866"/>
                <a:gd name="connsiteY2" fmla="*/ 1804564 h 1804564"/>
                <a:gd name="connsiteX3" fmla="*/ 60751 w 2950866"/>
                <a:gd name="connsiteY3" fmla="*/ 1804564 h 1804564"/>
                <a:gd name="connsiteX4" fmla="*/ 0 w 2950866"/>
                <a:gd name="connsiteY4" fmla="*/ 0 h 1804564"/>
                <a:gd name="connsiteX0" fmla="*/ 0 w 2950866"/>
                <a:gd name="connsiteY0" fmla="*/ 0 h 1804564"/>
                <a:gd name="connsiteX1" fmla="*/ 2950866 w 2950866"/>
                <a:gd name="connsiteY1" fmla="*/ 500502 h 1804564"/>
                <a:gd name="connsiteX2" fmla="*/ 2950866 w 2950866"/>
                <a:gd name="connsiteY2" fmla="*/ 1804564 h 1804564"/>
                <a:gd name="connsiteX3" fmla="*/ 45548 w 2950866"/>
                <a:gd name="connsiteY3" fmla="*/ 1350095 h 1804564"/>
                <a:gd name="connsiteX4" fmla="*/ 0 w 2950866"/>
                <a:gd name="connsiteY4" fmla="*/ 0 h 1804564"/>
                <a:gd name="connsiteX0" fmla="*/ 0 w 2950866"/>
                <a:gd name="connsiteY0" fmla="*/ 0 h 2210663"/>
                <a:gd name="connsiteX1" fmla="*/ 2950866 w 2950866"/>
                <a:gd name="connsiteY1" fmla="*/ 500502 h 2210663"/>
                <a:gd name="connsiteX2" fmla="*/ 2950866 w 2950866"/>
                <a:gd name="connsiteY2" fmla="*/ 1804564 h 2210663"/>
                <a:gd name="connsiteX3" fmla="*/ 842886 w 2950866"/>
                <a:gd name="connsiteY3" fmla="*/ 2210663 h 2210663"/>
                <a:gd name="connsiteX4" fmla="*/ 0 w 2950866"/>
                <a:gd name="connsiteY4" fmla="*/ 0 h 2210663"/>
                <a:gd name="connsiteX0" fmla="*/ 327395 w 2107980"/>
                <a:gd name="connsiteY0" fmla="*/ -2 h 1729259"/>
                <a:gd name="connsiteX1" fmla="*/ 2107980 w 2107980"/>
                <a:gd name="connsiteY1" fmla="*/ 19098 h 1729259"/>
                <a:gd name="connsiteX2" fmla="*/ 2107980 w 2107980"/>
                <a:gd name="connsiteY2" fmla="*/ 1323160 h 1729259"/>
                <a:gd name="connsiteX3" fmla="*/ 0 w 2107980"/>
                <a:gd name="connsiteY3" fmla="*/ 1729259 h 1729259"/>
                <a:gd name="connsiteX4" fmla="*/ 327395 w 2107980"/>
                <a:gd name="connsiteY4" fmla="*/ -2 h 172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7980" h="1729259">
                  <a:moveTo>
                    <a:pt x="327395" y="-2"/>
                  </a:moveTo>
                  <a:lnTo>
                    <a:pt x="2107980" y="19098"/>
                  </a:lnTo>
                  <a:lnTo>
                    <a:pt x="2107980" y="1323160"/>
                  </a:lnTo>
                  <a:lnTo>
                    <a:pt x="0" y="1729259"/>
                  </a:lnTo>
                  <a:lnTo>
                    <a:pt x="327395" y="-2"/>
                  </a:lnTo>
                  <a:close/>
                </a:path>
              </a:pathLst>
            </a:custGeom>
            <a:solidFill>
              <a:srgbClr val="2CA9E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7"/>
            <p:cNvSpPr/>
            <p:nvPr/>
          </p:nvSpPr>
          <p:spPr>
            <a:xfrm rot="21124825">
              <a:off x="4132020" y="3776345"/>
              <a:ext cx="1279871" cy="411771"/>
            </a:xfrm>
            <a:custGeom>
              <a:avLst/>
              <a:gdLst>
                <a:gd name="connsiteX0" fmla="*/ 0 w 5319634"/>
                <a:gd name="connsiteY0" fmla="*/ 0 h 1440160"/>
                <a:gd name="connsiteX1" fmla="*/ 5319634 w 5319634"/>
                <a:gd name="connsiteY1" fmla="*/ 0 h 1440160"/>
                <a:gd name="connsiteX2" fmla="*/ 5319634 w 5319634"/>
                <a:gd name="connsiteY2" fmla="*/ 1440160 h 1440160"/>
                <a:gd name="connsiteX3" fmla="*/ 0 w 5319634"/>
                <a:gd name="connsiteY3" fmla="*/ 1440160 h 1440160"/>
                <a:gd name="connsiteX4" fmla="*/ 0 w 5319634"/>
                <a:gd name="connsiteY4" fmla="*/ 0 h 1440160"/>
                <a:gd name="connsiteX0" fmla="*/ 0 w 5319634"/>
                <a:gd name="connsiteY0" fmla="*/ 12700 h 1452860"/>
                <a:gd name="connsiteX1" fmla="*/ 4684634 w 5319634"/>
                <a:gd name="connsiteY1" fmla="*/ 0 h 1452860"/>
                <a:gd name="connsiteX2" fmla="*/ 5319634 w 5319634"/>
                <a:gd name="connsiteY2" fmla="*/ 1452860 h 1452860"/>
                <a:gd name="connsiteX3" fmla="*/ 0 w 5319634"/>
                <a:gd name="connsiteY3" fmla="*/ 1452860 h 1452860"/>
                <a:gd name="connsiteX4" fmla="*/ 0 w 5319634"/>
                <a:gd name="connsiteY4" fmla="*/ 12700 h 1452860"/>
                <a:gd name="connsiteX0" fmla="*/ 0 w 5518387"/>
                <a:gd name="connsiteY0" fmla="*/ 12700 h 1775421"/>
                <a:gd name="connsiteX1" fmla="*/ 4684634 w 5518387"/>
                <a:gd name="connsiteY1" fmla="*/ 0 h 1775421"/>
                <a:gd name="connsiteX2" fmla="*/ 5518387 w 5518387"/>
                <a:gd name="connsiteY2" fmla="*/ 1775421 h 1775421"/>
                <a:gd name="connsiteX3" fmla="*/ 0 w 5518387"/>
                <a:gd name="connsiteY3" fmla="*/ 1452860 h 1775421"/>
                <a:gd name="connsiteX4" fmla="*/ 0 w 5518387"/>
                <a:gd name="connsiteY4" fmla="*/ 12700 h 177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8387" h="1775421">
                  <a:moveTo>
                    <a:pt x="0" y="12700"/>
                  </a:moveTo>
                  <a:lnTo>
                    <a:pt x="4684634" y="0"/>
                  </a:lnTo>
                  <a:lnTo>
                    <a:pt x="5518387" y="1775421"/>
                  </a:lnTo>
                  <a:lnTo>
                    <a:pt x="0" y="145286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0"/>
            <p:cNvSpPr/>
            <p:nvPr/>
          </p:nvSpPr>
          <p:spPr>
            <a:xfrm rot="19560379">
              <a:off x="3912225" y="3239855"/>
              <a:ext cx="1337500" cy="817931"/>
            </a:xfrm>
            <a:custGeom>
              <a:avLst/>
              <a:gdLst>
                <a:gd name="connsiteX0" fmla="*/ 0 w 2890115"/>
                <a:gd name="connsiteY0" fmla="*/ 0 h 1304062"/>
                <a:gd name="connsiteX1" fmla="*/ 2890115 w 2890115"/>
                <a:gd name="connsiteY1" fmla="*/ 0 h 1304062"/>
                <a:gd name="connsiteX2" fmla="*/ 2890115 w 2890115"/>
                <a:gd name="connsiteY2" fmla="*/ 1304062 h 1304062"/>
                <a:gd name="connsiteX3" fmla="*/ 0 w 2890115"/>
                <a:gd name="connsiteY3" fmla="*/ 1304062 h 1304062"/>
                <a:gd name="connsiteX4" fmla="*/ 0 w 2890115"/>
                <a:gd name="connsiteY4" fmla="*/ 0 h 1304062"/>
                <a:gd name="connsiteX0" fmla="*/ 0 w 2950866"/>
                <a:gd name="connsiteY0" fmla="*/ 0 h 1804564"/>
                <a:gd name="connsiteX1" fmla="*/ 2950866 w 2950866"/>
                <a:gd name="connsiteY1" fmla="*/ 500502 h 1804564"/>
                <a:gd name="connsiteX2" fmla="*/ 2950866 w 2950866"/>
                <a:gd name="connsiteY2" fmla="*/ 1804564 h 1804564"/>
                <a:gd name="connsiteX3" fmla="*/ 60751 w 2950866"/>
                <a:gd name="connsiteY3" fmla="*/ 1804564 h 1804564"/>
                <a:gd name="connsiteX4" fmla="*/ 0 w 2950866"/>
                <a:gd name="connsiteY4" fmla="*/ 0 h 1804564"/>
                <a:gd name="connsiteX0" fmla="*/ 0 w 2950866"/>
                <a:gd name="connsiteY0" fmla="*/ 0 h 1804564"/>
                <a:gd name="connsiteX1" fmla="*/ 2950866 w 2950866"/>
                <a:gd name="connsiteY1" fmla="*/ 500502 h 1804564"/>
                <a:gd name="connsiteX2" fmla="*/ 2950866 w 2950866"/>
                <a:gd name="connsiteY2" fmla="*/ 1804564 h 1804564"/>
                <a:gd name="connsiteX3" fmla="*/ 45548 w 2950866"/>
                <a:gd name="connsiteY3" fmla="*/ 1350095 h 1804564"/>
                <a:gd name="connsiteX4" fmla="*/ 0 w 2950866"/>
                <a:gd name="connsiteY4" fmla="*/ 0 h 180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0866" h="1804564">
                  <a:moveTo>
                    <a:pt x="0" y="0"/>
                  </a:moveTo>
                  <a:lnTo>
                    <a:pt x="2950866" y="500502"/>
                  </a:lnTo>
                  <a:lnTo>
                    <a:pt x="2950866" y="1804564"/>
                  </a:lnTo>
                  <a:lnTo>
                    <a:pt x="45548" y="1350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9E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7"/>
            <p:cNvSpPr/>
            <p:nvPr/>
          </p:nvSpPr>
          <p:spPr>
            <a:xfrm rot="21124825">
              <a:off x="3152343" y="3063372"/>
              <a:ext cx="2173928" cy="699414"/>
            </a:xfrm>
            <a:custGeom>
              <a:avLst/>
              <a:gdLst>
                <a:gd name="connsiteX0" fmla="*/ 0 w 5319634"/>
                <a:gd name="connsiteY0" fmla="*/ 0 h 1440160"/>
                <a:gd name="connsiteX1" fmla="*/ 5319634 w 5319634"/>
                <a:gd name="connsiteY1" fmla="*/ 0 h 1440160"/>
                <a:gd name="connsiteX2" fmla="*/ 5319634 w 5319634"/>
                <a:gd name="connsiteY2" fmla="*/ 1440160 h 1440160"/>
                <a:gd name="connsiteX3" fmla="*/ 0 w 5319634"/>
                <a:gd name="connsiteY3" fmla="*/ 1440160 h 1440160"/>
                <a:gd name="connsiteX4" fmla="*/ 0 w 5319634"/>
                <a:gd name="connsiteY4" fmla="*/ 0 h 1440160"/>
                <a:gd name="connsiteX0" fmla="*/ 0 w 5319634"/>
                <a:gd name="connsiteY0" fmla="*/ 12700 h 1452860"/>
                <a:gd name="connsiteX1" fmla="*/ 4684634 w 5319634"/>
                <a:gd name="connsiteY1" fmla="*/ 0 h 1452860"/>
                <a:gd name="connsiteX2" fmla="*/ 5319634 w 5319634"/>
                <a:gd name="connsiteY2" fmla="*/ 1452860 h 1452860"/>
                <a:gd name="connsiteX3" fmla="*/ 0 w 5319634"/>
                <a:gd name="connsiteY3" fmla="*/ 1452860 h 1452860"/>
                <a:gd name="connsiteX4" fmla="*/ 0 w 5319634"/>
                <a:gd name="connsiteY4" fmla="*/ 12700 h 1452860"/>
                <a:gd name="connsiteX0" fmla="*/ 0 w 5518387"/>
                <a:gd name="connsiteY0" fmla="*/ 12700 h 1775421"/>
                <a:gd name="connsiteX1" fmla="*/ 4684634 w 5518387"/>
                <a:gd name="connsiteY1" fmla="*/ 0 h 1775421"/>
                <a:gd name="connsiteX2" fmla="*/ 5518387 w 5518387"/>
                <a:gd name="connsiteY2" fmla="*/ 1775421 h 1775421"/>
                <a:gd name="connsiteX3" fmla="*/ 0 w 5518387"/>
                <a:gd name="connsiteY3" fmla="*/ 1452860 h 1775421"/>
                <a:gd name="connsiteX4" fmla="*/ 0 w 5518387"/>
                <a:gd name="connsiteY4" fmla="*/ 12700 h 177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8387" h="1775421">
                  <a:moveTo>
                    <a:pt x="0" y="12700"/>
                  </a:moveTo>
                  <a:lnTo>
                    <a:pt x="4684634" y="0"/>
                  </a:lnTo>
                  <a:lnTo>
                    <a:pt x="5518387" y="1775421"/>
                  </a:lnTo>
                  <a:lnTo>
                    <a:pt x="0" y="145286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9560379">
              <a:off x="2634322" y="1704279"/>
              <a:ext cx="2950866" cy="1804564"/>
            </a:xfrm>
            <a:custGeom>
              <a:avLst/>
              <a:gdLst>
                <a:gd name="connsiteX0" fmla="*/ 0 w 2890115"/>
                <a:gd name="connsiteY0" fmla="*/ 0 h 1304062"/>
                <a:gd name="connsiteX1" fmla="*/ 2890115 w 2890115"/>
                <a:gd name="connsiteY1" fmla="*/ 0 h 1304062"/>
                <a:gd name="connsiteX2" fmla="*/ 2890115 w 2890115"/>
                <a:gd name="connsiteY2" fmla="*/ 1304062 h 1304062"/>
                <a:gd name="connsiteX3" fmla="*/ 0 w 2890115"/>
                <a:gd name="connsiteY3" fmla="*/ 1304062 h 1304062"/>
                <a:gd name="connsiteX4" fmla="*/ 0 w 2890115"/>
                <a:gd name="connsiteY4" fmla="*/ 0 h 1304062"/>
                <a:gd name="connsiteX0" fmla="*/ 0 w 2950866"/>
                <a:gd name="connsiteY0" fmla="*/ 0 h 1804564"/>
                <a:gd name="connsiteX1" fmla="*/ 2950866 w 2950866"/>
                <a:gd name="connsiteY1" fmla="*/ 500502 h 1804564"/>
                <a:gd name="connsiteX2" fmla="*/ 2950866 w 2950866"/>
                <a:gd name="connsiteY2" fmla="*/ 1804564 h 1804564"/>
                <a:gd name="connsiteX3" fmla="*/ 60751 w 2950866"/>
                <a:gd name="connsiteY3" fmla="*/ 1804564 h 1804564"/>
                <a:gd name="connsiteX4" fmla="*/ 0 w 2950866"/>
                <a:gd name="connsiteY4" fmla="*/ 0 h 1804564"/>
                <a:gd name="connsiteX0" fmla="*/ 0 w 2950866"/>
                <a:gd name="connsiteY0" fmla="*/ 0 h 1804564"/>
                <a:gd name="connsiteX1" fmla="*/ 2950866 w 2950866"/>
                <a:gd name="connsiteY1" fmla="*/ 500502 h 1804564"/>
                <a:gd name="connsiteX2" fmla="*/ 2950866 w 2950866"/>
                <a:gd name="connsiteY2" fmla="*/ 1804564 h 1804564"/>
                <a:gd name="connsiteX3" fmla="*/ 45548 w 2950866"/>
                <a:gd name="connsiteY3" fmla="*/ 1350095 h 1804564"/>
                <a:gd name="connsiteX4" fmla="*/ 0 w 2950866"/>
                <a:gd name="connsiteY4" fmla="*/ 0 h 180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0866" h="1804564">
                  <a:moveTo>
                    <a:pt x="0" y="0"/>
                  </a:moveTo>
                  <a:lnTo>
                    <a:pt x="2950866" y="500502"/>
                  </a:lnTo>
                  <a:lnTo>
                    <a:pt x="2950866" y="1804564"/>
                  </a:lnTo>
                  <a:lnTo>
                    <a:pt x="45548" y="1350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9E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21124825">
              <a:off x="203500" y="1103038"/>
              <a:ext cx="5518387" cy="1775421"/>
            </a:xfrm>
            <a:custGeom>
              <a:avLst/>
              <a:gdLst>
                <a:gd name="connsiteX0" fmla="*/ 0 w 5319634"/>
                <a:gd name="connsiteY0" fmla="*/ 0 h 1440160"/>
                <a:gd name="connsiteX1" fmla="*/ 5319634 w 5319634"/>
                <a:gd name="connsiteY1" fmla="*/ 0 h 1440160"/>
                <a:gd name="connsiteX2" fmla="*/ 5319634 w 5319634"/>
                <a:gd name="connsiteY2" fmla="*/ 1440160 h 1440160"/>
                <a:gd name="connsiteX3" fmla="*/ 0 w 5319634"/>
                <a:gd name="connsiteY3" fmla="*/ 1440160 h 1440160"/>
                <a:gd name="connsiteX4" fmla="*/ 0 w 5319634"/>
                <a:gd name="connsiteY4" fmla="*/ 0 h 1440160"/>
                <a:gd name="connsiteX0" fmla="*/ 0 w 5319634"/>
                <a:gd name="connsiteY0" fmla="*/ 12700 h 1452860"/>
                <a:gd name="connsiteX1" fmla="*/ 4684634 w 5319634"/>
                <a:gd name="connsiteY1" fmla="*/ 0 h 1452860"/>
                <a:gd name="connsiteX2" fmla="*/ 5319634 w 5319634"/>
                <a:gd name="connsiteY2" fmla="*/ 1452860 h 1452860"/>
                <a:gd name="connsiteX3" fmla="*/ 0 w 5319634"/>
                <a:gd name="connsiteY3" fmla="*/ 1452860 h 1452860"/>
                <a:gd name="connsiteX4" fmla="*/ 0 w 5319634"/>
                <a:gd name="connsiteY4" fmla="*/ 12700 h 1452860"/>
                <a:gd name="connsiteX0" fmla="*/ 0 w 5518387"/>
                <a:gd name="connsiteY0" fmla="*/ 12700 h 1775421"/>
                <a:gd name="connsiteX1" fmla="*/ 4684634 w 5518387"/>
                <a:gd name="connsiteY1" fmla="*/ 0 h 1775421"/>
                <a:gd name="connsiteX2" fmla="*/ 5518387 w 5518387"/>
                <a:gd name="connsiteY2" fmla="*/ 1775421 h 1775421"/>
                <a:gd name="connsiteX3" fmla="*/ 0 w 5518387"/>
                <a:gd name="connsiteY3" fmla="*/ 1452860 h 1775421"/>
                <a:gd name="connsiteX4" fmla="*/ 0 w 5518387"/>
                <a:gd name="connsiteY4" fmla="*/ 12700 h 177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8387" h="1775421">
                  <a:moveTo>
                    <a:pt x="0" y="12700"/>
                  </a:moveTo>
                  <a:lnTo>
                    <a:pt x="4684634" y="0"/>
                  </a:lnTo>
                  <a:lnTo>
                    <a:pt x="5518387" y="1775421"/>
                  </a:lnTo>
                  <a:lnTo>
                    <a:pt x="0" y="145286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 rot="20851725">
            <a:off x="-150734" y="-996493"/>
            <a:ext cx="9290771" cy="2958910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1520" y="396660"/>
            <a:ext cx="6084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PORTFOLIO</a:t>
            </a:r>
            <a:endParaRPr lang="ko-KR" alt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24128" y="3651870"/>
            <a:ext cx="303808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n-ea"/>
              </a:rPr>
              <a:t>김영동</a:t>
            </a:r>
            <a:endParaRPr lang="en-US" altLang="ko-KR" sz="32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1472466"/>
            <a:ext cx="2945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i="1" dirty="0" smtClean="0">
                <a:latin typeface="+mn-ea"/>
                <a:cs typeface="Aharoni" panose="02010803020104030203" pitchFamily="2" charset="-79"/>
              </a:rPr>
              <a:t>Web Developer </a:t>
            </a:r>
            <a:endParaRPr lang="ko-KR" altLang="en-US" sz="2800" b="1" dirty="0"/>
          </a:p>
        </p:txBody>
      </p:sp>
      <p:sp>
        <p:nvSpPr>
          <p:cNvPr id="29" name="직사각형 28"/>
          <p:cNvSpPr/>
          <p:nvPr/>
        </p:nvSpPr>
        <p:spPr>
          <a:xfrm>
            <a:off x="6660232" y="4398239"/>
            <a:ext cx="2160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52120" y="4443958"/>
            <a:ext cx="3150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010-6516-0207</a:t>
            </a:r>
          </a:p>
          <a:p>
            <a:pPr algn="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github.com/phoresis92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530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Project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08</a:t>
            </a:r>
            <a:endParaRPr lang="ko-KR" altLang="en-US" sz="7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7763435" y="683851"/>
            <a:ext cx="1345069" cy="375731"/>
            <a:chOff x="356090" y="987574"/>
            <a:chExt cx="2060235" cy="575506"/>
          </a:xfrm>
        </p:grpSpPr>
        <p:grpSp>
          <p:nvGrpSpPr>
            <p:cNvPr id="15" name="그룹 14"/>
            <p:cNvGrpSpPr/>
            <p:nvPr/>
          </p:nvGrpSpPr>
          <p:grpSpPr>
            <a:xfrm>
              <a:off x="356090" y="987574"/>
              <a:ext cx="2060235" cy="575506"/>
              <a:chOff x="553156" y="1273351"/>
              <a:chExt cx="2060235" cy="575506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553156" y="1273351"/>
                <a:ext cx="575506" cy="575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15616" y="1360016"/>
                <a:ext cx="1497775" cy="42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페이지 </a:t>
                </a:r>
                <a:r>
                  <a:rPr lang="ko-KR" altLang="en-US" sz="1200" dirty="0" err="1" smtClean="0"/>
                  <a:t>뷰</a:t>
                </a:r>
                <a:endParaRPr lang="en-US" altLang="ko-KR" sz="1200" dirty="0" smtClean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827584" y="1733943"/>
                <a:ext cx="1080000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7703"/>
              <a:ext cx="377352" cy="377352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513264" y="1170076"/>
            <a:ext cx="7877884" cy="4065970"/>
            <a:chOff x="513264" y="1170076"/>
            <a:chExt cx="7877884" cy="4065970"/>
          </a:xfrm>
        </p:grpSpPr>
        <p:pic>
          <p:nvPicPr>
            <p:cNvPr id="6146" name="Picture 2" descr="C:\Users\hushe\Desktop\Study_Anywhere 포트폴리오\MainPage\Mai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34" y="1170076"/>
              <a:ext cx="7867990" cy="4065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직선 연결선 20"/>
            <p:cNvCxnSpPr/>
            <p:nvPr/>
          </p:nvCxnSpPr>
          <p:spPr>
            <a:xfrm>
              <a:off x="513264" y="1184241"/>
              <a:ext cx="0" cy="3893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8391148" y="1191170"/>
              <a:ext cx="0" cy="3893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/>
            <p:nvPr/>
          </p:nvCxnSpPr>
          <p:spPr>
            <a:xfrm>
              <a:off x="513264" y="5084410"/>
              <a:ext cx="78778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6287338" y="721028"/>
            <a:ext cx="1398908" cy="33855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INDEX PAGE</a:t>
            </a:r>
          </a:p>
        </p:txBody>
      </p:sp>
    </p:spTree>
    <p:extLst>
      <p:ext uri="{BB962C8B-B14F-4D97-AF65-F5344CB8AC3E}">
        <p14:creationId xmlns:p14="http://schemas.microsoft.com/office/powerpoint/2010/main" val="14617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Project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09</a:t>
            </a:r>
            <a:endParaRPr lang="ko-KR" altLang="en-US" sz="7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929406" y="153812"/>
            <a:ext cx="1756446" cy="4938218"/>
            <a:chOff x="5929406" y="81804"/>
            <a:chExt cx="1756446" cy="4938218"/>
          </a:xfrm>
        </p:grpSpPr>
        <p:grpSp>
          <p:nvGrpSpPr>
            <p:cNvPr id="3" name="그룹 2"/>
            <p:cNvGrpSpPr/>
            <p:nvPr/>
          </p:nvGrpSpPr>
          <p:grpSpPr>
            <a:xfrm>
              <a:off x="5929406" y="81804"/>
              <a:ext cx="1756446" cy="4938218"/>
              <a:chOff x="5929406" y="-62212"/>
              <a:chExt cx="1756446" cy="4938218"/>
            </a:xfrm>
          </p:grpSpPr>
          <p:pic>
            <p:nvPicPr>
              <p:cNvPr id="7172" name="Picture 4" descr="C:\Users\hushe\Desktop\Study_Anywhere 포트폴리오\LobbyPage\MainSm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9406" y="-62212"/>
                <a:ext cx="1756446" cy="2605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73" name="Picture 5" descr="C:\Users\hushe\Desktop\Study_Anywhere 포트폴리오\LobbyPage\MainSm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9406" y="2538314"/>
                <a:ext cx="1715072" cy="23376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3" name="직선 연결선 12"/>
            <p:cNvCxnSpPr/>
            <p:nvPr/>
          </p:nvCxnSpPr>
          <p:spPr>
            <a:xfrm>
              <a:off x="7678232" y="131726"/>
              <a:ext cx="0" cy="487305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929406" y="5004782"/>
              <a:ext cx="175644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79512" y="1048074"/>
            <a:ext cx="5540950" cy="3899940"/>
            <a:chOff x="251520" y="919299"/>
            <a:chExt cx="5540950" cy="3899940"/>
          </a:xfrm>
        </p:grpSpPr>
        <p:grpSp>
          <p:nvGrpSpPr>
            <p:cNvPr id="4" name="그룹 3"/>
            <p:cNvGrpSpPr/>
            <p:nvPr/>
          </p:nvGrpSpPr>
          <p:grpSpPr>
            <a:xfrm>
              <a:off x="251520" y="919299"/>
              <a:ext cx="5540950" cy="3829777"/>
              <a:chOff x="251520" y="919299"/>
              <a:chExt cx="5540950" cy="3829777"/>
            </a:xfrm>
          </p:grpSpPr>
          <p:pic>
            <p:nvPicPr>
              <p:cNvPr id="7170" name="Picture 2" descr="C:\Users\hushe\Desktop\Study_Anywhere 포트폴리오\LobbyPage\Mai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19299"/>
                <a:ext cx="5540950" cy="2535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71" name="Picture 3" descr="C:\Users\hushe\Desktop\Study_Anywhere 포트폴리오\LobbyPage\Main2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3363838"/>
                <a:ext cx="5540950" cy="1385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" name="직선 연결선 5"/>
            <p:cNvCxnSpPr/>
            <p:nvPr/>
          </p:nvCxnSpPr>
          <p:spPr>
            <a:xfrm>
              <a:off x="251520" y="923186"/>
              <a:ext cx="0" cy="3893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784910" y="925803"/>
              <a:ext cx="0" cy="3893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251520" y="4819238"/>
              <a:ext cx="553339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7763435" y="683851"/>
            <a:ext cx="1345069" cy="375731"/>
            <a:chOff x="356090" y="987574"/>
            <a:chExt cx="2060235" cy="575506"/>
          </a:xfrm>
        </p:grpSpPr>
        <p:grpSp>
          <p:nvGrpSpPr>
            <p:cNvPr id="31" name="그룹 30"/>
            <p:cNvGrpSpPr/>
            <p:nvPr/>
          </p:nvGrpSpPr>
          <p:grpSpPr>
            <a:xfrm>
              <a:off x="356090" y="987574"/>
              <a:ext cx="2060235" cy="575506"/>
              <a:chOff x="553156" y="1273351"/>
              <a:chExt cx="2060235" cy="575506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553156" y="1273351"/>
                <a:ext cx="575506" cy="575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115616" y="1360016"/>
                <a:ext cx="1497775" cy="42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페이지 </a:t>
                </a:r>
                <a:r>
                  <a:rPr lang="ko-KR" altLang="en-US" sz="1200" dirty="0" err="1" smtClean="0"/>
                  <a:t>뷰</a:t>
                </a:r>
                <a:endParaRPr lang="en-US" altLang="ko-KR" sz="1200" dirty="0" smtClean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827584" y="1733943"/>
                <a:ext cx="1080000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7703"/>
              <a:ext cx="377352" cy="377352"/>
            </a:xfrm>
            <a:prstGeom prst="rect">
              <a:avLst/>
            </a:prstGeom>
          </p:spPr>
        </p:pic>
      </p:grpSp>
      <p:sp>
        <p:nvSpPr>
          <p:cNvPr id="36" name="직사각형 35"/>
          <p:cNvSpPr/>
          <p:nvPr/>
        </p:nvSpPr>
        <p:spPr>
          <a:xfrm>
            <a:off x="7680285" y="1103084"/>
            <a:ext cx="1410835" cy="33855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LOBBY PAGE</a:t>
            </a:r>
          </a:p>
        </p:txBody>
      </p:sp>
    </p:spTree>
    <p:extLst>
      <p:ext uri="{BB962C8B-B14F-4D97-AF65-F5344CB8AC3E}">
        <p14:creationId xmlns:p14="http://schemas.microsoft.com/office/powerpoint/2010/main" val="8448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Project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10</a:t>
            </a:r>
            <a:endParaRPr lang="ko-KR" altLang="en-US" sz="7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6093266" y="318969"/>
            <a:ext cx="1647086" cy="4701053"/>
            <a:chOff x="5972912" y="253807"/>
            <a:chExt cx="1647086" cy="4701053"/>
          </a:xfrm>
        </p:grpSpPr>
        <p:grpSp>
          <p:nvGrpSpPr>
            <p:cNvPr id="3" name="그룹 2"/>
            <p:cNvGrpSpPr/>
            <p:nvPr/>
          </p:nvGrpSpPr>
          <p:grpSpPr>
            <a:xfrm>
              <a:off x="5972912" y="253807"/>
              <a:ext cx="1646507" cy="4701053"/>
              <a:chOff x="6126134" y="-71346"/>
              <a:chExt cx="1646507" cy="4701053"/>
            </a:xfrm>
          </p:grpSpPr>
          <p:pic>
            <p:nvPicPr>
              <p:cNvPr id="8195" name="Picture 3" descr="C:\Users\hushe\Desktop\Study_Anywhere 포트폴리오\RoomPage\Main_sm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9384" y="-71346"/>
                <a:ext cx="1643257" cy="17069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96" name="Picture 4" descr="C:\Users\hushe\Desktop\Study_Anywhere 포트폴리오\RoomPage\Main_sm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7697" y="1491630"/>
                <a:ext cx="1644944" cy="1452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97" name="Picture 5" descr="C:\Users\hushe\Desktop\Study_Anywhere 포트폴리오\RoomPage\Main_sm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6134" y="2931790"/>
                <a:ext cx="1644944" cy="16979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9" name="직선 연결선 18"/>
            <p:cNvCxnSpPr/>
            <p:nvPr/>
          </p:nvCxnSpPr>
          <p:spPr>
            <a:xfrm>
              <a:off x="7619998" y="290982"/>
              <a:ext cx="0" cy="466387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172712" y="1563638"/>
            <a:ext cx="5695432" cy="2867492"/>
            <a:chOff x="172712" y="1563638"/>
            <a:chExt cx="5695432" cy="2867492"/>
          </a:xfrm>
        </p:grpSpPr>
        <p:pic>
          <p:nvPicPr>
            <p:cNvPr id="8194" name="Picture 2" descr="C:\Users\hushe\Desktop\Study_Anywhere 포트폴리오\RoomPage\Mai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12" y="1563638"/>
              <a:ext cx="5695432" cy="2867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직선 연결선 21"/>
            <p:cNvCxnSpPr/>
            <p:nvPr/>
          </p:nvCxnSpPr>
          <p:spPr>
            <a:xfrm>
              <a:off x="5866046" y="1563638"/>
              <a:ext cx="0" cy="2754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72712" y="1563638"/>
              <a:ext cx="0" cy="27549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1835696" y="4990173"/>
            <a:ext cx="3600000" cy="298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7763435" y="683851"/>
            <a:ext cx="1345069" cy="375731"/>
            <a:chOff x="356090" y="987574"/>
            <a:chExt cx="2060235" cy="575506"/>
          </a:xfrm>
        </p:grpSpPr>
        <p:grpSp>
          <p:nvGrpSpPr>
            <p:cNvPr id="29" name="그룹 28"/>
            <p:cNvGrpSpPr/>
            <p:nvPr/>
          </p:nvGrpSpPr>
          <p:grpSpPr>
            <a:xfrm>
              <a:off x="356090" y="987574"/>
              <a:ext cx="2060235" cy="575506"/>
              <a:chOff x="553156" y="1273351"/>
              <a:chExt cx="2060235" cy="575506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553156" y="1273351"/>
                <a:ext cx="575506" cy="575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115616" y="1360016"/>
                <a:ext cx="1497775" cy="42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페이지 </a:t>
                </a:r>
                <a:r>
                  <a:rPr lang="ko-KR" altLang="en-US" sz="1200" dirty="0" err="1" smtClean="0"/>
                  <a:t>뷰</a:t>
                </a:r>
                <a:endParaRPr lang="en-US" altLang="ko-KR" sz="1200" dirty="0" smtClean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827584" y="1733943"/>
                <a:ext cx="1080000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7703"/>
              <a:ext cx="377352" cy="377352"/>
            </a:xfrm>
            <a:prstGeom prst="rect">
              <a:avLst/>
            </a:prstGeom>
          </p:spPr>
        </p:pic>
      </p:grpSp>
      <p:sp>
        <p:nvSpPr>
          <p:cNvPr id="41" name="직사각형 40"/>
          <p:cNvSpPr/>
          <p:nvPr/>
        </p:nvSpPr>
        <p:spPr>
          <a:xfrm>
            <a:off x="7677335" y="1103084"/>
            <a:ext cx="1416734" cy="33855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0070C0"/>
                </a:solidFill>
              </a:rPr>
              <a:t>ROOM PAGE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84751" y="4692906"/>
            <a:ext cx="739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사이트 전체 페이지는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Bootstrap Framework</a:t>
            </a:r>
            <a:r>
              <a:rPr lang="ko-KR" altLang="en-US" sz="1400" dirty="0" smtClean="0"/>
              <a:t>를 이용한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반응형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웹</a:t>
            </a:r>
            <a:r>
              <a:rPr lang="ko-KR" altLang="en-US" sz="1400" dirty="0" smtClean="0"/>
              <a:t>으로</a:t>
            </a:r>
            <a:r>
              <a:rPr lang="ko-KR" altLang="en-US" sz="1400" b="1" dirty="0" smtClean="0"/>
              <a:t> </a:t>
            </a:r>
            <a:r>
              <a:rPr lang="ko-KR" altLang="en-US" sz="1400" dirty="0" smtClean="0"/>
              <a:t>제작되었습니다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38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Project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11</a:t>
            </a:r>
            <a:endParaRPr lang="ko-KR" altLang="en-US" sz="7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619419" y="543568"/>
            <a:ext cx="1201053" cy="375731"/>
            <a:chOff x="356090" y="987574"/>
            <a:chExt cx="1839646" cy="575506"/>
          </a:xfrm>
        </p:grpSpPr>
        <p:grpSp>
          <p:nvGrpSpPr>
            <p:cNvPr id="9" name="그룹 8"/>
            <p:cNvGrpSpPr/>
            <p:nvPr/>
          </p:nvGrpSpPr>
          <p:grpSpPr>
            <a:xfrm>
              <a:off x="356090" y="987574"/>
              <a:ext cx="1839646" cy="575506"/>
              <a:chOff x="553156" y="1273351"/>
              <a:chExt cx="1839646" cy="575506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553156" y="1273351"/>
                <a:ext cx="575506" cy="575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15616" y="1360016"/>
                <a:ext cx="1277186" cy="42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UI/</a:t>
                </a:r>
                <a:r>
                  <a:rPr lang="ko-KR" altLang="en-US" sz="1200" dirty="0" smtClean="0"/>
                  <a:t>기능</a:t>
                </a:r>
                <a:endParaRPr lang="en-US" altLang="ko-KR" sz="1200" dirty="0" smtClean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27584" y="1733943"/>
                <a:ext cx="1080000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7703"/>
              <a:ext cx="377352" cy="377352"/>
            </a:xfrm>
            <a:prstGeom prst="rect">
              <a:avLst/>
            </a:prstGeom>
          </p:spPr>
        </p:pic>
      </p:grpSp>
      <p:pic>
        <p:nvPicPr>
          <p:cNvPr id="2050" name="Picture 2" descr="C:\Users\hushe\Desktop\Study_Anywhere 포트폴리오\MainPage\SignUp_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16" y="802005"/>
            <a:ext cx="3973840" cy="421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082025" y="1948458"/>
            <a:ext cx="49954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724128" y="1052736"/>
            <a:ext cx="3096344" cy="3895278"/>
            <a:chOff x="5724128" y="1052736"/>
            <a:chExt cx="3096344" cy="3895278"/>
          </a:xfrm>
        </p:grpSpPr>
        <p:sp>
          <p:nvSpPr>
            <p:cNvPr id="23" name="직사각형 22"/>
            <p:cNvSpPr/>
            <p:nvPr/>
          </p:nvSpPr>
          <p:spPr>
            <a:xfrm>
              <a:off x="5724128" y="1052736"/>
              <a:ext cx="3096344" cy="38952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12300" y="1707654"/>
              <a:ext cx="252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24128" y="1235536"/>
              <a:ext cx="3096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아이디 중복체크</a:t>
              </a: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9901"/>
              </p:ext>
            </p:extLst>
          </p:nvPr>
        </p:nvGraphicFramePr>
        <p:xfrm>
          <a:off x="5868144" y="1995686"/>
          <a:ext cx="2772448" cy="2575560"/>
        </p:xfrm>
        <a:graphic>
          <a:graphicData uri="http://schemas.openxmlformats.org/drawingml/2006/table">
            <a:tbl>
              <a:tblPr firstRow="1" bandRow="1"/>
              <a:tblGrid>
                <a:gridCol w="277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기능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회원가입시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Ajax</a:t>
                      </a:r>
                      <a:r>
                        <a:rPr lang="ko-KR" altLang="en-US" sz="1400" dirty="0" smtClean="0"/>
                        <a:t>를 통한 중복체크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b="1" dirty="0" smtClean="0"/>
                        <a:t>기술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Ajax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Project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12</a:t>
            </a:r>
            <a:endParaRPr lang="ko-KR" altLang="en-US" sz="7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619419" y="543568"/>
            <a:ext cx="1201053" cy="375731"/>
            <a:chOff x="356090" y="987574"/>
            <a:chExt cx="1839646" cy="575506"/>
          </a:xfrm>
        </p:grpSpPr>
        <p:grpSp>
          <p:nvGrpSpPr>
            <p:cNvPr id="9" name="그룹 8"/>
            <p:cNvGrpSpPr/>
            <p:nvPr/>
          </p:nvGrpSpPr>
          <p:grpSpPr>
            <a:xfrm>
              <a:off x="356090" y="987574"/>
              <a:ext cx="1839646" cy="575506"/>
              <a:chOff x="553156" y="1273351"/>
              <a:chExt cx="1839646" cy="575506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553156" y="1273351"/>
                <a:ext cx="575506" cy="575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15616" y="1360016"/>
                <a:ext cx="1277186" cy="42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UI/</a:t>
                </a:r>
                <a:r>
                  <a:rPr lang="ko-KR" altLang="en-US" sz="1200" dirty="0" smtClean="0"/>
                  <a:t>기능</a:t>
                </a:r>
                <a:endParaRPr lang="en-US" altLang="ko-KR" sz="1200" dirty="0" smtClean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27584" y="1733943"/>
                <a:ext cx="1080000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7703"/>
              <a:ext cx="377352" cy="377352"/>
            </a:xfrm>
            <a:prstGeom prst="rect">
              <a:avLst/>
            </a:prstGeom>
          </p:spPr>
        </p:pic>
      </p:grpSp>
      <p:sp>
        <p:nvSpPr>
          <p:cNvPr id="21" name="직사각형 20"/>
          <p:cNvSpPr/>
          <p:nvPr/>
        </p:nvSpPr>
        <p:spPr>
          <a:xfrm>
            <a:off x="1547664" y="2067694"/>
            <a:ext cx="187220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5724128" y="1052736"/>
            <a:ext cx="3096344" cy="3895278"/>
            <a:chOff x="5724128" y="1052736"/>
            <a:chExt cx="3096344" cy="3895278"/>
          </a:xfrm>
        </p:grpSpPr>
        <p:sp>
          <p:nvSpPr>
            <p:cNvPr id="28" name="직사각형 27"/>
            <p:cNvSpPr/>
            <p:nvPr/>
          </p:nvSpPr>
          <p:spPr>
            <a:xfrm>
              <a:off x="5724128" y="1052736"/>
              <a:ext cx="3096344" cy="38952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12300" y="1707654"/>
              <a:ext cx="252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24128" y="1235536"/>
              <a:ext cx="3096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/>
                <a:t>이메일</a:t>
              </a:r>
              <a:r>
                <a:rPr lang="ko-KR" altLang="en-US" sz="1600" b="1" dirty="0"/>
                <a:t> 인증 기능</a:t>
              </a: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23456"/>
              </p:ext>
            </p:extLst>
          </p:nvPr>
        </p:nvGraphicFramePr>
        <p:xfrm>
          <a:off x="5868144" y="1995686"/>
          <a:ext cx="2772448" cy="2575560"/>
        </p:xfrm>
        <a:graphic>
          <a:graphicData uri="http://schemas.openxmlformats.org/drawingml/2006/table">
            <a:tbl>
              <a:tblPr firstRow="1" bandRow="1"/>
              <a:tblGrid>
                <a:gridCol w="277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기능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err="1" smtClean="0"/>
                        <a:t>JavaMail</a:t>
                      </a:r>
                      <a:r>
                        <a:rPr lang="ko-KR" altLang="en-US" sz="1400" dirty="0" smtClean="0"/>
                        <a:t>을 이용해 </a:t>
                      </a:r>
                      <a:r>
                        <a:rPr lang="ko-KR" altLang="en-US" sz="1400" dirty="0" err="1" smtClean="0"/>
                        <a:t>회원가입시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이메일</a:t>
                      </a:r>
                      <a:r>
                        <a:rPr lang="ko-KR" altLang="en-US" sz="1400" dirty="0" smtClean="0"/>
                        <a:t> 인증코드 발송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b="1" dirty="0" smtClean="0"/>
                        <a:t>기술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JavaMail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777250" y="905315"/>
            <a:ext cx="4471379" cy="4042699"/>
            <a:chOff x="777250" y="905315"/>
            <a:chExt cx="4471379" cy="4042699"/>
          </a:xfrm>
        </p:grpSpPr>
        <p:grpSp>
          <p:nvGrpSpPr>
            <p:cNvPr id="3" name="그룹 2"/>
            <p:cNvGrpSpPr/>
            <p:nvPr/>
          </p:nvGrpSpPr>
          <p:grpSpPr>
            <a:xfrm>
              <a:off x="777250" y="905315"/>
              <a:ext cx="4471379" cy="4042699"/>
              <a:chOff x="230055" y="1017687"/>
              <a:chExt cx="4471379" cy="4042699"/>
            </a:xfrm>
          </p:grpSpPr>
          <p:pic>
            <p:nvPicPr>
              <p:cNvPr id="3074" name="Picture 2" descr="C:\Users\hushe\Desktop\Study_Anywhere 포트폴리오\MainPage\EmailSend2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478"/>
              <a:stretch/>
            </p:blipFill>
            <p:spPr bwMode="auto">
              <a:xfrm>
                <a:off x="230056" y="1017687"/>
                <a:ext cx="4471378" cy="4042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 descr="C:\Users\hushe\Desktop\Study_Anywhere 포트폴리오\MainPage\MyEmailCheck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9" b="54386"/>
              <a:stretch/>
            </p:blipFill>
            <p:spPr bwMode="auto">
              <a:xfrm>
                <a:off x="230055" y="3062591"/>
                <a:ext cx="4471378" cy="1997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타원 22"/>
              <p:cNvSpPr/>
              <p:nvPr/>
            </p:nvSpPr>
            <p:spPr>
              <a:xfrm>
                <a:off x="4427984" y="1419622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4427984" y="3363838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cxnSp>
          <p:nvCxnSpPr>
            <p:cNvPr id="32" name="직선 연결선 31"/>
            <p:cNvCxnSpPr/>
            <p:nvPr/>
          </p:nvCxnSpPr>
          <p:spPr>
            <a:xfrm>
              <a:off x="5246531" y="905315"/>
              <a:ext cx="0" cy="40426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777251" y="4948013"/>
              <a:ext cx="44713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89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Project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13</a:t>
            </a:r>
            <a:endParaRPr lang="ko-KR" altLang="en-US" sz="7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619419" y="543568"/>
            <a:ext cx="1201053" cy="375731"/>
            <a:chOff x="356090" y="987574"/>
            <a:chExt cx="1839646" cy="575506"/>
          </a:xfrm>
        </p:grpSpPr>
        <p:grpSp>
          <p:nvGrpSpPr>
            <p:cNvPr id="9" name="그룹 8"/>
            <p:cNvGrpSpPr/>
            <p:nvPr/>
          </p:nvGrpSpPr>
          <p:grpSpPr>
            <a:xfrm>
              <a:off x="356090" y="987574"/>
              <a:ext cx="1839646" cy="575506"/>
              <a:chOff x="553156" y="1273351"/>
              <a:chExt cx="1839646" cy="575506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553156" y="1273351"/>
                <a:ext cx="575506" cy="575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15616" y="1360016"/>
                <a:ext cx="1277186" cy="42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UI/</a:t>
                </a:r>
                <a:r>
                  <a:rPr lang="ko-KR" altLang="en-US" sz="1200" dirty="0" smtClean="0"/>
                  <a:t>기능</a:t>
                </a:r>
                <a:endParaRPr lang="en-US" altLang="ko-KR" sz="1200" dirty="0" smtClean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27584" y="1733943"/>
                <a:ext cx="1080000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7703"/>
              <a:ext cx="377352" cy="377352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5724128" y="1052736"/>
            <a:ext cx="3096344" cy="3895278"/>
            <a:chOff x="5724128" y="1052736"/>
            <a:chExt cx="3096344" cy="3895278"/>
          </a:xfrm>
        </p:grpSpPr>
        <p:sp>
          <p:nvSpPr>
            <p:cNvPr id="28" name="직사각형 27"/>
            <p:cNvSpPr/>
            <p:nvPr/>
          </p:nvSpPr>
          <p:spPr>
            <a:xfrm>
              <a:off x="5724128" y="1052736"/>
              <a:ext cx="3096344" cy="38952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12300" y="1707654"/>
              <a:ext cx="252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24128" y="1235536"/>
              <a:ext cx="3096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비밀번호 </a:t>
              </a:r>
              <a:r>
                <a:rPr lang="ko-KR" altLang="en-US" sz="1600" b="1" dirty="0" smtClean="0"/>
                <a:t>찾기</a:t>
              </a:r>
              <a:endParaRPr lang="ko-KR" altLang="en-US" sz="1600" b="1" dirty="0"/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87099"/>
              </p:ext>
            </p:extLst>
          </p:nvPr>
        </p:nvGraphicFramePr>
        <p:xfrm>
          <a:off x="5868144" y="1995686"/>
          <a:ext cx="2772448" cy="2575560"/>
        </p:xfrm>
        <a:graphic>
          <a:graphicData uri="http://schemas.openxmlformats.org/drawingml/2006/table">
            <a:tbl>
              <a:tblPr firstRow="1" bandRow="1"/>
              <a:tblGrid>
                <a:gridCol w="277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기능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메일 기능을 통해 임시 비밀번호 값을 받아 비밀번호</a:t>
                      </a:r>
                      <a:r>
                        <a:rPr lang="ko-KR" altLang="en-US" sz="1400" baseline="0" dirty="0" smtClean="0"/>
                        <a:t> 변경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b="1" dirty="0" smtClean="0"/>
                        <a:t>기술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JavaMail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683568" y="768306"/>
            <a:ext cx="4490784" cy="4375194"/>
            <a:chOff x="683568" y="768306"/>
            <a:chExt cx="4490784" cy="4375194"/>
          </a:xfrm>
        </p:grpSpPr>
        <p:grpSp>
          <p:nvGrpSpPr>
            <p:cNvPr id="20" name="그룹 19"/>
            <p:cNvGrpSpPr/>
            <p:nvPr/>
          </p:nvGrpSpPr>
          <p:grpSpPr>
            <a:xfrm>
              <a:off x="683568" y="772929"/>
              <a:ext cx="4489514" cy="4362337"/>
              <a:chOff x="120598" y="751225"/>
              <a:chExt cx="4489514" cy="4362337"/>
            </a:xfrm>
          </p:grpSpPr>
          <p:pic>
            <p:nvPicPr>
              <p:cNvPr id="4100" name="Picture 4" descr="C:\Users\hushe\Desktop\Study_Anywhere 포트폴리오\MainPage\ChangeTempPass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3424"/>
              <a:stretch/>
            </p:blipFill>
            <p:spPr bwMode="auto">
              <a:xfrm>
                <a:off x="125484" y="3342306"/>
                <a:ext cx="4484628" cy="1771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그룹 18"/>
              <p:cNvGrpSpPr/>
              <p:nvPr/>
            </p:nvGrpSpPr>
            <p:grpSpPr>
              <a:xfrm>
                <a:off x="120598" y="751225"/>
                <a:ext cx="4489514" cy="4092843"/>
                <a:chOff x="120598" y="751225"/>
                <a:chExt cx="4489514" cy="4092843"/>
              </a:xfrm>
            </p:grpSpPr>
            <p:pic>
              <p:nvPicPr>
                <p:cNvPr id="4098" name="Picture 2" descr="C:\Users\hushe\Desktop\Study_Anywhere 포트폴리오\MainPage\FindPass.png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457" b="65122"/>
                <a:stretch/>
              </p:blipFill>
              <p:spPr bwMode="auto">
                <a:xfrm>
                  <a:off x="125484" y="751225"/>
                  <a:ext cx="4484628" cy="13933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99" name="Picture 3" descr="C:\Users\hushe\Desktop\Study_Anywhere 포트폴리오\MainPage\FindPassCheck.png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6239" b="43055"/>
                <a:stretch/>
              </p:blipFill>
              <p:spPr bwMode="auto">
                <a:xfrm>
                  <a:off x="120598" y="1972928"/>
                  <a:ext cx="4484628" cy="13693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아래쪽 화살표 2"/>
                <p:cNvSpPr/>
                <p:nvPr/>
              </p:nvSpPr>
              <p:spPr>
                <a:xfrm>
                  <a:off x="179512" y="1131590"/>
                  <a:ext cx="144016" cy="3712478"/>
                </a:xfrm>
                <a:prstGeom prst="downArrow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타원 4"/>
                <p:cNvSpPr/>
                <p:nvPr/>
              </p:nvSpPr>
              <p:spPr>
                <a:xfrm>
                  <a:off x="4355976" y="802551"/>
                  <a:ext cx="216024" cy="21602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>
                  <a:off x="4333689" y="2036577"/>
                  <a:ext cx="216024" cy="21602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>
                  <a:off x="4355976" y="3507854"/>
                  <a:ext cx="216024" cy="21602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3</a:t>
                  </a:r>
                  <a:endParaRPr lang="ko-KR" altLang="en-US" dirty="0"/>
                </a:p>
              </p:txBody>
            </p:sp>
          </p:grpSp>
        </p:grpSp>
        <p:cxnSp>
          <p:nvCxnSpPr>
            <p:cNvPr id="32" name="직선 연결선 31"/>
            <p:cNvCxnSpPr/>
            <p:nvPr/>
          </p:nvCxnSpPr>
          <p:spPr>
            <a:xfrm>
              <a:off x="5174352" y="768920"/>
              <a:ext cx="0" cy="4374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83568" y="768306"/>
              <a:ext cx="0" cy="4374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2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Project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14</a:t>
            </a:r>
            <a:endParaRPr lang="ko-KR" altLang="en-US" sz="7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619419" y="543568"/>
            <a:ext cx="1201053" cy="375731"/>
            <a:chOff x="356090" y="987574"/>
            <a:chExt cx="1839646" cy="575506"/>
          </a:xfrm>
        </p:grpSpPr>
        <p:grpSp>
          <p:nvGrpSpPr>
            <p:cNvPr id="9" name="그룹 8"/>
            <p:cNvGrpSpPr/>
            <p:nvPr/>
          </p:nvGrpSpPr>
          <p:grpSpPr>
            <a:xfrm>
              <a:off x="356090" y="987574"/>
              <a:ext cx="1839646" cy="575506"/>
              <a:chOff x="553156" y="1273351"/>
              <a:chExt cx="1839646" cy="575506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553156" y="1273351"/>
                <a:ext cx="575506" cy="575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15616" y="1360016"/>
                <a:ext cx="1277186" cy="42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UI/</a:t>
                </a:r>
                <a:r>
                  <a:rPr lang="ko-KR" altLang="en-US" sz="1200" dirty="0" smtClean="0"/>
                  <a:t>기능</a:t>
                </a:r>
                <a:endParaRPr lang="en-US" altLang="ko-KR" sz="1200" dirty="0" smtClean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27584" y="1733943"/>
                <a:ext cx="1080000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7703"/>
              <a:ext cx="377352" cy="377352"/>
            </a:xfrm>
            <a:prstGeom prst="rect">
              <a:avLst/>
            </a:prstGeom>
          </p:spPr>
        </p:pic>
      </p:grpSp>
      <p:pic>
        <p:nvPicPr>
          <p:cNvPr id="5123" name="Picture 3" descr="C:\Users\hushe\Desktop\Study_Anywhere 포트폴리오\LobbyPage\Chating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5" r="12733"/>
          <a:stretch/>
        </p:blipFill>
        <p:spPr bwMode="auto">
          <a:xfrm>
            <a:off x="15627" y="1235536"/>
            <a:ext cx="6797612" cy="447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06004" y="1235536"/>
            <a:ext cx="401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채팅</a:t>
            </a:r>
            <a:endParaRPr lang="ko-KR" altLang="en-US" sz="20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724128" y="1052736"/>
            <a:ext cx="3096344" cy="3895278"/>
            <a:chOff x="5724128" y="1052736"/>
            <a:chExt cx="3096344" cy="3895278"/>
          </a:xfrm>
        </p:grpSpPr>
        <p:sp>
          <p:nvSpPr>
            <p:cNvPr id="21" name="직사각형 20"/>
            <p:cNvSpPr/>
            <p:nvPr/>
          </p:nvSpPr>
          <p:spPr>
            <a:xfrm>
              <a:off x="5724128" y="1052736"/>
              <a:ext cx="3096344" cy="38952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12300" y="1707654"/>
              <a:ext cx="252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24128" y="1235536"/>
              <a:ext cx="3096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채</a:t>
              </a:r>
              <a:r>
                <a:rPr lang="ko-KR" altLang="en-US" sz="1600" b="1" dirty="0"/>
                <a:t>팅</a:t>
              </a: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62578"/>
              </p:ext>
            </p:extLst>
          </p:nvPr>
        </p:nvGraphicFramePr>
        <p:xfrm>
          <a:off x="5868144" y="1995686"/>
          <a:ext cx="2772448" cy="2362200"/>
        </p:xfrm>
        <a:graphic>
          <a:graphicData uri="http://schemas.openxmlformats.org/drawingml/2006/table">
            <a:tbl>
              <a:tblPr firstRow="1" bandRow="1"/>
              <a:tblGrid>
                <a:gridCol w="277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기능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Node.js</a:t>
                      </a:r>
                      <a:r>
                        <a:rPr lang="ko-KR" altLang="en-US" sz="1400" dirty="0" smtClean="0"/>
                        <a:t>를 이용한 채팅기능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b="1" dirty="0" smtClean="0"/>
                        <a:t>기술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Socket.io (Node.js)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2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Project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15</a:t>
            </a:r>
            <a:endParaRPr lang="ko-KR" altLang="en-US" sz="7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619419" y="543568"/>
            <a:ext cx="1201053" cy="375731"/>
            <a:chOff x="356090" y="987574"/>
            <a:chExt cx="1839646" cy="575506"/>
          </a:xfrm>
        </p:grpSpPr>
        <p:grpSp>
          <p:nvGrpSpPr>
            <p:cNvPr id="9" name="그룹 8"/>
            <p:cNvGrpSpPr/>
            <p:nvPr/>
          </p:nvGrpSpPr>
          <p:grpSpPr>
            <a:xfrm>
              <a:off x="356090" y="987574"/>
              <a:ext cx="1839646" cy="575506"/>
              <a:chOff x="553156" y="1273351"/>
              <a:chExt cx="1839646" cy="575506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553156" y="1273351"/>
                <a:ext cx="575506" cy="575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15616" y="1360016"/>
                <a:ext cx="1277186" cy="42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UI/</a:t>
                </a:r>
                <a:r>
                  <a:rPr lang="ko-KR" altLang="en-US" sz="1200" dirty="0" smtClean="0"/>
                  <a:t>기능</a:t>
                </a:r>
                <a:endParaRPr lang="en-US" altLang="ko-KR" sz="1200" dirty="0" smtClean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27584" y="1733943"/>
                <a:ext cx="1080000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7703"/>
              <a:ext cx="377352" cy="377352"/>
            </a:xfrm>
            <a:prstGeom prst="rect">
              <a:avLst/>
            </a:prstGeom>
          </p:spPr>
        </p:pic>
      </p:grpSp>
      <p:pic>
        <p:nvPicPr>
          <p:cNvPr id="9219" name="Picture 3" descr="C:\Users\hushe\Desktop\Study_Anywhere 포트폴리오\LobbyPage\MakeStudyRoo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7" r="9354"/>
          <a:stretch/>
        </p:blipFill>
        <p:spPr bwMode="auto">
          <a:xfrm>
            <a:off x="0" y="1561578"/>
            <a:ext cx="5863530" cy="3146301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51520" y="2794932"/>
            <a:ext cx="5328592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18775" y="1923678"/>
            <a:ext cx="2079848" cy="871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5724128" y="1052736"/>
            <a:ext cx="3096344" cy="3895278"/>
            <a:chOff x="5724128" y="1052736"/>
            <a:chExt cx="3096344" cy="3895278"/>
          </a:xfrm>
        </p:grpSpPr>
        <p:sp>
          <p:nvSpPr>
            <p:cNvPr id="22" name="직사각형 21"/>
            <p:cNvSpPr/>
            <p:nvPr/>
          </p:nvSpPr>
          <p:spPr>
            <a:xfrm>
              <a:off x="5724128" y="1052736"/>
              <a:ext cx="3096344" cy="38952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12300" y="1707654"/>
              <a:ext cx="252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24128" y="1235536"/>
              <a:ext cx="3096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/>
                <a:t>방개설</a:t>
              </a:r>
              <a:r>
                <a:rPr lang="ko-KR" altLang="en-US" sz="1600" b="1" dirty="0"/>
                <a:t> 및 </a:t>
              </a:r>
              <a:r>
                <a:rPr lang="ko-KR" altLang="en-US" sz="1600" b="1" dirty="0" err="1"/>
                <a:t>방목록</a:t>
              </a:r>
              <a:r>
                <a:rPr lang="ko-KR" altLang="en-US" sz="1600" b="1" dirty="0"/>
                <a:t> </a:t>
              </a:r>
            </a:p>
          </p:txBody>
        </p:sp>
      </p:grp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95217"/>
              </p:ext>
            </p:extLst>
          </p:nvPr>
        </p:nvGraphicFramePr>
        <p:xfrm>
          <a:off x="5868144" y="1995686"/>
          <a:ext cx="2772448" cy="2788920"/>
        </p:xfrm>
        <a:graphic>
          <a:graphicData uri="http://schemas.openxmlformats.org/drawingml/2006/table">
            <a:tbl>
              <a:tblPr firstRow="1" bandRow="1"/>
              <a:tblGrid>
                <a:gridCol w="277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기능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err="1" smtClean="0"/>
                        <a:t>스터디룸</a:t>
                      </a:r>
                      <a:r>
                        <a:rPr lang="ko-KR" altLang="en-US" sz="1400" baseline="0" dirty="0" smtClean="0"/>
                        <a:t> 개설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dirty="0" smtClean="0"/>
                        <a:t>Ajax</a:t>
                      </a:r>
                      <a:r>
                        <a:rPr lang="ko-KR" altLang="en-US" sz="1400" dirty="0" smtClean="0"/>
                        <a:t>를 이용한 </a:t>
                      </a:r>
                      <a:r>
                        <a:rPr lang="ko-KR" altLang="en-US" sz="1400" dirty="0" err="1" smtClean="0"/>
                        <a:t>방목록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400" dirty="0" smtClean="0"/>
                        <a:t>     출력과 </a:t>
                      </a:r>
                      <a:r>
                        <a:rPr lang="ko-KR" altLang="en-US" sz="1400" dirty="0" err="1" smtClean="0"/>
                        <a:t>페이징</a:t>
                      </a:r>
                      <a:r>
                        <a:rPr lang="ko-KR" altLang="en-US" sz="1400" dirty="0" smtClean="0"/>
                        <a:t> 처리</a:t>
                      </a:r>
                      <a:endParaRPr lang="en-US" altLang="ko-KR" sz="140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b="1" dirty="0" smtClean="0"/>
                        <a:t>기술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Ajax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2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Project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16</a:t>
            </a:r>
            <a:endParaRPr lang="ko-KR" altLang="en-US" sz="7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619419" y="543568"/>
            <a:ext cx="1201053" cy="375731"/>
            <a:chOff x="356090" y="987574"/>
            <a:chExt cx="1839646" cy="575506"/>
          </a:xfrm>
        </p:grpSpPr>
        <p:grpSp>
          <p:nvGrpSpPr>
            <p:cNvPr id="9" name="그룹 8"/>
            <p:cNvGrpSpPr/>
            <p:nvPr/>
          </p:nvGrpSpPr>
          <p:grpSpPr>
            <a:xfrm>
              <a:off x="356090" y="987574"/>
              <a:ext cx="1839646" cy="575506"/>
              <a:chOff x="553156" y="1273351"/>
              <a:chExt cx="1839646" cy="575506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553156" y="1273351"/>
                <a:ext cx="575506" cy="575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15616" y="1360016"/>
                <a:ext cx="1277186" cy="42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UI/</a:t>
                </a:r>
                <a:r>
                  <a:rPr lang="ko-KR" altLang="en-US" sz="1200" dirty="0" smtClean="0"/>
                  <a:t>기능</a:t>
                </a:r>
                <a:endParaRPr lang="en-US" altLang="ko-KR" sz="1200" dirty="0" smtClean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27584" y="1733943"/>
                <a:ext cx="1080000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7703"/>
              <a:ext cx="377352" cy="377352"/>
            </a:xfrm>
            <a:prstGeom prst="rect">
              <a:avLst/>
            </a:prstGeom>
          </p:spPr>
        </p:pic>
      </p:grpSp>
      <p:pic>
        <p:nvPicPr>
          <p:cNvPr id="10242" name="Picture 2" descr="C:\Users\hushe\Desktop\Study_Anywhere 포트폴리오\LobbyPage\StudyRoomSearc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1" r="12255"/>
          <a:stretch/>
        </p:blipFill>
        <p:spPr bwMode="auto">
          <a:xfrm>
            <a:off x="0" y="1593036"/>
            <a:ext cx="5724128" cy="295475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724128" y="1052736"/>
            <a:ext cx="3096344" cy="3895278"/>
            <a:chOff x="5724128" y="1052736"/>
            <a:chExt cx="3096344" cy="3895278"/>
          </a:xfrm>
        </p:grpSpPr>
        <p:sp>
          <p:nvSpPr>
            <p:cNvPr id="4" name="직사각형 3"/>
            <p:cNvSpPr/>
            <p:nvPr/>
          </p:nvSpPr>
          <p:spPr>
            <a:xfrm>
              <a:off x="5724128" y="1052736"/>
              <a:ext cx="3096344" cy="38952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12300" y="1707654"/>
              <a:ext cx="252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4128" y="1235536"/>
              <a:ext cx="3096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 smtClean="0"/>
                <a:t>스터디룸</a:t>
              </a:r>
              <a:r>
                <a:rPr lang="ko-KR" altLang="en-US" sz="1600" b="1" dirty="0" smtClean="0"/>
                <a:t> 검색기능</a:t>
              </a:r>
              <a:endParaRPr lang="ko-KR" altLang="en-US" sz="1600" b="1" dirty="0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37725"/>
              </p:ext>
            </p:extLst>
          </p:nvPr>
        </p:nvGraphicFramePr>
        <p:xfrm>
          <a:off x="5868144" y="1995686"/>
          <a:ext cx="2772448" cy="2362200"/>
        </p:xfrm>
        <a:graphic>
          <a:graphicData uri="http://schemas.openxmlformats.org/drawingml/2006/table">
            <a:tbl>
              <a:tblPr firstRow="1" bandRow="1"/>
              <a:tblGrid>
                <a:gridCol w="277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기능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방이름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방장 </a:t>
                      </a:r>
                      <a:r>
                        <a:rPr lang="ko-KR" altLang="en-US" sz="1400" baseline="0" dirty="0" err="1" smtClean="0"/>
                        <a:t>조건별</a:t>
                      </a:r>
                      <a:r>
                        <a:rPr lang="ko-KR" altLang="en-US" sz="1400" baseline="0" dirty="0" smtClean="0"/>
                        <a:t> 검색</a:t>
                      </a:r>
                      <a:endParaRPr lang="en-US" altLang="ko-KR" sz="1400" baseline="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b="1" dirty="0" smtClean="0"/>
                        <a:t>기술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Ajax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131840" y="2129122"/>
            <a:ext cx="2079848" cy="871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08087" y="3723878"/>
            <a:ext cx="52565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2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Project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17</a:t>
            </a:r>
            <a:endParaRPr lang="ko-KR" altLang="en-US" sz="7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619419" y="543568"/>
            <a:ext cx="1201053" cy="375731"/>
            <a:chOff x="356090" y="987574"/>
            <a:chExt cx="1839646" cy="575506"/>
          </a:xfrm>
        </p:grpSpPr>
        <p:grpSp>
          <p:nvGrpSpPr>
            <p:cNvPr id="9" name="그룹 8"/>
            <p:cNvGrpSpPr/>
            <p:nvPr/>
          </p:nvGrpSpPr>
          <p:grpSpPr>
            <a:xfrm>
              <a:off x="356090" y="987574"/>
              <a:ext cx="1839646" cy="575506"/>
              <a:chOff x="553156" y="1273351"/>
              <a:chExt cx="1839646" cy="575506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553156" y="1273351"/>
                <a:ext cx="575506" cy="575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15616" y="1360016"/>
                <a:ext cx="1277186" cy="42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UI/</a:t>
                </a:r>
                <a:r>
                  <a:rPr lang="ko-KR" altLang="en-US" sz="1200" dirty="0" smtClean="0"/>
                  <a:t>기능</a:t>
                </a:r>
                <a:endParaRPr lang="en-US" altLang="ko-KR" sz="1200" dirty="0" smtClean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27584" y="1733943"/>
                <a:ext cx="1080000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7703"/>
              <a:ext cx="377352" cy="377352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5724128" y="1052736"/>
            <a:ext cx="3096344" cy="3895278"/>
            <a:chOff x="5724128" y="1052736"/>
            <a:chExt cx="3096344" cy="3895278"/>
          </a:xfrm>
        </p:grpSpPr>
        <p:sp>
          <p:nvSpPr>
            <p:cNvPr id="4" name="직사각형 3"/>
            <p:cNvSpPr/>
            <p:nvPr/>
          </p:nvSpPr>
          <p:spPr>
            <a:xfrm>
              <a:off x="5724128" y="1052736"/>
              <a:ext cx="3096344" cy="38952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12300" y="1707654"/>
              <a:ext cx="252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4128" y="1235536"/>
              <a:ext cx="3096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 smtClean="0"/>
                <a:t>스터디룸</a:t>
              </a:r>
              <a:r>
                <a:rPr lang="ko-KR" altLang="en-US" sz="1600" b="1" dirty="0" smtClean="0"/>
                <a:t> 채팅</a:t>
              </a:r>
              <a:endParaRPr lang="ko-KR" altLang="en-US" sz="1600" b="1" dirty="0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14177"/>
              </p:ext>
            </p:extLst>
          </p:nvPr>
        </p:nvGraphicFramePr>
        <p:xfrm>
          <a:off x="5868144" y="1995686"/>
          <a:ext cx="2772448" cy="2575560"/>
        </p:xfrm>
        <a:graphic>
          <a:graphicData uri="http://schemas.openxmlformats.org/drawingml/2006/table">
            <a:tbl>
              <a:tblPr firstRow="1" bandRow="1"/>
              <a:tblGrid>
                <a:gridCol w="277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기능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로비 페이지와 충돌하지 않는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독립적인 채팅 지원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b="1" dirty="0" smtClean="0"/>
                        <a:t>기술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Socket.io (Node.js)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267" name="Picture 3" descr="C:\Users\hushe\Desktop\Study_Anywhere 포트폴리오\RoomPage\Mai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19"/>
          <a:stretch/>
        </p:blipFill>
        <p:spPr bwMode="auto">
          <a:xfrm>
            <a:off x="107283" y="1252349"/>
            <a:ext cx="5616845" cy="37968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331640" y="3075806"/>
            <a:ext cx="4392488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21403497">
            <a:off x="-40159" y="-2200749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Profile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01</a:t>
            </a:r>
            <a:endParaRPr lang="ko-KR" altLang="en-US" sz="700" b="1" dirty="0"/>
          </a:p>
        </p:txBody>
      </p:sp>
      <p:grpSp>
        <p:nvGrpSpPr>
          <p:cNvPr id="46" name="그룹 45"/>
          <p:cNvGrpSpPr/>
          <p:nvPr/>
        </p:nvGrpSpPr>
        <p:grpSpPr>
          <a:xfrm>
            <a:off x="356090" y="987574"/>
            <a:ext cx="2055670" cy="575506"/>
            <a:chOff x="553156" y="1273351"/>
            <a:chExt cx="2055670" cy="575506"/>
          </a:xfrm>
        </p:grpSpPr>
        <p:sp>
          <p:nvSpPr>
            <p:cNvPr id="50" name="타원 49"/>
            <p:cNvSpPr/>
            <p:nvPr/>
          </p:nvSpPr>
          <p:spPr>
            <a:xfrm>
              <a:off x="553156" y="1273351"/>
              <a:ext cx="575506" cy="57550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15616" y="1383480"/>
              <a:ext cx="1493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Introduction</a:t>
              </a:r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27584" y="1733943"/>
              <a:ext cx="144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4" name="Picture 4" descr="C:\Users\seok\Desktop\윤경일 자소서\아이콘\user19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4" y="1106344"/>
            <a:ext cx="313278" cy="31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1796913" y="1544474"/>
            <a:ext cx="5616624" cy="523220"/>
            <a:chOff x="2771800" y="1230020"/>
            <a:chExt cx="5616624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771800" y="1230020"/>
              <a:ext cx="5616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rgbClr val="0070C0"/>
                  </a:solidFill>
                </a:rPr>
                <a:t>코딩을 즐기는</a:t>
              </a:r>
              <a:r>
                <a:rPr lang="ko-KR" altLang="en-US" sz="2400" dirty="0" smtClean="0">
                  <a:solidFill>
                    <a:srgbClr val="0070C0"/>
                  </a:solidFill>
                </a:rPr>
                <a:t> 개발자 </a:t>
              </a:r>
              <a:r>
                <a:rPr lang="ko-KR" altLang="en-US" sz="2800" b="1" dirty="0" smtClean="0">
                  <a:solidFill>
                    <a:srgbClr val="0070C0"/>
                  </a:solidFill>
                </a:rPr>
                <a:t>김영동</a:t>
              </a:r>
              <a:r>
                <a:rPr lang="ko-KR" altLang="en-US" sz="2400" dirty="0" smtClean="0">
                  <a:solidFill>
                    <a:srgbClr val="0070C0"/>
                  </a:solidFill>
                </a:rPr>
                <a:t>입니다</a:t>
              </a:r>
              <a:r>
                <a:rPr lang="en-US" altLang="ko-KR" sz="2400" dirty="0" smtClean="0">
                  <a:solidFill>
                    <a:srgbClr val="0070C0"/>
                  </a:solidFill>
                </a:rPr>
                <a:t>!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59334" y="1717240"/>
              <a:ext cx="2160000" cy="36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97775" y="2300752"/>
            <a:ext cx="1423125" cy="1423125"/>
            <a:chOff x="2627584" y="1959686"/>
            <a:chExt cx="1423125" cy="1423125"/>
          </a:xfrm>
        </p:grpSpPr>
        <p:sp>
          <p:nvSpPr>
            <p:cNvPr id="4" name="직사각형 3"/>
            <p:cNvSpPr/>
            <p:nvPr/>
          </p:nvSpPr>
          <p:spPr>
            <a:xfrm>
              <a:off x="2627584" y="1959686"/>
              <a:ext cx="1423125" cy="14231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C:\Users\hushe\Desktop\passi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117" y="2020219"/>
              <a:ext cx="1302058" cy="1302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6516216" y="2242733"/>
            <a:ext cx="1539163" cy="1539163"/>
            <a:chOff x="6314180" y="2266836"/>
            <a:chExt cx="1539163" cy="1539163"/>
          </a:xfrm>
        </p:grpSpPr>
        <p:sp>
          <p:nvSpPr>
            <p:cNvPr id="22" name="직사각형 21"/>
            <p:cNvSpPr/>
            <p:nvPr/>
          </p:nvSpPr>
          <p:spPr>
            <a:xfrm>
              <a:off x="6372200" y="2324856"/>
              <a:ext cx="1423125" cy="14231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 descr="C:\Users\hushe\Desktop\responsibility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4180" y="2266836"/>
              <a:ext cx="1539163" cy="1539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3893663" y="2300752"/>
            <a:ext cx="1423125" cy="1423125"/>
            <a:chOff x="3491880" y="2370528"/>
            <a:chExt cx="1423125" cy="1423125"/>
          </a:xfrm>
        </p:grpSpPr>
        <p:sp>
          <p:nvSpPr>
            <p:cNvPr id="21" name="직사각형 20"/>
            <p:cNvSpPr/>
            <p:nvPr/>
          </p:nvSpPr>
          <p:spPr>
            <a:xfrm>
              <a:off x="3491880" y="2370528"/>
              <a:ext cx="1423125" cy="14231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C:\Users\hushe\Desktop\codin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7551" y="2416199"/>
              <a:ext cx="1331782" cy="1331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그룹 35"/>
          <p:cNvGrpSpPr/>
          <p:nvPr/>
        </p:nvGrpSpPr>
        <p:grpSpPr>
          <a:xfrm>
            <a:off x="884305" y="3873991"/>
            <a:ext cx="2050063" cy="713983"/>
            <a:chOff x="3541095" y="4053036"/>
            <a:chExt cx="2050063" cy="713983"/>
          </a:xfrm>
        </p:grpSpPr>
        <p:sp>
          <p:nvSpPr>
            <p:cNvPr id="37" name="TextBox 36"/>
            <p:cNvSpPr txBox="1"/>
            <p:nvPr/>
          </p:nvSpPr>
          <p:spPr>
            <a:xfrm>
              <a:off x="3541095" y="4053036"/>
              <a:ext cx="536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/>
                <a:t>1</a:t>
              </a:r>
              <a:r>
                <a:rPr lang="en-US" altLang="ko-KR" sz="4000" dirty="0" smtClean="0"/>
                <a:t>.</a:t>
              </a:r>
              <a:endParaRPr lang="en-US" altLang="ko-KR" sz="2400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39744" y="4120688"/>
              <a:ext cx="165141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0070C0"/>
                  </a:solidFill>
                </a:rPr>
                <a:t>넘치는 열정</a:t>
              </a:r>
              <a:endParaRPr lang="en-US" altLang="ko-KR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dirty="0" smtClean="0"/>
                <a:t>적극적인 태도</a:t>
              </a:r>
              <a:endParaRPr lang="en-US" altLang="ko-KR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580193" y="3867894"/>
            <a:ext cx="2050063" cy="707886"/>
            <a:chOff x="3541095" y="4053036"/>
            <a:chExt cx="2050063" cy="707886"/>
          </a:xfrm>
        </p:grpSpPr>
        <p:sp>
          <p:nvSpPr>
            <p:cNvPr id="40" name="TextBox 39"/>
            <p:cNvSpPr txBox="1"/>
            <p:nvPr/>
          </p:nvSpPr>
          <p:spPr>
            <a:xfrm>
              <a:off x="3541095" y="4053036"/>
              <a:ext cx="536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/>
                <a:t>2</a:t>
              </a:r>
              <a:r>
                <a:rPr lang="en-US" altLang="ko-KR" sz="4000" dirty="0" smtClean="0"/>
                <a:t>.</a:t>
              </a:r>
              <a:endParaRPr lang="en-US" altLang="ko-KR" sz="2400" dirty="0" smtClean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39745" y="4114085"/>
              <a:ext cx="16514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0070C0"/>
                  </a:solidFill>
                </a:rPr>
                <a:t>탄탄한 기본기</a:t>
              </a:r>
              <a:endParaRPr lang="en-US" altLang="ko-KR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dirty="0" smtClean="0"/>
                <a:t>JAVA / WEB</a:t>
              </a:r>
              <a:endParaRPr lang="en-US" altLang="ko-KR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181576" y="3880088"/>
            <a:ext cx="2241174" cy="707886"/>
            <a:chOff x="3541095" y="4053036"/>
            <a:chExt cx="2241174" cy="707886"/>
          </a:xfrm>
        </p:grpSpPr>
        <p:sp>
          <p:nvSpPr>
            <p:cNvPr id="43" name="TextBox 42"/>
            <p:cNvSpPr txBox="1"/>
            <p:nvPr/>
          </p:nvSpPr>
          <p:spPr>
            <a:xfrm>
              <a:off x="3541095" y="4053036"/>
              <a:ext cx="536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 smtClean="0"/>
                <a:t>3</a:t>
              </a:r>
              <a:r>
                <a:rPr lang="en-US" altLang="ko-KR" sz="4000" dirty="0" smtClean="0"/>
                <a:t>.</a:t>
              </a:r>
              <a:endParaRPr lang="en-US" altLang="ko-KR" sz="2400" dirty="0" smtClean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900022" y="4114591"/>
              <a:ext cx="18822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0070C0"/>
                  </a:solidFill>
                </a:rPr>
                <a:t>강한 책임감</a:t>
              </a:r>
              <a:endParaRPr lang="en-US" altLang="ko-KR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dirty="0" smtClean="0"/>
                <a:t>능동적 업무처리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2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hushe\Desktop\Study_Anywhere 포트폴리오\RoomPage\Tim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51"/>
          <a:stretch/>
        </p:blipFill>
        <p:spPr bwMode="auto">
          <a:xfrm>
            <a:off x="520288" y="1038622"/>
            <a:ext cx="4947930" cy="448545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Project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18</a:t>
            </a:r>
            <a:endParaRPr lang="ko-KR" altLang="en-US" sz="7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619419" y="543568"/>
            <a:ext cx="1201053" cy="375731"/>
            <a:chOff x="356090" y="987574"/>
            <a:chExt cx="1839646" cy="575506"/>
          </a:xfrm>
        </p:grpSpPr>
        <p:grpSp>
          <p:nvGrpSpPr>
            <p:cNvPr id="9" name="그룹 8"/>
            <p:cNvGrpSpPr/>
            <p:nvPr/>
          </p:nvGrpSpPr>
          <p:grpSpPr>
            <a:xfrm>
              <a:off x="356090" y="987574"/>
              <a:ext cx="1839646" cy="575506"/>
              <a:chOff x="553156" y="1273351"/>
              <a:chExt cx="1839646" cy="575506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553156" y="1273351"/>
                <a:ext cx="575506" cy="575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15616" y="1360016"/>
                <a:ext cx="1277186" cy="42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UI/</a:t>
                </a:r>
                <a:r>
                  <a:rPr lang="ko-KR" altLang="en-US" sz="1200" dirty="0" smtClean="0"/>
                  <a:t>기능</a:t>
                </a:r>
                <a:endParaRPr lang="en-US" altLang="ko-KR" sz="1200" dirty="0" smtClean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27584" y="1733943"/>
                <a:ext cx="1080000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7703"/>
              <a:ext cx="377352" cy="377352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5724128" y="1052736"/>
            <a:ext cx="3096344" cy="3895278"/>
            <a:chOff x="5724128" y="1052736"/>
            <a:chExt cx="3096344" cy="3895278"/>
          </a:xfrm>
        </p:grpSpPr>
        <p:sp>
          <p:nvSpPr>
            <p:cNvPr id="4" name="직사각형 3"/>
            <p:cNvSpPr/>
            <p:nvPr/>
          </p:nvSpPr>
          <p:spPr>
            <a:xfrm>
              <a:off x="5724128" y="1052736"/>
              <a:ext cx="3096344" cy="38952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12300" y="1707654"/>
              <a:ext cx="252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4128" y="1235536"/>
              <a:ext cx="3096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타이머</a:t>
              </a:r>
              <a:endParaRPr lang="ko-KR" altLang="en-US" sz="1600" b="1" dirty="0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73900"/>
              </p:ext>
            </p:extLst>
          </p:nvPr>
        </p:nvGraphicFramePr>
        <p:xfrm>
          <a:off x="5868144" y="1995686"/>
          <a:ext cx="2772448" cy="2575560"/>
        </p:xfrm>
        <a:graphic>
          <a:graphicData uri="http://schemas.openxmlformats.org/drawingml/2006/table">
            <a:tbl>
              <a:tblPr firstRow="1" bandRow="1"/>
              <a:tblGrid>
                <a:gridCol w="277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기능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JavaScript</a:t>
                      </a:r>
                      <a:r>
                        <a:rPr lang="ko-KR" altLang="en-US" sz="1400" baseline="0" dirty="0" smtClean="0"/>
                        <a:t>와 </a:t>
                      </a:r>
                      <a:r>
                        <a:rPr lang="en-US" altLang="ko-KR" sz="1400" baseline="0" dirty="0" smtClean="0"/>
                        <a:t>JQuery</a:t>
                      </a:r>
                      <a:r>
                        <a:rPr lang="ko-KR" altLang="en-US" sz="1400" baseline="0" dirty="0" smtClean="0"/>
                        <a:t>로 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구현한 타이머</a:t>
                      </a:r>
                      <a:endParaRPr lang="en-US" altLang="ko-KR" sz="1400" baseline="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b="1" dirty="0" smtClean="0"/>
                        <a:t>기술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JavaScript,</a:t>
                      </a:r>
                      <a:r>
                        <a:rPr lang="en-US" altLang="ko-KR" sz="1400" baseline="0" dirty="0" smtClean="0"/>
                        <a:t> JQuery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091916" y="1593140"/>
            <a:ext cx="2264060" cy="1554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1560" y="2505406"/>
            <a:ext cx="1368152" cy="28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hushe\Desktop\Study_Anywhere 포트폴리오\RoomPage\BB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1" r="32574"/>
          <a:stretch/>
        </p:blipFill>
        <p:spPr bwMode="auto">
          <a:xfrm>
            <a:off x="35496" y="1419622"/>
            <a:ext cx="2985517" cy="3420515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088553" y="197732"/>
            <a:ext cx="2911543" cy="5011132"/>
            <a:chOff x="3088553" y="197732"/>
            <a:chExt cx="2911543" cy="5011132"/>
          </a:xfrm>
        </p:grpSpPr>
        <p:pic>
          <p:nvPicPr>
            <p:cNvPr id="12291" name="Picture 3" descr="C:\Users\hushe\Desktop\Study_Anywhere 포트폴리오\RoomPage\BBSComment2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69" r="32570"/>
            <a:stretch/>
          </p:blipFill>
          <p:spPr bwMode="auto">
            <a:xfrm>
              <a:off x="3088553" y="1759981"/>
              <a:ext cx="2911542" cy="3448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2" name="Picture 4" descr="C:\Users\hushe\Desktop\Study_Anywhere 포트폴리오\RoomPage\BBSDetail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54" r="31946" b="26312"/>
            <a:stretch/>
          </p:blipFill>
          <p:spPr bwMode="auto">
            <a:xfrm>
              <a:off x="3088553" y="197732"/>
              <a:ext cx="2911543" cy="2530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Project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19</a:t>
            </a:r>
            <a:endParaRPr lang="ko-KR" altLang="en-US" sz="7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619419" y="543568"/>
            <a:ext cx="1201053" cy="375731"/>
            <a:chOff x="356090" y="987574"/>
            <a:chExt cx="1839646" cy="575506"/>
          </a:xfrm>
        </p:grpSpPr>
        <p:grpSp>
          <p:nvGrpSpPr>
            <p:cNvPr id="9" name="그룹 8"/>
            <p:cNvGrpSpPr/>
            <p:nvPr/>
          </p:nvGrpSpPr>
          <p:grpSpPr>
            <a:xfrm>
              <a:off x="356090" y="987574"/>
              <a:ext cx="1839646" cy="575506"/>
              <a:chOff x="553156" y="1273351"/>
              <a:chExt cx="1839646" cy="575506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553156" y="1273351"/>
                <a:ext cx="575506" cy="575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15616" y="1360016"/>
                <a:ext cx="1277186" cy="42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UI/</a:t>
                </a:r>
                <a:r>
                  <a:rPr lang="ko-KR" altLang="en-US" sz="1200" dirty="0" smtClean="0"/>
                  <a:t>기능</a:t>
                </a:r>
                <a:endParaRPr lang="en-US" altLang="ko-KR" sz="1200" dirty="0" smtClean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27584" y="1733943"/>
                <a:ext cx="1080000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7703"/>
              <a:ext cx="377352" cy="377352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5724128" y="1052736"/>
            <a:ext cx="3096344" cy="3895278"/>
            <a:chOff x="5724128" y="1052736"/>
            <a:chExt cx="3096344" cy="3895278"/>
          </a:xfrm>
        </p:grpSpPr>
        <p:sp>
          <p:nvSpPr>
            <p:cNvPr id="4" name="직사각형 3"/>
            <p:cNvSpPr/>
            <p:nvPr/>
          </p:nvSpPr>
          <p:spPr>
            <a:xfrm>
              <a:off x="5724128" y="1052736"/>
              <a:ext cx="3096344" cy="38952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12300" y="1707654"/>
              <a:ext cx="252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4128" y="1235536"/>
              <a:ext cx="3096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게시판</a:t>
              </a:r>
              <a:endParaRPr lang="ko-KR" altLang="en-US" sz="1600" b="1" dirty="0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81705"/>
              </p:ext>
            </p:extLst>
          </p:nvPr>
        </p:nvGraphicFramePr>
        <p:xfrm>
          <a:off x="5868144" y="1995686"/>
          <a:ext cx="2772448" cy="2362200"/>
        </p:xfrm>
        <a:graphic>
          <a:graphicData uri="http://schemas.openxmlformats.org/drawingml/2006/table">
            <a:tbl>
              <a:tblPr firstRow="1" bandRow="1"/>
              <a:tblGrid>
                <a:gridCol w="277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기능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각 방마다 독립되는 게시판</a:t>
                      </a:r>
                      <a:r>
                        <a:rPr lang="ko-KR" altLang="en-US" sz="1400" baseline="0" dirty="0" smtClean="0"/>
                        <a:t> 기능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b="1" dirty="0" smtClean="0"/>
                        <a:t>기술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Ajax</a:t>
                      </a:r>
                      <a:endParaRPr lang="ko-KR" altLang="en-US" sz="140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3088553" y="203106"/>
            <a:ext cx="0" cy="5005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6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hushe\Desktop\Study_Anywhere 포트폴리오\RoomPage\Canva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"/>
          <a:stretch/>
        </p:blipFill>
        <p:spPr bwMode="auto">
          <a:xfrm>
            <a:off x="-172731" y="1270495"/>
            <a:ext cx="7337019" cy="3560586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Project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20</a:t>
            </a:r>
            <a:endParaRPr lang="ko-KR" altLang="en-US" sz="7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619419" y="543568"/>
            <a:ext cx="1201053" cy="375731"/>
            <a:chOff x="356090" y="987574"/>
            <a:chExt cx="1839646" cy="575506"/>
          </a:xfrm>
        </p:grpSpPr>
        <p:grpSp>
          <p:nvGrpSpPr>
            <p:cNvPr id="9" name="그룹 8"/>
            <p:cNvGrpSpPr/>
            <p:nvPr/>
          </p:nvGrpSpPr>
          <p:grpSpPr>
            <a:xfrm>
              <a:off x="356090" y="987574"/>
              <a:ext cx="1839646" cy="575506"/>
              <a:chOff x="553156" y="1273351"/>
              <a:chExt cx="1839646" cy="575506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553156" y="1273351"/>
                <a:ext cx="575506" cy="575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15616" y="1360016"/>
                <a:ext cx="1277186" cy="42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UI/</a:t>
                </a:r>
                <a:r>
                  <a:rPr lang="ko-KR" altLang="en-US" sz="1200" dirty="0" smtClean="0"/>
                  <a:t>기능</a:t>
                </a:r>
                <a:endParaRPr lang="en-US" altLang="ko-KR" sz="1200" dirty="0" smtClean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27584" y="1733943"/>
                <a:ext cx="1080000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7703"/>
              <a:ext cx="377352" cy="377352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5724128" y="1052736"/>
            <a:ext cx="3096344" cy="3895278"/>
            <a:chOff x="5724128" y="1052736"/>
            <a:chExt cx="3096344" cy="3895278"/>
          </a:xfrm>
        </p:grpSpPr>
        <p:sp>
          <p:nvSpPr>
            <p:cNvPr id="4" name="직사각형 3"/>
            <p:cNvSpPr/>
            <p:nvPr/>
          </p:nvSpPr>
          <p:spPr>
            <a:xfrm>
              <a:off x="5724128" y="1052736"/>
              <a:ext cx="3096344" cy="38952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12300" y="1707654"/>
              <a:ext cx="252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4128" y="1235536"/>
              <a:ext cx="3096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캔버</a:t>
              </a:r>
              <a:r>
                <a:rPr lang="ko-KR" altLang="en-US" sz="1600" b="1" dirty="0"/>
                <a:t>스</a:t>
              </a: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18659"/>
              </p:ext>
            </p:extLst>
          </p:nvPr>
        </p:nvGraphicFramePr>
        <p:xfrm>
          <a:off x="5868144" y="1995686"/>
          <a:ext cx="2772448" cy="2722880"/>
        </p:xfrm>
        <a:graphic>
          <a:graphicData uri="http://schemas.openxmlformats.org/drawingml/2006/table">
            <a:tbl>
              <a:tblPr firstRow="1" bandRow="1"/>
              <a:tblGrid>
                <a:gridCol w="277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기능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스터디룸</a:t>
                      </a:r>
                      <a:r>
                        <a:rPr lang="ko-KR" altLang="en-US" sz="1400" dirty="0" smtClean="0"/>
                        <a:t> 인원들에게 실시간 공유되는 캔버스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b="1" dirty="0" smtClean="0"/>
                        <a:t>기술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/>
                        <a:t>Socket.io (Node.js)</a:t>
                      </a:r>
                    </a:p>
                    <a:p>
                      <a:pPr latinLnBrk="1"/>
                      <a:r>
                        <a:rPr lang="en-US" altLang="ko-KR" sz="1400" i="0" dirty="0" smtClean="0"/>
                        <a:t>Canvas (HTML5)</a:t>
                      </a:r>
                      <a:endParaRPr lang="ko-KR" altLang="en-US" sz="140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9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Project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21</a:t>
            </a:r>
            <a:endParaRPr lang="ko-KR" altLang="en-US" sz="7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619419" y="543568"/>
            <a:ext cx="1201053" cy="375731"/>
            <a:chOff x="356090" y="987574"/>
            <a:chExt cx="1839646" cy="575506"/>
          </a:xfrm>
        </p:grpSpPr>
        <p:grpSp>
          <p:nvGrpSpPr>
            <p:cNvPr id="9" name="그룹 8"/>
            <p:cNvGrpSpPr/>
            <p:nvPr/>
          </p:nvGrpSpPr>
          <p:grpSpPr>
            <a:xfrm>
              <a:off x="356090" y="987574"/>
              <a:ext cx="1839646" cy="575506"/>
              <a:chOff x="553156" y="1273351"/>
              <a:chExt cx="1839646" cy="575506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553156" y="1273351"/>
                <a:ext cx="575506" cy="575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115616" y="1360016"/>
                <a:ext cx="1277186" cy="424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UI/</a:t>
                </a:r>
                <a:r>
                  <a:rPr lang="ko-KR" altLang="en-US" sz="1200" dirty="0" smtClean="0"/>
                  <a:t>기능</a:t>
                </a:r>
                <a:endParaRPr lang="en-US" altLang="ko-KR" sz="1200" dirty="0" smtClean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27584" y="1733943"/>
                <a:ext cx="1080000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7703"/>
              <a:ext cx="377352" cy="377352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5724128" y="1052736"/>
            <a:ext cx="3096344" cy="3895278"/>
            <a:chOff x="5724128" y="1052736"/>
            <a:chExt cx="3096344" cy="3895278"/>
          </a:xfrm>
        </p:grpSpPr>
        <p:sp>
          <p:nvSpPr>
            <p:cNvPr id="4" name="직사각형 3"/>
            <p:cNvSpPr/>
            <p:nvPr/>
          </p:nvSpPr>
          <p:spPr>
            <a:xfrm>
              <a:off x="5724128" y="1052736"/>
              <a:ext cx="3096344" cy="38952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12300" y="1707654"/>
              <a:ext cx="252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4128" y="1235536"/>
              <a:ext cx="3096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캘린</a:t>
              </a:r>
              <a:r>
                <a:rPr lang="ko-KR" altLang="en-US" sz="1600" b="1" dirty="0"/>
                <a:t>더</a:t>
              </a: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90048"/>
              </p:ext>
            </p:extLst>
          </p:nvPr>
        </p:nvGraphicFramePr>
        <p:xfrm>
          <a:off x="5868144" y="1995686"/>
          <a:ext cx="2772448" cy="3149600"/>
        </p:xfrm>
        <a:graphic>
          <a:graphicData uri="http://schemas.openxmlformats.org/drawingml/2006/table">
            <a:tbl>
              <a:tblPr firstRow="1" bandRow="1"/>
              <a:tblGrid>
                <a:gridCol w="277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기능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en-US" altLang="ko-KR" sz="1400" dirty="0" err="1" smtClean="0"/>
                        <a:t>fullcalendar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오픈소스를</a:t>
                      </a:r>
                      <a:r>
                        <a:rPr lang="ko-KR" altLang="en-US" sz="1400" baseline="0" dirty="0" smtClean="0"/>
                        <a:t> 이용            한 캘린더 기능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dirty="0" smtClean="0"/>
                        <a:t>2. Ajax</a:t>
                      </a:r>
                      <a:r>
                        <a:rPr lang="ko-KR" altLang="en-US" sz="1400" dirty="0" smtClean="0"/>
                        <a:t>를 통해 데이터베이스에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접속 추가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수정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삭제 기능</a:t>
                      </a:r>
                      <a:endParaRPr lang="en-US" altLang="ko-KR" sz="1400" dirty="0" smtClean="0"/>
                    </a:p>
                    <a:p>
                      <a:pPr latinLnBrk="1"/>
                      <a:endParaRPr lang="en-US" altLang="ko-KR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b="1" dirty="0" smtClean="0"/>
                        <a:t>기술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err="1" smtClean="0"/>
                        <a:t>fullcalendar</a:t>
                      </a:r>
                      <a:endParaRPr lang="en-US" altLang="ko-KR" sz="1400" i="0" dirty="0" smtClean="0"/>
                    </a:p>
                    <a:p>
                      <a:pPr latinLnBrk="1"/>
                      <a:r>
                        <a:rPr lang="en-US" altLang="ko-KR" sz="1400" i="0" dirty="0" smtClean="0"/>
                        <a:t>Ajax</a:t>
                      </a:r>
                      <a:endParaRPr lang="ko-KR" altLang="en-US" sz="140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338" name="Picture 2" descr="C:\Users\hushe\Desktop\Study_Anywhere 포트폴리오\RoomPage\Calenda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6" b="2550"/>
          <a:stretch/>
        </p:blipFill>
        <p:spPr bwMode="auto">
          <a:xfrm>
            <a:off x="0" y="1081872"/>
            <a:ext cx="5724128" cy="3866142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9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1"/>
          <p:cNvSpPr/>
          <p:nvPr/>
        </p:nvSpPr>
        <p:spPr>
          <a:xfrm rot="21077260">
            <a:off x="-60414" y="-5250053"/>
            <a:ext cx="9631721" cy="9417785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59732" y="2110085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</a:rPr>
              <a:t>THANK YOU!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4128" y="3651870"/>
            <a:ext cx="3038084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n-ea"/>
              </a:rPr>
              <a:t>김영동</a:t>
            </a:r>
            <a:endParaRPr lang="en-US" altLang="ko-KR" sz="32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60232" y="4398239"/>
            <a:ext cx="2160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52120" y="4443958"/>
            <a:ext cx="3150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010-6516-0207</a:t>
            </a:r>
          </a:p>
          <a:p>
            <a:pPr algn="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haroni" panose="02010803020104030203" pitchFamily="2" charset="-79"/>
              </a:rPr>
              <a:t>github.com/phoresis92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1230" y="192367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끝까지 읽어 주셔서 감사합니다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Profile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02</a:t>
            </a:r>
            <a:endParaRPr lang="ko-KR" altLang="en-US" sz="7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356090" y="987574"/>
            <a:ext cx="1839646" cy="575506"/>
            <a:chOff x="553156" y="1273351"/>
            <a:chExt cx="1839646" cy="575506"/>
          </a:xfrm>
        </p:grpSpPr>
        <p:grpSp>
          <p:nvGrpSpPr>
            <p:cNvPr id="3" name="그룹 2"/>
            <p:cNvGrpSpPr/>
            <p:nvPr/>
          </p:nvGrpSpPr>
          <p:grpSpPr>
            <a:xfrm>
              <a:off x="553156" y="1273351"/>
              <a:ext cx="575506" cy="575506"/>
              <a:chOff x="1547943" y="1738728"/>
              <a:chExt cx="575506" cy="575506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547943" y="1738728"/>
                <a:ext cx="575506" cy="575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8" name="Picture 2" descr="C:\Users\seok\Desktop\윤경일 자소서\아이콘\mortarboard1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8073" y="1848857"/>
                <a:ext cx="355248" cy="355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1115616" y="1383480"/>
              <a:ext cx="127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Education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27584" y="1733943"/>
              <a:ext cx="108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55354"/>
            <a:ext cx="2514600" cy="95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79912" y="1901026"/>
            <a:ext cx="48965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 </a:t>
            </a:r>
            <a:r>
              <a:rPr lang="ko-KR" altLang="en-US" sz="1200" b="1" dirty="0"/>
              <a:t>공공 데이터 처리를 위한 </a:t>
            </a:r>
            <a:r>
              <a:rPr lang="en-US" altLang="ko-KR" sz="1200" b="1" dirty="0"/>
              <a:t>Oracle</a:t>
            </a:r>
            <a:r>
              <a:rPr lang="ko-KR" altLang="en-US" sz="1200" b="1" dirty="0"/>
              <a:t>기반 </a:t>
            </a:r>
            <a:r>
              <a:rPr lang="en-US" altLang="ko-KR" sz="1200" b="1" dirty="0"/>
              <a:t>Database </a:t>
            </a:r>
            <a:r>
              <a:rPr lang="ko-KR" altLang="en-US" sz="1200" b="1" dirty="0"/>
              <a:t>구축관리</a:t>
            </a:r>
            <a:br>
              <a:rPr lang="ko-KR" altLang="en-US" sz="1200" b="1" dirty="0"/>
            </a:br>
            <a:r>
              <a:rPr lang="ko-KR" altLang="en-US" sz="1200" b="1" dirty="0" smtClean="0"/>
              <a:t>    </a:t>
            </a:r>
            <a:r>
              <a:rPr lang="en-US" altLang="ko-KR" sz="1200" dirty="0" smtClean="0"/>
              <a:t>- </a:t>
            </a:r>
            <a:r>
              <a:rPr lang="en-US" altLang="ko-KR" sz="1200" dirty="0"/>
              <a:t>Oracle</a:t>
            </a:r>
            <a:r>
              <a:rPr lang="ko-KR" altLang="en-US" sz="1200" dirty="0"/>
              <a:t>을 활용한 </a:t>
            </a:r>
            <a:r>
              <a:rPr lang="en-US" altLang="ko-KR" sz="1200" dirty="0"/>
              <a:t>Database</a:t>
            </a:r>
            <a:r>
              <a:rPr lang="ko-KR" altLang="en-US" sz="1200" dirty="0"/>
              <a:t>관리</a:t>
            </a:r>
            <a:r>
              <a:rPr lang="en-US" altLang="ko-KR" sz="1200" dirty="0"/>
              <a:t>, </a:t>
            </a:r>
            <a:r>
              <a:rPr lang="ko-KR" altLang="en-US" sz="1200" dirty="0"/>
              <a:t>설계</a:t>
            </a:r>
            <a:r>
              <a:rPr lang="en-US" altLang="ko-KR" sz="1200" dirty="0"/>
              <a:t>, SQL</a:t>
            </a:r>
            <a:r>
              <a:rPr lang="ko-KR" altLang="en-US" sz="1200" dirty="0"/>
              <a:t>활용</a:t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b="1" dirty="0"/>
              <a:t>2. JAVA</a:t>
            </a:r>
            <a:r>
              <a:rPr lang="ko-KR" altLang="en-US" sz="1200" b="1" dirty="0"/>
              <a:t>기반 객체지향 프로그래밍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 smtClean="0"/>
              <a:t>    </a:t>
            </a:r>
            <a:r>
              <a:rPr lang="en-US" altLang="ko-KR" sz="1200" dirty="0" smtClean="0"/>
              <a:t>- </a:t>
            </a:r>
            <a:r>
              <a:rPr lang="en-US" altLang="ko-KR" sz="1200" dirty="0"/>
              <a:t>Java </a:t>
            </a:r>
            <a:r>
              <a:rPr lang="ko-KR" altLang="en-US" sz="1200" dirty="0"/>
              <a:t>프로그래밍 및 데이터베이스 응용</a:t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b="1" dirty="0"/>
              <a:t>3. HTML5, </a:t>
            </a:r>
            <a:r>
              <a:rPr lang="en-US" altLang="ko-KR" sz="1200" b="1" dirty="0" err="1"/>
              <a:t>Javascript</a:t>
            </a:r>
            <a:r>
              <a:rPr lang="en-US" altLang="ko-KR" sz="1200" b="1" dirty="0"/>
              <a:t> </a:t>
            </a:r>
            <a:r>
              <a:rPr lang="ko-KR" altLang="en-US" sz="1200" b="1" dirty="0" err="1"/>
              <a:t>웹프로그래밍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 smtClean="0"/>
              <a:t>    </a:t>
            </a:r>
            <a:r>
              <a:rPr lang="en-US" altLang="ko-KR" sz="1200" dirty="0" smtClean="0"/>
              <a:t>- </a:t>
            </a:r>
            <a:r>
              <a:rPr lang="en-US" altLang="ko-KR" sz="1200" dirty="0"/>
              <a:t>HTML5</a:t>
            </a:r>
            <a:r>
              <a:rPr lang="ko-KR" altLang="en-US" sz="1200" dirty="0"/>
              <a:t>기반 웹 개발</a:t>
            </a:r>
            <a:r>
              <a:rPr lang="en-US" altLang="ko-KR" sz="1200" dirty="0"/>
              <a:t>, </a:t>
            </a:r>
            <a:r>
              <a:rPr lang="ko-KR" altLang="en-US" sz="1200" dirty="0"/>
              <a:t>서버 구축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Javascript</a:t>
            </a:r>
            <a:r>
              <a:rPr lang="ko-KR" altLang="en-US" sz="1200" dirty="0"/>
              <a:t>를 활용한 객체 처리</a:t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b="1" dirty="0"/>
              <a:t>4. Servlet </a:t>
            </a:r>
            <a:r>
              <a:rPr lang="en-US" altLang="ko-KR" sz="1200" b="1" dirty="0" err="1"/>
              <a:t>Jsp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기초 및 </a:t>
            </a:r>
            <a:r>
              <a:rPr lang="en-US" altLang="ko-KR" sz="1200" b="1" dirty="0"/>
              <a:t>MVC </a:t>
            </a:r>
            <a:r>
              <a:rPr lang="ko-KR" altLang="en-US" sz="1200" b="1" dirty="0"/>
              <a:t>패턴</a:t>
            </a:r>
            <a:r>
              <a:rPr lang="ko-KR" altLang="en-US" sz="1200" dirty="0"/>
              <a:t> </a:t>
            </a:r>
            <a:br>
              <a:rPr lang="ko-KR" altLang="en-US" sz="1200" dirty="0"/>
            </a:br>
            <a:r>
              <a:rPr lang="ko-KR" altLang="en-US" sz="1200" dirty="0" smtClean="0"/>
              <a:t>    </a:t>
            </a:r>
            <a:r>
              <a:rPr lang="en-US" altLang="ko-KR" sz="1200" dirty="0" smtClean="0"/>
              <a:t>- </a:t>
            </a:r>
            <a:r>
              <a:rPr lang="ko-KR" altLang="en-US" sz="1200" dirty="0"/>
              <a:t>모델 </a:t>
            </a:r>
            <a:r>
              <a:rPr lang="en-US" altLang="ko-KR" sz="1200" dirty="0"/>
              <a:t>2</a:t>
            </a:r>
            <a:r>
              <a:rPr lang="ko-KR" altLang="en-US" sz="1200" dirty="0"/>
              <a:t>구조를 이용한 </a:t>
            </a:r>
            <a:r>
              <a:rPr lang="en-US" altLang="ko-KR" sz="1200" dirty="0"/>
              <a:t>MVC</a:t>
            </a:r>
            <a:r>
              <a:rPr lang="ko-KR" altLang="en-US" sz="1200" dirty="0"/>
              <a:t>패턴 구현</a:t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b="1" dirty="0"/>
              <a:t>5. Android</a:t>
            </a:r>
            <a:r>
              <a:rPr lang="ko-KR" altLang="en-US" sz="1200" b="1" dirty="0"/>
              <a:t>기반 </a:t>
            </a:r>
            <a:r>
              <a:rPr lang="ko-KR" altLang="en-US" sz="1200" b="1" dirty="0" err="1"/>
              <a:t>모바일</a:t>
            </a:r>
            <a:r>
              <a:rPr lang="ko-KR" altLang="en-US" sz="1200" b="1" dirty="0"/>
              <a:t> 프로그래밍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b="1" dirty="0"/>
              <a:t>6. Spring Framework</a:t>
            </a:r>
            <a:r>
              <a:rPr lang="ko-KR" altLang="en-US" sz="1200" b="1" dirty="0"/>
              <a:t>를 활용한 </a:t>
            </a:r>
            <a:r>
              <a:rPr lang="ko-KR" altLang="en-US" sz="1200" b="1" dirty="0" err="1"/>
              <a:t>애플리캐이션</a:t>
            </a:r>
            <a:r>
              <a:rPr lang="ko-KR" altLang="en-US" sz="1200" b="1" dirty="0"/>
              <a:t> 구현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 smtClean="0"/>
              <a:t>    - </a:t>
            </a:r>
            <a:r>
              <a:rPr lang="ko-KR" altLang="en-US" sz="1200" dirty="0"/>
              <a:t>인터페이스 구성</a:t>
            </a:r>
            <a:r>
              <a:rPr lang="en-US" altLang="ko-KR" sz="1200" dirty="0"/>
              <a:t>, </a:t>
            </a:r>
            <a:r>
              <a:rPr lang="ko-KR" altLang="en-US" sz="1200" dirty="0"/>
              <a:t>프로젝트 설계 방법 </a:t>
            </a:r>
            <a:r>
              <a:rPr lang="en-US" altLang="ko-KR" sz="1200" dirty="0"/>
              <a:t>ORM </a:t>
            </a:r>
            <a:r>
              <a:rPr lang="ko-KR" altLang="en-US" sz="1200" dirty="0"/>
              <a:t>활용 훈련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04781" y="1203598"/>
            <a:ext cx="529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KITRI : </a:t>
            </a:r>
            <a:r>
              <a:rPr lang="ko-KR" altLang="en-US" b="1" dirty="0" err="1" smtClean="0"/>
              <a:t>디지털컨버전스</a:t>
            </a:r>
            <a:r>
              <a:rPr lang="ko-KR" altLang="en-US" b="1" dirty="0" smtClean="0"/>
              <a:t> </a:t>
            </a:r>
            <a:r>
              <a:rPr lang="ko-KR" altLang="en-US" b="1" dirty="0"/>
              <a:t>기반 응용</a:t>
            </a:r>
            <a:r>
              <a:rPr lang="en-US" altLang="ko-KR" b="1" dirty="0"/>
              <a:t>S/W</a:t>
            </a:r>
            <a:r>
              <a:rPr lang="ko-KR" altLang="en-US" b="1" dirty="0"/>
              <a:t>엔지니어링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84168" y="1491630"/>
            <a:ext cx="28784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2018. </a:t>
            </a:r>
            <a:r>
              <a:rPr lang="en-US" altLang="ko-KR" sz="1200" dirty="0" smtClean="0"/>
              <a:t>10. 01 </a:t>
            </a:r>
            <a:r>
              <a:rPr lang="en-US" altLang="ko-KR" sz="1200" dirty="0"/>
              <a:t>~ 2019. </a:t>
            </a:r>
            <a:r>
              <a:rPr lang="en-US" altLang="ko-KR" sz="1200" dirty="0" smtClean="0"/>
              <a:t>03. 04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459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Profile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03</a:t>
            </a:r>
            <a:endParaRPr lang="ko-KR" altLang="en-US" sz="7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356090" y="987574"/>
            <a:ext cx="1839646" cy="575506"/>
            <a:chOff x="553156" y="1273351"/>
            <a:chExt cx="1839646" cy="575506"/>
          </a:xfrm>
        </p:grpSpPr>
        <p:sp>
          <p:nvSpPr>
            <p:cNvPr id="27" name="타원 26"/>
            <p:cNvSpPr/>
            <p:nvPr/>
          </p:nvSpPr>
          <p:spPr>
            <a:xfrm>
              <a:off x="553156" y="1273351"/>
              <a:ext cx="575506" cy="57550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15616" y="1383480"/>
              <a:ext cx="127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Skills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27584" y="1733943"/>
              <a:ext cx="72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2" y="1084232"/>
            <a:ext cx="373322" cy="373322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4347286" y="1347615"/>
            <a:ext cx="4545194" cy="3225098"/>
            <a:chOff x="3642744" y="1332186"/>
            <a:chExt cx="5111053" cy="3097116"/>
          </a:xfrm>
        </p:grpSpPr>
        <p:grpSp>
          <p:nvGrpSpPr>
            <p:cNvPr id="31" name="그룹 30"/>
            <p:cNvGrpSpPr/>
            <p:nvPr/>
          </p:nvGrpSpPr>
          <p:grpSpPr>
            <a:xfrm>
              <a:off x="3668552" y="1332186"/>
              <a:ext cx="4324336" cy="700427"/>
              <a:chOff x="3668552" y="1269470"/>
              <a:chExt cx="4324336" cy="700427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668552" y="1269470"/>
                <a:ext cx="1927309" cy="384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Language</a:t>
                </a:r>
                <a:endParaRPr lang="ko-KR" altLang="en-US" sz="2000" b="1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211960" y="1615221"/>
                <a:ext cx="3780928" cy="354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/>
                  <a:t>- Java, HTML, </a:t>
                </a:r>
                <a:r>
                  <a:rPr lang="en-US" altLang="ko-KR" dirty="0"/>
                  <a:t>XML , </a:t>
                </a:r>
                <a:r>
                  <a:rPr lang="en-US" altLang="ko-KR" dirty="0" smtClean="0"/>
                  <a:t>JavaScript</a:t>
                </a:r>
                <a:endParaRPr lang="ko-KR" altLang="en-US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683283" y="2057970"/>
              <a:ext cx="5070514" cy="920180"/>
              <a:chOff x="3749958" y="2200245"/>
              <a:chExt cx="5070514" cy="920180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3749958" y="2200245"/>
                <a:ext cx="1219765" cy="384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Web</a:t>
                </a:r>
                <a:endParaRPr lang="ko-KR" altLang="en-US" sz="2000" b="1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48472" y="2499742"/>
                <a:ext cx="4572000" cy="6206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dirty="0" smtClean="0"/>
                  <a:t>- CSS, </a:t>
                </a:r>
                <a:r>
                  <a:rPr lang="en-US" altLang="ko-KR" dirty="0" err="1" smtClean="0"/>
                  <a:t>jQuery</a:t>
                </a:r>
                <a:r>
                  <a:rPr lang="en-US" altLang="ko-KR" dirty="0"/>
                  <a:t>, JSP, Servlet, </a:t>
                </a:r>
                <a:r>
                  <a:rPr lang="en-US" altLang="ko-KR" dirty="0" smtClean="0"/>
                  <a:t>JSON, </a:t>
                </a:r>
                <a:r>
                  <a:rPr lang="en-US" altLang="ko-KR" dirty="0"/>
                  <a:t>JSTL, Ajax, </a:t>
                </a:r>
                <a:r>
                  <a:rPr lang="en-US" altLang="ko-KR" dirty="0" smtClean="0"/>
                  <a:t>Node.js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3642744" y="2969705"/>
              <a:ext cx="3754379" cy="682165"/>
              <a:chOff x="3743930" y="3276321"/>
              <a:chExt cx="3754379" cy="68216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3743930" y="3276321"/>
                <a:ext cx="2124150" cy="384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Framework</a:t>
                </a:r>
                <a:endParaRPr lang="ko-KR" altLang="en-US" sz="2000" b="1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283968" y="3589154"/>
                <a:ext cx="32143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/>
                  <a:t>- Spring</a:t>
                </a:r>
                <a:r>
                  <a:rPr lang="en-US" altLang="ko-KR" dirty="0"/>
                  <a:t>, </a:t>
                </a:r>
                <a:r>
                  <a:rPr lang="en-US" altLang="ko-KR" dirty="0" err="1" smtClean="0"/>
                  <a:t>MyBatis</a:t>
                </a:r>
                <a:r>
                  <a:rPr lang="en-US" altLang="ko-KR" dirty="0" smtClean="0"/>
                  <a:t>, </a:t>
                </a:r>
                <a:r>
                  <a:rPr lang="en-US" altLang="ko-KR" dirty="0" err="1"/>
                  <a:t>BootStrap</a:t>
                </a:r>
                <a:endParaRPr lang="ko-KR" alt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647409" y="3786594"/>
              <a:ext cx="2780889" cy="642708"/>
              <a:chOff x="3719417" y="4083918"/>
              <a:chExt cx="2780889" cy="642708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719417" y="4083918"/>
                <a:ext cx="1867824" cy="384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US" altLang="ko-KR" sz="2000" b="1" dirty="0" err="1"/>
                  <a:t>DataBase</a:t>
                </a:r>
                <a:endParaRPr lang="ko-KR" altLang="en-US" sz="2000" b="1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362095" y="4371950"/>
                <a:ext cx="2138211" cy="354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/>
                  <a:t>- Oracle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MySQL</a:t>
                </a:r>
                <a:endParaRPr lang="ko-KR" altLang="en-US" dirty="0"/>
              </a:p>
            </p:txBody>
          </p:sp>
        </p:grpSp>
      </p:grpSp>
      <p:pic>
        <p:nvPicPr>
          <p:cNvPr id="55" name="Picture 3" descr="C:\Users\hushe\Desktop\j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83718"/>
            <a:ext cx="963339" cy="168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C:\Users\hushe\Desktop\spr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944" y="2067694"/>
            <a:ext cx="1440000" cy="59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7" descr="C:\Users\hushe\Desktop\nodej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36" y="4368243"/>
            <a:ext cx="828000" cy="50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C:\Users\hushe\Desktop\aja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28922"/>
            <a:ext cx="900000" cy="43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hushe\Desktop\jquery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76838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hushe\Desktop\js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76" y="3579862"/>
            <a:ext cx="979660" cy="46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2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Profile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03</a:t>
            </a:r>
            <a:endParaRPr lang="ko-KR" altLang="en-US" sz="7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356090" y="987574"/>
            <a:ext cx="1839646" cy="575506"/>
            <a:chOff x="553156" y="1273351"/>
            <a:chExt cx="1839646" cy="575506"/>
          </a:xfrm>
        </p:grpSpPr>
        <p:sp>
          <p:nvSpPr>
            <p:cNvPr id="27" name="타원 26"/>
            <p:cNvSpPr/>
            <p:nvPr/>
          </p:nvSpPr>
          <p:spPr>
            <a:xfrm>
              <a:off x="553156" y="1273351"/>
              <a:ext cx="575506" cy="57550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15616" y="1383480"/>
              <a:ext cx="127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Skills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27584" y="1733943"/>
              <a:ext cx="72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2" y="1084232"/>
            <a:ext cx="373322" cy="373322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4499991" y="1646681"/>
            <a:ext cx="4392490" cy="1789165"/>
            <a:chOff x="3814460" y="1332185"/>
            <a:chExt cx="4939337" cy="1718165"/>
          </a:xfrm>
        </p:grpSpPr>
        <p:grpSp>
          <p:nvGrpSpPr>
            <p:cNvPr id="39" name="그룹 38"/>
            <p:cNvGrpSpPr/>
            <p:nvPr/>
          </p:nvGrpSpPr>
          <p:grpSpPr>
            <a:xfrm>
              <a:off x="3814460" y="1332185"/>
              <a:ext cx="3523232" cy="700428"/>
              <a:chOff x="3814460" y="1269469"/>
              <a:chExt cx="3523232" cy="700428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814460" y="1269469"/>
                <a:ext cx="3523232" cy="384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Amazon Web Service</a:t>
                </a:r>
                <a:endParaRPr lang="ko-KR" altLang="en-US" sz="2000" b="1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211960" y="1615221"/>
                <a:ext cx="845766" cy="354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/>
                  <a:t>- EC2</a:t>
                </a:r>
                <a:endParaRPr lang="ko-KR" altLang="en-US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814460" y="2057970"/>
              <a:ext cx="4939337" cy="992380"/>
              <a:chOff x="3881135" y="2200245"/>
              <a:chExt cx="4939337" cy="992380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3881135" y="2200245"/>
                <a:ext cx="1725420" cy="384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 algn="ctr">
                  <a:buFont typeface="Arial" panose="020B0604020202020204" pitchFamily="34" charset="0"/>
                  <a:buChar char="•"/>
                </a:pPr>
                <a:r>
                  <a:rPr lang="en-US" altLang="ko-KR" sz="2000" b="1" dirty="0" smtClean="0"/>
                  <a:t>instance</a:t>
                </a:r>
                <a:endParaRPr lang="ko-KR" altLang="en-US" sz="2000" b="1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248472" y="2571943"/>
                <a:ext cx="4572000" cy="6206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Ubuntu 16.04 LTS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smtClean="0"/>
                  <a:t>t2.micro</a:t>
                </a:r>
                <a:endParaRPr lang="ko-KR" altLang="en-US" dirty="0"/>
              </a:p>
            </p:txBody>
          </p:sp>
        </p:grpSp>
      </p:grpSp>
      <p:pic>
        <p:nvPicPr>
          <p:cNvPr id="1029" name="Picture 5" descr="C:\Users\hushe\Desktop\AWS-EC2-Ubuntu-16.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90" y="2885224"/>
            <a:ext cx="3714695" cy="17027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hushe\Desktop\aw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1635646"/>
            <a:ext cx="2273540" cy="119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067944" y="3858602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hlinkClick r:id="rId5"/>
              </a:rPr>
              <a:t>http</a:t>
            </a:r>
            <a:r>
              <a:rPr lang="en-US" altLang="ko-KR" b="1" dirty="0" smtClean="0">
                <a:hlinkClick r:id="rId5"/>
              </a:rPr>
              <a:t>://52.79.145.202/Study_Anywhere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607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7"/>
          <a:stretch/>
        </p:blipFill>
        <p:spPr>
          <a:xfrm>
            <a:off x="-133382" y="1369615"/>
            <a:ext cx="4446516" cy="331236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Project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04</a:t>
            </a:r>
            <a:endParaRPr lang="ko-KR" altLang="en-US" sz="7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4463089" y="1003831"/>
            <a:ext cx="4267395" cy="1723549"/>
            <a:chOff x="304605" y="1131590"/>
            <a:chExt cx="4267395" cy="1723549"/>
          </a:xfrm>
        </p:grpSpPr>
        <p:sp>
          <p:nvSpPr>
            <p:cNvPr id="3" name="TextBox 2"/>
            <p:cNvSpPr txBox="1"/>
            <p:nvPr/>
          </p:nvSpPr>
          <p:spPr>
            <a:xfrm>
              <a:off x="304605" y="1131590"/>
              <a:ext cx="4267395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err="1" smtClean="0"/>
                <a:t>스터디</a:t>
              </a:r>
              <a:r>
                <a:rPr lang="en-US" altLang="ko-KR" sz="2000" b="1" dirty="0"/>
                <a:t>,</a:t>
              </a:r>
              <a:r>
                <a:rPr lang="en-US" altLang="ko-KR" sz="2000" b="1" dirty="0" smtClean="0"/>
                <a:t> </a:t>
              </a:r>
              <a:r>
                <a:rPr lang="ko-KR" altLang="en-US" sz="2000" b="1" dirty="0" smtClean="0"/>
                <a:t>장소에 </a:t>
              </a:r>
              <a:r>
                <a:rPr lang="ko-KR" altLang="en-US" sz="2000" b="1" dirty="0" err="1" smtClean="0"/>
                <a:t>구애받지</a:t>
              </a:r>
              <a:r>
                <a:rPr lang="ko-KR" altLang="en-US" sz="2000" b="1" dirty="0" smtClean="0"/>
                <a:t> 마세요</a:t>
              </a:r>
              <a:r>
                <a:rPr lang="en-US" altLang="ko-KR" sz="2000" b="1" dirty="0" smtClean="0"/>
                <a:t>!</a:t>
              </a:r>
            </a:p>
            <a:p>
              <a:pPr algn="ctr"/>
              <a:r>
                <a:rPr lang="en-US" altLang="ko-KR" sz="3200" b="1" dirty="0" smtClean="0">
                  <a:solidFill>
                    <a:srgbClr val="0070C0"/>
                  </a:solidFill>
                </a:rPr>
                <a:t>Study Anywhere</a:t>
              </a:r>
            </a:p>
            <a:p>
              <a:endParaRPr lang="en-US" altLang="ko-KR" b="1" dirty="0" smtClean="0"/>
            </a:p>
            <a:p>
              <a:r>
                <a:rPr lang="en-US" altLang="ko-KR" b="1" dirty="0" smtClean="0"/>
                <a:t>2019.01.02 - 2019.01.25(</a:t>
              </a:r>
              <a:r>
                <a:rPr lang="ko-KR" altLang="en-US" b="1" dirty="0" smtClean="0"/>
                <a:t>개발기간</a:t>
              </a:r>
              <a:r>
                <a:rPr lang="en-US" altLang="ko-KR" b="1" dirty="0" smtClean="0"/>
                <a:t>:3</a:t>
              </a:r>
              <a:r>
                <a:rPr lang="ko-KR" altLang="en-US" b="1" dirty="0" smtClean="0"/>
                <a:t>주</a:t>
              </a:r>
              <a:r>
                <a:rPr lang="en-US" altLang="ko-KR" b="1" dirty="0" smtClean="0"/>
                <a:t>)</a:t>
              </a:r>
            </a:p>
            <a:p>
              <a:r>
                <a:rPr lang="ko-KR" altLang="en-US" b="1" dirty="0" smtClean="0"/>
                <a:t>진행인원 </a:t>
              </a:r>
              <a:r>
                <a:rPr lang="en-US" altLang="ko-KR" b="1" dirty="0" smtClean="0"/>
                <a:t>: 3</a:t>
              </a:r>
              <a:r>
                <a:rPr lang="ko-KR" altLang="en-US" b="1" dirty="0" smtClean="0"/>
                <a:t>명</a:t>
              </a:r>
              <a:endParaRPr lang="en-US" altLang="ko-KR" b="1" dirty="0" smtClean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187904" y="1995686"/>
              <a:ext cx="2520000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448786" y="3164071"/>
            <a:ext cx="4515702" cy="2215991"/>
            <a:chOff x="290302" y="3291830"/>
            <a:chExt cx="4515702" cy="2215991"/>
          </a:xfrm>
        </p:grpSpPr>
        <p:sp>
          <p:nvSpPr>
            <p:cNvPr id="12" name="TextBox 11"/>
            <p:cNvSpPr txBox="1"/>
            <p:nvPr/>
          </p:nvSpPr>
          <p:spPr>
            <a:xfrm>
              <a:off x="290302" y="3291830"/>
              <a:ext cx="4515702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MVC</a:t>
              </a:r>
              <a:r>
                <a:rPr lang="ko-KR" altLang="en-US" sz="1400" b="1" dirty="0" smtClean="0"/>
                <a:t>패턴</a:t>
              </a:r>
              <a:r>
                <a:rPr lang="ko-KR" altLang="en-US" sz="1400" dirty="0" smtClean="0"/>
                <a:t>을 적용한 웹 어플리케이션</a:t>
              </a:r>
              <a:endParaRPr lang="en-US" altLang="ko-KR" sz="1400" dirty="0" smtClean="0"/>
            </a:p>
            <a:p>
              <a:endParaRPr lang="en-US" altLang="ko-KR" sz="1400" dirty="0" smtClean="0"/>
            </a:p>
            <a:p>
              <a:r>
                <a:rPr lang="ko-KR" altLang="en-US" sz="1400" b="1" dirty="0" smtClean="0"/>
                <a:t>채팅</a:t>
              </a:r>
              <a:r>
                <a:rPr lang="en-US" altLang="ko-KR" sz="1400" dirty="0" smtClean="0"/>
                <a:t>, </a:t>
              </a:r>
              <a:r>
                <a:rPr lang="ko-KR" altLang="en-US" sz="1400" b="1" dirty="0" smtClean="0"/>
                <a:t>캘린더</a:t>
              </a:r>
              <a:r>
                <a:rPr lang="en-US" altLang="ko-KR" sz="1400" dirty="0" smtClean="0"/>
                <a:t>, </a:t>
              </a:r>
              <a:r>
                <a:rPr lang="ko-KR" altLang="en-US" sz="1400" b="1" dirty="0" smtClean="0"/>
                <a:t>캔버스</a:t>
              </a:r>
              <a:r>
                <a:rPr lang="ko-KR" altLang="en-US" sz="1400" dirty="0" smtClean="0"/>
                <a:t> 등 </a:t>
              </a:r>
              <a:r>
                <a:rPr lang="ko-KR" altLang="en-US" sz="1400" dirty="0" err="1" smtClean="0"/>
                <a:t>스터디관련</a:t>
              </a:r>
              <a:r>
                <a:rPr lang="ko-KR" altLang="en-US" sz="1400" dirty="0" smtClean="0"/>
                <a:t> 기능을 제공</a:t>
              </a:r>
              <a:endParaRPr lang="en-US" altLang="ko-KR" sz="1400" dirty="0" smtClean="0"/>
            </a:p>
            <a:p>
              <a:endParaRPr lang="en-US" altLang="ko-KR" sz="1400" dirty="0" smtClean="0"/>
            </a:p>
            <a:p>
              <a:r>
                <a:rPr lang="ko-KR" altLang="en-US" sz="1400" dirty="0" smtClean="0"/>
                <a:t>방의 개념을 구현하여 </a:t>
              </a:r>
              <a:r>
                <a:rPr lang="ko-KR" altLang="en-US" sz="1600" b="1" dirty="0" smtClean="0"/>
                <a:t>독립적인 </a:t>
              </a:r>
              <a:r>
                <a:rPr lang="ko-KR" altLang="en-US" sz="1600" b="1" dirty="0" err="1" smtClean="0"/>
                <a:t>스터디룸을</a:t>
              </a:r>
              <a:r>
                <a:rPr lang="ko-KR" altLang="en-US" sz="1600" b="1" dirty="0" smtClean="0"/>
                <a:t> 제공</a:t>
              </a:r>
              <a:endParaRPr lang="en-US" altLang="ko-KR" sz="1600" b="1" dirty="0" smtClean="0"/>
            </a:p>
            <a:p>
              <a:endParaRPr lang="en-US" altLang="ko-KR" sz="1400" dirty="0" smtClean="0"/>
            </a:p>
            <a:p>
              <a:r>
                <a:rPr lang="ko-KR" altLang="en-US" sz="1600" b="1" dirty="0" err="1" smtClean="0"/>
                <a:t>반응형</a:t>
              </a:r>
              <a:r>
                <a:rPr lang="ko-KR" altLang="en-US" sz="1600" b="1" dirty="0" smtClean="0"/>
                <a:t> 웹 구현</a:t>
              </a:r>
              <a:r>
                <a:rPr lang="en-US" altLang="ko-KR" sz="1400" dirty="0"/>
                <a:t>,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모바일</a:t>
              </a:r>
              <a:r>
                <a:rPr lang="ko-KR" altLang="en-US" sz="1400" dirty="0" smtClean="0"/>
                <a:t> 상에서의 사용자 편의 제공</a:t>
              </a:r>
              <a:endParaRPr lang="en-US" altLang="ko-KR" sz="1400" dirty="0" smtClean="0"/>
            </a:p>
            <a:p>
              <a:endParaRPr lang="en-US" altLang="ko-KR" sz="1400" dirty="0" smtClean="0"/>
            </a:p>
            <a:p>
              <a:endParaRPr lang="ko-KR" altLang="en-US" sz="2000" dirty="0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290302" y="3651870"/>
              <a:ext cx="43537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90302" y="4083918"/>
              <a:ext cx="43537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90302" y="4515966"/>
              <a:ext cx="43537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90302" y="4948014"/>
              <a:ext cx="43537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12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Project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05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316530" y="915566"/>
            <a:ext cx="1839646" cy="575506"/>
            <a:chOff x="356090" y="987574"/>
            <a:chExt cx="1839646" cy="575506"/>
          </a:xfrm>
        </p:grpSpPr>
        <p:grpSp>
          <p:nvGrpSpPr>
            <p:cNvPr id="51" name="그룹 50"/>
            <p:cNvGrpSpPr/>
            <p:nvPr/>
          </p:nvGrpSpPr>
          <p:grpSpPr>
            <a:xfrm>
              <a:off x="356090" y="987574"/>
              <a:ext cx="1839646" cy="575506"/>
              <a:chOff x="553156" y="1273351"/>
              <a:chExt cx="1839646" cy="575506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553156" y="1273351"/>
                <a:ext cx="575506" cy="575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115616" y="1383480"/>
                <a:ext cx="1277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개발환경</a:t>
                </a:r>
                <a:endParaRPr lang="en-US" altLang="ko-KR" dirty="0" smtClean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827584" y="1733943"/>
                <a:ext cx="1080000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7703"/>
              <a:ext cx="377352" cy="377352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287760" y="988132"/>
            <a:ext cx="1839646" cy="575506"/>
            <a:chOff x="356090" y="987574"/>
            <a:chExt cx="1839646" cy="575506"/>
          </a:xfrm>
        </p:grpSpPr>
        <p:grpSp>
          <p:nvGrpSpPr>
            <p:cNvPr id="60" name="그룹 59"/>
            <p:cNvGrpSpPr/>
            <p:nvPr/>
          </p:nvGrpSpPr>
          <p:grpSpPr>
            <a:xfrm>
              <a:off x="356090" y="987574"/>
              <a:ext cx="1839646" cy="575506"/>
              <a:chOff x="553156" y="1273351"/>
              <a:chExt cx="1839646" cy="575506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553156" y="1273351"/>
                <a:ext cx="575506" cy="575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115616" y="1383480"/>
                <a:ext cx="1277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담당업</a:t>
                </a:r>
                <a:r>
                  <a:rPr lang="ko-KR" altLang="en-US" dirty="0"/>
                  <a:t>무</a:t>
                </a:r>
                <a:endParaRPr lang="en-US" altLang="ko-KR" dirty="0" smtClean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827584" y="1733943"/>
                <a:ext cx="1080000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7703"/>
              <a:ext cx="377352" cy="377352"/>
            </a:xfrm>
            <a:prstGeom prst="rect">
              <a:avLst/>
            </a:prstGeom>
          </p:spPr>
        </p:pic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27577"/>
              </p:ext>
            </p:extLst>
          </p:nvPr>
        </p:nvGraphicFramePr>
        <p:xfrm>
          <a:off x="4457076" y="1563638"/>
          <a:ext cx="4435404" cy="3360630"/>
        </p:xfrm>
        <a:graphic>
          <a:graphicData uri="http://schemas.openxmlformats.org/drawingml/2006/table">
            <a:tbl>
              <a:tblPr firstRow="1" bandRow="1"/>
              <a:tblGrid>
                <a:gridCol w="1195044"/>
                <a:gridCol w="3240360"/>
              </a:tblGrid>
              <a:tr h="33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JDK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1.8.0_191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DBMS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MySQL 5.7.25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WAS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Apache Tomcat 8.0.32</a:t>
                      </a:r>
                      <a:endParaRPr lang="en-US" altLang="ko-KR" sz="12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사용기술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Servlet/</a:t>
                      </a:r>
                      <a:r>
                        <a:rPr lang="en-US" altLang="ko-KR" sz="1200" dirty="0" err="1" smtClean="0"/>
                        <a:t>Jsp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Jquery</a:t>
                      </a:r>
                      <a:r>
                        <a:rPr lang="en-US" altLang="ko-KR" sz="1200" smtClean="0"/>
                        <a:t>/Ajax/JavaScript/CSS/HTML/JSON/JSTL/Node.js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Framework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BootStrap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Design</a:t>
                      </a:r>
                      <a:r>
                        <a:rPr lang="en-US" altLang="ko-KR" sz="1200" baseline="0" dirty="0" smtClean="0"/>
                        <a:t> Pattern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MVC</a:t>
                      </a:r>
                      <a:r>
                        <a:rPr lang="en-US" altLang="ko-KR" sz="1200" baseline="0" dirty="0" smtClean="0"/>
                        <a:t> model 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API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JDBC</a:t>
                      </a:r>
                      <a:r>
                        <a:rPr lang="en-US" altLang="ko-KR" sz="1200" baseline="0" dirty="0" smtClean="0"/>
                        <a:t> /</a:t>
                      </a:r>
                      <a:r>
                        <a:rPr lang="en-US" altLang="ko-KR" sz="1200" b="0" baseline="0" dirty="0" err="1" smtClean="0"/>
                        <a:t>fullcalendar</a:t>
                      </a:r>
                      <a:r>
                        <a:rPr lang="en-US" altLang="ko-KR" sz="1200" b="0" baseline="0" dirty="0" smtClean="0"/>
                        <a:t>/</a:t>
                      </a:r>
                      <a:r>
                        <a:rPr lang="en-US" altLang="ko-KR" sz="12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JavaMail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형상관리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Git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의존성 관리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Maven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83601" y="1910610"/>
            <a:ext cx="3632929" cy="9233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프로젝트 개발환경 구축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Database </a:t>
            </a:r>
            <a:r>
              <a:rPr lang="ko-KR" altLang="en-US" dirty="0" smtClean="0"/>
              <a:t>모델링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83601" y="3073424"/>
            <a:ext cx="3632929" cy="156966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회원관리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 회원가입 로그인 등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채팅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캘린더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방기능</a:t>
            </a:r>
            <a:r>
              <a:rPr lang="ko-KR" altLang="en-US" sz="1600" dirty="0" smtClean="0"/>
              <a:t> 구현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HTML/CSS/</a:t>
            </a:r>
            <a:r>
              <a:rPr lang="en-US" altLang="ko-KR" sz="1600" dirty="0" err="1"/>
              <a:t>BootStrap</a:t>
            </a:r>
            <a:r>
              <a:rPr lang="ko-KR" altLang="en-US" sz="1600" dirty="0"/>
              <a:t>을 이용한 </a:t>
            </a:r>
            <a:r>
              <a:rPr lang="ko-KR" altLang="en-US" sz="1600" dirty="0" err="1"/>
              <a:t>반응형</a:t>
            </a:r>
            <a:r>
              <a:rPr lang="ko-KR" altLang="en-US" sz="1600" dirty="0"/>
              <a:t> </a:t>
            </a:r>
            <a:r>
              <a:rPr lang="en-US" altLang="ko-KR" sz="1600" dirty="0"/>
              <a:t>UI</a:t>
            </a:r>
            <a:r>
              <a:rPr lang="ko-KR" altLang="en-US" sz="1600" dirty="0" smtClean="0"/>
              <a:t>설계</a:t>
            </a:r>
            <a:endParaRPr lang="en-US" altLang="ko-KR" sz="1600" dirty="0"/>
          </a:p>
        </p:txBody>
      </p:sp>
      <p:pic>
        <p:nvPicPr>
          <p:cNvPr id="71" name="Picture 4" descr="H:\블로그\20151017\1445101037_Rep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74275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연결선 39"/>
          <p:cNvCxnSpPr>
            <a:stCxn id="71" idx="3"/>
            <a:endCxn id="23" idx="1"/>
          </p:cNvCxnSpPr>
          <p:nvPr/>
        </p:nvCxnSpPr>
        <p:spPr>
          <a:xfrm>
            <a:off x="503504" y="2372275"/>
            <a:ext cx="1800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2" descr="H:\블로그\20151017\1445101013_Htm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60254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직선 연결선 80"/>
          <p:cNvCxnSpPr>
            <a:stCxn id="75" idx="3"/>
            <a:endCxn id="24" idx="1"/>
          </p:cNvCxnSpPr>
          <p:nvPr/>
        </p:nvCxnSpPr>
        <p:spPr>
          <a:xfrm>
            <a:off x="503504" y="3858254"/>
            <a:ext cx="18009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8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Project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06</a:t>
            </a:r>
            <a:endParaRPr lang="ko-KR" altLang="en-US" sz="7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287760" y="988132"/>
            <a:ext cx="1839646" cy="575506"/>
            <a:chOff x="356090" y="987574"/>
            <a:chExt cx="1839646" cy="575506"/>
          </a:xfrm>
        </p:grpSpPr>
        <p:grpSp>
          <p:nvGrpSpPr>
            <p:cNvPr id="8" name="그룹 7"/>
            <p:cNvGrpSpPr/>
            <p:nvPr/>
          </p:nvGrpSpPr>
          <p:grpSpPr>
            <a:xfrm>
              <a:off x="356090" y="987574"/>
              <a:ext cx="1839646" cy="575506"/>
              <a:chOff x="553156" y="1273351"/>
              <a:chExt cx="1839646" cy="575506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553156" y="1273351"/>
                <a:ext cx="575506" cy="575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15616" y="1383480"/>
                <a:ext cx="1277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ERD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27584" y="1733943"/>
                <a:ext cx="720000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7703"/>
              <a:ext cx="377352" cy="377352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"/>
          <a:stretch/>
        </p:blipFill>
        <p:spPr>
          <a:xfrm>
            <a:off x="1710404" y="910562"/>
            <a:ext cx="5525892" cy="42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 flipV="1">
            <a:off x="7452320" y="2067694"/>
            <a:ext cx="0" cy="2880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4572000" y="2067694"/>
            <a:ext cx="0" cy="2880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1835696" y="2067694"/>
            <a:ext cx="0" cy="2880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 rot="21403497">
            <a:off x="-40159" y="-2205752"/>
            <a:ext cx="9290771" cy="2853257"/>
          </a:xfrm>
          <a:custGeom>
            <a:avLst/>
            <a:gdLst/>
            <a:ahLst/>
            <a:cxnLst/>
            <a:rect l="l" t="t" r="r" b="b"/>
            <a:pathLst>
              <a:path w="9290771" h="2958910">
                <a:moveTo>
                  <a:pt x="9290771" y="1976427"/>
                </a:moveTo>
                <a:lnTo>
                  <a:pt x="9073477" y="2958910"/>
                </a:lnTo>
                <a:lnTo>
                  <a:pt x="0" y="2958910"/>
                </a:lnTo>
                <a:lnTo>
                  <a:pt x="0" y="1602682"/>
                </a:lnTo>
                <a:lnTo>
                  <a:pt x="354462" y="0"/>
                </a:lnTo>
                <a:close/>
              </a:path>
            </a:pathLst>
          </a:custGeom>
          <a:solidFill>
            <a:srgbClr val="2CA9E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484" y="-2053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 smtClean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Project</a:t>
            </a:r>
            <a:endParaRPr lang="ko-KR" altLang="en-US" sz="4000" b="1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20" y="627534"/>
            <a:ext cx="508565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964488" y="4227934"/>
            <a:ext cx="45719" cy="9080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676456" y="4954860"/>
            <a:ext cx="288032" cy="18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07</a:t>
            </a:r>
            <a:endParaRPr lang="ko-KR" altLang="en-US" sz="7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287760" y="988132"/>
            <a:ext cx="1839646" cy="575506"/>
            <a:chOff x="356090" y="987574"/>
            <a:chExt cx="1839646" cy="575506"/>
          </a:xfrm>
        </p:grpSpPr>
        <p:grpSp>
          <p:nvGrpSpPr>
            <p:cNvPr id="8" name="그룹 7"/>
            <p:cNvGrpSpPr/>
            <p:nvPr/>
          </p:nvGrpSpPr>
          <p:grpSpPr>
            <a:xfrm>
              <a:off x="356090" y="987574"/>
              <a:ext cx="1839646" cy="575506"/>
              <a:chOff x="553156" y="1273351"/>
              <a:chExt cx="1839646" cy="575506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553156" y="1273351"/>
                <a:ext cx="575506" cy="575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15616" y="1383480"/>
                <a:ext cx="1277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주요기능</a:t>
                </a:r>
                <a:endParaRPr lang="en-US" altLang="ko-KR" dirty="0" smtClean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827584" y="1733943"/>
                <a:ext cx="1080000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097703"/>
              <a:ext cx="377352" cy="377352"/>
            </a:xfrm>
            <a:prstGeom prst="rect">
              <a:avLst/>
            </a:prstGeom>
          </p:spPr>
        </p:pic>
      </p:grpSp>
      <p:cxnSp>
        <p:nvCxnSpPr>
          <p:cNvPr id="14" name="직선 연결선 13"/>
          <p:cNvCxnSpPr/>
          <p:nvPr/>
        </p:nvCxnSpPr>
        <p:spPr>
          <a:xfrm>
            <a:off x="827584" y="2399020"/>
            <a:ext cx="7560840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41000">
                  <a:srgbClr val="00B0F0"/>
                </a:gs>
                <a:gs pos="100000">
                  <a:srgbClr val="002060"/>
                </a:gs>
              </a:gsLst>
              <a:lin ang="0" scaled="1"/>
              <a:tileRect/>
            </a:gra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763688" y="232701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333039" y="2807366"/>
            <a:ext cx="1005403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/>
              <a:t>회원관리</a:t>
            </a:r>
          </a:p>
        </p:txBody>
      </p:sp>
      <p:sp>
        <p:nvSpPr>
          <p:cNvPr id="19" name="타원 18"/>
          <p:cNvSpPr/>
          <p:nvPr/>
        </p:nvSpPr>
        <p:spPr>
          <a:xfrm>
            <a:off x="4499992" y="232701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7380312" y="233557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187624" y="169836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Index Page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881116" y="1698362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Lobby Page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828046" y="2787774"/>
            <a:ext cx="1487908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 smtClean="0"/>
              <a:t>스터디룸</a:t>
            </a:r>
            <a:r>
              <a:rPr lang="ko-KR" altLang="en-US" sz="1600" dirty="0" smtClean="0"/>
              <a:t> 관리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6516216" y="1698362"/>
            <a:ext cx="1969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StudyRoom</a:t>
            </a:r>
            <a:r>
              <a:rPr lang="en-US" altLang="ko-KR" dirty="0" smtClean="0"/>
              <a:t> Page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15" idx="4"/>
            <a:endCxn id="3" idx="0"/>
          </p:cNvCxnSpPr>
          <p:nvPr/>
        </p:nvCxnSpPr>
        <p:spPr>
          <a:xfrm>
            <a:off x="1835696" y="2471028"/>
            <a:ext cx="45" cy="3363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9" idx="4"/>
            <a:endCxn id="35" idx="0"/>
          </p:cNvCxnSpPr>
          <p:nvPr/>
        </p:nvCxnSpPr>
        <p:spPr>
          <a:xfrm>
            <a:off x="4572000" y="2471028"/>
            <a:ext cx="0" cy="3167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1" idx="4"/>
            <a:endCxn id="41" idx="0"/>
          </p:cNvCxnSpPr>
          <p:nvPr/>
        </p:nvCxnSpPr>
        <p:spPr>
          <a:xfrm>
            <a:off x="7452320" y="2479593"/>
            <a:ext cx="0" cy="3081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672299" y="2787774"/>
            <a:ext cx="1560042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/>
              <a:t>메인 기능 구현</a:t>
            </a:r>
            <a:endParaRPr lang="ko-KR" altLang="en-US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84932"/>
              </p:ext>
            </p:extLst>
          </p:nvPr>
        </p:nvGraphicFramePr>
        <p:xfrm>
          <a:off x="683673" y="3304808"/>
          <a:ext cx="2304046" cy="1112520"/>
        </p:xfrm>
        <a:graphic>
          <a:graphicData uri="http://schemas.openxmlformats.org/drawingml/2006/table">
            <a:tbl>
              <a:tblPr firstRow="1" bandRow="1"/>
              <a:tblGrid>
                <a:gridCol w="23040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로그인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로그아웃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회원정보수정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탈퇴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비밀번호 찾기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44333"/>
              </p:ext>
            </p:extLst>
          </p:nvPr>
        </p:nvGraphicFramePr>
        <p:xfrm>
          <a:off x="3636106" y="3293853"/>
          <a:ext cx="1944006" cy="1112520"/>
        </p:xfrm>
        <a:graphic>
          <a:graphicData uri="http://schemas.openxmlformats.org/drawingml/2006/table">
            <a:tbl>
              <a:tblPr firstRow="1" bandRow="1"/>
              <a:tblGrid>
                <a:gridCol w="19440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스터디룸</a:t>
                      </a:r>
                      <a:r>
                        <a:rPr lang="ko-KR" altLang="en-US" sz="1400" dirty="0" smtClean="0"/>
                        <a:t> 개설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스터디룸</a:t>
                      </a:r>
                      <a:r>
                        <a:rPr lang="ko-KR" altLang="en-US" sz="1400" dirty="0" smtClean="0"/>
                        <a:t> 검색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채팅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96102"/>
              </p:ext>
            </p:extLst>
          </p:nvPr>
        </p:nvGraphicFramePr>
        <p:xfrm>
          <a:off x="6517012" y="3259430"/>
          <a:ext cx="935308" cy="1112520"/>
        </p:xfrm>
        <a:graphic>
          <a:graphicData uri="http://schemas.openxmlformats.org/drawingml/2006/table">
            <a:tbl>
              <a:tblPr firstRow="1" bandRow="1"/>
              <a:tblGrid>
                <a:gridCol w="9353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채팅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캘린더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타이머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9094"/>
              </p:ext>
            </p:extLst>
          </p:nvPr>
        </p:nvGraphicFramePr>
        <p:xfrm>
          <a:off x="7524328" y="3257758"/>
          <a:ext cx="901191" cy="1112520"/>
        </p:xfrm>
        <a:graphic>
          <a:graphicData uri="http://schemas.openxmlformats.org/drawingml/2006/table">
            <a:tbl>
              <a:tblPr firstRow="1" bandRow="1"/>
              <a:tblGrid>
                <a:gridCol w="90119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캔버스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게시판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0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A9E3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586</Words>
  <Application>Microsoft Office PowerPoint</Application>
  <PresentationFormat>화면 슬라이드 쇼(16:9)</PresentationFormat>
  <Paragraphs>262</Paragraphs>
  <Slides>24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굴림</vt:lpstr>
      <vt:lpstr>Arial</vt:lpstr>
      <vt:lpstr>맑은 고딕</vt:lpstr>
      <vt:lpstr>Aharoni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seok0621</dc:creator>
  <cp:lastModifiedBy>김영동</cp:lastModifiedBy>
  <cp:revision>98</cp:revision>
  <dcterms:created xsi:type="dcterms:W3CDTF">2015-11-21T12:23:23Z</dcterms:created>
  <dcterms:modified xsi:type="dcterms:W3CDTF">2019-02-13T15:26:12Z</dcterms:modified>
</cp:coreProperties>
</file>