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79B45B-F360-45D5-9A40-087CC69BB49C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E46"/>
    <a:srgbClr val="FB9D09"/>
    <a:srgbClr val="71C5EA"/>
    <a:srgbClr val="004A87"/>
    <a:srgbClr val="008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58" autoAdjust="0"/>
  </p:normalViewPr>
  <p:slideViewPr>
    <p:cSldViewPr snapToGrid="0">
      <p:cViewPr varScale="1">
        <p:scale>
          <a:sx n="62" d="100"/>
          <a:sy n="62" d="100"/>
        </p:scale>
        <p:origin x="84" y="9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Annual Revenue</c:v>
                </c:pt>
              </c:strCache>
            </c:strRef>
          </c:cat>
          <c:val>
            <c:numRef>
              <c:f>Sheet1!$B$2</c:f>
              <c:numCache>
                <c:formatCode>_("$"* #,##0.00_);_("$"* \(#,##0.00\);_("$"* "-"??_);_(@_)</c:formatCode>
                <c:ptCount val="1"/>
                <c:pt idx="0">
                  <c:v>28.349999999999998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Annual Revenue</c:v>
                </c:pt>
              </c:strCache>
            </c:strRef>
          </c:cat>
          <c:val>
            <c:numRef>
              <c:f>Sheet1!$C$2</c:f>
              <c:numCache>
                <c:formatCode>_("$"* #,##0.00_);_("$"* \(#,##0.00\);_("$"* "-"??_);_(@_)</c:formatCode>
                <c:ptCount val="1"/>
                <c:pt idx="0">
                  <c:v>32.976999999999997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542488952"/>
        <c:axId val="542493264"/>
        <c:axId val="0"/>
      </c:bar3DChart>
      <c:catAx>
        <c:axId val="54248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93264"/>
        <c:crosses val="autoZero"/>
        <c:auto val="1"/>
        <c:lblAlgn val="ctr"/>
        <c:lblOffset val="100"/>
        <c:noMultiLvlLbl val="0"/>
      </c:catAx>
      <c:valAx>
        <c:axId val="5424932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8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Adult Weekend Price</c:v>
                </c:pt>
              </c:strCache>
            </c:strRef>
          </c:cat>
          <c:val>
            <c:numRef>
              <c:f>Sheet1!$B$2</c:f>
              <c:numCache>
                <c:formatCode>_("$"* #,##0.00_);_("$"* \(#,##0.00\);_("$"* "-"??_);_(@_)</c:formatCode>
                <c:ptCount val="1"/>
                <c:pt idx="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Adult Weekend Price</c:v>
                </c:pt>
              </c:strCache>
            </c:strRef>
          </c:cat>
          <c:val>
            <c:numRef>
              <c:f>Sheet1!$C$2</c:f>
              <c:numCache>
                <c:formatCode>_("$"* #,##0.00_);_("$"* \(#,##0.00\);_("$"* "-"??_);_(@_)</c:formatCode>
                <c:ptCount val="1"/>
                <c:pt idx="0">
                  <c:v>94.22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542511296"/>
        <c:axId val="542499928"/>
        <c:axId val="0"/>
      </c:bar3DChart>
      <c:catAx>
        <c:axId val="54251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99928"/>
        <c:crosses val="autoZero"/>
        <c:auto val="1"/>
        <c:lblAlgn val="ctr"/>
        <c:lblOffset val="100"/>
        <c:noMultiLvlLbl val="0"/>
      </c:catAx>
      <c:valAx>
        <c:axId val="5424999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51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Effect of Closing</a:t>
            </a:r>
            <a:r>
              <a:rPr lang="en-US" baseline="0" dirty="0" smtClean="0"/>
              <a:t> Runs on Price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_("$"* #,##0.00_);_("$"* \(#,##0.00\);_("$"* "-"??_);_(@_)</c:formatCode>
                <c:ptCount val="10"/>
                <c:pt idx="0">
                  <c:v>81</c:v>
                </c:pt>
                <c:pt idx="1">
                  <c:v>80.594202898550719</c:v>
                </c:pt>
                <c:pt idx="2">
                  <c:v>80.333333333333329</c:v>
                </c:pt>
                <c:pt idx="3">
                  <c:v>80.333333333333329</c:v>
                </c:pt>
                <c:pt idx="4">
                  <c:v>80.333333333333329</c:v>
                </c:pt>
                <c:pt idx="5">
                  <c:v>79.739130434782609</c:v>
                </c:pt>
                <c:pt idx="6">
                  <c:v>79.739130434782609</c:v>
                </c:pt>
                <c:pt idx="7">
                  <c:v>79.739130434782609</c:v>
                </c:pt>
                <c:pt idx="8">
                  <c:v>79.289855072463766</c:v>
                </c:pt>
                <c:pt idx="9">
                  <c:v>79.289855072463766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681056"/>
        <c:axId val="544683016"/>
      </c:lineChart>
      <c:catAx>
        <c:axId val="54468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683016"/>
        <c:crosses val="autoZero"/>
        <c:auto val="1"/>
        <c:lblAlgn val="ctr"/>
        <c:lblOffset val="100"/>
        <c:noMultiLvlLbl val="0"/>
      </c:catAx>
      <c:valAx>
        <c:axId val="544683016"/>
        <c:scaling>
          <c:orientation val="minMax"/>
          <c:max val="81"/>
          <c:min val="7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68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Adult Weekend Ticket Price</c:v>
                </c:pt>
              </c:strCache>
            </c:strRef>
          </c:cat>
          <c:val>
            <c:numRef>
              <c:f>Sheet1!$B$2</c:f>
              <c:numCache>
                <c:formatCode>_("$"* #,##0.00_);_("$"* \(#,##0.00\);_("$"* "-"??_);_(@_)</c:formatCode>
                <c:ptCount val="1"/>
                <c:pt idx="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Scenario #2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Adult Weekend Ticket Price</c:v>
                </c:pt>
              </c:strCache>
            </c:strRef>
          </c:cat>
          <c:val>
            <c:numRef>
              <c:f>Sheet1!$C$2</c:f>
              <c:numCache>
                <c:formatCode>_("$"* #,##0.00_);_("$"* \(#,##0.00\);_("$"* "-"??_);_(@_)</c:formatCode>
                <c:ptCount val="1"/>
                <c:pt idx="0">
                  <c:v>1.99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2489736"/>
        <c:axId val="542498752"/>
        <c:axId val="0"/>
      </c:bar3DChart>
      <c:catAx>
        <c:axId val="54248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98752"/>
        <c:crosses val="autoZero"/>
        <c:auto val="1"/>
        <c:lblAlgn val="ctr"/>
        <c:lblOffset val="100"/>
        <c:noMultiLvlLbl val="0"/>
      </c:catAx>
      <c:valAx>
        <c:axId val="5424987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8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Season Revenue $(M)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28.349999999999998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Scenario #2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Season Revenue $(M)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0.69650000000000001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8603072"/>
        <c:axId val="488603464"/>
        <c:axId val="0"/>
      </c:bar3DChart>
      <c:catAx>
        <c:axId val="48860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603464"/>
        <c:crosses val="autoZero"/>
        <c:auto val="1"/>
        <c:lblAlgn val="ctr"/>
        <c:lblOffset val="100"/>
        <c:noMultiLvlLbl val="0"/>
      </c:catAx>
      <c:valAx>
        <c:axId val="4886034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60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Fast Quads</c:v>
                </c:pt>
                <c:pt idx="1">
                  <c:v>Runs                                  0.251798</c:v>
                </c:pt>
                <c:pt idx="2">
                  <c:v>Snow Making</c:v>
                </c:pt>
                <c:pt idx="3">
                  <c:v>Vertical Drop</c:v>
                </c:pt>
                <c:pt idx="4">
                  <c:v>Skiable Terrain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0.257961</c:v>
                </c:pt>
                <c:pt idx="1">
                  <c:v>0.25179800000000002</c:v>
                </c:pt>
                <c:pt idx="2">
                  <c:v>0.11167000000000001</c:v>
                </c:pt>
                <c:pt idx="3">
                  <c:v>9.0190000000000006E-2</c:v>
                </c:pt>
                <c:pt idx="4">
                  <c:v>2.7864E-2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4677920"/>
        <c:axId val="544678312"/>
        <c:axId val="0"/>
      </c:bar3DChart>
      <c:catAx>
        <c:axId val="54467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678312"/>
        <c:crosses val="autoZero"/>
        <c:auto val="1"/>
        <c:lblAlgn val="ctr"/>
        <c:lblOffset val="100"/>
        <c:noMultiLvlLbl val="0"/>
      </c:catAx>
      <c:valAx>
        <c:axId val="54467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67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C3568-8BE3-4EDA-A3B7-8B999807DFF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51893-C2BB-47E2-B603-6A638DE7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ohnjamessf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037" y="469220"/>
            <a:ext cx="4501243" cy="1375909"/>
          </a:xfrm>
        </p:spPr>
        <p:txBody>
          <a:bodyPr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037" y="2393723"/>
            <a:ext cx="4501243" cy="80667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75221" y="0"/>
            <a:ext cx="361677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58056" y="3104"/>
            <a:ext cx="3616779" cy="6858000"/>
          </a:xfrm>
          <a:prstGeom prst="rect">
            <a:avLst/>
          </a:prstGeom>
          <a:solidFill>
            <a:srgbClr val="004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75221" y="4264090"/>
            <a:ext cx="3616779" cy="2590806"/>
          </a:xfrm>
          <a:prstGeom prst="rect">
            <a:avLst/>
          </a:prstGeom>
          <a:solidFill>
            <a:srgbClr val="71C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42888" y="3517900"/>
            <a:ext cx="4516437" cy="2687638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1C5EA"/>
                </a:solidFill>
              </a:defRPr>
            </a:lvl1pPr>
            <a:lvl2pPr>
              <a:defRPr sz="1400">
                <a:solidFill>
                  <a:srgbClr val="71C5EA"/>
                </a:solidFill>
              </a:defRPr>
            </a:lvl2pPr>
            <a:lvl3pPr>
              <a:defRPr sz="1400">
                <a:solidFill>
                  <a:srgbClr val="71C5EA"/>
                </a:solidFill>
              </a:defRPr>
            </a:lvl3pPr>
            <a:lvl4pPr>
              <a:defRPr sz="1400">
                <a:solidFill>
                  <a:srgbClr val="71C5EA"/>
                </a:solidFill>
              </a:defRPr>
            </a:lvl4pPr>
            <a:lvl5pPr>
              <a:defRPr sz="1400">
                <a:solidFill>
                  <a:srgbClr val="71C5EA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790611" y="5241471"/>
            <a:ext cx="3235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1E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 James</a:t>
            </a:r>
          </a:p>
          <a:p>
            <a:pPr algn="ctr"/>
            <a:r>
              <a:rPr lang="en-US" sz="1200" dirty="0" smtClean="0">
                <a:solidFill>
                  <a:srgbClr val="021E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john_james@nov8.ai</a:t>
            </a:r>
          </a:p>
          <a:p>
            <a:pPr algn="ctr"/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https://www.linkedin.com/in/johnjamessf/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8621227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4804358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4804358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8621227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838200" y="1968500"/>
            <a:ext cx="27432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4804358" y="1968500"/>
            <a:ext cx="27432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10600" y="1968500"/>
            <a:ext cx="2743200" cy="2120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8630752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3435717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3435717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8630752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838200" y="1968500"/>
            <a:ext cx="2428875" cy="148169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432175" y="1968500"/>
            <a:ext cx="2428875" cy="1481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20125" y="1968500"/>
            <a:ext cx="2428875" cy="1481697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38"/>
          </p:nvPr>
        </p:nvSpPr>
        <p:spPr>
          <a:xfrm>
            <a:off x="6033234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32"/>
          <p:cNvSpPr>
            <a:spLocks noGrp="1"/>
          </p:cNvSpPr>
          <p:nvPr>
            <p:ph sz="quarter" idx="39"/>
          </p:nvPr>
        </p:nvSpPr>
        <p:spPr>
          <a:xfrm>
            <a:off x="6033234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026150" y="1968500"/>
            <a:ext cx="2428875" cy="14816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7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B05DAFA-BE09-43E5-ADDB-7E9E8762F072}" type="datetime4">
              <a:rPr lang="en-US" smtClean="0"/>
              <a:pPr/>
              <a:t>September 25,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Copyright Daelmann LLC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1524000" y="4722101"/>
            <a:ext cx="36576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7023682" y="4722101"/>
            <a:ext cx="3644317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1524000" y="4296585"/>
            <a:ext cx="3657600" cy="293688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7023682" y="4296585"/>
            <a:ext cx="3644317" cy="293688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1524000" y="1968500"/>
            <a:ext cx="36576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023682" y="1968500"/>
            <a:ext cx="3644317" cy="2120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95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1968501"/>
            <a:ext cx="7315200" cy="378949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10600" y="1968499"/>
            <a:ext cx="2743200" cy="37894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 userDrawn="1"/>
        </p:nvSpPr>
        <p:spPr>
          <a:xfrm>
            <a:off x="5890202" y="1707017"/>
            <a:ext cx="6293708" cy="4626435"/>
          </a:xfrm>
          <a:prstGeom prst="rect">
            <a:avLst/>
          </a:prstGeom>
          <a:solidFill>
            <a:srgbClr val="00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22 August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Page </a:t>
            </a:r>
            <a:fld id="{48A224B9-905E-40AA-BEE7-E1196BC48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dirty="0" smtClean="0"/>
              <a:t>nov8.ai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9489622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7"/>
          </p:nvPr>
        </p:nvSpPr>
        <p:spPr>
          <a:xfrm>
            <a:off x="838200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6605814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9"/>
          </p:nvPr>
        </p:nvSpPr>
        <p:spPr>
          <a:xfrm>
            <a:off x="3722007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0"/>
          </p:nvPr>
        </p:nvSpPr>
        <p:spPr>
          <a:xfrm>
            <a:off x="838200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Content Placeholder 32"/>
          <p:cNvSpPr>
            <a:spLocks noGrp="1"/>
          </p:cNvSpPr>
          <p:nvPr>
            <p:ph sz="quarter" idx="21"/>
          </p:nvPr>
        </p:nvSpPr>
        <p:spPr>
          <a:xfrm>
            <a:off x="3722007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Content Placeholder 32"/>
          <p:cNvSpPr>
            <a:spLocks noGrp="1"/>
          </p:cNvSpPr>
          <p:nvPr>
            <p:ph sz="quarter" idx="22"/>
          </p:nvPr>
        </p:nvSpPr>
        <p:spPr>
          <a:xfrm>
            <a:off x="6605814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6" name="Content Placeholder 32"/>
          <p:cNvSpPr>
            <a:spLocks noGrp="1"/>
          </p:cNvSpPr>
          <p:nvPr>
            <p:ph sz="quarter" idx="23"/>
          </p:nvPr>
        </p:nvSpPr>
        <p:spPr>
          <a:xfrm>
            <a:off x="9489622" y="2400187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7" name="Content Placeholder 32"/>
          <p:cNvSpPr>
            <a:spLocks noGrp="1"/>
          </p:cNvSpPr>
          <p:nvPr>
            <p:ph sz="quarter" idx="24"/>
          </p:nvPr>
        </p:nvSpPr>
        <p:spPr>
          <a:xfrm>
            <a:off x="9489622" y="1822629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8" name="Content Placeholder 32"/>
          <p:cNvSpPr>
            <a:spLocks noGrp="1"/>
          </p:cNvSpPr>
          <p:nvPr>
            <p:ph sz="quarter" idx="25"/>
          </p:nvPr>
        </p:nvSpPr>
        <p:spPr>
          <a:xfrm>
            <a:off x="6605814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9" name="Content Placeholder 32"/>
          <p:cNvSpPr>
            <a:spLocks noGrp="1"/>
          </p:cNvSpPr>
          <p:nvPr>
            <p:ph sz="quarter" idx="26"/>
          </p:nvPr>
        </p:nvSpPr>
        <p:spPr>
          <a:xfrm>
            <a:off x="3722006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0" name="Content Placeholder 32"/>
          <p:cNvSpPr>
            <a:spLocks noGrp="1"/>
          </p:cNvSpPr>
          <p:nvPr>
            <p:ph sz="quarter" idx="27"/>
          </p:nvPr>
        </p:nvSpPr>
        <p:spPr>
          <a:xfrm>
            <a:off x="838200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1" name="Content Placeholder 3"/>
          <p:cNvSpPr>
            <a:spLocks noGrp="1"/>
          </p:cNvSpPr>
          <p:nvPr>
            <p:ph sz="half" idx="28"/>
          </p:nvPr>
        </p:nvSpPr>
        <p:spPr>
          <a:xfrm>
            <a:off x="9489622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6605814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3722007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3722007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6605814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8" name="Content Placeholder 32"/>
          <p:cNvSpPr>
            <a:spLocks noGrp="1"/>
          </p:cNvSpPr>
          <p:nvPr>
            <p:ph sz="quarter" idx="35"/>
          </p:nvPr>
        </p:nvSpPr>
        <p:spPr>
          <a:xfrm>
            <a:off x="9489622" y="4763002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9" name="Content Placeholder 32"/>
          <p:cNvSpPr>
            <a:spLocks noGrp="1"/>
          </p:cNvSpPr>
          <p:nvPr>
            <p:ph sz="quarter" idx="36"/>
          </p:nvPr>
        </p:nvSpPr>
        <p:spPr>
          <a:xfrm>
            <a:off x="9489622" y="4185444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0" name="Content Placeholder 32"/>
          <p:cNvSpPr>
            <a:spLocks noGrp="1"/>
          </p:cNvSpPr>
          <p:nvPr>
            <p:ph sz="quarter" idx="37"/>
          </p:nvPr>
        </p:nvSpPr>
        <p:spPr>
          <a:xfrm>
            <a:off x="6605814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1" name="Content Placeholder 32"/>
          <p:cNvSpPr>
            <a:spLocks noGrp="1"/>
          </p:cNvSpPr>
          <p:nvPr>
            <p:ph sz="quarter" idx="38"/>
          </p:nvPr>
        </p:nvSpPr>
        <p:spPr>
          <a:xfrm>
            <a:off x="3722006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2" name="Content Placeholder 32"/>
          <p:cNvSpPr>
            <a:spLocks noGrp="1"/>
          </p:cNvSpPr>
          <p:nvPr>
            <p:ph sz="quarter" idx="39"/>
          </p:nvPr>
        </p:nvSpPr>
        <p:spPr>
          <a:xfrm>
            <a:off x="838200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0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33750"/>
            <a:ext cx="10515600" cy="1228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B9D0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337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33371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3895174"/>
            <a:ext cx="5181600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13475" y="1825625"/>
            <a:ext cx="5140325" cy="4014788"/>
          </a:xfrm>
          <a:solidFill>
            <a:srgbClr val="021E46">
              <a:alpha val="50000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plus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3895174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048500" y="1828800"/>
            <a:ext cx="4305300" cy="401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3895174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048500" y="1828800"/>
            <a:ext cx="4305300" cy="19314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7048500" y="3890184"/>
            <a:ext cx="4305300" cy="19314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14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14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13475" y="1825625"/>
            <a:ext cx="5140325" cy="4014788"/>
          </a:xfrm>
          <a:solidFill>
            <a:srgbClr val="021E46">
              <a:alpha val="50000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0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</a:t>
            </a:r>
            <a:fld id="{ED3A6E7E-8A6A-4D16-A1A7-A229B637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r>
              <a:rPr lang="en-US" dirty="0" smtClean="0"/>
              <a:t>nov8.ai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10515600" cy="4348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38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9" name="Text Placeholder 48"/>
          <p:cNvSpPr>
            <a:spLocks noGrp="1"/>
          </p:cNvSpPr>
          <p:nvPr>
            <p:ph type="body" sz="quarter" idx="13"/>
          </p:nvPr>
        </p:nvSpPr>
        <p:spPr>
          <a:xfrm>
            <a:off x="838200" y="4231037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"/>
          </p:nvPr>
        </p:nvSpPr>
        <p:spPr>
          <a:xfrm>
            <a:off x="838200" y="3840513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15"/>
          </p:nvPr>
        </p:nvSpPr>
        <p:spPr>
          <a:xfrm>
            <a:off x="3002756" y="3928134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3" name="Text Placeholder 50"/>
          <p:cNvSpPr>
            <a:spLocks noGrp="1"/>
          </p:cNvSpPr>
          <p:nvPr>
            <p:ph type="body" sz="quarter" idx="16"/>
          </p:nvPr>
        </p:nvSpPr>
        <p:spPr>
          <a:xfrm>
            <a:off x="3021806" y="3525891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7"/>
          </p:nvPr>
        </p:nvSpPr>
        <p:spPr>
          <a:xfrm>
            <a:off x="5212135" y="3531615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5" name="Text Placeholder 50"/>
          <p:cNvSpPr>
            <a:spLocks noGrp="1"/>
          </p:cNvSpPr>
          <p:nvPr>
            <p:ph type="body" sz="quarter" idx="18"/>
          </p:nvPr>
        </p:nvSpPr>
        <p:spPr>
          <a:xfrm>
            <a:off x="5212135" y="3166540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9"/>
          </p:nvPr>
        </p:nvSpPr>
        <p:spPr>
          <a:xfrm>
            <a:off x="7354654" y="3145187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7" name="Text Placeholder 50"/>
          <p:cNvSpPr>
            <a:spLocks noGrp="1"/>
          </p:cNvSpPr>
          <p:nvPr>
            <p:ph type="body" sz="quarter" idx="20"/>
          </p:nvPr>
        </p:nvSpPr>
        <p:spPr>
          <a:xfrm>
            <a:off x="7367074" y="2792637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8" name="Text Placeholder 48"/>
          <p:cNvSpPr>
            <a:spLocks noGrp="1"/>
          </p:cNvSpPr>
          <p:nvPr>
            <p:ph type="body" sz="quarter" idx="21"/>
          </p:nvPr>
        </p:nvSpPr>
        <p:spPr>
          <a:xfrm>
            <a:off x="9582150" y="2990864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9" name="Text Placeholder 50"/>
          <p:cNvSpPr>
            <a:spLocks noGrp="1"/>
          </p:cNvSpPr>
          <p:nvPr>
            <p:ph type="body" sz="quarter" idx="22"/>
          </p:nvPr>
        </p:nvSpPr>
        <p:spPr>
          <a:xfrm>
            <a:off x="9580095" y="2581827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838200" y="5753101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" name="Rectangle 60"/>
          <p:cNvSpPr/>
          <p:nvPr userDrawn="1"/>
        </p:nvSpPr>
        <p:spPr bwMode="auto">
          <a:xfrm>
            <a:off x="3021806" y="5514666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2" name="Rectangle 61"/>
          <p:cNvSpPr/>
          <p:nvPr userDrawn="1"/>
        </p:nvSpPr>
        <p:spPr bwMode="auto">
          <a:xfrm>
            <a:off x="5205412" y="5295855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7389018" y="5064649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9580095" y="4833443"/>
            <a:ext cx="2611905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2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Block 3 - Doctor Pat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11344" r="77" b="-16634"/>
          <a:stretch/>
        </p:blipFill>
        <p:spPr>
          <a:xfrm>
            <a:off x="0" y="0"/>
            <a:ext cx="12192000" cy="562928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3418822"/>
          </a:xfrm>
          <a:prstGeom prst="rect">
            <a:avLst/>
          </a:prstGeom>
          <a:solidFill>
            <a:srgbClr val="021E4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349689"/>
            <a:ext cx="12192000" cy="3508311"/>
          </a:xfrm>
          <a:prstGeom prst="rect">
            <a:avLst/>
          </a:prstGeom>
          <a:solidFill>
            <a:srgbClr val="02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78214" y="3479571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59552" y="4029288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143375" y="3479571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124713" y="4029288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089874" y="4019372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8108536" y="3479570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90" y="6169087"/>
            <a:ext cx="1998079" cy="5994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0" y="33503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0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6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19275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438400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924175" y="1819274"/>
            <a:ext cx="4057650" cy="41923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/>
          </p:nvPr>
        </p:nvSpPr>
        <p:spPr>
          <a:xfrm>
            <a:off x="7086600" y="1819274"/>
            <a:ext cx="4267200" cy="20516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20"/>
          </p:nvPr>
        </p:nvSpPr>
        <p:spPr>
          <a:xfrm>
            <a:off x="7086600" y="3960024"/>
            <a:ext cx="4267200" cy="20516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0" y="2955658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574783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057813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676938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5183873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802998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74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with molec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1690688"/>
            <a:ext cx="5999480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4716780" cy="4348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096000" y="1698625"/>
            <a:ext cx="6096000" cy="4657725"/>
          </a:xfrm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-2721" y="635114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89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with CT Supp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3"/>
          <a:stretch/>
        </p:blipFill>
        <p:spPr>
          <a:xfrm>
            <a:off x="6011694" y="0"/>
            <a:ext cx="6196526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999480" y="0"/>
            <a:ext cx="6208740" cy="6858000"/>
          </a:xfrm>
          <a:prstGeom prst="rect">
            <a:avLst/>
          </a:prstGeom>
          <a:solidFill>
            <a:srgbClr val="021E4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-2721" y="6341617"/>
            <a:ext cx="6002201" cy="1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1690688"/>
            <a:ext cx="5999480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4716780" cy="4348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7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60" y="1698852"/>
            <a:ext cx="11428639" cy="4642765"/>
          </a:xfrm>
          <a:prstGeom prst="rect">
            <a:avLst/>
          </a:prstGeom>
          <a:solidFill>
            <a:srgbClr val="71C5E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F314-51F9-43A5-A7FC-3ED7176EA6D9}" type="datetime4">
              <a:rPr lang="en-US" smtClean="0"/>
              <a:t>September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Daelmann LLC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00049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664278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928507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7192736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456964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82361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6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2646590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4910819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7175048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9439276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400049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1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2664278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928507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7192736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9456964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382361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6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2646590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7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4910819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8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5048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9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9439276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sz="half" idx="17"/>
          </p:nvPr>
        </p:nvSpPr>
        <p:spPr>
          <a:xfrm>
            <a:off x="2262187" y="232904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9"/>
          </p:nvPr>
        </p:nvSpPr>
        <p:spPr>
          <a:xfrm>
            <a:off x="6228345" y="232904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0"/>
          </p:nvPr>
        </p:nvSpPr>
        <p:spPr>
          <a:xfrm>
            <a:off x="2262187" y="190352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Content Placeholder 32"/>
          <p:cNvSpPr>
            <a:spLocks noGrp="1"/>
          </p:cNvSpPr>
          <p:nvPr>
            <p:ph sz="quarter" idx="21"/>
          </p:nvPr>
        </p:nvSpPr>
        <p:spPr>
          <a:xfrm>
            <a:off x="6228345" y="190352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2262187" y="450155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6228345" y="450155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2262187" y="407603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6228345" y="407603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3" y="1966996"/>
            <a:ext cx="185796" cy="1857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91" y="4127616"/>
            <a:ext cx="185796" cy="1857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3" y="4127616"/>
            <a:ext cx="185796" cy="1857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91" y="1960036"/>
            <a:ext cx="185796" cy="1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4" r:id="rId3"/>
    <p:sldLayoutId id="2147483664" r:id="rId4"/>
    <p:sldLayoutId id="2147483669" r:id="rId5"/>
    <p:sldLayoutId id="2147483650" r:id="rId6"/>
    <p:sldLayoutId id="2147483672" r:id="rId7"/>
    <p:sldLayoutId id="2147483661" r:id="rId8"/>
    <p:sldLayoutId id="2147483671" r:id="rId9"/>
    <p:sldLayoutId id="2147483665" r:id="rId10"/>
    <p:sldLayoutId id="2147483675" r:id="rId11"/>
    <p:sldLayoutId id="2147483673" r:id="rId12"/>
    <p:sldLayoutId id="2147483668" r:id="rId13"/>
    <p:sldLayoutId id="2147483663" r:id="rId14"/>
    <p:sldLayoutId id="2147483651" r:id="rId15"/>
    <p:sldLayoutId id="2147483652" r:id="rId16"/>
    <p:sldLayoutId id="2147483676" r:id="rId17"/>
    <p:sldLayoutId id="2147483677" r:id="rId18"/>
    <p:sldLayoutId id="2147483670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gfa Rotis Semisans" panose="0200060606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Big Mountain Ski Resort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Optimizing Value Creation</a:t>
            </a:r>
          </a:p>
          <a:p>
            <a:r>
              <a:rPr lang="en-US" dirty="0" smtClean="0"/>
              <a:t>Maximizing Value Capture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2888" y="3517900"/>
            <a:ext cx="4516437" cy="2687638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Executive Summary</a:t>
            </a:r>
            <a:endPara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Findings</a:t>
            </a:r>
            <a:endPara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endPara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 smtClean="0"/>
              <a:t>Next Steps</a:t>
            </a:r>
            <a:endPara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– Ticket Price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Adult Weekend Ticket Price*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Annual Revenue ($M)*</a:t>
            </a:r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5290146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7930168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021451" y="6034683"/>
            <a:ext cx="281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*Expected results are ±4.8%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 - Scenario #1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6438880"/>
              </p:ext>
            </p:extLst>
          </p:nvPr>
        </p:nvGraphicFramePr>
        <p:xfrm>
          <a:off x="838200" y="1825625"/>
          <a:ext cx="5066654" cy="430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Daelmann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3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6524786" y="1828800"/>
            <a:ext cx="4829014" cy="4293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Closing One Run has no appreciable effect on price.</a:t>
            </a:r>
          </a:p>
          <a:p>
            <a:r>
              <a:rPr lang="en-US" dirty="0" smtClean="0"/>
              <a:t>No difference between closing 3,4 or 5 runs.</a:t>
            </a:r>
          </a:p>
          <a:p>
            <a:r>
              <a:rPr lang="en-US" dirty="0" smtClean="0"/>
              <a:t>No difference between closing 6, 7 or 8 runs.</a:t>
            </a:r>
          </a:p>
          <a:p>
            <a:r>
              <a:rPr lang="en-US" dirty="0" smtClean="0"/>
              <a:t>Decisions must include costs of operating various runs.</a:t>
            </a:r>
          </a:p>
        </p:txBody>
      </p:sp>
    </p:spTree>
    <p:extLst>
      <p:ext uri="{BB962C8B-B14F-4D97-AF65-F5344CB8AC3E}">
        <p14:creationId xmlns:p14="http://schemas.microsoft.com/office/powerpoint/2010/main" val="64791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– Scenario #2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Adult Ticket Price Impact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7802918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Season Revenue Impact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951967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Daelmann LLC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– Scenarios #3 and #4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Daelmann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5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Scenario #3 </a:t>
            </a:r>
          </a:p>
          <a:p>
            <a:pPr lvl="1"/>
            <a:r>
              <a:rPr lang="en-US" dirty="0" smtClean="0"/>
              <a:t>Adding an additional 2 acres of snow had no appreciable impact on expected adult weekend ticket price.</a:t>
            </a:r>
          </a:p>
          <a:p>
            <a:r>
              <a:rPr lang="en-US" dirty="0" smtClean="0"/>
              <a:t>Scenario #4 </a:t>
            </a:r>
          </a:p>
          <a:p>
            <a:pPr lvl="1"/>
            <a:r>
              <a:rPr lang="en-US" dirty="0" smtClean="0"/>
              <a:t>Increasing the longest run by .2 miles and snow coverage by 4 acres had no appreciable impact on expected adult weekend ticket price.</a:t>
            </a:r>
          </a:p>
        </p:txBody>
      </p:sp>
    </p:spTree>
    <p:extLst>
      <p:ext uri="{BB962C8B-B14F-4D97-AF65-F5344CB8AC3E}">
        <p14:creationId xmlns:p14="http://schemas.microsoft.com/office/powerpoint/2010/main" val="35770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r>
              <a:rPr lang="en-US" baseline="0" dirty="0" smtClean="0"/>
              <a:t> – Customer Values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1908571"/>
              </p:ext>
            </p:extLst>
          </p:nvPr>
        </p:nvGraphicFramePr>
        <p:xfrm>
          <a:off x="838200" y="1825625"/>
          <a:ext cx="5181600" cy="4014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The facilities/features most important to customers based upon available data and modeling</a:t>
            </a:r>
          </a:p>
          <a:p>
            <a:r>
              <a:rPr lang="en-US" dirty="0" smtClean="0"/>
              <a:t>Importance is on scale [0,1]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3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Random Forests</a:t>
            </a:r>
          </a:p>
          <a:p>
            <a:r>
              <a:rPr lang="en-US" dirty="0" smtClean="0"/>
              <a:t>Best Model </a:t>
            </a:r>
          </a:p>
          <a:p>
            <a:pPr lvl="1"/>
            <a:r>
              <a:rPr lang="en-US" dirty="0" smtClean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8177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Market Capture</a:t>
            </a:r>
          </a:p>
          <a:p>
            <a:pPr lvl="1"/>
            <a:r>
              <a:rPr lang="en-US" dirty="0" smtClean="0"/>
              <a:t>Model effect</a:t>
            </a:r>
            <a:r>
              <a:rPr lang="en-US" baseline="0" dirty="0" smtClean="0"/>
              <a:t> of investment and operational strategies on customer acquisition and market share.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Return</a:t>
            </a:r>
            <a:r>
              <a:rPr lang="en-US" baseline="0" dirty="0" smtClean="0"/>
              <a:t> on Investment</a:t>
            </a:r>
            <a:endParaRPr lang="en-US" dirty="0" smtClean="0"/>
          </a:p>
          <a:p>
            <a:pPr lvl="1"/>
            <a:r>
              <a:rPr lang="en-US" dirty="0" smtClean="0"/>
              <a:t>Predict Investment</a:t>
            </a:r>
            <a:r>
              <a:rPr lang="en-US" baseline="0" dirty="0" smtClean="0"/>
              <a:t> Return on Investment (ROI) with additional operational cost data</a:t>
            </a:r>
          </a:p>
          <a:p>
            <a:r>
              <a:rPr lang="en-US" dirty="0" smtClean="0"/>
              <a:t>Strategic Scenario Interactive Dashboard</a:t>
            </a:r>
          </a:p>
          <a:p>
            <a:pPr lvl="1"/>
            <a:r>
              <a:rPr lang="en-US" dirty="0" smtClean="0"/>
              <a:t>Create interactive dashboard that takes real time operational, competitive, macro-economic</a:t>
            </a:r>
            <a:r>
              <a:rPr lang="en-US" baseline="0" dirty="0" smtClean="0"/>
              <a:t> data and produces investment and pricing scenarios with short, mid, and long term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250640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This slide intentionally left blank.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7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341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Agfa Rotis Semisans</vt:lpstr>
      <vt:lpstr>Arial</vt:lpstr>
      <vt:lpstr>Calibri</vt:lpstr>
      <vt:lpstr>Open Sans</vt:lpstr>
      <vt:lpstr>Poppins</vt:lpstr>
      <vt:lpstr>Office Theme</vt:lpstr>
      <vt:lpstr>Big Mountain Ski Resort</vt:lpstr>
      <vt:lpstr>Key Findings – Ticket Price</vt:lpstr>
      <vt:lpstr>Key Findings  - Scenario #1</vt:lpstr>
      <vt:lpstr>Key Findings – Scenario #2</vt:lpstr>
      <vt:lpstr>Key Findings – Scenarios #3 and #4</vt:lpstr>
      <vt:lpstr>Key Findings – Customer Values</vt:lpstr>
      <vt:lpstr>Methods</vt:lpstr>
      <vt:lpstr>Next Steps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James</dc:creator>
  <cp:lastModifiedBy>John</cp:lastModifiedBy>
  <cp:revision>200</cp:revision>
  <dcterms:created xsi:type="dcterms:W3CDTF">2018-05-27T15:04:23Z</dcterms:created>
  <dcterms:modified xsi:type="dcterms:W3CDTF">2020-09-25T14:19:16Z</dcterms:modified>
</cp:coreProperties>
</file>