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Inconsolata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verpass"/>
      <p:regular r:id="rId27"/>
      <p:bold r:id="rId28"/>
      <p:italic r:id="rId29"/>
      <p:boldItalic r:id="rId30"/>
    </p:embeddedFont>
    <p:embeddedFont>
      <p:font typeface="Average"/>
      <p:regular r:id="rId31"/>
    </p:embeddedFont>
    <p:embeddedFont>
      <p:font typeface="Ubuntu Mon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HRWBdRl72wn7oDnpfj6yuv3yq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Inconsolata-bold.fntdata"/><Relationship Id="rId21" Type="http://schemas.openxmlformats.org/officeDocument/2006/relationships/font" Target="fonts/Inconsolata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verpass-bold.fntdata"/><Relationship Id="rId27" Type="http://schemas.openxmlformats.org/officeDocument/2006/relationships/font" Target="fonts/Overpas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font" Target="fonts/Overpass-boldItalic.fntdata"/><Relationship Id="rId11" Type="http://schemas.openxmlformats.org/officeDocument/2006/relationships/slide" Target="slides/slide7.xml"/><Relationship Id="rId33" Type="http://schemas.openxmlformats.org/officeDocument/2006/relationships/font" Target="fonts/UbuntuMono-bold.fntdata"/><Relationship Id="rId10" Type="http://schemas.openxmlformats.org/officeDocument/2006/relationships/slide" Target="slides/slide6.xml"/><Relationship Id="rId32" Type="http://schemas.openxmlformats.org/officeDocument/2006/relationships/font" Target="fonts/UbuntuMono-regular.fntdata"/><Relationship Id="rId13" Type="http://schemas.openxmlformats.org/officeDocument/2006/relationships/slide" Target="slides/slide9.xml"/><Relationship Id="rId35" Type="http://schemas.openxmlformats.org/officeDocument/2006/relationships/font" Target="fonts/UbuntuMono-boldItalic.fntdata"/><Relationship Id="rId12" Type="http://schemas.openxmlformats.org/officeDocument/2006/relationships/slide" Target="slides/slide8.xml"/><Relationship Id="rId34" Type="http://schemas.openxmlformats.org/officeDocument/2006/relationships/font" Target="fonts/UbuntuMono-italic.fntdata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28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5" name="Google Shape;5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2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7" name="Google Shape;37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6" name="Google Shape;46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ollo.cs.nthu.edu.tw/pp22/scoreboard/lab2_pthread/" TargetMode="External"/><Relationship Id="rId4" Type="http://schemas.openxmlformats.org/officeDocument/2006/relationships/hyperlink" Target="https://apollo.cs.nthu.edu.tw/pp22/scoreboard/lab2_omp/" TargetMode="External"/><Relationship Id="rId5" Type="http://schemas.openxmlformats.org/officeDocument/2006/relationships/hyperlink" Target="https://apollo.cs.nthu.edu.tw/pp22/scoreboard/lab2_hybri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4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900">
                <a:latin typeface="Overpass"/>
                <a:ea typeface="Overpass"/>
                <a:cs typeface="Overpass"/>
                <a:sym typeface="Overpass"/>
              </a:rPr>
              <a:t>Pthread &amp; OpenMP</a:t>
            </a:r>
            <a:endParaRPr sz="59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>
                <a:latin typeface="Overpass"/>
                <a:ea typeface="Overpass"/>
                <a:cs typeface="Overpass"/>
                <a:sym typeface="Overpass"/>
              </a:rPr>
              <a:t>Parallel Programming Lab2-2</a:t>
            </a:r>
            <a:endParaRPr sz="31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>
                <a:latin typeface="Overpass"/>
                <a:ea typeface="Overpass"/>
                <a:cs typeface="Overpass"/>
                <a:sym typeface="Overpass"/>
              </a:rPr>
              <a:t>Oct 20 2022</a:t>
            </a:r>
            <a:endParaRPr sz="31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[Practice 1]</a:t>
            </a:r>
            <a:r>
              <a:rPr lang="en"/>
              <a:t> Approximate pixels using pthread</a:t>
            </a:r>
            <a:endParaRPr/>
          </a:p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311700" y="1468825"/>
            <a:ext cx="8520600" cy="2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⭐ Modify the sequential code </a:t>
            </a: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lab2_pthread.cc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with 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[example commands]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g++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lab2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_pthread.cc -o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lab2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_pthread -pthread -lm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srun -c4 -n1 ./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lab2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_pthread r k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You can also use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Makefile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to compile your code!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650" y="2249925"/>
            <a:ext cx="1829050" cy="15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Pthread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OpenMP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MPI +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/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OpenMP programs on apollo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311700" y="1468825"/>
            <a:ext cx="85206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Example code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hello_omp.cc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g++ hello_omp.cc -o hello_omp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-fopenmp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srun -c4 -n1 ./hello_omp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2000"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Try different number of threads!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5748150" y="2236624"/>
            <a:ext cx="2877000" cy="1390200"/>
          </a:xfrm>
          <a:prstGeom prst="wedgeRoundRectCallout">
            <a:avLst>
              <a:gd fmla="val -112546" name="adj1"/>
              <a:gd fmla="val 35421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OpenMP automatically detects number of CPUs from SLURM (affinity)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So we don’t have to specify it again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699" y="3820849"/>
            <a:ext cx="4312475" cy="7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[Practice 2] </a:t>
            </a:r>
            <a:r>
              <a:rPr lang="en"/>
              <a:t>Approximate pixels using OpenMP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311700" y="1468825"/>
            <a:ext cx="8520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⭐ Modify the sequential code </a:t>
            </a: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lab2_omp.cc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with 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OpenMP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⭐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Try yourself to see the effect of changing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✦ dynamic/static scheduling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✦ chunk size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✦ number of threads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[example commands]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g++ lab2_omp.cc -o lab2_omp -fopenmp -lm</a:t>
            </a:r>
            <a:br>
              <a:rPr b="1"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srun -c4 -n1 ./lab2_omp r k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3325" y="2071350"/>
            <a:ext cx="1625975" cy="13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Pthread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MPI +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OpenMP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Hybrid MPI and OpenMP programs on apollo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311700" y="1468825"/>
            <a:ext cx="85206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Example code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hello_hybrid.cc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mpicxx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hello_hybrid.cc -o hello_hybrid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-fopenmp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srun -c3 -n2 ./hello_hybrid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584300" y="3966025"/>
            <a:ext cx="1152000" cy="434400"/>
          </a:xfrm>
          <a:prstGeom prst="wedgeRoundRectCallout">
            <a:avLst>
              <a:gd fmla="val 39714" name="adj1"/>
              <a:gd fmla="val -106000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3 threads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2023650" y="3966025"/>
            <a:ext cx="1242000" cy="434400"/>
          </a:xfrm>
          <a:prstGeom prst="wedgeRoundRectCallout">
            <a:avLst>
              <a:gd fmla="val -41653" name="adj1"/>
              <a:gd fmla="val -101111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2 processes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1376925" y="2147050"/>
            <a:ext cx="1675800" cy="364200"/>
          </a:xfrm>
          <a:prstGeom prst="wedgeRoundRectCallout">
            <a:avLst>
              <a:gd fmla="val -49999" name="adj1"/>
              <a:gd fmla="val 90616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We’re using MPI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5338250" y="2039438"/>
            <a:ext cx="1903500" cy="364200"/>
          </a:xfrm>
          <a:prstGeom prst="wedgeRoundRectCallout">
            <a:avLst>
              <a:gd fmla="val -26550" name="adj1"/>
              <a:gd fmla="val 114165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We’re using OpenMP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524" y="3337075"/>
            <a:ext cx="4329351" cy="10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311700" y="372500"/>
            <a:ext cx="8321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[Practice 3] </a:t>
            </a:r>
            <a:r>
              <a:rPr lang="en"/>
              <a:t>Approximate pixels using MPI and OpenMP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⭐ Modify the sequential code </a:t>
            </a: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lab2_hybrid.cc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with 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MPI and 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✦ You can refer to your code in lab1!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[example commands]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mpicxx lab2_hybrid.cc -o lab2_hybrid -fopenmp -lm</a:t>
            </a:r>
            <a:br>
              <a:rPr b="1"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srun -N2 -n6 -c4 ./lab2_hybrid r k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8975" y="2234400"/>
            <a:ext cx="1694225" cy="1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Lab2 Tasks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468825"/>
            <a:ext cx="84162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 are going to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approximate pixels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using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pthread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OpenMP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hybrid of MPI and OpenMP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in this lab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---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Deadline of the Lab2 is 10/27 23:59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All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sample codes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test cases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are provided at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/home/pp22/share/lab2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testcases_1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is for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practice 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testcases_2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is for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practice 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, and so on.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Check your codes with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lab2_pthread-judge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、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lab2_omp-judge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、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lab2_hybrid-judge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Scoreboard: </a:t>
            </a: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pthread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OpenMP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hybrid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Hand in your code(three files) to eeclass. TA will check your code after deadline.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SLURM quick reference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91100" y="1468825"/>
            <a:ext cx="38055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[flags] ./prog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============ or ============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#!/bin/bash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#SBATCH [flags]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./prog  # (MPI)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./prog       # (non-MPI)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--------- run with: --------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sbatch job.sh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" name="Google Shape;78;p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[flags]: 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-N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nodes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-n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processes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-c	</a:t>
            </a: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CPUs per process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-t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additional time limit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-J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name of job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7950" y="319900"/>
            <a:ext cx="1491400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MPI + OpenMP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pthread programs on apollo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SYNOPSIS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#include &lt;pthread.h&gt;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int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pthread_create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    pthread_t *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, const pthread_attr_t *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attr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    void *(*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start_routine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 (void *), void *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arg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Compile and link with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-pthread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4132450" y="1573150"/>
            <a:ext cx="4603500" cy="345000"/>
          </a:xfrm>
          <a:prstGeom prst="wedgeRoundRectCallout">
            <a:avLst>
              <a:gd fmla="val -42272" name="adj1"/>
              <a:gd fmla="val 104638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Type `man pthread_create` in terminal to see this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pthread programs on apollo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11700" y="1468825"/>
            <a:ext cx="85206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Example code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/home/pp22/share/lab2/sample/hello_pthread.cc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g++ hello_pthread.cc -o hello_pthread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-pthread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srun -c4 -n1 ./hello_pthread 4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u="sng">
                <a:latin typeface="Inconsolata"/>
                <a:ea typeface="Inconsolata"/>
                <a:cs typeface="Inconsolata"/>
                <a:sym typeface="Inconsolata"/>
              </a:rPr>
              <a:t>-c4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4 CPUs per process</a:t>
            </a:r>
            <a:br>
              <a:rPr lang="en" u="sng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u="sng">
                <a:latin typeface="Inconsolata"/>
                <a:ea typeface="Inconsolata"/>
                <a:cs typeface="Inconsolata"/>
                <a:sym typeface="Inconsolata"/>
              </a:rPr>
              <a:t>-n1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1 process</a:t>
            </a:r>
            <a:br>
              <a:rPr lang="en" u="sng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You can use sbatch as well!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6684025" y="2440650"/>
            <a:ext cx="1497600" cy="429300"/>
          </a:xfrm>
          <a:prstGeom prst="wedgeRoundRectCallout">
            <a:avLst>
              <a:gd fmla="val -77950" name="adj1"/>
              <a:gd fmla="val 26363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NOT -lpthread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550" y="3431375"/>
            <a:ext cx="3714899" cy="11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MPI + OpenMP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276" y="288262"/>
            <a:ext cx="6717451" cy="45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#include &lt;pthread.h&gt;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pthread_mutex_t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mutex =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PTHREAD_MUTEX_INITIALIZER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pthread_mutex_trylock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pthread_mutex_unlock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4391125" y="1123825"/>
            <a:ext cx="2213700" cy="345000"/>
          </a:xfrm>
          <a:prstGeom prst="wedgeRoundRectCallout">
            <a:avLst>
              <a:gd fmla="val -38568" name="adj1"/>
              <a:gd fmla="val 145659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man pthread_mutex_init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145075" y="4139975"/>
            <a:ext cx="2213700" cy="345000"/>
          </a:xfrm>
          <a:prstGeom prst="wedgeRoundRectCallout">
            <a:avLst>
              <a:gd fmla="val -42752" name="adj1"/>
              <a:gd fmla="val -181406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man pthread_mutex_lock</a:t>
            </a:r>
            <a:endParaRPr b="1" i="0" sz="1400" u="none" cap="none" strike="noStrik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