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v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Roboto Condensed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u4zK6HLt6Pe2Ll+gOI1p+pIxp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B67D5-2320-436F-9C52-977343646C89}">
  <a:tblStyle styleId="{3DCB67D5-2320-436F-9C52-977343646C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4.xml"/><Relationship Id="rId32" Type="http://schemas.openxmlformats.org/officeDocument/2006/relationships/font" Target="fonts/Arv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9.xml"/><Relationship Id="rId37" Type="http://schemas.openxmlformats.org/officeDocument/2006/relationships/font" Target="fonts/RobotoCondensedLight-regular.fntdata"/><Relationship Id="rId14" Type="http://schemas.openxmlformats.org/officeDocument/2006/relationships/slide" Target="slides/slide8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f2c292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f2c292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2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2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2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2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2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2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2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2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2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2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2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2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Google Shape;46;p2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2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49" name="Google Shape;49;p2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1" name="Google Shape;51;p2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2" name="Google Shape;52;p2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4" name="Google Shape;54;p2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7" name="Google Shape;57;p2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2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2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2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68" name="Google Shape;68;p2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2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zh-TW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2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3" name="Google Shape;73;p2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2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5" name="Google Shape;75;p2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2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8" name="Google Shape;78;p2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2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2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2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2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2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2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2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27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2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2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2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2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2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2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2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2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2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2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2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2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2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2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2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2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2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3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3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3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3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150" name="Google Shape;150;p30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54" name="Google Shape;154;p3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3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3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3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4" name="Google Shape;164;p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" name="Google Shape;172;p3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pac.rwth-aachen.de/teaching/sem-accg-16/slides/08.Schmitz-GGC_Autovec.pdf" TargetMode="External"/><Relationship Id="rId4" Type="http://schemas.openxmlformats.org/officeDocument/2006/relationships/hyperlink" Target="https://llvm.org/docs/Vectorizers.html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oftware.intel.com/sites/landingpage/IntrinsicsGuide/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Vectorization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2400"/>
              <a:t>Parallel Programming Lab2-3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lt1"/>
                </a:solidFill>
              </a:rPr>
              <a:t>Oct 20 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814275" y="1327350"/>
            <a:ext cx="72543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16 registers (XMM00~XMM15)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SSE: only 32-bit floating point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SSE2: double, long long, int, char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Newer SSE only adds more kinds of instruction</a:t>
            </a:r>
            <a:endParaRPr/>
          </a:p>
        </p:txBody>
      </p:sp>
      <p:sp>
        <p:nvSpPr>
          <p:cNvPr id="260" name="Google Shape;2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14275" y="1596300"/>
            <a:ext cx="7764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Fused Multiply–Add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i="1" lang="zh-TW" u="sng"/>
              <a:t>a</a:t>
            </a:r>
            <a:r>
              <a:rPr lang="zh-TW"/>
              <a:t> = b * c + d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FMA4, FMA3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128-bit and 256-bit of FMA operations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FMA4: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4-operand instructions, only supported by AMD CPU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FMA3: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3-operand instructions (</a:t>
            </a:r>
            <a:r>
              <a:rPr i="1" lang="zh-TW" u="sng"/>
              <a:t>a</a:t>
            </a:r>
            <a:r>
              <a:rPr i="1" lang="zh-TW"/>
              <a:t> </a:t>
            </a:r>
            <a:r>
              <a:rPr lang="zh-TW"/>
              <a:t>could only be </a:t>
            </a:r>
            <a:r>
              <a:rPr i="1" lang="zh-TW"/>
              <a:t>b, c, </a:t>
            </a:r>
            <a:r>
              <a:rPr lang="zh-TW"/>
              <a:t>or</a:t>
            </a:r>
            <a:r>
              <a:rPr i="1" lang="zh-TW"/>
              <a:t> d</a:t>
            </a:r>
            <a:r>
              <a:rPr lang="zh-TW"/>
              <a:t>)</a:t>
            </a:r>
            <a:br>
              <a:rPr lang="zh-TW"/>
            </a:br>
            <a:r>
              <a:rPr lang="zh-TW"/>
              <a:t>Ex: b = b * c + d</a:t>
            </a:r>
            <a:endParaRPr/>
          </a:p>
        </p:txBody>
      </p:sp>
      <p:sp>
        <p:nvSpPr>
          <p:cNvPr id="267" name="Google Shape;267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Sets</a:t>
            </a:r>
            <a:endParaRPr/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814275" y="1539975"/>
            <a:ext cx="7601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Advanced Vector eXtensions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7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bits: More data could be calculated at a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More registers: More complex calculation is supported</a:t>
            </a:r>
            <a:endParaRPr/>
          </a:p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75" name="Google Shape;275;p11"/>
          <p:cNvGraphicFramePr/>
          <p:nvPr/>
        </p:nvGraphicFramePr>
        <p:xfrm>
          <a:off x="987700" y="222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{3DCB67D5-2320-436F-9C52-977343646C89}</a:tableStyleId>
              </a:tblPr>
              <a:tblGrid>
                <a:gridCol w="1108075"/>
                <a:gridCol w="3030250"/>
                <a:gridCol w="3030250"/>
              </a:tblGrid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Version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AVX, AVX2(extension of AVX)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AVX512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Width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256-bit vector instructions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512-bit vector instructions</a:t>
                      </a:r>
                      <a:endParaRPr sz="1800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Register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16 (YMM00~YMM15)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32 (ZMM00~ZMM31)</a:t>
                      </a:r>
                      <a:endParaRPr sz="1800" u="none" cap="none" strike="noStrike"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Check Hardware Support</a:t>
            </a:r>
            <a:endParaRPr/>
          </a:p>
        </p:txBody>
      </p:sp>
      <p:sp>
        <p:nvSpPr>
          <p:cNvPr id="281" name="Google Shape;281;p12"/>
          <p:cNvSpPr txBox="1"/>
          <p:nvPr>
            <p:ph idx="1" type="body"/>
          </p:nvPr>
        </p:nvSpPr>
        <p:spPr>
          <a:xfrm>
            <a:off x="814275" y="1327350"/>
            <a:ext cx="802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Linux command: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lscpu | grep -i $instruction_set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where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$instruction_set</a:t>
            </a:r>
            <a:r>
              <a:rPr lang="zh-TW"/>
              <a:t> could be mmx, sse, sse2, sse3, ssse3, sse4_1, sse4_2, avx, avx2, avx512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Most CPUs released after 2011 support AVX instructions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282" name="Google Shape;28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00" y="2965125"/>
            <a:ext cx="8022600" cy="1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>
            <a:off x="814275" y="1415525"/>
            <a:ext cx="8042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GCC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Vectorization is enabled by the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-ftree-vectorize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Enabled by default with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-O3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-march=native</a:t>
            </a:r>
            <a:r>
              <a:rPr lang="zh-TW"/>
              <a:t> to use instructions supported by the local CPU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compiler flag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-fopt-info-vec-all</a:t>
            </a:r>
            <a:r>
              <a:rPr lang="zh-TW"/>
              <a:t> to see vectorization log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Add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#pragma GCC ivdep</a:t>
            </a:r>
            <a:r>
              <a:rPr lang="zh-TW"/>
              <a:t> to code to declare that there is no data dependency in the following loop</a:t>
            </a:r>
            <a:endParaRPr/>
          </a:p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Automatic Vectorization</a:t>
            </a:r>
            <a:endParaRPr/>
          </a:p>
        </p:txBody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br>
              <a:rPr lang="zh-TW"/>
            </a:b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See more: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LLVM Compiler: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  <p:sp>
        <p:nvSpPr>
          <p:cNvPr id="297" name="Google Shape;297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450" y="1425889"/>
            <a:ext cx="7729095" cy="202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810450" y="1491000"/>
            <a:ext cx="75231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Intel Intrinsics Guide: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instruction</a:t>
            </a:r>
            <a:br>
              <a:rPr lang="zh-TW"/>
            </a:br>
            <a:r>
              <a:rPr lang="zh-TW"/>
              <a:t>set you want to use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Use keyword to search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Check the variable type &amp; operation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Procedure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TW"/>
              <a:t>Save data from the special registers to memory</a:t>
            </a:r>
            <a:endParaRPr/>
          </a:p>
        </p:txBody>
      </p:sp>
      <p:sp>
        <p:nvSpPr>
          <p:cNvPr id="304" name="Google Shape;304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05" name="Google Shape;305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6" name="Google Shape;3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2131" y="0"/>
            <a:ext cx="4787372" cy="24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Original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00" y="2339263"/>
            <a:ext cx="8393175" cy="1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814275" y="1327350"/>
            <a:ext cx="76212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Check CPU support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Up to SSE4.2, no FMA (on apollo)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Load data from memory to the special registers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Use 128-bit instruction set &amp; integer ⇒ __m128i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Load data </a:t>
            </a:r>
            <a:r>
              <a:rPr lang="zh-TW" sz="1400"/>
              <a:t>(check Intel Intrinsics Guide)</a:t>
            </a:r>
            <a:r>
              <a:rPr lang="zh-TW"/>
              <a:t> ⇒ _mm_lddqu_si128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651" y="3291850"/>
            <a:ext cx="6840452" cy="1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814275" y="1327350"/>
            <a:ext cx="73761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zh-TW"/>
              <a:t>Perform vector instructions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No FMA ⇒ cannot do multiplication and addition in 1 instruction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Perform multiplication first, then addition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30" name="Google Shape;330;p18"/>
          <p:cNvGrpSpPr/>
          <p:nvPr/>
        </p:nvGrpSpPr>
        <p:grpSpPr>
          <a:xfrm>
            <a:off x="317000" y="2846550"/>
            <a:ext cx="8509976" cy="1789952"/>
            <a:chOff x="0" y="2295450"/>
            <a:chExt cx="8509976" cy="1789952"/>
          </a:xfrm>
        </p:grpSpPr>
        <p:pic>
          <p:nvPicPr>
            <p:cNvPr id="331" name="Google Shape;33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295451"/>
              <a:ext cx="5621623" cy="1789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21631" y="2295450"/>
              <a:ext cx="2888345" cy="1789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How CPU Execute an Instruction</a:t>
            </a:r>
            <a:endParaRPr/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70" y="1272175"/>
            <a:ext cx="3679925" cy="36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1743" y="1616712"/>
            <a:ext cx="3067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Vectorize Loop with Intel Intrinsics</a:t>
            </a:r>
            <a:endParaRPr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814275" y="13273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zh-TW"/>
              <a:t>Save data from the special registers to memory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75" y="2235698"/>
            <a:ext cx="7377251" cy="2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6421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/>
          <p:nvPr/>
        </p:nvSpPr>
        <p:spPr>
          <a:xfrm>
            <a:off x="4692850" y="293925"/>
            <a:ext cx="4066800" cy="528900"/>
          </a:xfrm>
          <a:prstGeom prst="wedgeRoundRectCallout">
            <a:avLst>
              <a:gd fmla="val -59155" name="adj1"/>
              <a:gd fmla="val -38887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Promise the vectorized loop is aligned to 128 bits</a:t>
            </a:r>
            <a:endParaRPr b="0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4943200" y="3650000"/>
            <a:ext cx="2806200" cy="528900"/>
          </a:xfrm>
          <a:prstGeom prst="wedgeRoundRectCallout">
            <a:avLst>
              <a:gd fmla="val -62179" name="adj1"/>
              <a:gd fmla="val 58258" name="adj2"/>
              <a:gd fmla="val 0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Dealing with the remaining data</a:t>
            </a:r>
            <a:endParaRPr b="0" i="0" sz="15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Hint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814275" y="1327350"/>
            <a:ext cx="7437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Theoretically, use SIMD instruction can improve performance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With SSE instruction, it could be about 2x~8x faster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SSE~AVX2 intrinsics is supported by gcc, but only Intel Compiler supports AVX512 intrinsics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Try it by yourself!!!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Take advantage of auto-vectorization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You can use any intrinsics in your homework</a:t>
            </a:r>
            <a:endParaRPr/>
          </a:p>
        </p:txBody>
      </p:sp>
      <p:sp>
        <p:nvSpPr>
          <p:cNvPr id="357" name="Google Shape;357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How CPU Execute an Instruction</a:t>
            </a:r>
            <a:endParaRPr/>
          </a:p>
        </p:txBody>
      </p:sp>
      <p:sp>
        <p:nvSpPr>
          <p:cNvPr id="206" name="Google Shape;206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7" name="Google Shape;2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75" y="1313422"/>
            <a:ext cx="3480878" cy="348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61" y="1534623"/>
            <a:ext cx="30575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f2c29202a_0_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Vector Instruction Set</a:t>
            </a:r>
            <a:endParaRPr/>
          </a:p>
        </p:txBody>
      </p:sp>
      <p:sp>
        <p:nvSpPr>
          <p:cNvPr id="214" name="Google Shape;214;g16f2c29202a_0_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Instructions that design to operate on vectors.</a:t>
            </a:r>
            <a:endParaRPr/>
          </a:p>
        </p:txBody>
      </p:sp>
      <p:sp>
        <p:nvSpPr>
          <p:cNvPr id="215" name="Google Shape;215;g16f2c29202a_0_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g16f2c2920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25" y="1966325"/>
            <a:ext cx="3150501" cy="2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22" name="Google Shape;222;p4"/>
          <p:cNvSpPr txBox="1"/>
          <p:nvPr>
            <p:ph idx="1" type="body"/>
          </p:nvPr>
        </p:nvSpPr>
        <p:spPr>
          <a:xfrm>
            <a:off x="814275" y="1327350"/>
            <a:ext cx="7440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 part of codes that are executed many times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a loop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There are no data dependency between each iteration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Data dependency: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zh-TW"/>
              <a:t>, it needs the result of iteration </a:t>
            </a:r>
            <a:r>
              <a:rPr lang="zh-TW">
                <a:latin typeface="Consolas"/>
                <a:ea typeface="Consolas"/>
                <a:cs typeface="Consolas"/>
                <a:sym typeface="Consolas"/>
              </a:rPr>
              <a:t>i-1</a:t>
            </a:r>
            <a:r>
              <a:rPr lang="zh-TW"/>
              <a:t> to calculate its result</a:t>
            </a:r>
            <a:endParaRPr/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When to use Vector Instruction Set?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814275" y="1445125"/>
            <a:ext cx="7450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Vectorizable</a:t>
            </a:r>
            <a:br>
              <a:rPr lang="zh-TW"/>
            </a:br>
            <a:br>
              <a:rPr lang="zh-TW"/>
            </a:br>
            <a:br>
              <a:rPr lang="zh-TW"/>
            </a:br>
            <a:endParaRPr sz="3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Some observations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In each iteration, the result of a[i] is independent with each other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The same instructions are executed many times on different data</a:t>
            </a:r>
            <a:endParaRPr/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700" y="1649553"/>
            <a:ext cx="7111324" cy="1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When to use Vector Instruction Set?</a:t>
            </a:r>
            <a:endParaRPr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814275" y="1327350"/>
            <a:ext cx="6132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Non-vectorizable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50" y="1749300"/>
            <a:ext cx="6135297" cy="3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45" name="Google Shape;245;p7"/>
          <p:cNvSpPr txBox="1"/>
          <p:nvPr>
            <p:ph idx="1" type="body"/>
          </p:nvPr>
        </p:nvSpPr>
        <p:spPr>
          <a:xfrm>
            <a:off x="814275" y="1602175"/>
            <a:ext cx="7647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 (64-bit)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 (64~128-bit)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FMA (128~256-bit)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AVX (128~512-bit)</a:t>
            </a:r>
            <a:endParaRPr/>
          </a:p>
        </p:txBody>
      </p:sp>
      <p:sp>
        <p:nvSpPr>
          <p:cNvPr id="246" name="Google Shape;246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Vector Instruction Sets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814275" y="1602175"/>
            <a:ext cx="7647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MMX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/>
              <a:t>SSE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Streaming SIMD Extensions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Versions: SSE, SSE2, SSE3, SSSE3, SSE4.1, SSE4.2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/>
              <a:t>Calculate 128-bit data in an instruction (include integer &amp; floating point)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8x 16-bit short						⇐ 8x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integer					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4x 32-bit floating-point number		⇐ 4x faster</a:t>
            </a:r>
            <a:endParaRPr>
              <a:highlight>
                <a:srgbClr val="FFFFFF"/>
              </a:highlight>
            </a:endParaRPr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zh-TW">
                <a:highlight>
                  <a:srgbClr val="FFFFFF"/>
                </a:highlight>
              </a:rPr>
              <a:t>2x 64-bit double-</a:t>
            </a:r>
            <a:r>
              <a:rPr lang="zh-TW">
                <a:highlight>
                  <a:srgbClr val="FFFFFF"/>
                </a:highlight>
              </a:rPr>
              <a:t>precision</a:t>
            </a:r>
            <a:r>
              <a:rPr lang="zh-TW">
                <a:highlight>
                  <a:srgbClr val="FFFFFF"/>
                </a:highlight>
              </a:rPr>
              <a:t> number	⇐ 2x faster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53" name="Google Shape;253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