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74" r:id="rId5"/>
  </p:sldMasterIdLst>
  <p:notesMasterIdLst>
    <p:notesMasterId r:id="rId14"/>
  </p:notesMasterIdLst>
  <p:handoutMasterIdLst>
    <p:handoutMasterId r:id="rId15"/>
  </p:handoutMasterIdLst>
  <p:sldIdLst>
    <p:sldId id="397" r:id="rId6"/>
    <p:sldId id="498" r:id="rId7"/>
    <p:sldId id="499" r:id="rId8"/>
    <p:sldId id="497" r:id="rId9"/>
    <p:sldId id="459" r:id="rId10"/>
    <p:sldId id="468" r:id="rId11"/>
    <p:sldId id="469" r:id="rId12"/>
    <p:sldId id="490" r:id="rId13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C0225"/>
    <a:srgbClr val="E30046"/>
    <a:srgbClr val="FF3300"/>
    <a:srgbClr val="49649B"/>
    <a:srgbClr val="465964"/>
    <a:srgbClr val="0070C0"/>
    <a:srgbClr val="0000FF"/>
    <a:srgbClr val="FFFF00"/>
    <a:srgbClr val="00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038" autoAdjust="0"/>
  </p:normalViewPr>
  <p:slideViewPr>
    <p:cSldViewPr snapToGrid="0" snapToObjects="1">
      <p:cViewPr varScale="1">
        <p:scale>
          <a:sx n="108" d="100"/>
          <a:sy n="108" d="100"/>
        </p:scale>
        <p:origin x="8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E22A-0008-A04B-BCAB-9BA9B1E15137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326E-CCE0-FC49-9E69-316AD90B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56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3B4A-B9E6-8249-825D-38F7B3A5783C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976AE-AD79-B84C-945A-39F4A60A9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35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78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2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0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23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50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53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29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800"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470" y="718235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3200" b="1" i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9" y="1514286"/>
            <a:ext cx="8123735" cy="1512888"/>
          </a:xfrm>
        </p:spPr>
        <p:txBody>
          <a:bodyPr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707" y="3125314"/>
            <a:ext cx="8123735" cy="486011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サブタイトル</a:t>
            </a:r>
            <a:endParaRPr lang="en-US" altLang="ja-JP" dirty="0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716" y="6443924"/>
            <a:ext cx="4652284" cy="417310"/>
          </a:xfrm>
          <a:prstGeom prst="rect">
            <a:avLst/>
          </a:prstGeom>
        </p:spPr>
      </p:pic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78628" y="6333132"/>
            <a:ext cx="2625969" cy="27305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2019</a:t>
            </a:r>
            <a:r>
              <a:rPr lang="ja-JP" altLang="en-US"/>
              <a:t>年</a:t>
            </a:r>
            <a:r>
              <a:rPr lang="en-US" altLang="ja-JP"/>
              <a:t>7</a:t>
            </a:r>
            <a:r>
              <a:rPr lang="ja-JP" altLang="en-US"/>
              <a:t>月</a:t>
            </a:r>
            <a:r>
              <a:rPr lang="en-US" altLang="ja-JP"/>
              <a:t>16</a:t>
            </a:r>
            <a:r>
              <a:rPr lang="ja-JP" altLang="en-US"/>
              <a:t>日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854" y="1555406"/>
            <a:ext cx="1773654" cy="144109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>
          <a:xfrm>
            <a:off x="643549" y="4813070"/>
            <a:ext cx="1062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艾杰旭顯示玻璃股份有限公司</a:t>
            </a:r>
          </a:p>
          <a:p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AGC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Display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Glass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Taiwan</a:t>
            </a:r>
            <a:r>
              <a:rPr kumimoji="1" lang="ja-JP" altLang="en-US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kumimoji="1" lang="en-US" altLang="ja-JP" sz="24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Inc.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45677-C80C-4D8E-8B2A-07E839B62D4F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2D8C2-845D-4E5B-BDC2-27A74E3BE5C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873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2C842-6B05-4E6B-B3DE-5999BF894C0E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A1230-95BE-447C-912C-0D82DC1A8AF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975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7384" y="273087"/>
            <a:ext cx="68150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10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ECE26-0E72-4C0E-BDE6-036D349D84DC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D4253-4848-4C85-B00B-22B2A46FF38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573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89AB9-52C8-47CA-8A30-95BDABF2788E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4D41E-E23C-4099-8F2A-BAC2138DE07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40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283E7-12FF-4004-AC2E-EFBB8C1EBD48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EE9C4-6FA2-40EB-A9D7-5D5FA7A94C2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9571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74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10" y="274674"/>
            <a:ext cx="8042031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52BE3-D1F1-4D13-A84F-A22A143B99BF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CB37-A4F6-493C-BF5A-41F04D5A12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189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4194" y="6545387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531" y="6537828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0" y="0"/>
            <a:ext cx="12192000" cy="685799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800">
              <a:ea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9" y="1514286"/>
            <a:ext cx="8123735" cy="1512888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2798" y="86628"/>
            <a:ext cx="1426239" cy="4290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402919" y="6537828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C8B86DCA-82A8-486D-8A29-02F365423AF7}"/>
              </a:ext>
            </a:extLst>
          </p:cNvPr>
          <p:cNvSpPr/>
          <p:nvPr userDrawn="1"/>
        </p:nvSpPr>
        <p:spPr>
          <a:xfrm>
            <a:off x="0" y="0"/>
            <a:ext cx="12191999" cy="554917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ea typeface="Meiryo UI" panose="020B0604030504040204" pitchFamily="50" charset="-128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122FAEE2-119E-44EA-9F57-94DA9204E4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7240" y="66793"/>
            <a:ext cx="1400619" cy="4213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A2ECB4-1E72-4E23-A279-235E13201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141" y="5146"/>
            <a:ext cx="9910804" cy="554918"/>
          </a:xfrm>
        </p:spPr>
        <p:txBody>
          <a:bodyPr wrap="none" anchor="ctr" anchorCtr="0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cxnSp>
        <p:nvCxnSpPr>
          <p:cNvPr id="6" name="直線コネクタ 9">
            <a:extLst>
              <a:ext uri="{FF2B5EF4-FFF2-40B4-BE49-F238E27FC236}">
                <a16:creationId xmlns:a16="http://schemas.microsoft.com/office/drawing/2014/main" id="{EAF7D28E-9D6F-443F-9154-5416E7BCF559}"/>
              </a:ext>
            </a:extLst>
          </p:cNvPr>
          <p:cNvCxnSpPr>
            <a:cxnSpLocks/>
          </p:cNvCxnSpPr>
          <p:nvPr userDrawn="1"/>
        </p:nvCxnSpPr>
        <p:spPr>
          <a:xfrm>
            <a:off x="0" y="6561614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0" y="1"/>
            <a:ext cx="12192000" cy="6450226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800"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870" y="5687567"/>
            <a:ext cx="306113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23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70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E57C7-18F1-4C40-9E1B-746B1DB37EEC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7F0C5-0D86-4AE6-B529-6BBA28DF209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31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F247D-C98B-4758-B0D6-E289AFAEEBBB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5C357-C27D-46E2-A771-2396CCA16AC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264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4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21CF-5A2C-4231-BE2D-58B43A26A3F0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C6016-1A97-4263-AD56-876F17F6E7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646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4" y="1600206"/>
            <a:ext cx="53926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89784" y="1600206"/>
            <a:ext cx="539261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C1AC-D38C-486B-81D1-AB1AEF91F321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9B95-01F8-451A-AB8A-B39CF42C56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144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722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722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DE6C-B1F4-4759-855F-AA49C2CC1DE2}" type="datetime1">
              <a:rPr lang="ja-JP" altLang="en-US"/>
              <a:pPr>
                <a:defRPr/>
              </a:pPr>
              <a:t>2024/5/10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50BD0-40E1-4B8C-9976-2079C6A5AD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22" y="102206"/>
            <a:ext cx="10272942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21" y="1130050"/>
            <a:ext cx="11697231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5249" y="6537828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8"/>
            <a:ext cx="778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4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73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DBBE08-630B-46CE-8564-EA3E58D4C44C}" type="datetime1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2024/5/10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ＭＳ Ｐゴシック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5A5D8C-DB4A-485B-80A4-2502CD2DAABA}" type="slidenum">
              <a:rPr lang="ja-JP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E9B00BB-B07F-4AB8-8091-29C470F5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674" y="2103938"/>
            <a:ext cx="5094663" cy="535531"/>
          </a:xfrm>
        </p:spPr>
        <p:txBody>
          <a:bodyPr wrap="none" anchor="ctr">
            <a:spAutoFit/>
          </a:bodyPr>
          <a:lstStyle/>
          <a:p>
            <a:pPr algn="ctr"/>
            <a:r>
              <a:rPr lang="zh-TW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副資材 </a:t>
            </a:r>
            <a:r>
              <a:rPr 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Cost</a:t>
            </a:r>
            <a:r>
              <a:rPr lang="zh-TW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zh-TW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Down</a:t>
            </a:r>
            <a:r>
              <a:rPr lang="zh-TW" altLang="en-US" sz="3200" dirty="0">
                <a:latin typeface="MS PGothic" panose="020B0600070205080204" pitchFamily="34" charset="-128"/>
                <a:ea typeface="MS PGothic" panose="020B0600070205080204" pitchFamily="34" charset="-128"/>
              </a:rPr>
              <a:t>改善活動</a:t>
            </a:r>
            <a:endParaRPr lang="en-US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スライド番号プレースホルダー 3" hidden="1">
            <a:extLst>
              <a:ext uri="{FF2B5EF4-FFF2-40B4-BE49-F238E27FC236}">
                <a16:creationId xmlns:a16="http://schemas.microsoft.com/office/drawing/2014/main" id="{4498DCDD-B141-40C9-8D82-0F4AED9517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1688" y="5954923"/>
            <a:ext cx="513911" cy="302806"/>
          </a:xfrm>
        </p:spPr>
        <p:txBody>
          <a:bodyPr/>
          <a:lstStyle/>
          <a:p>
            <a:pPr>
              <a:spcAft>
                <a:spcPts val="488"/>
              </a:spcAft>
            </a:pPr>
            <a:fld id="{35EE95E1-C791-3D47-8544-3405A1C8C8DB}" type="slidenum">
              <a:rPr lang="ja-JP" altLang="en-US" smtClean="0"/>
              <a:pPr>
                <a:spcAft>
                  <a:spcPts val="488"/>
                </a:spcAft>
              </a:pPr>
              <a:t>1</a:t>
            </a:fld>
            <a:endParaRPr lang="ja-JP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49C756-77EB-478D-8DD2-E96E2F504DB7}"/>
              </a:ext>
            </a:extLst>
          </p:cNvPr>
          <p:cNvSpPr txBox="1">
            <a:spLocks/>
          </p:cNvSpPr>
          <p:nvPr/>
        </p:nvSpPr>
        <p:spPr bwMode="white">
          <a:xfrm>
            <a:off x="3829617" y="418145"/>
            <a:ext cx="4540025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algn="ctr"/>
            <a:r>
              <a:rPr lang="en-US" altLang="zh-TW" dirty="0">
                <a:latin typeface="MS PGothic" panose="020B0600070205080204" pitchFamily="34" charset="-128"/>
                <a:ea typeface="MS PGothic" panose="020B0600070205080204" pitchFamily="34" charset="-128"/>
              </a:rPr>
              <a:t>G11</a:t>
            </a:r>
            <a:r>
              <a:rPr lang="zh-TW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zh-TW" dirty="0">
                <a:latin typeface="MS PGothic" panose="020B0600070205080204" pitchFamily="34" charset="-128"/>
                <a:ea typeface="MS PGothic" panose="020B0600070205080204" pitchFamily="34" charset="-128"/>
              </a:rPr>
              <a:t>PL</a:t>
            </a:r>
            <a:r>
              <a:rPr lang="zh-TW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 副資材分析</a:t>
            </a:r>
            <a:endParaRPr lang="en-US" sz="3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59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5A58-902B-4B90-910D-14F64A6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50"/>
            <a:ext cx="8052528" cy="480131"/>
          </a:xfrm>
        </p:spPr>
        <p:txBody>
          <a:bodyPr wrap="none">
            <a:no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副資材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Cost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占比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A76B9-85CF-456A-8A96-F3B8D3E8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D06440C-5582-4756-9BA6-8B0248C59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856" y="684065"/>
            <a:ext cx="59263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>
            <a:lvl1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1pPr>
            <a:lvl2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2pPr>
            <a:lvl3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3pPr>
            <a:lvl4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4pPr>
            <a:lvl5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5pPr>
            <a:lvl6pPr marL="4572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6pPr>
            <a:lvl7pPr marL="9144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7pPr>
            <a:lvl8pPr marL="13716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8pPr>
            <a:lvl9pPr marL="18288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9pPr>
          </a:lstStyle>
          <a:p>
            <a:pPr algn="ctr"/>
            <a:r>
              <a:rPr lang="zh-TW" altLang="en-US" sz="28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素材三課 各世代</a:t>
            </a:r>
            <a:r>
              <a:rPr lang="en-US" altLang="zh-TW" sz="28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</a:t>
            </a:r>
            <a:r>
              <a:rPr lang="zh-TW" altLang="en-US" sz="28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及副資材費用對比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5A1BDDE-ABF6-9DFA-D20F-3B2E5318CA56}"/>
              </a:ext>
            </a:extLst>
          </p:cNvPr>
          <p:cNvGrpSpPr/>
          <p:nvPr/>
        </p:nvGrpSpPr>
        <p:grpSpPr>
          <a:xfrm>
            <a:off x="257043" y="1399011"/>
            <a:ext cx="3802316" cy="4333505"/>
            <a:chOff x="496740" y="1253087"/>
            <a:chExt cx="3802316" cy="433350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806F494-5EF7-21E5-8946-B5641621C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6740" y="1624615"/>
              <a:ext cx="3802316" cy="3688449"/>
            </a:xfrm>
            <a:prstGeom prst="rect">
              <a:avLst/>
            </a:prstGeom>
          </p:spPr>
        </p:pic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BF8A2C7B-1AFA-6250-EBA6-739F1EC3D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540" y="1253087"/>
              <a:ext cx="34967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／</a:t>
              </a:r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KF 2023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年各世代</a:t>
              </a:r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使用數量比例</a:t>
              </a:r>
              <a:endPara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B4CF8D-3FA2-641A-CFEA-47FDCA64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132" y="5248038"/>
              <a:ext cx="158754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總數：</a:t>
              </a:r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14402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個</a:t>
              </a:r>
              <a:endPara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80FC7E0-7095-5B4D-2171-C524C5AB0EC9}"/>
              </a:ext>
            </a:extLst>
          </p:cNvPr>
          <p:cNvGrpSpPr/>
          <p:nvPr/>
        </p:nvGrpSpPr>
        <p:grpSpPr>
          <a:xfrm>
            <a:off x="8132643" y="1390728"/>
            <a:ext cx="3802316" cy="4374840"/>
            <a:chOff x="7892942" y="1244804"/>
            <a:chExt cx="3802316" cy="43748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913B300-26AF-051C-2817-E31DA2B29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92942" y="1544713"/>
              <a:ext cx="3802316" cy="3764132"/>
            </a:xfrm>
            <a:prstGeom prst="rect">
              <a:avLst/>
            </a:prstGeom>
          </p:spPr>
        </p:pic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1F04A22-816C-F4C5-C942-FDBF98A0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149" y="1244804"/>
              <a:ext cx="37019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／</a:t>
              </a:r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KF 2023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年各世代</a:t>
              </a:r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副資材金額比例</a:t>
              </a:r>
              <a:endPara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63D766A-5759-A160-AECB-00D51AE23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992" y="5281090"/>
              <a:ext cx="280422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副資材總金額：</a:t>
              </a:r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3,078K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</a:t>
              </a:r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NTD</a:t>
              </a:r>
            </a:p>
          </p:txBody>
        </p:sp>
      </p:grpSp>
      <p:sp>
        <p:nvSpPr>
          <p:cNvPr id="13" name="TextBox 39">
            <a:extLst>
              <a:ext uri="{FF2B5EF4-FFF2-40B4-BE49-F238E27FC236}">
                <a16:creationId xmlns:a16="http://schemas.microsoft.com/office/drawing/2014/main" id="{5793EB0B-AD9C-85EA-906F-3BB703E42A8F}"/>
              </a:ext>
            </a:extLst>
          </p:cNvPr>
          <p:cNvSpPr txBox="1"/>
          <p:nvPr/>
        </p:nvSpPr>
        <p:spPr>
          <a:xfrm>
            <a:off x="3172831" y="6055036"/>
            <a:ext cx="5846373" cy="584727"/>
          </a:xfrm>
          <a:prstGeom prst="rect">
            <a:avLst/>
          </a:prstGeom>
        </p:spPr>
        <p:txBody>
          <a:bodyPr wrap="non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Semilight" panose="020B04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3200" b="1" dirty="0">
                <a:solidFill>
                  <a:srgbClr val="001F6B"/>
                </a:solidFill>
                <a:sym typeface="Arial" panose="020B0604020202020204" pitchFamily="34" charset="0"/>
              </a:rPr>
              <a:t>G11</a:t>
            </a:r>
            <a:r>
              <a:rPr lang="zh-TW" altLang="en-US" sz="3200" b="1" dirty="0">
                <a:solidFill>
                  <a:srgbClr val="001F6B"/>
                </a:solidFill>
                <a:sym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1F6B"/>
                </a:solidFill>
                <a:sym typeface="Arial" panose="020B0604020202020204" pitchFamily="34" charset="0"/>
              </a:rPr>
              <a:t>PL</a:t>
            </a:r>
            <a:r>
              <a:rPr lang="zh-TW" altLang="en-US" sz="3200" b="1" dirty="0">
                <a:solidFill>
                  <a:srgbClr val="001F6B"/>
                </a:solidFill>
                <a:sym typeface="Arial" panose="020B0604020202020204" pitchFamily="34" charset="0"/>
              </a:rPr>
              <a:t> 副資材費用削減思考！</a:t>
            </a:r>
            <a:endParaRPr lang="en-US" altLang="zh-CN" sz="3200" b="1" dirty="0">
              <a:solidFill>
                <a:srgbClr val="001F6B"/>
              </a:solidFill>
              <a:sym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17D9391-4556-30BD-BC7B-A8FE747A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608" y="2245463"/>
            <a:ext cx="31087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algn="l">
              <a:spcBef>
                <a:spcPct val="20000"/>
              </a:spcBef>
              <a:defRPr kumimoji="1" sz="3200" b="1">
                <a:solidFill>
                  <a:srgbClr val="0000FF"/>
                </a:solidFill>
                <a:latin typeface="華康隸書體W3" charset="-120"/>
                <a:ea typeface="華康隸書體W3" charset="-120"/>
              </a:defRPr>
            </a:lvl1pPr>
            <a:lvl2pPr marL="768350" indent="-285750" algn="l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2pPr>
            <a:lvl3pPr marL="1187450" indent="-228600" algn="l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3pPr>
            <a:lvl4pPr marL="1606550" indent="-228600" algn="l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4pPr>
            <a:lvl5pPr marL="2057400" indent="-228600" algn="l">
              <a:spcBef>
                <a:spcPct val="20000"/>
              </a:spcBef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9pPr>
          </a:lstStyle>
          <a:p>
            <a:pPr algn="ctr"/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G11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副資材金額高占比主因：</a:t>
            </a:r>
            <a:endParaRPr lang="en-US" altLang="zh-TW" sz="1600" dirty="0">
              <a:solidFill>
                <a:schemeClr val="tx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56FFE97-A8E1-CC7B-36C3-54CB68AF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20" y="4370589"/>
            <a:ext cx="1919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>
            <a:spAutoFit/>
          </a:bodyPr>
          <a:lstStyle>
            <a:lvl1pPr algn="l">
              <a:spcBef>
                <a:spcPct val="20000"/>
              </a:spcBef>
              <a:defRPr kumimoji="1" sz="3200" b="1">
                <a:solidFill>
                  <a:srgbClr val="0000FF"/>
                </a:solidFill>
                <a:latin typeface="華康隸書體W3" charset="-120"/>
                <a:ea typeface="華康隸書體W3" charset="-120"/>
              </a:defRPr>
            </a:lvl1pPr>
            <a:lvl2pPr marL="768350" indent="-285750" algn="l">
              <a:spcBef>
                <a:spcPct val="20000"/>
              </a:spcBef>
              <a:defRPr kumimoji="1" sz="2800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2pPr>
            <a:lvl3pPr marL="1187450" indent="-228600" algn="l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3pPr>
            <a:lvl4pPr marL="1606550" indent="-228600" algn="l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4pPr>
            <a:lvl5pPr marL="2057400" indent="-228600" algn="l">
              <a:spcBef>
                <a:spcPct val="20000"/>
              </a:spcBef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FF0000"/>
                </a:solidFill>
                <a:effectLst>
                  <a:outerShdw blurRad="12700" dist="50800" dir="2700000" algn="tl" rotWithShape="0">
                    <a:srgbClr val="FFFF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2,565K</a:t>
            </a:r>
            <a:r>
              <a:rPr lang="zh-TW" altLang="en-US" sz="2400" dirty="0">
                <a:solidFill>
                  <a:srgbClr val="FF0000"/>
                </a:solidFill>
                <a:effectLst>
                  <a:outerShdw blurRad="12700" dist="50800" dir="2700000" algn="tl" rotWithShape="0">
                    <a:srgbClr val="FFFF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12700" dist="50800" dir="2700000" algn="tl" rotWithShape="0">
                    <a:srgbClr val="FFFF00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NTD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F5105D4-7D6A-2108-295B-D337E1667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54" y="2584017"/>
            <a:ext cx="3189350" cy="29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5A58-902B-4B90-910D-14F64A6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50"/>
            <a:ext cx="8052528" cy="480131"/>
          </a:xfrm>
        </p:spPr>
        <p:txBody>
          <a:bodyPr wrap="none">
            <a:no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G11-PL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各副資材狀況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A76B9-85CF-456A-8A96-F3B8D3E8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3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7E02C9F-3560-A458-7A25-588BE0BEF059}"/>
              </a:ext>
            </a:extLst>
          </p:cNvPr>
          <p:cNvGrpSpPr/>
          <p:nvPr/>
        </p:nvGrpSpPr>
        <p:grpSpPr>
          <a:xfrm>
            <a:off x="8437862" y="1696374"/>
            <a:ext cx="3439500" cy="3207250"/>
            <a:chOff x="6956253" y="2565773"/>
            <a:chExt cx="3439500" cy="320725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F19F3D0-D223-06B6-86FA-34E4467D0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56253" y="2565773"/>
              <a:ext cx="3439500" cy="2796340"/>
            </a:xfrm>
            <a:prstGeom prst="rect">
              <a:avLst/>
            </a:prstGeom>
          </p:spPr>
        </p:pic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6536DE7-F16F-DDF5-C0DF-232C8C606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803" y="5434469"/>
              <a:ext cx="14064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 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側面示意圖</a:t>
              </a:r>
              <a:endPara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A69C323-F403-E8E7-548D-2D936CBC382D}"/>
              </a:ext>
            </a:extLst>
          </p:cNvPr>
          <p:cNvGrpSpPr/>
          <p:nvPr/>
        </p:nvGrpSpPr>
        <p:grpSpPr>
          <a:xfrm>
            <a:off x="317381" y="1696374"/>
            <a:ext cx="3541907" cy="3204307"/>
            <a:chOff x="1305300" y="2568716"/>
            <a:chExt cx="3541907" cy="320430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09CC341-B81B-B7B3-038C-2B807719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5300" y="2568716"/>
              <a:ext cx="3541907" cy="2793398"/>
            </a:xfrm>
            <a:prstGeom prst="rect">
              <a:avLst/>
            </a:prstGeom>
          </p:spPr>
        </p:pic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A0482F8-247E-7A63-BA61-6D9DBE169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254" y="5434469"/>
              <a:ext cx="14064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rIns="36000">
              <a:spAutoFit/>
            </a:bodyPr>
            <a:lstStyle>
              <a:lvl1pPr algn="l">
                <a:spcBef>
                  <a:spcPct val="20000"/>
                </a:spcBef>
                <a:defRPr kumimoji="1" sz="3200" b="1">
                  <a:solidFill>
                    <a:srgbClr val="0000FF"/>
                  </a:solidFill>
                  <a:latin typeface="華康隸書體W3" charset="-120"/>
                  <a:ea typeface="華康隸書體W3" charset="-120"/>
                </a:defRPr>
              </a:lvl1pPr>
              <a:lvl2pPr marL="768350" indent="-285750" algn="l">
                <a:spcBef>
                  <a:spcPct val="20000"/>
                </a:spcBef>
                <a:defRPr kumimoji="1" sz="28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2pPr>
              <a:lvl3pPr marL="1187450" indent="-228600" algn="l">
                <a:spcBef>
                  <a:spcPct val="20000"/>
                </a:spcBef>
                <a:defRPr kumimoji="1" sz="24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3pPr>
              <a:lvl4pPr marL="1606550" indent="-228600" algn="l">
                <a:spcBef>
                  <a:spcPct val="20000"/>
                </a:spcBef>
                <a:defRPr kumimoji="1" sz="2000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4pPr>
              <a:lvl5pPr marL="2057400" indent="-228600" algn="l">
                <a:spcBef>
                  <a:spcPct val="20000"/>
                </a:spcBef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華康隸書體W3" charset="-120"/>
                  <a:ea typeface="華康隸書體W3" charset="-120"/>
                </a:defRPr>
              </a:lvl9pPr>
            </a:lstStyle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PL </a:t>
              </a:r>
              <a:r>
                <a: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正面示意圖</a:t>
              </a:r>
              <a:endPara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3B6D869-1815-C1A6-6F56-C9AFEF12F561}"/>
              </a:ext>
            </a:extLst>
          </p:cNvPr>
          <p:cNvGrpSpPr/>
          <p:nvPr/>
        </p:nvGrpSpPr>
        <p:grpSpPr>
          <a:xfrm>
            <a:off x="5319662" y="907083"/>
            <a:ext cx="1657826" cy="1502509"/>
            <a:chOff x="5319662" y="1122477"/>
            <a:chExt cx="1657826" cy="150250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BA9874D-F0F3-5189-9475-9CE1E010C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55439" y="1122477"/>
              <a:ext cx="1586274" cy="1264949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4AD04FE-5AB6-B887-2C43-EDB5BC17D63D}"/>
                </a:ext>
              </a:extLst>
            </p:cNvPr>
            <p:cNvSpPr/>
            <p:nvPr/>
          </p:nvSpPr>
          <p:spPr>
            <a:xfrm>
              <a:off x="5319662" y="2347987"/>
              <a:ext cx="1657826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sp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採板前背板</a:t>
              </a:r>
              <a:r>
                <a:rPr kumimoji="0" lang="en-US" altLang="zh-TW" sz="12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sheet</a:t>
              </a:r>
              <a:r>
                <a:rPr kumimoji="0" lang="zh-TW" altLang="en-US" sz="12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設置</a:t>
              </a:r>
              <a:endParaRPr kumimoji="0" lang="en-US" altLang="zh-TW" sz="120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57FFF0A-CCE6-761A-2634-16FA2547495B}"/>
              </a:ext>
            </a:extLst>
          </p:cNvPr>
          <p:cNvGrpSpPr/>
          <p:nvPr/>
        </p:nvGrpSpPr>
        <p:grpSpPr>
          <a:xfrm>
            <a:off x="4298432" y="2640156"/>
            <a:ext cx="1586274" cy="1516797"/>
            <a:chOff x="5355439" y="2855550"/>
            <a:chExt cx="1586274" cy="151679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B5FDC8-BE1B-458D-BFD8-3EC16AA25E03}"/>
                </a:ext>
              </a:extLst>
            </p:cNvPr>
            <p:cNvSpPr/>
            <p:nvPr/>
          </p:nvSpPr>
          <p:spPr>
            <a:xfrm>
              <a:off x="5396607" y="4095348"/>
              <a:ext cx="1503938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sp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滿載手前</a:t>
              </a:r>
              <a:r>
                <a:rPr kumimoji="0" lang="en-US" altLang="zh-TW" sz="12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sheet</a:t>
              </a:r>
              <a:r>
                <a:rPr kumimoji="0" lang="zh-TW" altLang="en-US" sz="12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覆蓋</a:t>
              </a:r>
              <a:endParaRPr kumimoji="0" lang="en-US" altLang="zh-TW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B6B9B7D-4DE3-DEBB-58D3-419C69729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55439" y="2855550"/>
              <a:ext cx="1586274" cy="1264949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C7283D7-C8B3-0D0D-48CA-90C0F11F86D7}"/>
              </a:ext>
            </a:extLst>
          </p:cNvPr>
          <p:cNvGrpSpPr/>
          <p:nvPr/>
        </p:nvGrpSpPr>
        <p:grpSpPr>
          <a:xfrm>
            <a:off x="5355438" y="4373230"/>
            <a:ext cx="1586275" cy="1284441"/>
            <a:chOff x="5355438" y="4588624"/>
            <a:chExt cx="1586275" cy="1284441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4CDBC29-3806-41B7-ACA6-DA5A16995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3909"/>
            <a:stretch/>
          </p:blipFill>
          <p:spPr>
            <a:xfrm>
              <a:off x="5355438" y="4588624"/>
              <a:ext cx="1586275" cy="1042623"/>
            </a:xfrm>
            <a:prstGeom prst="rect">
              <a:avLst/>
            </a:prstGeom>
            <a:ln w="28575">
              <a:solidFill>
                <a:srgbClr val="BC0225"/>
              </a:solidFill>
            </a:ln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F9E1F4-3C16-9545-D00B-47D906B8A69D}"/>
                </a:ext>
              </a:extLst>
            </p:cNvPr>
            <p:cNvSpPr/>
            <p:nvPr/>
          </p:nvSpPr>
          <p:spPr>
            <a:xfrm>
              <a:off x="5660301" y="5596066"/>
              <a:ext cx="976549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sp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kern="0" dirty="0">
                  <a:solidFill>
                    <a:sysClr val="windowText" lastClr="000000">
                      <a:lumMod val="95000"/>
                      <a:lumOff val="5000"/>
                    </a:sys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底</a:t>
              </a:r>
              <a:r>
                <a:rPr kumimoji="0" lang="zh-TW" altLang="en-US" sz="12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棧</a:t>
              </a:r>
              <a:r>
                <a:rPr kumimoji="0" lang="en-US" altLang="zh-TW" sz="12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M-Flat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2503757-6960-99D4-836D-2D7FF872C808}"/>
              </a:ext>
            </a:extLst>
          </p:cNvPr>
          <p:cNvGrpSpPr/>
          <p:nvPr/>
        </p:nvGrpSpPr>
        <p:grpSpPr>
          <a:xfrm>
            <a:off x="6084769" y="2640157"/>
            <a:ext cx="2031325" cy="1516796"/>
            <a:chOff x="5984473" y="2855551"/>
            <a:chExt cx="2031325" cy="1516796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E7F458FE-D7F0-B2EF-C418-8DA3B891F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07000" y="2855551"/>
              <a:ext cx="1586273" cy="126494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CCC129-AFE9-366F-1529-9D283A2E92DE}"/>
                </a:ext>
              </a:extLst>
            </p:cNvPr>
            <p:cNvSpPr/>
            <p:nvPr/>
          </p:nvSpPr>
          <p:spPr>
            <a:xfrm>
              <a:off x="5984473" y="4095348"/>
              <a:ext cx="2031325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>
              <a:sp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手前瓦楞紙、壓付擋板設置</a:t>
              </a:r>
              <a:endParaRPr kumimoji="0" lang="en-US" altLang="zh-TW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186F18B-EE03-E62A-23C6-79ABD4684EC0}"/>
              </a:ext>
            </a:extLst>
          </p:cNvPr>
          <p:cNvGrpSpPr/>
          <p:nvPr/>
        </p:nvGrpSpPr>
        <p:grpSpPr>
          <a:xfrm>
            <a:off x="701338" y="4073049"/>
            <a:ext cx="4618324" cy="1180202"/>
            <a:chOff x="701338" y="4288443"/>
            <a:chExt cx="4618324" cy="118020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A953571-25FE-A185-3EAB-394C15305740}"/>
                </a:ext>
              </a:extLst>
            </p:cNvPr>
            <p:cNvSpPr/>
            <p:nvPr/>
          </p:nvSpPr>
          <p:spPr>
            <a:xfrm>
              <a:off x="701338" y="4288443"/>
              <a:ext cx="864000" cy="72000"/>
            </a:xfrm>
            <a:prstGeom prst="rect">
              <a:avLst/>
            </a:prstGeom>
            <a:noFill/>
            <a:ln w="28575">
              <a:solidFill>
                <a:srgbClr val="BC022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zh-TW" altLang="en-US" sz="1400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5919D1B-C40D-7A4B-383F-E84BD202BC34}"/>
                </a:ext>
              </a:extLst>
            </p:cNvPr>
            <p:cNvSpPr/>
            <p:nvPr/>
          </p:nvSpPr>
          <p:spPr>
            <a:xfrm>
              <a:off x="2527534" y="4288443"/>
              <a:ext cx="864000" cy="72000"/>
            </a:xfrm>
            <a:prstGeom prst="rect">
              <a:avLst/>
            </a:prstGeom>
            <a:noFill/>
            <a:ln w="28575">
              <a:solidFill>
                <a:srgbClr val="BC022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zh-TW" altLang="en-US" sz="1400" b="1" dirty="0"/>
            </a:p>
          </p:txBody>
        </p:sp>
        <p:cxnSp>
          <p:nvCxnSpPr>
            <p:cNvPr id="25" name="接點: 肘形 24">
              <a:extLst>
                <a:ext uri="{FF2B5EF4-FFF2-40B4-BE49-F238E27FC236}">
                  <a16:creationId xmlns:a16="http://schemas.microsoft.com/office/drawing/2014/main" id="{B0BECD84-9E5B-2EAB-7579-75900A5FD524}"/>
                </a:ext>
              </a:extLst>
            </p:cNvPr>
            <p:cNvCxnSpPr/>
            <p:nvPr/>
          </p:nvCxnSpPr>
          <p:spPr>
            <a:xfrm>
              <a:off x="1133338" y="4372347"/>
              <a:ext cx="4186324" cy="1096298"/>
            </a:xfrm>
            <a:prstGeom prst="bentConnector3">
              <a:avLst>
                <a:gd name="adj1" fmla="val -47"/>
              </a:avLst>
            </a:prstGeom>
            <a:ln w="19050">
              <a:solidFill>
                <a:srgbClr val="BC02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23C33D87-EB31-B744-2922-6049302B3B4F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59534" y="4360443"/>
              <a:ext cx="0" cy="1108202"/>
            </a:xfrm>
            <a:prstGeom prst="line">
              <a:avLst/>
            </a:prstGeom>
            <a:ln w="19050">
              <a:solidFill>
                <a:srgbClr val="BC02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0242E23-8C47-FBE9-69CE-291D8777416C}"/>
              </a:ext>
            </a:extLst>
          </p:cNvPr>
          <p:cNvGrpSpPr/>
          <p:nvPr/>
        </p:nvGrpSpPr>
        <p:grpSpPr>
          <a:xfrm>
            <a:off x="6970974" y="3798485"/>
            <a:ext cx="1688270" cy="1454766"/>
            <a:chOff x="6970974" y="4013879"/>
            <a:chExt cx="1688270" cy="145476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27F4C52-079A-43F4-D949-5F552375D289}"/>
                </a:ext>
              </a:extLst>
            </p:cNvPr>
            <p:cNvSpPr/>
            <p:nvPr/>
          </p:nvSpPr>
          <p:spPr>
            <a:xfrm rot="3449421">
              <a:off x="8389244" y="4211879"/>
              <a:ext cx="468000" cy="72000"/>
            </a:xfrm>
            <a:prstGeom prst="rect">
              <a:avLst/>
            </a:prstGeom>
            <a:noFill/>
            <a:ln w="28575">
              <a:solidFill>
                <a:srgbClr val="BC022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zh-TW" altLang="en-US" sz="1400" b="1" dirty="0"/>
            </a:p>
          </p:txBody>
        </p: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CE0C10AD-78BC-3D26-9411-2D382A72CB7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70974" y="4304681"/>
              <a:ext cx="1646282" cy="1163964"/>
            </a:xfrm>
            <a:prstGeom prst="bentConnector3">
              <a:avLst>
                <a:gd name="adj1" fmla="val -151"/>
              </a:avLst>
            </a:prstGeom>
            <a:ln w="19050">
              <a:solidFill>
                <a:srgbClr val="BC02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9">
            <a:extLst>
              <a:ext uri="{FF2B5EF4-FFF2-40B4-BE49-F238E27FC236}">
                <a16:creationId xmlns:a16="http://schemas.microsoft.com/office/drawing/2014/main" id="{F4471266-FB6F-0F45-B967-E9C5BCE5EB26}"/>
              </a:ext>
            </a:extLst>
          </p:cNvPr>
          <p:cNvSpPr txBox="1"/>
          <p:nvPr/>
        </p:nvSpPr>
        <p:spPr>
          <a:xfrm>
            <a:off x="3644117" y="6055036"/>
            <a:ext cx="4903808" cy="584727"/>
          </a:xfrm>
          <a:prstGeom prst="rect">
            <a:avLst/>
          </a:prstGeom>
        </p:spPr>
        <p:txBody>
          <a:bodyPr wrap="non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Semilight" panose="020B04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3200" b="1" dirty="0">
                <a:solidFill>
                  <a:srgbClr val="001F6B"/>
                </a:solidFill>
                <a:sym typeface="Arial" panose="020B0604020202020204" pitchFamily="34" charset="0"/>
              </a:rPr>
              <a:t>G11</a:t>
            </a:r>
            <a:r>
              <a:rPr lang="zh-TW" altLang="en-US" sz="3200" b="1" dirty="0">
                <a:solidFill>
                  <a:srgbClr val="001F6B"/>
                </a:solidFill>
                <a:sym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1F6B"/>
                </a:solidFill>
                <a:sym typeface="Arial" panose="020B0604020202020204" pitchFamily="34" charset="0"/>
              </a:rPr>
              <a:t>PL</a:t>
            </a:r>
            <a:r>
              <a:rPr lang="zh-TW" altLang="en-US" sz="3200" b="1" dirty="0">
                <a:solidFill>
                  <a:srgbClr val="001F6B"/>
                </a:solidFill>
                <a:sym typeface="Arial" panose="020B0604020202020204" pitchFamily="34" charset="0"/>
              </a:rPr>
              <a:t>主要副資材分布！</a:t>
            </a:r>
            <a:endParaRPr lang="en-US" altLang="zh-CN" sz="3200" b="1" dirty="0">
              <a:solidFill>
                <a:srgbClr val="001F6B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9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75A58-902B-4B90-910D-14F64A6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50"/>
            <a:ext cx="8052528" cy="480131"/>
          </a:xfrm>
        </p:spPr>
        <p:txBody>
          <a:bodyPr wrap="none">
            <a:no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G11-PL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各副資材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Cost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</a:t>
            </a:r>
            <a:endParaRPr kumimoji="1" lang="ja-JP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9A76B9-85CF-456A-8A96-F3B8D3E8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4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45FC153-5B77-D76C-0366-45BE2DEE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582" y="1094469"/>
            <a:ext cx="6086836" cy="48979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B183A99-E154-F122-8E7C-F7E22B1022CF}"/>
              </a:ext>
            </a:extLst>
          </p:cNvPr>
          <p:cNvSpPr/>
          <p:nvPr/>
        </p:nvSpPr>
        <p:spPr>
          <a:xfrm>
            <a:off x="3701989" y="2512381"/>
            <a:ext cx="2402889" cy="3080551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079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>
            <a:extLst>
              <a:ext uri="{FF2B5EF4-FFF2-40B4-BE49-F238E27FC236}">
                <a16:creationId xmlns:a16="http://schemas.microsoft.com/office/drawing/2014/main" id="{B8BB7E03-1B1C-4CFE-8FE5-EB62376E920A}"/>
              </a:ext>
            </a:extLst>
          </p:cNvPr>
          <p:cNvSpPr txBox="1"/>
          <p:nvPr/>
        </p:nvSpPr>
        <p:spPr>
          <a:xfrm>
            <a:off x="4618673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以上報告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96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6C2D6B-76EA-4CDB-9EE7-6331B738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5568E5-8746-42A7-BB61-D7C2451E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單元目錄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2D2214-A97B-4918-AE90-85856E57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06" y="768580"/>
            <a:ext cx="25515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>
            <a:lvl1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1pPr>
            <a:lvl2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2pPr>
            <a:lvl3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3pPr>
            <a:lvl4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4pPr>
            <a:lvl5pPr defTabSz="1039813"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5pPr>
            <a:lvl6pPr marL="4572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6pPr>
            <a:lvl7pPr marL="9144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7pPr>
            <a:lvl8pPr marL="13716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8pPr>
            <a:lvl9pPr marL="1828800" algn="ctr" defTabSz="1039813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華康隸書體W3" charset="-120"/>
                <a:ea typeface="華康隸書體W3" charset="-120"/>
              </a:defRPr>
            </a:lvl9pPr>
          </a:lstStyle>
          <a:p>
            <a:r>
              <a:rPr lang="en-US" altLang="zh-TW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lang="zh-TW" altLang="en-US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grpSp>
        <p:nvGrpSpPr>
          <p:cNvPr id="5" name="组合 44">
            <a:extLst>
              <a:ext uri="{FF2B5EF4-FFF2-40B4-BE49-F238E27FC236}">
                <a16:creationId xmlns:a16="http://schemas.microsoft.com/office/drawing/2014/main" id="{EF7036A4-C397-42D9-A482-A70D73ED7B17}"/>
              </a:ext>
            </a:extLst>
          </p:cNvPr>
          <p:cNvGrpSpPr/>
          <p:nvPr/>
        </p:nvGrpSpPr>
        <p:grpSpPr>
          <a:xfrm>
            <a:off x="4475538" y="1321057"/>
            <a:ext cx="1192345" cy="666115"/>
            <a:chOff x="2215144" y="927951"/>
            <a:chExt cx="1244730" cy="915925"/>
          </a:xfrm>
        </p:grpSpPr>
        <p:sp>
          <p:nvSpPr>
            <p:cNvPr id="6" name="平行四边形 45">
              <a:extLst>
                <a:ext uri="{FF2B5EF4-FFF2-40B4-BE49-F238E27FC236}">
                  <a16:creationId xmlns:a16="http://schemas.microsoft.com/office/drawing/2014/main" id="{CC614010-6C5D-4B46-B05A-D00BA81DF175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7" name="文本框 9">
              <a:extLst>
                <a:ext uri="{FF2B5EF4-FFF2-40B4-BE49-F238E27FC236}">
                  <a16:creationId xmlns:a16="http://schemas.microsoft.com/office/drawing/2014/main" id="{6C7F7DD5-8EB9-40C0-BB65-4B613AA41308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47">
            <a:extLst>
              <a:ext uri="{FF2B5EF4-FFF2-40B4-BE49-F238E27FC236}">
                <a16:creationId xmlns:a16="http://schemas.microsoft.com/office/drawing/2014/main" id="{B064FF94-7447-4B5A-8696-B3092F1F9555}"/>
              </a:ext>
            </a:extLst>
          </p:cNvPr>
          <p:cNvGrpSpPr/>
          <p:nvPr/>
        </p:nvGrpSpPr>
        <p:grpSpPr>
          <a:xfrm>
            <a:off x="4475538" y="2227209"/>
            <a:ext cx="1192345" cy="672217"/>
            <a:chOff x="2215144" y="1952311"/>
            <a:chExt cx="1244730" cy="924318"/>
          </a:xfrm>
        </p:grpSpPr>
        <p:sp>
          <p:nvSpPr>
            <p:cNvPr id="9" name="平行四边形 48">
              <a:extLst>
                <a:ext uri="{FF2B5EF4-FFF2-40B4-BE49-F238E27FC236}">
                  <a16:creationId xmlns:a16="http://schemas.microsoft.com/office/drawing/2014/main" id="{80CB352D-226E-40B5-B41A-4405295E6FA3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10" name="文本框 10">
              <a:extLst>
                <a:ext uri="{FF2B5EF4-FFF2-40B4-BE49-F238E27FC236}">
                  <a16:creationId xmlns:a16="http://schemas.microsoft.com/office/drawing/2014/main" id="{AF6C09FF-756A-437C-8D9F-8E53F39D1EE4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50">
            <a:extLst>
              <a:ext uri="{FF2B5EF4-FFF2-40B4-BE49-F238E27FC236}">
                <a16:creationId xmlns:a16="http://schemas.microsoft.com/office/drawing/2014/main" id="{09397A38-5F2E-4A80-B058-0381E2827303}"/>
              </a:ext>
            </a:extLst>
          </p:cNvPr>
          <p:cNvGrpSpPr/>
          <p:nvPr/>
        </p:nvGrpSpPr>
        <p:grpSpPr>
          <a:xfrm>
            <a:off x="4475538" y="3163007"/>
            <a:ext cx="1192345" cy="666115"/>
            <a:chOff x="2215144" y="3018134"/>
            <a:chExt cx="1244730" cy="915925"/>
          </a:xfrm>
        </p:grpSpPr>
        <p:sp>
          <p:nvSpPr>
            <p:cNvPr id="12" name="平行四边形 51">
              <a:extLst>
                <a:ext uri="{FF2B5EF4-FFF2-40B4-BE49-F238E27FC236}">
                  <a16:creationId xmlns:a16="http://schemas.microsoft.com/office/drawing/2014/main" id="{DC85E5BC-2DB0-4841-8775-61327776F2AA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13" name="文本框 11">
              <a:extLst>
                <a:ext uri="{FF2B5EF4-FFF2-40B4-BE49-F238E27FC236}">
                  <a16:creationId xmlns:a16="http://schemas.microsoft.com/office/drawing/2014/main" id="{1C55F280-CF0C-44DF-AFE9-CA8B3D47B426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53">
            <a:extLst>
              <a:ext uri="{FF2B5EF4-FFF2-40B4-BE49-F238E27FC236}">
                <a16:creationId xmlns:a16="http://schemas.microsoft.com/office/drawing/2014/main" id="{09FB1B7C-AF2C-4227-B4C5-68EAFFFA13B4}"/>
              </a:ext>
            </a:extLst>
          </p:cNvPr>
          <p:cNvGrpSpPr/>
          <p:nvPr/>
        </p:nvGrpSpPr>
        <p:grpSpPr>
          <a:xfrm>
            <a:off x="4475538" y="4072992"/>
            <a:ext cx="1192345" cy="677512"/>
            <a:chOff x="2215144" y="4047039"/>
            <a:chExt cx="1244730" cy="931598"/>
          </a:xfrm>
        </p:grpSpPr>
        <p:sp>
          <p:nvSpPr>
            <p:cNvPr id="15" name="平行四边形 54">
              <a:extLst>
                <a:ext uri="{FF2B5EF4-FFF2-40B4-BE49-F238E27FC236}">
                  <a16:creationId xmlns:a16="http://schemas.microsoft.com/office/drawing/2014/main" id="{E823312C-3EAE-430D-B4C0-9EDDBAAD5680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16" name="文本框 12">
              <a:extLst>
                <a:ext uri="{FF2B5EF4-FFF2-40B4-BE49-F238E27FC236}">
                  <a16:creationId xmlns:a16="http://schemas.microsoft.com/office/drawing/2014/main" id="{727AAF21-2A1D-4969-89CA-7973D9845883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59">
            <a:extLst>
              <a:ext uri="{FF2B5EF4-FFF2-40B4-BE49-F238E27FC236}">
                <a16:creationId xmlns:a16="http://schemas.microsoft.com/office/drawing/2014/main" id="{1682FFB9-BC06-40FF-97F2-07FED5CF2EC9}"/>
              </a:ext>
            </a:extLst>
          </p:cNvPr>
          <p:cNvGrpSpPr/>
          <p:nvPr/>
        </p:nvGrpSpPr>
        <p:grpSpPr>
          <a:xfrm>
            <a:off x="5381208" y="1338804"/>
            <a:ext cx="5143000" cy="612920"/>
            <a:chOff x="4315150" y="953426"/>
            <a:chExt cx="3857250" cy="5400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936A89-FFB2-40D9-B0A4-D1C5E9FB9D1A}"/>
                </a:ext>
              </a:extLst>
            </p:cNvPr>
            <p:cNvSpPr/>
            <p:nvPr/>
          </p:nvSpPr>
          <p:spPr>
            <a:xfrm>
              <a:off x="4725425" y="1036090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第一章節主題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平行四边形 61">
              <a:extLst>
                <a:ext uri="{FF2B5EF4-FFF2-40B4-BE49-F238E27FC236}">
                  <a16:creationId xmlns:a16="http://schemas.microsoft.com/office/drawing/2014/main" id="{0D54EA50-D68F-423C-A70B-27C8572E5DA3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62">
            <a:extLst>
              <a:ext uri="{FF2B5EF4-FFF2-40B4-BE49-F238E27FC236}">
                <a16:creationId xmlns:a16="http://schemas.microsoft.com/office/drawing/2014/main" id="{DDCB3FBE-CEF2-4998-838C-8C8F171AAE4B}"/>
              </a:ext>
            </a:extLst>
          </p:cNvPr>
          <p:cNvGrpSpPr/>
          <p:nvPr/>
        </p:nvGrpSpPr>
        <p:grpSpPr>
          <a:xfrm>
            <a:off x="5381208" y="2264342"/>
            <a:ext cx="5143000" cy="612920"/>
            <a:chOff x="4315150" y="1647579"/>
            <a:chExt cx="3857250" cy="54005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765DA13-85AC-4C4C-B68D-2FBBB9FFC35E}"/>
                </a:ext>
              </a:extLst>
            </p:cNvPr>
            <p:cNvSpPr/>
            <p:nvPr/>
          </p:nvSpPr>
          <p:spPr>
            <a:xfrm>
              <a:off x="4725425" y="1730243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第二章節主題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平行四边形 64">
              <a:extLst>
                <a:ext uri="{FF2B5EF4-FFF2-40B4-BE49-F238E27FC236}">
                  <a16:creationId xmlns:a16="http://schemas.microsoft.com/office/drawing/2014/main" id="{4A9CE443-BD96-49A6-972D-4DD4563AF0D7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65">
            <a:extLst>
              <a:ext uri="{FF2B5EF4-FFF2-40B4-BE49-F238E27FC236}">
                <a16:creationId xmlns:a16="http://schemas.microsoft.com/office/drawing/2014/main" id="{77F9BE5B-32D4-41DD-A632-7F72B1A83D62}"/>
              </a:ext>
            </a:extLst>
          </p:cNvPr>
          <p:cNvGrpSpPr/>
          <p:nvPr/>
        </p:nvGrpSpPr>
        <p:grpSpPr>
          <a:xfrm>
            <a:off x="5381209" y="3189878"/>
            <a:ext cx="5142999" cy="612920"/>
            <a:chOff x="4315150" y="2341731"/>
            <a:chExt cx="3857250" cy="54005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14A4EAA-2A5B-4B82-8C65-0C50C39D652B}"/>
                </a:ext>
              </a:extLst>
            </p:cNvPr>
            <p:cNvSpPr/>
            <p:nvPr/>
          </p:nvSpPr>
          <p:spPr>
            <a:xfrm>
              <a:off x="4725425" y="2424395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平行四边形 67">
              <a:extLst>
                <a:ext uri="{FF2B5EF4-FFF2-40B4-BE49-F238E27FC236}">
                  <a16:creationId xmlns:a16="http://schemas.microsoft.com/office/drawing/2014/main" id="{A213DCF1-B17B-4701-80FC-D990BF4C2B61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组合 68">
            <a:extLst>
              <a:ext uri="{FF2B5EF4-FFF2-40B4-BE49-F238E27FC236}">
                <a16:creationId xmlns:a16="http://schemas.microsoft.com/office/drawing/2014/main" id="{CA7DC62F-EB05-4E94-AFC8-316B7D9CD73B}"/>
              </a:ext>
            </a:extLst>
          </p:cNvPr>
          <p:cNvGrpSpPr/>
          <p:nvPr/>
        </p:nvGrpSpPr>
        <p:grpSpPr>
          <a:xfrm>
            <a:off x="5381208" y="4115415"/>
            <a:ext cx="5143000" cy="612920"/>
            <a:chOff x="4315150" y="3035884"/>
            <a:chExt cx="3857250" cy="54005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8748809-DFBF-446D-AEA0-D474148C28B9}"/>
                </a:ext>
              </a:extLst>
            </p:cNvPr>
            <p:cNvSpPr/>
            <p:nvPr/>
          </p:nvSpPr>
          <p:spPr>
            <a:xfrm>
              <a:off x="4729540" y="3118548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第四章節主題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平行四边形 70">
              <a:extLst>
                <a:ext uri="{FF2B5EF4-FFF2-40B4-BE49-F238E27FC236}">
                  <a16:creationId xmlns:a16="http://schemas.microsoft.com/office/drawing/2014/main" id="{E8C044E7-60C1-462A-8E12-1C2BDFDC07C6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53">
            <a:extLst>
              <a:ext uri="{FF2B5EF4-FFF2-40B4-BE49-F238E27FC236}">
                <a16:creationId xmlns:a16="http://schemas.microsoft.com/office/drawing/2014/main" id="{E2F13B87-8374-41A0-8D70-4C3CAC96A50A}"/>
              </a:ext>
            </a:extLst>
          </p:cNvPr>
          <p:cNvGrpSpPr/>
          <p:nvPr/>
        </p:nvGrpSpPr>
        <p:grpSpPr>
          <a:xfrm>
            <a:off x="4475538" y="5016545"/>
            <a:ext cx="1192345" cy="677512"/>
            <a:chOff x="2215144" y="4047039"/>
            <a:chExt cx="1244730" cy="931598"/>
          </a:xfrm>
        </p:grpSpPr>
        <p:sp>
          <p:nvSpPr>
            <p:cNvPr id="30" name="平行四边形 54">
              <a:extLst>
                <a:ext uri="{FF2B5EF4-FFF2-40B4-BE49-F238E27FC236}">
                  <a16:creationId xmlns:a16="http://schemas.microsoft.com/office/drawing/2014/main" id="{14E3A2BE-C207-4141-B470-3C466B18F0C3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B14A0EA0-4C2A-4A0A-9DF5-F0481972AA5D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735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2" name="组合 68">
            <a:extLst>
              <a:ext uri="{FF2B5EF4-FFF2-40B4-BE49-F238E27FC236}">
                <a16:creationId xmlns:a16="http://schemas.microsoft.com/office/drawing/2014/main" id="{7B5EF9AE-0D40-48AC-98F1-08EFBB60E478}"/>
              </a:ext>
            </a:extLst>
          </p:cNvPr>
          <p:cNvGrpSpPr/>
          <p:nvPr/>
        </p:nvGrpSpPr>
        <p:grpSpPr>
          <a:xfrm>
            <a:off x="5381208" y="5058968"/>
            <a:ext cx="5143000" cy="612920"/>
            <a:chOff x="4315150" y="3035884"/>
            <a:chExt cx="3857250" cy="54005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84DDA4D-4C0D-42E7-AAC6-B1C9D717F8A0}"/>
                </a:ext>
              </a:extLst>
            </p:cNvPr>
            <p:cNvSpPr/>
            <p:nvPr/>
          </p:nvSpPr>
          <p:spPr>
            <a:xfrm>
              <a:off x="4729540" y="3118548"/>
              <a:ext cx="1523494" cy="406783"/>
            </a:xfrm>
            <a:prstGeom prst="rect">
              <a:avLst/>
            </a:prstGeom>
            <a:ln w="15875"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第五章節主題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平行四边形 70">
              <a:extLst>
                <a:ext uri="{FF2B5EF4-FFF2-40B4-BE49-F238E27FC236}">
                  <a16:creationId xmlns:a16="http://schemas.microsoft.com/office/drawing/2014/main" id="{25064EC6-AD48-414A-A6C6-568F04AD7859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BFE92DCC-5FD7-4B6D-875A-C0CC1C5F0E68}"/>
              </a:ext>
            </a:extLst>
          </p:cNvPr>
          <p:cNvSpPr/>
          <p:nvPr/>
        </p:nvSpPr>
        <p:spPr>
          <a:xfrm>
            <a:off x="3229" y="4330196"/>
            <a:ext cx="3458403" cy="2584187"/>
          </a:xfrm>
          <a:prstGeom prst="triangle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8916FAA7-26C4-4755-AA91-2E5032890B27}"/>
              </a:ext>
            </a:extLst>
          </p:cNvPr>
          <p:cNvSpPr/>
          <p:nvPr/>
        </p:nvSpPr>
        <p:spPr>
          <a:xfrm>
            <a:off x="1477895" y="4925993"/>
            <a:ext cx="2607127" cy="1948097"/>
          </a:xfrm>
          <a:prstGeom prst="triangle">
            <a:avLst/>
          </a:prstGeom>
          <a:solidFill>
            <a:srgbClr val="7030A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153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6C2D6B-76EA-4CDB-9EE7-6331B738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5568E5-8746-42A7-BB61-D7C2451E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目錄一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23A1B966-DC45-4EB2-A624-09569AFABCE3}"/>
              </a:ext>
            </a:extLst>
          </p:cNvPr>
          <p:cNvSpPr/>
          <p:nvPr/>
        </p:nvSpPr>
        <p:spPr>
          <a:xfrm rot="5400000">
            <a:off x="-355502" y="1593655"/>
            <a:ext cx="2812747" cy="2101740"/>
          </a:xfrm>
          <a:prstGeom prst="triangle">
            <a:avLst/>
          </a:prstGeom>
          <a:solidFill>
            <a:srgbClr val="7030A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25FBC0D8-8385-4825-B96C-BA4DA1D0CDB9}"/>
              </a:ext>
            </a:extLst>
          </p:cNvPr>
          <p:cNvSpPr txBox="1"/>
          <p:nvPr/>
        </p:nvSpPr>
        <p:spPr>
          <a:xfrm>
            <a:off x="3541455" y="288381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003399"/>
                </a:solidFill>
                <a:latin typeface="微软雅黑" panose="020B0503020204020204" charset="-122"/>
                <a:ea typeface="微软雅黑" panose="020B0503020204020204" charset="-122"/>
              </a:rPr>
              <a:t>在此輸入章節主題</a:t>
            </a:r>
            <a:endParaRPr lang="zh-CN" altLang="en-US" sz="4800" b="1" dirty="0">
              <a:solidFill>
                <a:srgbClr val="00339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0387CD8F-1C16-4A18-9A7A-456D534FF264}"/>
              </a:ext>
            </a:extLst>
          </p:cNvPr>
          <p:cNvSpPr/>
          <p:nvPr/>
        </p:nvSpPr>
        <p:spPr>
          <a:xfrm rot="16200000" flipH="1">
            <a:off x="10384144" y="2655852"/>
            <a:ext cx="2069408" cy="1546303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E229653A-F6E0-4095-BB77-BF8E496B5473}"/>
              </a:ext>
            </a:extLst>
          </p:cNvPr>
          <p:cNvSpPr/>
          <p:nvPr/>
        </p:nvSpPr>
        <p:spPr>
          <a:xfrm rot="5400000">
            <a:off x="-437108" y="2327920"/>
            <a:ext cx="3458403" cy="2584187"/>
          </a:xfrm>
          <a:prstGeom prst="triangle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文本框 7">
            <a:extLst>
              <a:ext uri="{FF2B5EF4-FFF2-40B4-BE49-F238E27FC236}">
                <a16:creationId xmlns:a16="http://schemas.microsoft.com/office/drawing/2014/main" id="{8C105E6A-1E10-42E3-B0E6-56FC7E8F4C19}"/>
              </a:ext>
            </a:extLst>
          </p:cNvPr>
          <p:cNvSpPr txBox="1"/>
          <p:nvPr/>
        </p:nvSpPr>
        <p:spPr>
          <a:xfrm>
            <a:off x="47327" y="2883669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61B3FE9F-6352-42D5-A6E1-08496C2F6BFB}"/>
              </a:ext>
            </a:extLst>
          </p:cNvPr>
          <p:cNvSpPr txBox="1"/>
          <p:nvPr/>
        </p:nvSpPr>
        <p:spPr>
          <a:xfrm>
            <a:off x="4826424" y="3925754"/>
            <a:ext cx="2539157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在此輸入該章節概要說明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/>
      <p:bldP spid="37" grpId="0" bldLvl="0" animBg="1"/>
      <p:bldP spid="38" grpId="0" bldLvl="0" animBg="1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D8BC83-EDF5-4CC7-ACD1-7D1AE4480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AD2DFA49-FD67-440A-906F-554C3D1C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1" y="5146"/>
            <a:ext cx="9910804" cy="554918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空白備用頁面</a:t>
            </a:r>
            <a:endParaRPr lang="zh-TW" altLang="en-US" dirty="0"/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23467729-05DE-493C-931D-165808581963}"/>
              </a:ext>
            </a:extLst>
          </p:cNvPr>
          <p:cNvSpPr txBox="1"/>
          <p:nvPr/>
        </p:nvSpPr>
        <p:spPr>
          <a:xfrm>
            <a:off x="4786252" y="6055036"/>
            <a:ext cx="2619529" cy="584727"/>
          </a:xfrm>
          <a:prstGeom prst="rect">
            <a:avLst/>
          </a:prstGeom>
        </p:spPr>
        <p:txBody>
          <a:bodyPr wrap="none" lIns="91391" tIns="45696" rIns="91391" bIns="45696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Semilight" panose="020B0402040204020203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TW" sz="3200" b="1" dirty="0">
                <a:solidFill>
                  <a:srgbClr val="001F6B"/>
                </a:solidFill>
                <a:sym typeface="Arial" panose="020B0604020202020204" pitchFamily="34" charset="0"/>
              </a:rPr>
              <a:t>Comment</a:t>
            </a:r>
            <a:r>
              <a:rPr lang="zh-TW" altLang="en-US" sz="3200" b="1" dirty="0">
                <a:solidFill>
                  <a:srgbClr val="001F6B"/>
                </a:solidFill>
                <a:sym typeface="Arial" panose="020B0604020202020204" pitchFamily="34" charset="0"/>
              </a:rPr>
              <a:t>！</a:t>
            </a:r>
            <a:endParaRPr lang="en-US" altLang="zh-CN" sz="3200" b="1" dirty="0">
              <a:solidFill>
                <a:srgbClr val="001F6B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AGC_PPT_4-3_Ja">
  <a:themeElements>
    <a:clrScheme name="AGC_PPT_Colors">
      <a:dk1>
        <a:srgbClr val="324650"/>
      </a:dk1>
      <a:lt1>
        <a:srgbClr val="FFFFFF"/>
      </a:lt1>
      <a:dk2>
        <a:srgbClr val="465964"/>
      </a:dk2>
      <a:lt2>
        <a:srgbClr val="CED9E5"/>
      </a:lt2>
      <a:accent1>
        <a:srgbClr val="6081C3"/>
      </a:accent1>
      <a:accent2>
        <a:srgbClr val="E30046"/>
      </a:accent2>
      <a:accent3>
        <a:srgbClr val="49649B"/>
      </a:accent3>
      <a:accent4>
        <a:srgbClr val="43695B"/>
      </a:accent4>
      <a:accent5>
        <a:srgbClr val="001F6B"/>
      </a:accent5>
      <a:accent6>
        <a:srgbClr val="5B618F"/>
      </a:accent6>
      <a:hlink>
        <a:srgbClr val="0563C1"/>
      </a:hlink>
      <a:folHlink>
        <a:srgbClr val="954F72"/>
      </a:folHlink>
    </a:clrScheme>
    <a:fontScheme name="AGC_Ja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defRPr sz="1400" b="1" dirty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CEE8FCA5-A336-F84A-B0B0-82B32A8CE763}" vid="{CC00A8D1-0948-D241-AAF0-4CAE26DF60A9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CDA43119529EE418C79875B60670F9D" ma:contentTypeVersion="12" ma:contentTypeDescription="新しいドキュメントを作成します。" ma:contentTypeScope="" ma:versionID="6c65d92c60ff67f773d71a7cacb1f5b5">
  <xsd:schema xmlns:xsd="http://www.w3.org/2001/XMLSchema" xmlns:xs="http://www.w3.org/2001/XMLSchema" xmlns:p="http://schemas.microsoft.com/office/2006/metadata/properties" xmlns:ns3="25cc2487-c51e-4bd1-b02c-d8dc667cba0c" xmlns:ns4="dbded8f7-f628-40e7-9c32-5b9cd40fd94d" targetNamespace="http://schemas.microsoft.com/office/2006/metadata/properties" ma:root="true" ma:fieldsID="c70fa589ca7579d2659f0622b1086c2f" ns3:_="" ns4:_="">
    <xsd:import namespace="25cc2487-c51e-4bd1-b02c-d8dc667cba0c"/>
    <xsd:import namespace="dbded8f7-f628-40e7-9c32-5b9cd40fd9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c2487-c51e-4bd1-b02c-d8dc667cb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ded8f7-f628-40e7-9c32-5b9cd40fd94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8DF608-64B3-4E28-B6C6-0EFB76947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cc2487-c51e-4bd1-b02c-d8dc667cba0c"/>
    <ds:schemaRef ds:uri="dbded8f7-f628-40e7-9c32-5b9cd40fd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56C0D6-0E71-4200-8E80-8D39692F694E}">
  <ds:schemaRefs>
    <ds:schemaRef ds:uri="http://www.w3.org/XML/1998/namespace"/>
    <ds:schemaRef ds:uri="dbded8f7-f628-40e7-9c32-5b9cd40fd94d"/>
    <ds:schemaRef ds:uri="http://purl.org/dc/dcmitype/"/>
    <ds:schemaRef ds:uri="25cc2487-c51e-4bd1-b02c-d8dc667cba0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C35ACC-0BBC-4855-AD0F-0CC7E813BE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43664</TotalTime>
  <Words>200</Words>
  <Application>Microsoft Office PowerPoint</Application>
  <PresentationFormat>寬螢幕</PresentationFormat>
  <Paragraphs>54</Paragraphs>
  <Slides>8</Slides>
  <Notes>8</Notes>
  <HiddenSlides>3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20" baseType="lpstr">
      <vt:lpstr>Arial Unicode MS</vt:lpstr>
      <vt:lpstr>Meiryo</vt:lpstr>
      <vt:lpstr>Meiryo UI</vt:lpstr>
      <vt:lpstr>Microsoft YaHei</vt:lpstr>
      <vt:lpstr>Microsoft YaHei</vt:lpstr>
      <vt:lpstr>MS PGothic</vt:lpstr>
      <vt:lpstr>Yu Gothic</vt:lpstr>
      <vt:lpstr>Arial</vt:lpstr>
      <vt:lpstr>Calibri</vt:lpstr>
      <vt:lpstr>Impact</vt:lpstr>
      <vt:lpstr>AGC_PPT_4-3_Ja</vt:lpstr>
      <vt:lpstr>1_デザインの設定</vt:lpstr>
      <vt:lpstr>副資材 Cost Down改善活動</vt:lpstr>
      <vt:lpstr>副資材Cost占比</vt:lpstr>
      <vt:lpstr>G11-PL 各副資材狀況</vt:lpstr>
      <vt:lpstr>G11-PL 各副資材Cost分布</vt:lpstr>
      <vt:lpstr>PowerPoint 簡報</vt:lpstr>
      <vt:lpstr>單元目錄</vt:lpstr>
      <vt:lpstr>目錄一</vt:lpstr>
      <vt:lpstr>空白備用頁面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2020年度上期MR報告資料 　　管理部人事課業務レビュー</dc:title>
  <dc:creator>吉良山 祐一(Kirayama Yuichi)/ADT/總管理・管理・人事</dc:creator>
  <cp:lastModifiedBy>陳 俊碩(chen chunshuo)/ADT/雲林・製１・生產推進</cp:lastModifiedBy>
  <cp:revision>1752</cp:revision>
  <cp:lastPrinted>2021-04-12T01:15:02Z</cp:lastPrinted>
  <dcterms:created xsi:type="dcterms:W3CDTF">2020-04-24T00:02:40Z</dcterms:created>
  <dcterms:modified xsi:type="dcterms:W3CDTF">2024-05-10T09:24:43Z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0x0101008CDA43119529EE418C79875B60670F9D</vt:lpwstr>
  </property>
</Properties>
</file>