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147376576" r:id="rId5"/>
    <p:sldId id="2147376577" r:id="rId6"/>
    <p:sldId id="2147376578" r:id="rId7"/>
    <p:sldId id="2147376579" r:id="rId8"/>
  </p:sldIdLst>
  <p:sldSz cx="12188825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9624513-C048-46EB-90DC-EBF42D2CA836}">
          <p14:sldIdLst>
            <p14:sldId id="2147376576"/>
            <p14:sldId id="2147376577"/>
            <p14:sldId id="2147376578"/>
            <p14:sldId id="2147376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00FF00"/>
    <a:srgbClr val="FFFF9B"/>
    <a:srgbClr val="FF3399"/>
    <a:srgbClr val="FF00FF"/>
    <a:srgbClr val="E5BD3F"/>
    <a:srgbClr val="9900CC"/>
    <a:srgbClr val="008000"/>
    <a:srgbClr val="3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3792ADE-2319-401B-BD9B-54AA3B4FA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8184B1-56A7-44B6-B929-2DF885325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D2B56-209E-44CB-A051-D3ACCBA60D79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7D1DD5-F942-4066-BEA2-E4254CD31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88B04A-700D-4357-8AEA-F1EA2B176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14D85-A45B-4F04-BFCF-8EAA69E3C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35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9E472681-1943-4C1C-8A42-8B8AF02632CC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44E11682-D6C4-4DAA-A941-82A07CC50E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71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www.agc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://www.agc.com/" TargetMode="Externa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25521" y="170118"/>
            <a:ext cx="11738481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12" tIns="56256" rIns="112512" bIns="56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215"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180" y="7182358"/>
            <a:ext cx="184731" cy="698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3938" b="1" i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562" y="1514286"/>
            <a:ext cx="8121620" cy="1512888"/>
          </a:xfrm>
        </p:spPr>
        <p:txBody>
          <a:bodyPr>
            <a:normAutofit/>
          </a:bodyPr>
          <a:lstStyle>
            <a:lvl1pPr>
              <a:defRPr sz="4921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560" y="3125315"/>
            <a:ext cx="8121620" cy="486011"/>
          </a:xfrm>
        </p:spPr>
        <p:txBody>
          <a:bodyPr>
            <a:noAutofit/>
          </a:bodyPr>
          <a:lstStyle>
            <a:lvl1pPr marL="0" indent="0" algn="l">
              <a:buNone/>
              <a:defRPr sz="2953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56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7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5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8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0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9" y="6261002"/>
            <a:ext cx="4651072" cy="4173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2" y="4874768"/>
            <a:ext cx="2177112" cy="259080"/>
          </a:xfrm>
          <a:prstGeom prst="rect">
            <a:avLst/>
          </a:prstGeom>
        </p:spPr>
      </p:pic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8504" y="6333132"/>
            <a:ext cx="2625285" cy="27305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96" y="1555406"/>
            <a:ext cx="1773193" cy="1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51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 userDrawn="1"/>
        </p:nvSpPr>
        <p:spPr>
          <a:xfrm>
            <a:off x="225521" y="170118"/>
            <a:ext cx="11738481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12" tIns="56256" rIns="112512" bIns="56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215">
              <a:ea typeface="Meiryo UI" panose="020B0604030504040204" pitchFamily="50" charset="-128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147257" y="2638773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147257" y="2890746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2148852" y="3151801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3731" y="1916810"/>
            <a:ext cx="5906723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2148852" y="3409607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2" y="1557340"/>
            <a:ext cx="1561969" cy="18587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2" y="2643188"/>
            <a:ext cx="1259011" cy="853135"/>
          </a:xfrm>
          <a:prstGeom prst="rect">
            <a:avLst/>
          </a:prstGeom>
        </p:spPr>
      </p:pic>
      <p:pic>
        <p:nvPicPr>
          <p:cNvPr id="29" name="図 28">
            <a:hlinkClick r:id="rId4"/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1" y="3823380"/>
            <a:ext cx="1755191" cy="16916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71" y="5538737"/>
            <a:ext cx="306033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23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225521" y="170118"/>
            <a:ext cx="11738481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12" tIns="56256" rIns="112512" bIns="56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215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6" y="1557338"/>
            <a:ext cx="1236509" cy="356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71" y="5538737"/>
            <a:ext cx="306033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5279" y="6485316"/>
            <a:ext cx="778267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3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225521" y="252498"/>
            <a:ext cx="11738481" cy="6378961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12" tIns="56256" rIns="112512" bIns="562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215"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562" y="1514286"/>
            <a:ext cx="8121620" cy="1512888"/>
          </a:xfrm>
        </p:spPr>
        <p:txBody>
          <a:bodyPr>
            <a:normAutofit/>
          </a:bodyPr>
          <a:lstStyle>
            <a:lvl1pPr>
              <a:defRPr sz="3938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0" y="383526"/>
            <a:ext cx="1425867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1159" y="6545388"/>
            <a:ext cx="677995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1115" y="6537827"/>
            <a:ext cx="778267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2562" y="1514286"/>
            <a:ext cx="8121620" cy="1512888"/>
          </a:xfrm>
        </p:spPr>
        <p:txBody>
          <a:bodyPr>
            <a:normAutofit/>
          </a:bodyPr>
          <a:lstStyle>
            <a:lvl1pPr>
              <a:defRPr sz="3938" b="1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01" y="177508"/>
            <a:ext cx="1753315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21" y="170117"/>
            <a:ext cx="11738481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0" y="301146"/>
            <a:ext cx="1425867" cy="42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293215" y="175265"/>
            <a:ext cx="9908223" cy="679203"/>
          </a:xfrm>
        </p:spPr>
        <p:txBody>
          <a:bodyPr anchor="ctr" anchorCtr="0">
            <a:noAutofit/>
          </a:bodyPr>
          <a:lstStyle>
            <a:lvl1pPr algn="l">
              <a:defRPr sz="344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84" y="1008529"/>
            <a:ext cx="11517000" cy="5400000"/>
          </a:xfrm>
        </p:spPr>
        <p:txBody>
          <a:bodyPr/>
          <a:lstStyle>
            <a:lvl1pPr>
              <a:defRPr sz="295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461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969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72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1159" y="6549259"/>
            <a:ext cx="677995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1115" y="6537829"/>
            <a:ext cx="778267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25521" y="6561614"/>
            <a:ext cx="11738481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09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341081" y="1008529"/>
            <a:ext cx="5690807" cy="5400000"/>
          </a:xfrm>
        </p:spPr>
        <p:txBody>
          <a:bodyPr/>
          <a:lstStyle>
            <a:lvl1pPr>
              <a:defRPr sz="295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969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72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6078" y="1008529"/>
            <a:ext cx="5692056" cy="5400000"/>
          </a:xfrm>
        </p:spPr>
        <p:txBody>
          <a:bodyPr/>
          <a:lstStyle>
            <a:lvl1pPr>
              <a:defRPr sz="295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969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72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1159" y="6549259"/>
            <a:ext cx="677995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1115" y="6537829"/>
            <a:ext cx="778267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5521" y="170117"/>
            <a:ext cx="11738481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>
              <a:ea typeface="Meiryo UI" panose="020B0604030504040204" pitchFamily="50" charset="-12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15" y="175265"/>
            <a:ext cx="9908223" cy="679203"/>
          </a:xfrm>
        </p:spPr>
        <p:txBody>
          <a:bodyPr anchor="ctr" anchorCtr="0">
            <a:noAutofit/>
          </a:bodyPr>
          <a:lstStyle>
            <a:lvl1pPr algn="l">
              <a:defRPr sz="344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21" y="6561614"/>
            <a:ext cx="11738481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0" y="301146"/>
            <a:ext cx="1425867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37629" y="1016458"/>
            <a:ext cx="5669907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53" b="1" baseline="0"/>
            </a:lvl1pPr>
            <a:lvl2pPr marL="562581" indent="0">
              <a:buNone/>
              <a:defRPr sz="2461" b="1"/>
            </a:lvl2pPr>
            <a:lvl3pPr marL="1125163" indent="0">
              <a:buNone/>
              <a:defRPr sz="2215" b="1"/>
            </a:lvl3pPr>
            <a:lvl4pPr marL="1687743" indent="0">
              <a:buNone/>
              <a:defRPr sz="1969" b="1"/>
            </a:lvl4pPr>
            <a:lvl5pPr marL="2250324" indent="0">
              <a:buNone/>
              <a:defRPr sz="1969" b="1"/>
            </a:lvl5pPr>
            <a:lvl6pPr marL="2812906" indent="0">
              <a:buNone/>
              <a:defRPr sz="1969" b="1"/>
            </a:lvl6pPr>
            <a:lvl7pPr marL="3375487" indent="0">
              <a:buNone/>
              <a:defRPr sz="1969" b="1"/>
            </a:lvl7pPr>
            <a:lvl8pPr marL="3938067" indent="0">
              <a:buNone/>
              <a:defRPr sz="1969" b="1"/>
            </a:lvl8pPr>
            <a:lvl9pPr marL="4500649" indent="0">
              <a:buNone/>
              <a:defRPr sz="1969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37629" y="1908266"/>
            <a:ext cx="5669907" cy="4505000"/>
          </a:xfrm>
        </p:spPr>
        <p:txBody>
          <a:bodyPr/>
          <a:lstStyle>
            <a:lvl1pPr>
              <a:defRPr sz="295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969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72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2623" y="1016458"/>
            <a:ext cx="5669907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53" b="1" baseline="0"/>
            </a:lvl1pPr>
            <a:lvl2pPr marL="562581" indent="0">
              <a:buNone/>
              <a:defRPr sz="2461" b="1"/>
            </a:lvl2pPr>
            <a:lvl3pPr marL="1125163" indent="0">
              <a:buNone/>
              <a:defRPr sz="2215" b="1"/>
            </a:lvl3pPr>
            <a:lvl4pPr marL="1687743" indent="0">
              <a:buNone/>
              <a:defRPr sz="1969" b="1"/>
            </a:lvl4pPr>
            <a:lvl5pPr marL="2250324" indent="0">
              <a:buNone/>
              <a:defRPr sz="1969" b="1"/>
            </a:lvl5pPr>
            <a:lvl6pPr marL="2812906" indent="0">
              <a:buNone/>
              <a:defRPr sz="1969" b="1"/>
            </a:lvl6pPr>
            <a:lvl7pPr marL="3375487" indent="0">
              <a:buNone/>
              <a:defRPr sz="1969" b="1"/>
            </a:lvl7pPr>
            <a:lvl8pPr marL="3938067" indent="0">
              <a:buNone/>
              <a:defRPr sz="1969" b="1"/>
            </a:lvl8pPr>
            <a:lvl9pPr marL="4500649" indent="0">
              <a:buNone/>
              <a:defRPr sz="1969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3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1159" y="6549259"/>
            <a:ext cx="677995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161115" y="6537829"/>
            <a:ext cx="778267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3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225521" y="170117"/>
            <a:ext cx="11738481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>
              <a:ea typeface="Meiryo UI" panose="020B0604030504040204" pitchFamily="50" charset="-128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15" y="175265"/>
            <a:ext cx="9908223" cy="679203"/>
          </a:xfrm>
        </p:spPr>
        <p:txBody>
          <a:bodyPr anchor="ctr" anchorCtr="0">
            <a:noAutofit/>
          </a:bodyPr>
          <a:lstStyle>
            <a:lvl1pPr algn="l">
              <a:defRPr sz="344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25521" y="6561614"/>
            <a:ext cx="11738481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192623" y="1896234"/>
            <a:ext cx="5669907" cy="4517032"/>
          </a:xfrm>
        </p:spPr>
        <p:txBody>
          <a:bodyPr/>
          <a:lstStyle>
            <a:lvl1pPr>
              <a:defRPr sz="295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969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72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0" y="301146"/>
            <a:ext cx="1425867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0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80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32843" y="908579"/>
            <a:ext cx="1891373" cy="409518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562581" indent="0">
              <a:buNone/>
              <a:defRPr sz="1722"/>
            </a:lvl2pPr>
            <a:lvl3pPr marL="1125163" indent="0">
              <a:buNone/>
              <a:defRPr sz="1477"/>
            </a:lvl3pPr>
            <a:lvl4pPr marL="1687743" indent="0">
              <a:buNone/>
              <a:defRPr sz="1230"/>
            </a:lvl4pPr>
            <a:lvl5pPr marL="2250324" indent="0">
              <a:buNone/>
              <a:defRPr sz="1230"/>
            </a:lvl5pPr>
            <a:lvl6pPr marL="2812906" indent="0">
              <a:buNone/>
              <a:defRPr sz="1230"/>
            </a:lvl6pPr>
            <a:lvl7pPr marL="3375487" indent="0">
              <a:buNone/>
              <a:defRPr sz="1230"/>
            </a:lvl7pPr>
            <a:lvl8pPr marL="3938067" indent="0">
              <a:buNone/>
              <a:defRPr sz="1230"/>
            </a:lvl8pPr>
            <a:lvl9pPr marL="4500649" indent="0">
              <a:buNone/>
              <a:defRPr sz="1230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5705279" y="6482167"/>
            <a:ext cx="778267" cy="375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353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25172" y="227783"/>
            <a:ext cx="11738481" cy="576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>
              <a:ea typeface="Meiryo UI" panose="020B0604030504040204" pitchFamily="50" charset="-128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25521" y="227783"/>
            <a:ext cx="10079948" cy="576000"/>
          </a:xfrm>
        </p:spPr>
        <p:txBody>
          <a:bodyPr anchor="ctr" anchorCtr="0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21" y="6561614"/>
            <a:ext cx="11738481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055" y="293027"/>
            <a:ext cx="155536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5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808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83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2" y="1295426"/>
            <a:ext cx="3651021" cy="1395658"/>
          </a:xfrm>
          <a:prstGeom prst="rect">
            <a:avLst/>
          </a:prstGeom>
        </p:spPr>
      </p:pic>
      <p:sp>
        <p:nvSpPr>
          <p:cNvPr id="11" name="Text Placeholder 13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2147257" y="4978748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147257" y="5230721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2148852" y="5491776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643731" y="4256785"/>
            <a:ext cx="5906723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2148852" y="5749582"/>
            <a:ext cx="2983977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477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2" y="3897313"/>
            <a:ext cx="1561969" cy="18587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2" y="4983161"/>
            <a:ext cx="1259011" cy="853134"/>
          </a:xfrm>
          <a:prstGeom prst="rect">
            <a:avLst/>
          </a:prstGeom>
        </p:spPr>
      </p:pic>
      <p:pic>
        <p:nvPicPr>
          <p:cNvPr id="26" name="図 25">
            <a:hlinkClick r:id="rId5"/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1" y="6163355"/>
            <a:ext cx="1755191" cy="1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  <p15:guide id="2" pos="41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59" y="102206"/>
            <a:ext cx="10270266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660" y="1130050"/>
            <a:ext cx="11694185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5279" y="6492875"/>
            <a:ext cx="778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3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0181609" y="0"/>
            <a:ext cx="2007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i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AGC Internal</a:t>
            </a:r>
            <a:r>
              <a:rPr kumimoji="1" lang="en-US" altLang="ja-JP" sz="1200" b="1" i="0" baseline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 Use Only</a:t>
            </a:r>
            <a:endParaRPr kumimoji="1" lang="ja-JP" altLang="en-US" sz="1200" b="1" i="0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4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125163" rtl="0" eaLnBrk="1" latinLnBrk="0" hangingPunct="1">
        <a:lnSpc>
          <a:spcPct val="90000"/>
        </a:lnSpc>
        <a:spcBef>
          <a:spcPct val="0"/>
        </a:spcBef>
        <a:buNone/>
        <a:defRPr kumimoji="1" sz="3446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81291" indent="-281291" algn="l" defTabSz="1125163" rtl="0" eaLnBrk="1" latinLnBrk="0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kumimoji="1" sz="2953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843872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2461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406452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2215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969034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1969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531615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172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3094196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8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19358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1939" indent="-281291" algn="l" defTabSz="1125163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581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163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7743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324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2906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5487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067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0649" algn="l" defTabSz="1125163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microsoft.com/office/2007/relationships/hdphoto" Target="../media/hdphoto3.wdp"/><Relationship Id="rId5" Type="http://schemas.openxmlformats.org/officeDocument/2006/relationships/image" Target="../media/image19.jpeg"/><Relationship Id="rId10" Type="http://schemas.openxmlformats.org/officeDocument/2006/relationships/image" Target="../media/image22.png"/><Relationship Id="rId4" Type="http://schemas.openxmlformats.org/officeDocument/2006/relationships/image" Target="../media/image18.jpe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E2DCDF-B14D-68B9-2DD8-EDD096D4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E362F1-A538-1325-EDD9-5FE2D12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現 況 問 題 點 說 明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671A746-647E-BBD1-CEE3-796C10D0D0FB}"/>
              </a:ext>
            </a:extLst>
          </p:cNvPr>
          <p:cNvGrpSpPr>
            <a:grpSpLocks noChangeAspect="1"/>
          </p:cNvGrpSpPr>
          <p:nvPr/>
        </p:nvGrpSpPr>
        <p:grpSpPr>
          <a:xfrm>
            <a:off x="6087290" y="1034443"/>
            <a:ext cx="6039673" cy="5289182"/>
            <a:chOff x="125381" y="869975"/>
            <a:chExt cx="8167838" cy="6541533"/>
          </a:xfrm>
        </p:grpSpPr>
        <p:pic>
          <p:nvPicPr>
            <p:cNvPr id="2" name="圖片 16">
              <a:extLst>
                <a:ext uri="{FF2B5EF4-FFF2-40B4-BE49-F238E27FC236}">
                  <a16:creationId xmlns:a16="http://schemas.microsoft.com/office/drawing/2014/main" id="{AD0250CC-F046-F15B-717C-FB207D935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7382" y="869975"/>
              <a:ext cx="5606376" cy="5557624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F12780B0-7FCE-CCED-5786-95171C16D245}"/>
                </a:ext>
              </a:extLst>
            </p:cNvPr>
            <p:cNvGrpSpPr/>
            <p:nvPr/>
          </p:nvGrpSpPr>
          <p:grpSpPr>
            <a:xfrm>
              <a:off x="125381" y="1707772"/>
              <a:ext cx="2493823" cy="2050047"/>
              <a:chOff x="1858477" y="2289622"/>
              <a:chExt cx="2493823" cy="2050047"/>
            </a:xfrm>
          </p:grpSpPr>
          <p:grpSp>
            <p:nvGrpSpPr>
              <p:cNvPr id="28" name="Group 295">
                <a:extLst>
                  <a:ext uri="{FF2B5EF4-FFF2-40B4-BE49-F238E27FC236}">
                    <a16:creationId xmlns:a16="http://schemas.microsoft.com/office/drawing/2014/main" id="{1743A45C-A640-7D99-5D50-571D067870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68904" flipH="1" flipV="1">
                <a:off x="3871096" y="2310338"/>
                <a:ext cx="501919" cy="460488"/>
                <a:chOff x="3411786" y="850103"/>
                <a:chExt cx="47" cy="38"/>
              </a:xfrm>
              <a:solidFill>
                <a:srgbClr val="FFFF00"/>
              </a:solidFill>
            </p:grpSpPr>
            <p:sp>
              <p:nvSpPr>
                <p:cNvPr id="33" name="Oval 296">
                  <a:extLst>
                    <a:ext uri="{FF2B5EF4-FFF2-40B4-BE49-F238E27FC236}">
                      <a16:creationId xmlns:a16="http://schemas.microsoft.com/office/drawing/2014/main" id="{8DE16D03-3E9D-8B9C-A3EF-06295E6CF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1789" y="850130"/>
                  <a:ext cx="41" cy="11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4" name="Oval 297">
                  <a:extLst>
                    <a:ext uri="{FF2B5EF4-FFF2-40B4-BE49-F238E27FC236}">
                      <a16:creationId xmlns:a16="http://schemas.microsoft.com/office/drawing/2014/main" id="{9F602704-9EDA-F31A-8B7A-60FBBC827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1800" y="850120"/>
                  <a:ext cx="1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5" name="Oval 298">
                  <a:extLst>
                    <a:ext uri="{FF2B5EF4-FFF2-40B4-BE49-F238E27FC236}">
                      <a16:creationId xmlns:a16="http://schemas.microsoft.com/office/drawing/2014/main" id="{B6566E56-D59C-F577-390C-354559B28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1825" y="850119"/>
                  <a:ext cx="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6" name="Oval 299">
                  <a:extLst>
                    <a:ext uri="{FF2B5EF4-FFF2-40B4-BE49-F238E27FC236}">
                      <a16:creationId xmlns:a16="http://schemas.microsoft.com/office/drawing/2014/main" id="{693A8270-0FAD-BB86-2637-AFA802982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27266">
                  <a:off x="3411794" y="850105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" name="Oval 300">
                  <a:extLst>
                    <a:ext uri="{FF2B5EF4-FFF2-40B4-BE49-F238E27FC236}">
                      <a16:creationId xmlns:a16="http://schemas.microsoft.com/office/drawing/2014/main" id="{C908EA55-BEAF-F734-CA68-7E7E3FA25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1788" y="850119"/>
                  <a:ext cx="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8" name="Oval 301">
                  <a:extLst>
                    <a:ext uri="{FF2B5EF4-FFF2-40B4-BE49-F238E27FC236}">
                      <a16:creationId xmlns:a16="http://schemas.microsoft.com/office/drawing/2014/main" id="{99C4B603-24DE-E202-B5E5-54ACC3705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9845">
                  <a:off x="3411818" y="850103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DE701B7-4101-28E5-519B-C076CE997F59}"/>
                  </a:ext>
                </a:extLst>
              </p:cNvPr>
              <p:cNvGrpSpPr/>
              <p:nvPr/>
            </p:nvGrpSpPr>
            <p:grpSpPr>
              <a:xfrm>
                <a:off x="1858477" y="2616543"/>
                <a:ext cx="1770793" cy="1723126"/>
                <a:chOff x="1105958" y="1175329"/>
                <a:chExt cx="2038350" cy="1983480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D0F05479-8522-4DE3-8258-D4AD422DFA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127913" y="1651579"/>
                  <a:ext cx="1988634" cy="1507230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</p:pic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0D18E9A-335D-023A-6251-60E286D77513}"/>
                    </a:ext>
                  </a:extLst>
                </p:cNvPr>
                <p:cNvSpPr/>
                <p:nvPr/>
              </p:nvSpPr>
              <p:spPr>
                <a:xfrm>
                  <a:off x="1105958" y="1175329"/>
                  <a:ext cx="2038350" cy="447675"/>
                </a:xfrm>
                <a:prstGeom prst="rect">
                  <a:avLst/>
                </a:prstGeom>
                <a:solidFill>
                  <a:srgbClr val="99FF99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本線 </a:t>
                  </a:r>
                  <a:r>
                    <a:rPr lang="en-US" altLang="zh-TW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Hopper</a:t>
                  </a:r>
                  <a:r>
                    <a:rPr lang="zh-TW" altLang="en-US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監視</a:t>
                  </a:r>
                </a:p>
              </p:txBody>
            </p:sp>
          </p:grp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9B95CF0-F455-1507-CF3F-D4BCB53D0F60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3629270" y="2691952"/>
                <a:ext cx="256561" cy="11904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DAD522AE-B3E3-21F6-5257-6E54243F618F}"/>
                </a:ext>
              </a:extLst>
            </p:cNvPr>
            <p:cNvGrpSpPr/>
            <p:nvPr/>
          </p:nvGrpSpPr>
          <p:grpSpPr>
            <a:xfrm>
              <a:off x="480468" y="5328721"/>
              <a:ext cx="2785883" cy="2082787"/>
              <a:chOff x="1728893" y="4502149"/>
              <a:chExt cx="2785883" cy="2082787"/>
            </a:xfrm>
          </p:grpSpPr>
          <p:grpSp>
            <p:nvGrpSpPr>
              <p:cNvPr id="40" name="Group 295">
                <a:extLst>
                  <a:ext uri="{FF2B5EF4-FFF2-40B4-BE49-F238E27FC236}">
                    <a16:creationId xmlns:a16="http://schemas.microsoft.com/office/drawing/2014/main" id="{8EB291F4-6E59-EE1C-EBCE-C449ACFB5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472155" flipH="1" flipV="1">
                <a:off x="3972728" y="4502149"/>
                <a:ext cx="542048" cy="437054"/>
                <a:chOff x="3576950" y="3906430"/>
                <a:chExt cx="47" cy="39"/>
              </a:xfrm>
              <a:solidFill>
                <a:srgbClr val="FFFF00"/>
              </a:solidFill>
            </p:grpSpPr>
            <p:sp>
              <p:nvSpPr>
                <p:cNvPr id="45" name="Oval 296">
                  <a:extLst>
                    <a:ext uri="{FF2B5EF4-FFF2-40B4-BE49-F238E27FC236}">
                      <a16:creationId xmlns:a16="http://schemas.microsoft.com/office/drawing/2014/main" id="{B5D1E470-882E-1F4E-A5C6-8247C4D2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6954" y="3906458"/>
                  <a:ext cx="41" cy="11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" name="Oval 297">
                  <a:extLst>
                    <a:ext uri="{FF2B5EF4-FFF2-40B4-BE49-F238E27FC236}">
                      <a16:creationId xmlns:a16="http://schemas.microsoft.com/office/drawing/2014/main" id="{1170ABC5-A04A-49BE-1088-B04A06912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6966" y="3906450"/>
                  <a:ext cx="1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7" name="Oval 298">
                  <a:extLst>
                    <a:ext uri="{FF2B5EF4-FFF2-40B4-BE49-F238E27FC236}">
                      <a16:creationId xmlns:a16="http://schemas.microsoft.com/office/drawing/2014/main" id="{F04CA7CF-3E01-A4BD-6ACE-4709B0971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6989" y="3906447"/>
                  <a:ext cx="8" cy="18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8" name="Oval 299">
                  <a:extLst>
                    <a:ext uri="{FF2B5EF4-FFF2-40B4-BE49-F238E27FC236}">
                      <a16:creationId xmlns:a16="http://schemas.microsoft.com/office/drawing/2014/main" id="{5310EFA9-083E-F21F-BDDE-AD12227BE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27266">
                  <a:off x="3576958" y="3906431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" name="Oval 300">
                  <a:extLst>
                    <a:ext uri="{FF2B5EF4-FFF2-40B4-BE49-F238E27FC236}">
                      <a16:creationId xmlns:a16="http://schemas.microsoft.com/office/drawing/2014/main" id="{2842D873-46EA-E0DD-6E8E-A912C5D19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6953" y="3906447"/>
                  <a:ext cx="8" cy="18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0" name="Oval 301">
                  <a:extLst>
                    <a:ext uri="{FF2B5EF4-FFF2-40B4-BE49-F238E27FC236}">
                      <a16:creationId xmlns:a16="http://schemas.microsoft.com/office/drawing/2014/main" id="{6F29E7A3-03AE-FA30-1141-7057BF856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9845">
                  <a:off x="3576984" y="3906430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2886435-2065-DD20-AB4E-667BFA030C4D}"/>
                  </a:ext>
                </a:extLst>
              </p:cNvPr>
              <p:cNvGrpSpPr/>
              <p:nvPr/>
            </p:nvGrpSpPr>
            <p:grpSpPr>
              <a:xfrm>
                <a:off x="1728893" y="4805866"/>
                <a:ext cx="1812167" cy="1779070"/>
                <a:chOff x="1113855" y="5564475"/>
                <a:chExt cx="2085975" cy="2047877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39B76068-4258-8C1B-FDE9-2BFF7063A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145282" y="6040726"/>
                  <a:ext cx="2035497" cy="1571626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</p:pic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E53120E-E048-0B64-9409-36809D1BE6F7}"/>
                    </a:ext>
                  </a:extLst>
                </p:cNvPr>
                <p:cNvSpPr/>
                <p:nvPr/>
              </p:nvSpPr>
              <p:spPr>
                <a:xfrm>
                  <a:off x="1113855" y="5564475"/>
                  <a:ext cx="2085975" cy="447675"/>
                </a:xfrm>
                <a:prstGeom prst="rect">
                  <a:avLst/>
                </a:prstGeom>
                <a:solidFill>
                  <a:srgbClr val="99FF99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PL</a:t>
                  </a:r>
                  <a:r>
                    <a:rPr lang="zh-TW" altLang="en-US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 欠板監視</a:t>
                  </a:r>
                </a:p>
              </p:txBody>
            </p:sp>
          </p:grp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26653BF8-006E-38FD-6B25-0BC376AB76EB}"/>
                  </a:ext>
                </a:extLst>
              </p:cNvPr>
              <p:cNvCxnSpPr>
                <a:cxnSpLocks/>
                <a:stCxn id="44" idx="3"/>
                <a:endCxn id="46" idx="4"/>
              </p:cNvCxnSpPr>
              <p:nvPr/>
            </p:nvCxnSpPr>
            <p:spPr>
              <a:xfrm flipV="1">
                <a:off x="3541060" y="4888577"/>
                <a:ext cx="561757" cy="111745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14E759DF-6148-CE77-1B95-DF98177C0CAB}"/>
                </a:ext>
              </a:extLst>
            </p:cNvPr>
            <p:cNvGrpSpPr/>
            <p:nvPr/>
          </p:nvGrpSpPr>
          <p:grpSpPr>
            <a:xfrm>
              <a:off x="3460570" y="1767971"/>
              <a:ext cx="4832649" cy="2016636"/>
              <a:chOff x="4866813" y="2252866"/>
              <a:chExt cx="4832649" cy="2016636"/>
            </a:xfrm>
          </p:grpSpPr>
          <p:grpSp>
            <p:nvGrpSpPr>
              <p:cNvPr id="52" name="Group 295">
                <a:extLst>
                  <a:ext uri="{FF2B5EF4-FFF2-40B4-BE49-F238E27FC236}">
                    <a16:creationId xmlns:a16="http://schemas.microsoft.com/office/drawing/2014/main" id="{14B242F3-81F5-CD25-B216-B86C93E699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H="1" flipV="1">
                <a:off x="6485897" y="3067033"/>
                <a:ext cx="511940" cy="485850"/>
                <a:chOff x="6259619" y="1245255"/>
                <a:chExt cx="47" cy="37"/>
              </a:xfrm>
              <a:solidFill>
                <a:srgbClr val="FFFF00"/>
              </a:solidFill>
            </p:grpSpPr>
            <p:sp>
              <p:nvSpPr>
                <p:cNvPr id="65" name="Oval 296">
                  <a:extLst>
                    <a:ext uri="{FF2B5EF4-FFF2-40B4-BE49-F238E27FC236}">
                      <a16:creationId xmlns:a16="http://schemas.microsoft.com/office/drawing/2014/main" id="{289B587E-B958-D737-91E5-F3DE20D5F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9622" y="1245281"/>
                  <a:ext cx="41" cy="11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6" name="Oval 297">
                  <a:extLst>
                    <a:ext uri="{FF2B5EF4-FFF2-40B4-BE49-F238E27FC236}">
                      <a16:creationId xmlns:a16="http://schemas.microsoft.com/office/drawing/2014/main" id="{9C414E69-B3FE-6BD0-BBE7-A75725F0F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9634" y="1245272"/>
                  <a:ext cx="1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7" name="Oval 298">
                  <a:extLst>
                    <a:ext uri="{FF2B5EF4-FFF2-40B4-BE49-F238E27FC236}">
                      <a16:creationId xmlns:a16="http://schemas.microsoft.com/office/drawing/2014/main" id="{A34230C6-D1D1-60B6-51AC-B03FF96F8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9658" y="1245271"/>
                  <a:ext cx="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8" name="Oval 299">
                  <a:extLst>
                    <a:ext uri="{FF2B5EF4-FFF2-40B4-BE49-F238E27FC236}">
                      <a16:creationId xmlns:a16="http://schemas.microsoft.com/office/drawing/2014/main" id="{A88A2AE0-98F5-EB5B-95DA-FAFA0D5F4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27266">
                  <a:off x="6259627" y="1245255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9" name="Oval 300">
                  <a:extLst>
                    <a:ext uri="{FF2B5EF4-FFF2-40B4-BE49-F238E27FC236}">
                      <a16:creationId xmlns:a16="http://schemas.microsoft.com/office/drawing/2014/main" id="{6405A6D3-6C4B-A062-C357-ED7524835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9621" y="1245271"/>
                  <a:ext cx="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0" name="Oval 301">
                  <a:extLst>
                    <a:ext uri="{FF2B5EF4-FFF2-40B4-BE49-F238E27FC236}">
                      <a16:creationId xmlns:a16="http://schemas.microsoft.com/office/drawing/2014/main" id="{8BECF1E0-E684-9AB9-40CC-5CA4D38F3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9845">
                  <a:off x="6259652" y="1245255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53" name="Group 295">
                <a:extLst>
                  <a:ext uri="{FF2B5EF4-FFF2-40B4-BE49-F238E27FC236}">
                    <a16:creationId xmlns:a16="http://schemas.microsoft.com/office/drawing/2014/main" id="{0610548A-801F-C3D6-27BC-3976609C0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H="1" flipV="1">
                <a:off x="4852658" y="3037516"/>
                <a:ext cx="532399" cy="504090"/>
                <a:chOff x="4296343" y="1165137"/>
                <a:chExt cx="47" cy="38"/>
              </a:xfrm>
              <a:solidFill>
                <a:srgbClr val="FFFF00"/>
              </a:solidFill>
            </p:grpSpPr>
            <p:sp>
              <p:nvSpPr>
                <p:cNvPr id="59" name="Oval 296">
                  <a:extLst>
                    <a:ext uri="{FF2B5EF4-FFF2-40B4-BE49-F238E27FC236}">
                      <a16:creationId xmlns:a16="http://schemas.microsoft.com/office/drawing/2014/main" id="{BAE1F14C-EB06-9CD7-15DD-C7D584890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346" y="1165164"/>
                  <a:ext cx="41" cy="11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" name="Oval 297">
                  <a:extLst>
                    <a:ext uri="{FF2B5EF4-FFF2-40B4-BE49-F238E27FC236}">
                      <a16:creationId xmlns:a16="http://schemas.microsoft.com/office/drawing/2014/main" id="{AB3EEFB7-9A9F-C380-348B-756EBFAF6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357" y="1165154"/>
                  <a:ext cx="1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1" name="Oval 298">
                  <a:extLst>
                    <a:ext uri="{FF2B5EF4-FFF2-40B4-BE49-F238E27FC236}">
                      <a16:creationId xmlns:a16="http://schemas.microsoft.com/office/drawing/2014/main" id="{AB856053-C7C0-4D4A-A130-AD735269F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382" y="1165153"/>
                  <a:ext cx="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2" name="Oval 299">
                  <a:extLst>
                    <a:ext uri="{FF2B5EF4-FFF2-40B4-BE49-F238E27FC236}">
                      <a16:creationId xmlns:a16="http://schemas.microsoft.com/office/drawing/2014/main" id="{C46CA174-12B2-B44B-6994-4615F96D5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827266">
                  <a:off x="4296351" y="1165139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3" name="Oval 300">
                  <a:extLst>
                    <a:ext uri="{FF2B5EF4-FFF2-40B4-BE49-F238E27FC236}">
                      <a16:creationId xmlns:a16="http://schemas.microsoft.com/office/drawing/2014/main" id="{97FC4382-3821-4B92-42FA-DE8E669E1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345" y="1165153"/>
                  <a:ext cx="8" cy="19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4" name="Oval 301">
                  <a:extLst>
                    <a:ext uri="{FF2B5EF4-FFF2-40B4-BE49-F238E27FC236}">
                      <a16:creationId xmlns:a16="http://schemas.microsoft.com/office/drawing/2014/main" id="{A0A297FA-8DBF-DC10-A949-645F9AA80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479845">
                  <a:off x="4296375" y="1165137"/>
                  <a:ext cx="8" cy="23"/>
                </a:xfrm>
                <a:prstGeom prst="ellipse">
                  <a:avLst/>
                </a:prstGeom>
                <a:grp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TW" altLang="en-US">
                    <a:latin typeface="MS PGothic" panose="020B0600070205080204" pitchFamily="34" charset="-128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601D593A-CB98-2C4C-F128-66DA00624212}"/>
                  </a:ext>
                </a:extLst>
              </p:cNvPr>
              <p:cNvGrpSpPr/>
              <p:nvPr/>
            </p:nvGrpSpPr>
            <p:grpSpPr>
              <a:xfrm>
                <a:off x="7675354" y="2252866"/>
                <a:ext cx="2024108" cy="2016636"/>
                <a:chOff x="7433901" y="1905001"/>
                <a:chExt cx="2329939" cy="2321337"/>
              </a:xfrm>
            </p:grpSpPr>
            <p:pic>
              <p:nvPicPr>
                <p:cNvPr id="57" name="圖片 56">
                  <a:extLst>
                    <a:ext uri="{FF2B5EF4-FFF2-40B4-BE49-F238E27FC236}">
                      <a16:creationId xmlns:a16="http://schemas.microsoft.com/office/drawing/2014/main" id="{6E47DB88-8D3D-8923-C897-C76473DA4F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7461875" y="2381250"/>
                  <a:ext cx="2279166" cy="1845088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</p:pic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83C4D48-825E-61D4-DD80-784FD0B42383}"/>
                    </a:ext>
                  </a:extLst>
                </p:cNvPr>
                <p:cNvSpPr/>
                <p:nvPr/>
              </p:nvSpPr>
              <p:spPr>
                <a:xfrm>
                  <a:off x="7433901" y="1905001"/>
                  <a:ext cx="2329939" cy="447674"/>
                </a:xfrm>
                <a:prstGeom prst="rect">
                  <a:avLst/>
                </a:prstGeom>
                <a:solidFill>
                  <a:srgbClr val="99FF99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1</a:t>
                  </a:r>
                  <a:r>
                    <a:rPr lang="zh-TW" altLang="en-US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、</a:t>
                  </a:r>
                  <a:r>
                    <a:rPr lang="en-US" altLang="zh-TW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2 BR</a:t>
                  </a:r>
                  <a:r>
                    <a:rPr lang="zh-TW" altLang="en-US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 </a:t>
                  </a:r>
                  <a:r>
                    <a:rPr lang="en-US" altLang="zh-TW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Hopper</a:t>
                  </a:r>
                  <a:r>
                    <a:rPr lang="zh-TW" altLang="en-US" sz="1200" b="1" dirty="0">
                      <a:solidFill>
                        <a:sysClr val="windowText" lastClr="000000"/>
                      </a:solidFill>
                      <a:latin typeface="MS PGothic" panose="020B0600070205080204" pitchFamily="34" charset="-128"/>
                      <a:ea typeface="MS PGothic" panose="020B0600070205080204" pitchFamily="34" charset="-128"/>
                    </a:rPr>
                    <a:t>監視</a:t>
                  </a:r>
                </a:p>
              </p:txBody>
            </p:sp>
          </p:grp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341BA283-AC8B-06B9-A409-F3122A448485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 flipH="1">
                <a:off x="7037903" y="2447322"/>
                <a:ext cx="637451" cy="80324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F6538293-7A82-8B60-76B0-03EA07F3F86A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 flipH="1">
                <a:off x="5099891" y="2447322"/>
                <a:ext cx="2575463" cy="51747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279A8D6-1799-3B73-1D20-49924BD34B24}"/>
              </a:ext>
            </a:extLst>
          </p:cNvPr>
          <p:cNvGrpSpPr/>
          <p:nvPr/>
        </p:nvGrpSpPr>
        <p:grpSpPr>
          <a:xfrm>
            <a:off x="1804356" y="983242"/>
            <a:ext cx="2969440" cy="444384"/>
            <a:chOff x="388510" y="1052078"/>
            <a:chExt cx="2970213" cy="444500"/>
          </a:xfrm>
        </p:grpSpPr>
        <p:sp>
          <p:nvSpPr>
            <p:cNvPr id="74" name="Freeform 92">
              <a:extLst>
                <a:ext uri="{FF2B5EF4-FFF2-40B4-BE49-F238E27FC236}">
                  <a16:creationId xmlns:a16="http://schemas.microsoft.com/office/drawing/2014/main" id="{6DC2E81E-5B35-3FF9-CF13-7FCE29BF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10" y="1052078"/>
              <a:ext cx="2970213" cy="444500"/>
            </a:xfrm>
            <a:custGeom>
              <a:avLst/>
              <a:gdLst>
                <a:gd name="T0" fmla="*/ 0 w 4288"/>
                <a:gd name="T1" fmla="*/ 320 h 640"/>
                <a:gd name="T2" fmla="*/ 320 w 4288"/>
                <a:gd name="T3" fmla="*/ 0 h 640"/>
                <a:gd name="T4" fmla="*/ 3968 w 4288"/>
                <a:gd name="T5" fmla="*/ 0 h 640"/>
                <a:gd name="T6" fmla="*/ 4288 w 4288"/>
                <a:gd name="T7" fmla="*/ 320 h 640"/>
                <a:gd name="T8" fmla="*/ 4288 w 4288"/>
                <a:gd name="T9" fmla="*/ 320 h 640"/>
                <a:gd name="T10" fmla="*/ 3968 w 4288"/>
                <a:gd name="T11" fmla="*/ 640 h 640"/>
                <a:gd name="T12" fmla="*/ 320 w 4288"/>
                <a:gd name="T13" fmla="*/ 640 h 640"/>
                <a:gd name="T14" fmla="*/ 0 w 4288"/>
                <a:gd name="T15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88" h="640">
                  <a:moveTo>
                    <a:pt x="0" y="320"/>
                  </a:moveTo>
                  <a:cubicBezTo>
                    <a:pt x="0" y="144"/>
                    <a:pt x="144" y="0"/>
                    <a:pt x="320" y="0"/>
                  </a:cubicBezTo>
                  <a:lnTo>
                    <a:pt x="3968" y="0"/>
                  </a:lnTo>
                  <a:cubicBezTo>
                    <a:pt x="4145" y="0"/>
                    <a:pt x="4288" y="144"/>
                    <a:pt x="4288" y="320"/>
                  </a:cubicBezTo>
                  <a:lnTo>
                    <a:pt x="4288" y="320"/>
                  </a:lnTo>
                  <a:cubicBezTo>
                    <a:pt x="4288" y="497"/>
                    <a:pt x="4145" y="640"/>
                    <a:pt x="3968" y="640"/>
                  </a:cubicBezTo>
                  <a:lnTo>
                    <a:pt x="320" y="640"/>
                  </a:lnTo>
                  <a:cubicBezTo>
                    <a:pt x="144" y="640"/>
                    <a:pt x="0" y="497"/>
                    <a:pt x="0" y="320"/>
                  </a:cubicBezTo>
                  <a:close/>
                </a:path>
              </a:pathLst>
            </a:custGeom>
            <a:solidFill>
              <a:srgbClr val="B44B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9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75" name="Rectangle 98">
              <a:extLst>
                <a:ext uri="{FF2B5EF4-FFF2-40B4-BE49-F238E27FC236}">
                  <a16:creationId xmlns:a16="http://schemas.microsoft.com/office/drawing/2014/main" id="{FFF4BBC8-7867-75F8-122E-EA807E64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395" y="1103292"/>
              <a:ext cx="1268306" cy="30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126"/>
              <a:r>
                <a:rPr lang="zh-TW" altLang="en-US" sz="1999" b="1" dirty="0">
                  <a:solidFill>
                    <a:srgbClr val="FFFFFF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改 善 起 因</a:t>
              </a:r>
              <a:endParaRPr kumimoji="0" lang="zh-TW" altLang="zh-TW" sz="19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115583E-0BAA-86E5-3A5D-6E42140B2F0D}"/>
              </a:ext>
            </a:extLst>
          </p:cNvPr>
          <p:cNvSpPr txBox="1"/>
          <p:nvPr/>
        </p:nvSpPr>
        <p:spPr>
          <a:xfrm>
            <a:off x="1952278" y="1425921"/>
            <a:ext cx="4186005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</a:t>
            </a:r>
            <a:r>
              <a:rPr lang="en-US" altLang="zh-TW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EF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超薄板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極易欠板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，若欠板流入，需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停機對應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；且欠板流入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內需進行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選別作業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，若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內欠板未檢出，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會引發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管理客訴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TW" altLang="en-US" sz="23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F78BF454-414F-C4BB-A10C-DE8EEF21E368}"/>
              </a:ext>
            </a:extLst>
          </p:cNvPr>
          <p:cNvGrpSpPr/>
          <p:nvPr/>
        </p:nvGrpSpPr>
        <p:grpSpPr>
          <a:xfrm>
            <a:off x="2493604" y="2904367"/>
            <a:ext cx="2980549" cy="442798"/>
            <a:chOff x="831238" y="2572194"/>
            <a:chExt cx="2981325" cy="442913"/>
          </a:xfrm>
        </p:grpSpPr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45286586-F742-A9BA-5A64-9A1B254A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38" y="2572194"/>
              <a:ext cx="2981325" cy="442913"/>
            </a:xfrm>
            <a:custGeom>
              <a:avLst/>
              <a:gdLst>
                <a:gd name="T0" fmla="*/ 0 w 4304"/>
                <a:gd name="T1" fmla="*/ 320 h 640"/>
                <a:gd name="T2" fmla="*/ 320 w 4304"/>
                <a:gd name="T3" fmla="*/ 0 h 640"/>
                <a:gd name="T4" fmla="*/ 3984 w 4304"/>
                <a:gd name="T5" fmla="*/ 0 h 640"/>
                <a:gd name="T6" fmla="*/ 4304 w 4304"/>
                <a:gd name="T7" fmla="*/ 320 h 640"/>
                <a:gd name="T8" fmla="*/ 4304 w 4304"/>
                <a:gd name="T9" fmla="*/ 320 h 640"/>
                <a:gd name="T10" fmla="*/ 3984 w 4304"/>
                <a:gd name="T11" fmla="*/ 640 h 640"/>
                <a:gd name="T12" fmla="*/ 320 w 4304"/>
                <a:gd name="T13" fmla="*/ 640 h 640"/>
                <a:gd name="T14" fmla="*/ 0 w 4304"/>
                <a:gd name="T15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04" h="640">
                  <a:moveTo>
                    <a:pt x="0" y="320"/>
                  </a:moveTo>
                  <a:cubicBezTo>
                    <a:pt x="0" y="144"/>
                    <a:pt x="144" y="0"/>
                    <a:pt x="320" y="0"/>
                  </a:cubicBezTo>
                  <a:lnTo>
                    <a:pt x="3984" y="0"/>
                  </a:lnTo>
                  <a:cubicBezTo>
                    <a:pt x="4161" y="0"/>
                    <a:pt x="4304" y="144"/>
                    <a:pt x="4304" y="320"/>
                  </a:cubicBezTo>
                  <a:lnTo>
                    <a:pt x="4304" y="320"/>
                  </a:lnTo>
                  <a:cubicBezTo>
                    <a:pt x="4304" y="497"/>
                    <a:pt x="4161" y="640"/>
                    <a:pt x="3984" y="640"/>
                  </a:cubicBezTo>
                  <a:lnTo>
                    <a:pt x="320" y="640"/>
                  </a:lnTo>
                  <a:cubicBezTo>
                    <a:pt x="144" y="640"/>
                    <a:pt x="0" y="497"/>
                    <a:pt x="0" y="320"/>
                  </a:cubicBezTo>
                  <a:close/>
                </a:path>
              </a:pathLst>
            </a:custGeom>
            <a:solidFill>
              <a:srgbClr val="32B5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9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79" name="Rectangle 84">
              <a:extLst>
                <a:ext uri="{FF2B5EF4-FFF2-40B4-BE49-F238E27FC236}">
                  <a16:creationId xmlns:a16="http://schemas.microsoft.com/office/drawing/2014/main" id="{0829A5A9-E6F7-DCEC-A030-6B1ADB6A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155" y="2636110"/>
              <a:ext cx="15613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126"/>
              <a:r>
                <a:rPr kumimoji="0" lang="zh-TW" altLang="en-US" sz="1999" b="1" dirty="0">
                  <a:solidFill>
                    <a:srgbClr val="FFFFFF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成本 </a:t>
              </a:r>
              <a:r>
                <a:rPr kumimoji="0" lang="en-US" altLang="zh-TW" sz="1999" b="1" dirty="0">
                  <a:solidFill>
                    <a:srgbClr val="FFFFFF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V.S</a:t>
              </a:r>
              <a:r>
                <a:rPr kumimoji="0" lang="zh-TW" altLang="en-US" sz="1999" b="1" dirty="0">
                  <a:solidFill>
                    <a:srgbClr val="FFFFFF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效益</a:t>
              </a:r>
              <a:endParaRPr kumimoji="0" lang="zh-TW" altLang="zh-TW" sz="23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80" name="i$líďe">
            <a:extLst>
              <a:ext uri="{FF2B5EF4-FFF2-40B4-BE49-F238E27FC236}">
                <a16:creationId xmlns:a16="http://schemas.microsoft.com/office/drawing/2014/main" id="{597C7624-1F07-B8F4-0526-1AE9E1AA49E0}"/>
              </a:ext>
            </a:extLst>
          </p:cNvPr>
          <p:cNvSpPr/>
          <p:nvPr/>
        </p:nvSpPr>
        <p:spPr>
          <a:xfrm rot="5400000">
            <a:off x="-1995308" y="1527937"/>
            <a:ext cx="4463333" cy="4463333"/>
          </a:xfrm>
          <a:prstGeom prst="blockArc">
            <a:avLst>
              <a:gd name="adj1" fmla="val 10800000"/>
              <a:gd name="adj2" fmla="val 523590"/>
              <a:gd name="adj3" fmla="val 23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799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DEBC164-7F14-6590-5020-A0F7618859AE}"/>
              </a:ext>
            </a:extLst>
          </p:cNvPr>
          <p:cNvSpPr txBox="1"/>
          <p:nvPr/>
        </p:nvSpPr>
        <p:spPr>
          <a:xfrm>
            <a:off x="2498004" y="3338629"/>
            <a:ext cx="3696132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以</a:t>
            </a:r>
            <a:r>
              <a:rPr lang="en-US" altLang="zh-TW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2024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年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採板天數計算，欠板監視人員成本約</a:t>
            </a:r>
            <a:r>
              <a:rPr lang="en-US" altLang="zh-TW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225.6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萬台幣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參考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三課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本線裝設新式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GSD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，增設費用約</a:t>
            </a:r>
            <a:r>
              <a:rPr lang="en-US" altLang="zh-TW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1300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萬日幣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，且針對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超薄板欠板檢出能力仍待考驗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D63CE6CF-0E1B-D318-F024-4B594B2A2659}"/>
              </a:ext>
            </a:extLst>
          </p:cNvPr>
          <p:cNvGrpSpPr/>
          <p:nvPr/>
        </p:nvGrpSpPr>
        <p:grpSpPr>
          <a:xfrm>
            <a:off x="1952278" y="5181274"/>
            <a:ext cx="2980549" cy="444384"/>
            <a:chOff x="2082495" y="4631355"/>
            <a:chExt cx="2981325" cy="444500"/>
          </a:xfrm>
        </p:grpSpPr>
        <p:sp>
          <p:nvSpPr>
            <p:cNvPr id="83" name="Freeform 99">
              <a:extLst>
                <a:ext uri="{FF2B5EF4-FFF2-40B4-BE49-F238E27FC236}">
                  <a16:creationId xmlns:a16="http://schemas.microsoft.com/office/drawing/2014/main" id="{77870859-C42D-5695-9DA2-1147BA6CE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495" y="4631355"/>
              <a:ext cx="2981325" cy="444500"/>
            </a:xfrm>
            <a:custGeom>
              <a:avLst/>
              <a:gdLst>
                <a:gd name="T0" fmla="*/ 0 w 4304"/>
                <a:gd name="T1" fmla="*/ 320 h 640"/>
                <a:gd name="T2" fmla="*/ 320 w 4304"/>
                <a:gd name="T3" fmla="*/ 0 h 640"/>
                <a:gd name="T4" fmla="*/ 3984 w 4304"/>
                <a:gd name="T5" fmla="*/ 0 h 640"/>
                <a:gd name="T6" fmla="*/ 4304 w 4304"/>
                <a:gd name="T7" fmla="*/ 320 h 640"/>
                <a:gd name="T8" fmla="*/ 4304 w 4304"/>
                <a:gd name="T9" fmla="*/ 320 h 640"/>
                <a:gd name="T10" fmla="*/ 3984 w 4304"/>
                <a:gd name="T11" fmla="*/ 640 h 640"/>
                <a:gd name="T12" fmla="*/ 320 w 4304"/>
                <a:gd name="T13" fmla="*/ 640 h 640"/>
                <a:gd name="T14" fmla="*/ 0 w 4304"/>
                <a:gd name="T15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04" h="640">
                  <a:moveTo>
                    <a:pt x="0" y="320"/>
                  </a:moveTo>
                  <a:cubicBezTo>
                    <a:pt x="0" y="144"/>
                    <a:pt x="144" y="0"/>
                    <a:pt x="320" y="0"/>
                  </a:cubicBezTo>
                  <a:lnTo>
                    <a:pt x="3984" y="0"/>
                  </a:lnTo>
                  <a:cubicBezTo>
                    <a:pt x="4161" y="0"/>
                    <a:pt x="4304" y="144"/>
                    <a:pt x="4304" y="320"/>
                  </a:cubicBezTo>
                  <a:lnTo>
                    <a:pt x="4304" y="320"/>
                  </a:lnTo>
                  <a:cubicBezTo>
                    <a:pt x="4304" y="497"/>
                    <a:pt x="4161" y="640"/>
                    <a:pt x="3984" y="640"/>
                  </a:cubicBezTo>
                  <a:lnTo>
                    <a:pt x="320" y="640"/>
                  </a:lnTo>
                  <a:cubicBezTo>
                    <a:pt x="144" y="640"/>
                    <a:pt x="0" y="497"/>
                    <a:pt x="0" y="320"/>
                  </a:cubicBez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799"/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3C722EA9-83C8-CB8E-DDA9-81786DE0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327" y="4688364"/>
              <a:ext cx="1268306" cy="30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126"/>
              <a:r>
                <a:rPr kumimoji="0" lang="zh-TW" altLang="en-US" sz="1999" b="1" dirty="0">
                  <a:solidFill>
                    <a:srgbClr val="FFFFFF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精 度 測 試</a:t>
              </a:r>
              <a:endParaRPr kumimoji="0" lang="zh-TW" altLang="zh-TW" sz="23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7F21F8D-3871-BA38-44F6-4F0F0A354D10}"/>
              </a:ext>
            </a:extLst>
          </p:cNvPr>
          <p:cNvSpPr txBox="1"/>
          <p:nvPr/>
        </p:nvSpPr>
        <p:spPr>
          <a:xfrm>
            <a:off x="1662098" y="5615995"/>
            <a:ext cx="4304593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針對產線上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欠板檢出</a:t>
            </a:r>
            <a:r>
              <a:rPr lang="en-US" altLang="zh-TW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精度不足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，進行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要因分析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與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改良測試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F0FE2C81-FB37-76C9-B7F7-5E0A948FC00D}"/>
              </a:ext>
            </a:extLst>
          </p:cNvPr>
          <p:cNvGrpSpPr>
            <a:grpSpLocks noChangeAspect="1"/>
          </p:cNvGrpSpPr>
          <p:nvPr/>
        </p:nvGrpSpPr>
        <p:grpSpPr>
          <a:xfrm>
            <a:off x="97031" y="3042733"/>
            <a:ext cx="1939466" cy="1307845"/>
            <a:chOff x="-30884" y="2916765"/>
            <a:chExt cx="1583709" cy="1067947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153B45AB-B7F6-ED24-0930-AF82336A5868}"/>
                </a:ext>
              </a:extLst>
            </p:cNvPr>
            <p:cNvGrpSpPr/>
            <p:nvPr/>
          </p:nvGrpSpPr>
          <p:grpSpPr>
            <a:xfrm>
              <a:off x="-30884" y="2942612"/>
              <a:ext cx="1583709" cy="1042100"/>
              <a:chOff x="-30884" y="2942612"/>
              <a:chExt cx="1583709" cy="1042100"/>
            </a:xfrm>
          </p:grpSpPr>
          <p:pic>
            <p:nvPicPr>
              <p:cNvPr id="89" name="圖片 88">
                <a:extLst>
                  <a:ext uri="{FF2B5EF4-FFF2-40B4-BE49-F238E27FC236}">
                    <a16:creationId xmlns:a16="http://schemas.microsoft.com/office/drawing/2014/main" id="{EF6CD723-7408-0536-E82D-B158133C36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889" b="48000" l="5333" r="93778">
                            <a14:foregroundMark x1="8889" y1="20000" x2="8889" y2="20000"/>
                            <a14:foregroundMark x1="91111" y1="19556" x2="91111" y2="19556"/>
                            <a14:foregroundMark x1="94222" y1="17333" x2="94222" y2="17333"/>
                            <a14:foregroundMark x1="93778" y1="18667" x2="93778" y2="18667"/>
                            <a14:foregroundMark x1="5333" y1="16889" x2="5333" y2="16889"/>
                            <a14:foregroundMark x1="33778" y1="18222" x2="33778" y2="182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742"/>
              <a:stretch/>
            </p:blipFill>
            <p:spPr>
              <a:xfrm>
                <a:off x="-30884" y="3125427"/>
                <a:ext cx="1583709" cy="859285"/>
              </a:xfrm>
              <a:prstGeom prst="rect">
                <a:avLst/>
              </a:prstGeom>
            </p:spPr>
          </p:pic>
          <p:pic>
            <p:nvPicPr>
              <p:cNvPr id="90" name="圖片 89" descr="一張含有 工具​​ 的圖片&#10;&#10;自動產生的描述">
                <a:extLst>
                  <a:ext uri="{FF2B5EF4-FFF2-40B4-BE49-F238E27FC236}">
                    <a16:creationId xmlns:a16="http://schemas.microsoft.com/office/drawing/2014/main" id="{625D40E8-DCE2-7F8D-6A30-EBC7A4A0C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038" b="95472" l="1887" r="95472">
                            <a14:foregroundMark x1="6038" y1="28679" x2="6038" y2="28679"/>
                            <a14:foregroundMark x1="4151" y1="26415" x2="4151" y2="26415"/>
                            <a14:foregroundMark x1="22264" y1="7925" x2="22264" y2="7925"/>
                            <a14:foregroundMark x1="46792" y1="6415" x2="46792" y2="6415"/>
                            <a14:foregroundMark x1="95849" y1="37736" x2="95849" y2="37736"/>
                            <a14:foregroundMark x1="82264" y1="95472" x2="82264" y2="95472"/>
                            <a14:foregroundMark x1="17736" y1="94340" x2="17736" y2="94340"/>
                            <a14:foregroundMark x1="18113" y1="95849" x2="18113" y2="95849"/>
                            <a14:foregroundMark x1="3396" y1="81887" x2="3396" y2="81887"/>
                            <a14:foregroundMark x1="1887" y1="26792" x2="1887" y2="267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46" y="2942612"/>
                <a:ext cx="416175" cy="416175"/>
              </a:xfrm>
              <a:prstGeom prst="rect">
                <a:avLst/>
              </a:prstGeom>
            </p:spPr>
          </p:pic>
        </p:grpSp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B42765CC-8B64-4A53-9B0D-2A5968CF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111" b="97778" l="9778" r="89778">
                          <a14:foregroundMark x1="47556" y1="12889" x2="47556" y2="12889"/>
                          <a14:foregroundMark x1="44444" y1="7111" x2="44444" y2="7111"/>
                          <a14:foregroundMark x1="46667" y1="94222" x2="46667" y2="94222"/>
                          <a14:foregroundMark x1="51556" y1="35556" x2="52000" y2="97778"/>
                          <a14:foregroundMark x1="44444" y1="3111" x2="44444" y2="3111"/>
                        </a14:backgroundRemoval>
                      </a14:imgEffect>
                      <a14:imgEffect>
                        <a14:brightnessContrast bright="40000" contrast="-5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96" y="2916765"/>
              <a:ext cx="468656" cy="468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keyence fu-40s 的圖片結果">
            <a:extLst>
              <a:ext uri="{FF2B5EF4-FFF2-40B4-BE49-F238E27FC236}">
                <a16:creationId xmlns:a16="http://schemas.microsoft.com/office/drawing/2014/main" id="{B85B5388-64B9-9192-3428-BB2089EF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22" y="1455573"/>
            <a:ext cx="1651092" cy="16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E2DCDF-B14D-68B9-2DD8-EDD096D4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E362F1-A538-1325-EDD9-5FE2D12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欠 板 檢 出 精 度 提 升 對 策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780396-5798-498A-E432-6D7002057F60}"/>
              </a:ext>
            </a:extLst>
          </p:cNvPr>
          <p:cNvGrpSpPr/>
          <p:nvPr/>
        </p:nvGrpSpPr>
        <p:grpSpPr>
          <a:xfrm>
            <a:off x="5501836" y="4592865"/>
            <a:ext cx="5038688" cy="1875148"/>
            <a:chOff x="5503270" y="4593168"/>
            <a:chExt cx="5040000" cy="1875636"/>
          </a:xfrm>
        </p:grpSpPr>
        <p:sp>
          <p:nvSpPr>
            <p:cNvPr id="5" name="îšḻiḓé">
              <a:extLst>
                <a:ext uri="{FF2B5EF4-FFF2-40B4-BE49-F238E27FC236}">
                  <a16:creationId xmlns:a16="http://schemas.microsoft.com/office/drawing/2014/main" id="{B3A680FD-CE51-7B69-4D61-1FD6A4BABAA1}"/>
                </a:ext>
              </a:extLst>
            </p:cNvPr>
            <p:cNvSpPr/>
            <p:nvPr/>
          </p:nvSpPr>
          <p:spPr bwMode="auto">
            <a:xfrm rot="18565351">
              <a:off x="7085452" y="3010986"/>
              <a:ext cx="1875636" cy="5040000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6" name="išľídê">
              <a:extLst>
                <a:ext uri="{FF2B5EF4-FFF2-40B4-BE49-F238E27FC236}">
                  <a16:creationId xmlns:a16="http://schemas.microsoft.com/office/drawing/2014/main" id="{DC6124D4-745A-D5A6-6FDB-B5E74DC2B37B}"/>
                </a:ext>
              </a:extLst>
            </p:cNvPr>
            <p:cNvSpPr/>
            <p:nvPr/>
          </p:nvSpPr>
          <p:spPr>
            <a:xfrm rot="18565351">
              <a:off x="7226681" y="5441992"/>
              <a:ext cx="549546" cy="549542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 sz="17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4A9C8AD-DBB1-8C0B-DC0A-504FE5F80750}"/>
              </a:ext>
            </a:extLst>
          </p:cNvPr>
          <p:cNvGrpSpPr/>
          <p:nvPr/>
        </p:nvGrpSpPr>
        <p:grpSpPr>
          <a:xfrm>
            <a:off x="5215029" y="1590446"/>
            <a:ext cx="4117196" cy="1875148"/>
            <a:chOff x="5216388" y="1589967"/>
            <a:chExt cx="4118268" cy="1875636"/>
          </a:xfrm>
        </p:grpSpPr>
        <p:sp>
          <p:nvSpPr>
            <p:cNvPr id="8" name="iSlïḓè">
              <a:extLst>
                <a:ext uri="{FF2B5EF4-FFF2-40B4-BE49-F238E27FC236}">
                  <a16:creationId xmlns:a16="http://schemas.microsoft.com/office/drawing/2014/main" id="{C11E2B28-EDAA-67E9-ED06-5DF07B4C97B8}"/>
                </a:ext>
              </a:extLst>
            </p:cNvPr>
            <p:cNvSpPr/>
            <p:nvPr/>
          </p:nvSpPr>
          <p:spPr bwMode="auto">
            <a:xfrm rot="2755789" flipH="1" flipV="1">
              <a:off x="6337704" y="468651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" name="išľídê">
              <a:extLst>
                <a:ext uri="{FF2B5EF4-FFF2-40B4-BE49-F238E27FC236}">
                  <a16:creationId xmlns:a16="http://schemas.microsoft.com/office/drawing/2014/main" id="{8B81E5B5-3122-5A8D-E2FE-FD0305B5A66B}"/>
                </a:ext>
              </a:extLst>
            </p:cNvPr>
            <p:cNvSpPr/>
            <p:nvPr/>
          </p:nvSpPr>
          <p:spPr>
            <a:xfrm rot="2755789">
              <a:off x="7224891" y="2726241"/>
              <a:ext cx="549546" cy="5495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 sz="17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8F531F6-AE48-1538-F4ED-3B56FE59067F}"/>
              </a:ext>
            </a:extLst>
          </p:cNvPr>
          <p:cNvGrpSpPr/>
          <p:nvPr/>
        </p:nvGrpSpPr>
        <p:grpSpPr>
          <a:xfrm>
            <a:off x="736839" y="2966628"/>
            <a:ext cx="5038688" cy="1875148"/>
            <a:chOff x="737032" y="2834726"/>
            <a:chExt cx="5040000" cy="1875636"/>
          </a:xfrm>
        </p:grpSpPr>
        <p:sp>
          <p:nvSpPr>
            <p:cNvPr id="11" name="îšḻiḓé">
              <a:extLst>
                <a:ext uri="{FF2B5EF4-FFF2-40B4-BE49-F238E27FC236}">
                  <a16:creationId xmlns:a16="http://schemas.microsoft.com/office/drawing/2014/main" id="{F86C278F-97EC-A58E-53BB-7E4B56C99D1F}"/>
                </a:ext>
              </a:extLst>
            </p:cNvPr>
            <p:cNvSpPr/>
            <p:nvPr/>
          </p:nvSpPr>
          <p:spPr bwMode="auto">
            <a:xfrm rot="5400000">
              <a:off x="2319214" y="1252544"/>
              <a:ext cx="1875636" cy="5040000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rgbClr val="D600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" name="išľídê">
              <a:extLst>
                <a:ext uri="{FF2B5EF4-FFF2-40B4-BE49-F238E27FC236}">
                  <a16:creationId xmlns:a16="http://schemas.microsoft.com/office/drawing/2014/main" id="{B37F2B0F-1EA5-F41F-0031-EE5A1C98B87C}"/>
                </a:ext>
              </a:extLst>
            </p:cNvPr>
            <p:cNvSpPr/>
            <p:nvPr/>
          </p:nvSpPr>
          <p:spPr>
            <a:xfrm rot="5400000">
              <a:off x="3271228" y="2971609"/>
              <a:ext cx="549546" cy="549542"/>
            </a:xfrm>
            <a:prstGeom prst="ellipse">
              <a:avLst/>
            </a:prstGeom>
            <a:solidFill>
              <a:srgbClr val="D60093"/>
            </a:solidFill>
            <a:ln w="38100">
              <a:solidFill>
                <a:srgbClr val="D6009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 algn="ctr"/>
              <a:endParaRPr sz="17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3" name="爆炸: 八角 12">
            <a:extLst>
              <a:ext uri="{FF2B5EF4-FFF2-40B4-BE49-F238E27FC236}">
                <a16:creationId xmlns:a16="http://schemas.microsoft.com/office/drawing/2014/main" id="{235D5787-2AC9-0D9F-A584-FA59A5D78569}"/>
              </a:ext>
            </a:extLst>
          </p:cNvPr>
          <p:cNvSpPr/>
          <p:nvPr/>
        </p:nvSpPr>
        <p:spPr>
          <a:xfrm rot="293965">
            <a:off x="4739319" y="2947498"/>
            <a:ext cx="1932105" cy="1825013"/>
          </a:xfrm>
          <a:prstGeom prst="irregularSeal1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精度上升</a:t>
            </a:r>
          </a:p>
        </p:txBody>
      </p:sp>
      <p:sp>
        <p:nvSpPr>
          <p:cNvPr id="14" name="Freeform 99">
            <a:extLst>
              <a:ext uri="{FF2B5EF4-FFF2-40B4-BE49-F238E27FC236}">
                <a16:creationId xmlns:a16="http://schemas.microsoft.com/office/drawing/2014/main" id="{1869C053-5BE0-EAE9-FE6B-74E9D9C0D03A}"/>
              </a:ext>
            </a:extLst>
          </p:cNvPr>
          <p:cNvSpPr>
            <a:spLocks/>
          </p:cNvSpPr>
          <p:nvPr/>
        </p:nvSpPr>
        <p:spPr bwMode="auto">
          <a:xfrm>
            <a:off x="8411219" y="1371008"/>
            <a:ext cx="2980549" cy="444384"/>
          </a:xfrm>
          <a:custGeom>
            <a:avLst/>
            <a:gdLst>
              <a:gd name="T0" fmla="*/ 0 w 4304"/>
              <a:gd name="T1" fmla="*/ 320 h 640"/>
              <a:gd name="T2" fmla="*/ 320 w 4304"/>
              <a:gd name="T3" fmla="*/ 0 h 640"/>
              <a:gd name="T4" fmla="*/ 3984 w 4304"/>
              <a:gd name="T5" fmla="*/ 0 h 640"/>
              <a:gd name="T6" fmla="*/ 4304 w 4304"/>
              <a:gd name="T7" fmla="*/ 320 h 640"/>
              <a:gd name="T8" fmla="*/ 4304 w 4304"/>
              <a:gd name="T9" fmla="*/ 320 h 640"/>
              <a:gd name="T10" fmla="*/ 3984 w 4304"/>
              <a:gd name="T11" fmla="*/ 640 h 640"/>
              <a:gd name="T12" fmla="*/ 320 w 4304"/>
              <a:gd name="T13" fmla="*/ 640 h 640"/>
              <a:gd name="T14" fmla="*/ 0 w 4304"/>
              <a:gd name="T15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04" h="640">
                <a:moveTo>
                  <a:pt x="0" y="320"/>
                </a:moveTo>
                <a:cubicBezTo>
                  <a:pt x="0" y="144"/>
                  <a:pt x="144" y="0"/>
                  <a:pt x="320" y="0"/>
                </a:cubicBezTo>
                <a:lnTo>
                  <a:pt x="3984" y="0"/>
                </a:lnTo>
                <a:cubicBezTo>
                  <a:pt x="4161" y="0"/>
                  <a:pt x="4304" y="144"/>
                  <a:pt x="4304" y="320"/>
                </a:cubicBezTo>
                <a:lnTo>
                  <a:pt x="4304" y="320"/>
                </a:lnTo>
                <a:cubicBezTo>
                  <a:pt x="4304" y="497"/>
                  <a:pt x="4161" y="640"/>
                  <a:pt x="3984" y="640"/>
                </a:cubicBezTo>
                <a:lnTo>
                  <a:pt x="320" y="640"/>
                </a:lnTo>
                <a:cubicBezTo>
                  <a:pt x="144" y="640"/>
                  <a:pt x="0" y="497"/>
                  <a:pt x="0" y="32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TW" altLang="en-US" sz="1799"/>
          </a:p>
        </p:txBody>
      </p:sp>
      <p:sp>
        <p:nvSpPr>
          <p:cNvPr id="15" name="Freeform 92">
            <a:extLst>
              <a:ext uri="{FF2B5EF4-FFF2-40B4-BE49-F238E27FC236}">
                <a16:creationId xmlns:a16="http://schemas.microsoft.com/office/drawing/2014/main" id="{A038060B-88DE-7393-40BB-63C0AA645B02}"/>
              </a:ext>
            </a:extLst>
          </p:cNvPr>
          <p:cNvSpPr>
            <a:spLocks/>
          </p:cNvSpPr>
          <p:nvPr/>
        </p:nvSpPr>
        <p:spPr bwMode="auto">
          <a:xfrm>
            <a:off x="388409" y="1052697"/>
            <a:ext cx="2969440" cy="444384"/>
          </a:xfrm>
          <a:custGeom>
            <a:avLst/>
            <a:gdLst>
              <a:gd name="T0" fmla="*/ 0 w 4288"/>
              <a:gd name="T1" fmla="*/ 320 h 640"/>
              <a:gd name="T2" fmla="*/ 320 w 4288"/>
              <a:gd name="T3" fmla="*/ 0 h 640"/>
              <a:gd name="T4" fmla="*/ 3968 w 4288"/>
              <a:gd name="T5" fmla="*/ 0 h 640"/>
              <a:gd name="T6" fmla="*/ 4288 w 4288"/>
              <a:gd name="T7" fmla="*/ 320 h 640"/>
              <a:gd name="T8" fmla="*/ 4288 w 4288"/>
              <a:gd name="T9" fmla="*/ 320 h 640"/>
              <a:gd name="T10" fmla="*/ 3968 w 4288"/>
              <a:gd name="T11" fmla="*/ 640 h 640"/>
              <a:gd name="T12" fmla="*/ 320 w 4288"/>
              <a:gd name="T13" fmla="*/ 640 h 640"/>
              <a:gd name="T14" fmla="*/ 0 w 4288"/>
              <a:gd name="T15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8" h="640">
                <a:moveTo>
                  <a:pt x="0" y="320"/>
                </a:moveTo>
                <a:cubicBezTo>
                  <a:pt x="0" y="144"/>
                  <a:pt x="144" y="0"/>
                  <a:pt x="320" y="0"/>
                </a:cubicBezTo>
                <a:lnTo>
                  <a:pt x="3968" y="0"/>
                </a:lnTo>
                <a:cubicBezTo>
                  <a:pt x="4145" y="0"/>
                  <a:pt x="4288" y="144"/>
                  <a:pt x="4288" y="320"/>
                </a:cubicBezTo>
                <a:lnTo>
                  <a:pt x="4288" y="320"/>
                </a:lnTo>
                <a:cubicBezTo>
                  <a:pt x="4288" y="497"/>
                  <a:pt x="4145" y="640"/>
                  <a:pt x="3968" y="640"/>
                </a:cubicBezTo>
                <a:lnTo>
                  <a:pt x="320" y="640"/>
                </a:lnTo>
                <a:cubicBezTo>
                  <a:pt x="144" y="640"/>
                  <a:pt x="0" y="497"/>
                  <a:pt x="0" y="320"/>
                </a:cubicBezTo>
                <a:close/>
              </a:path>
            </a:pathLst>
          </a:custGeom>
          <a:solidFill>
            <a:srgbClr val="B44B9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TW" altLang="en-US" sz="1799"/>
          </a:p>
        </p:txBody>
      </p:sp>
      <p:sp>
        <p:nvSpPr>
          <p:cNvPr id="16" name="Freeform 99">
            <a:extLst>
              <a:ext uri="{FF2B5EF4-FFF2-40B4-BE49-F238E27FC236}">
                <a16:creationId xmlns:a16="http://schemas.microsoft.com/office/drawing/2014/main" id="{5D0C79EB-7732-EE0E-3982-D622782772DB}"/>
              </a:ext>
            </a:extLst>
          </p:cNvPr>
          <p:cNvSpPr>
            <a:spLocks/>
          </p:cNvSpPr>
          <p:nvPr/>
        </p:nvSpPr>
        <p:spPr bwMode="auto">
          <a:xfrm>
            <a:off x="388409" y="4643332"/>
            <a:ext cx="2980549" cy="444384"/>
          </a:xfrm>
          <a:custGeom>
            <a:avLst/>
            <a:gdLst>
              <a:gd name="T0" fmla="*/ 0 w 4304"/>
              <a:gd name="T1" fmla="*/ 320 h 640"/>
              <a:gd name="T2" fmla="*/ 320 w 4304"/>
              <a:gd name="T3" fmla="*/ 0 h 640"/>
              <a:gd name="T4" fmla="*/ 3984 w 4304"/>
              <a:gd name="T5" fmla="*/ 0 h 640"/>
              <a:gd name="T6" fmla="*/ 4304 w 4304"/>
              <a:gd name="T7" fmla="*/ 320 h 640"/>
              <a:gd name="T8" fmla="*/ 4304 w 4304"/>
              <a:gd name="T9" fmla="*/ 320 h 640"/>
              <a:gd name="T10" fmla="*/ 3984 w 4304"/>
              <a:gd name="T11" fmla="*/ 640 h 640"/>
              <a:gd name="T12" fmla="*/ 320 w 4304"/>
              <a:gd name="T13" fmla="*/ 640 h 640"/>
              <a:gd name="T14" fmla="*/ 0 w 4304"/>
              <a:gd name="T15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04" h="640">
                <a:moveTo>
                  <a:pt x="0" y="320"/>
                </a:moveTo>
                <a:cubicBezTo>
                  <a:pt x="0" y="144"/>
                  <a:pt x="144" y="0"/>
                  <a:pt x="320" y="0"/>
                </a:cubicBezTo>
                <a:lnTo>
                  <a:pt x="3984" y="0"/>
                </a:lnTo>
                <a:cubicBezTo>
                  <a:pt x="4161" y="0"/>
                  <a:pt x="4304" y="144"/>
                  <a:pt x="4304" y="320"/>
                </a:cubicBezTo>
                <a:lnTo>
                  <a:pt x="4304" y="320"/>
                </a:lnTo>
                <a:cubicBezTo>
                  <a:pt x="4304" y="497"/>
                  <a:pt x="4161" y="640"/>
                  <a:pt x="3984" y="640"/>
                </a:cubicBezTo>
                <a:lnTo>
                  <a:pt x="320" y="640"/>
                </a:lnTo>
                <a:cubicBezTo>
                  <a:pt x="144" y="640"/>
                  <a:pt x="0" y="497"/>
                  <a:pt x="0" y="320"/>
                </a:cubicBezTo>
                <a:close/>
              </a:path>
            </a:pathLst>
          </a:custGeom>
          <a:solidFill>
            <a:srgbClr val="3333CC"/>
          </a:solidFill>
          <a:ln w="0">
            <a:solidFill>
              <a:srgbClr val="3333CC"/>
            </a:solidFill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TW" altLang="en-US" sz="1799">
              <a:solidFill>
                <a:schemeClr val="bg1"/>
              </a:solidFill>
            </a:endParaRPr>
          </a:p>
        </p:txBody>
      </p:sp>
      <p:sp>
        <p:nvSpPr>
          <p:cNvPr id="17" name="Rectangle 98">
            <a:extLst>
              <a:ext uri="{FF2B5EF4-FFF2-40B4-BE49-F238E27FC236}">
                <a16:creationId xmlns:a16="http://schemas.microsoft.com/office/drawing/2014/main" id="{4D36B648-2CB0-B46C-0970-D80C9301B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42" y="4672036"/>
            <a:ext cx="1800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zh-TW" altLang="en-US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獨立</a:t>
            </a:r>
            <a:r>
              <a:rPr lang="en-US" altLang="zh-TW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PLC</a:t>
            </a:r>
            <a:r>
              <a:rPr lang="zh-TW" altLang="en-US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運算</a:t>
            </a:r>
            <a:endParaRPr kumimoji="0" lang="zh-TW" altLang="zh-TW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2A7FA74-F853-F625-A66E-3E880F54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79" y="5038683"/>
            <a:ext cx="1248037" cy="146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8">
            <a:extLst>
              <a:ext uri="{FF2B5EF4-FFF2-40B4-BE49-F238E27FC236}">
                <a16:creationId xmlns:a16="http://schemas.microsoft.com/office/drawing/2014/main" id="{DB25DF64-31EC-F2D5-C539-AF2651B95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2" y="1080025"/>
            <a:ext cx="2143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zh-TW" altLang="en-US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更換光纖</a:t>
            </a:r>
            <a:r>
              <a:rPr lang="en-US" altLang="zh-TW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endParaRPr kumimoji="0" lang="zh-TW" altLang="zh-TW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A559807-BD97-377C-5437-1F95FCEA3995}"/>
              </a:ext>
            </a:extLst>
          </p:cNvPr>
          <p:cNvGrpSpPr/>
          <p:nvPr/>
        </p:nvGrpSpPr>
        <p:grpSpPr>
          <a:xfrm>
            <a:off x="8995866" y="4211454"/>
            <a:ext cx="1962668" cy="2577634"/>
            <a:chOff x="6608639" y="1236969"/>
            <a:chExt cx="1962668" cy="2577634"/>
          </a:xfrm>
        </p:grpSpPr>
        <p:sp>
          <p:nvSpPr>
            <p:cNvPr id="22" name="Freeform 851">
              <a:extLst>
                <a:ext uri="{FF2B5EF4-FFF2-40B4-BE49-F238E27FC236}">
                  <a16:creationId xmlns:a16="http://schemas.microsoft.com/office/drawing/2014/main" id="{B62CCCAA-DE48-BD20-93D4-7926FC3B53B8}"/>
                </a:ext>
              </a:extLst>
            </p:cNvPr>
            <p:cNvSpPr>
              <a:spLocks/>
            </p:cNvSpPr>
            <p:nvPr/>
          </p:nvSpPr>
          <p:spPr bwMode="auto">
            <a:xfrm rot="3507297">
              <a:off x="6468302" y="1906297"/>
              <a:ext cx="2577634" cy="1238977"/>
            </a:xfrm>
            <a:custGeom>
              <a:avLst/>
              <a:gdLst>
                <a:gd name="T0" fmla="*/ 385 w 1496"/>
                <a:gd name="T1" fmla="*/ 0 h 451"/>
                <a:gd name="T2" fmla="*/ 0 w 1496"/>
                <a:gd name="T3" fmla="*/ 634 h 451"/>
                <a:gd name="T4" fmla="*/ 0 w 1496"/>
                <a:gd name="T5" fmla="*/ 656 h 451"/>
                <a:gd name="T6" fmla="*/ 936 w 1496"/>
                <a:gd name="T7" fmla="*/ 656 h 451"/>
                <a:gd name="T8" fmla="*/ 1321 w 1496"/>
                <a:gd name="T9" fmla="*/ 22 h 451"/>
                <a:gd name="T10" fmla="*/ 1321 w 1496"/>
                <a:gd name="T11" fmla="*/ 0 h 451"/>
                <a:gd name="T12" fmla="*/ 385 w 1496"/>
                <a:gd name="T13" fmla="*/ 0 h 4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6" h="451">
                  <a:moveTo>
                    <a:pt x="436" y="0"/>
                  </a:moveTo>
                  <a:lnTo>
                    <a:pt x="0" y="436"/>
                  </a:lnTo>
                  <a:lnTo>
                    <a:pt x="0" y="451"/>
                  </a:lnTo>
                  <a:lnTo>
                    <a:pt x="1060" y="451"/>
                  </a:lnTo>
                  <a:lnTo>
                    <a:pt x="1496" y="15"/>
                  </a:lnTo>
                  <a:lnTo>
                    <a:pt x="1496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00FFFF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3A173FA-CCC2-CB15-90E7-19E33D6F52C1}"/>
                </a:ext>
              </a:extLst>
            </p:cNvPr>
            <p:cNvSpPr txBox="1"/>
            <p:nvPr/>
          </p:nvSpPr>
          <p:spPr>
            <a:xfrm>
              <a:off x="6608639" y="1523281"/>
              <a:ext cx="1202998" cy="1323439"/>
            </a:xfrm>
            <a:prstGeom prst="rect">
              <a:avLst/>
            </a:prstGeom>
            <a:noFill/>
            <a:scene3d>
              <a:camera prst="perspectiveRelaxed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4000" b="1" i="0" u="none" strike="noStrike" kern="1200" spc="50" normalizeH="0" baseline="0" noProof="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Meiryo" charset="-128"/>
                </a:rPr>
                <a:t>玻</a:t>
              </a:r>
              <a:endParaRPr kumimoji="1" lang="en-US" altLang="zh-TW" sz="4000" b="1" i="0" u="none" strike="noStrike" kern="1200" spc="5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Meiryo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4000" b="1" i="0" u="none" strike="noStrike" kern="1200" spc="50" normalizeH="0" baseline="0" noProof="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uLnTx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Meiryo" charset="-128"/>
                </a:rPr>
                <a:t>  璃</a:t>
              </a:r>
              <a:endParaRPr kumimoji="1" lang="ja-JP" altLang="en-US" sz="4000" b="1" i="0" u="none" strike="noStrike" kern="1200" spc="5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Meiryo" charset="-128"/>
              </a:endParaRP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AE5486E8-5856-71B0-582A-FA9B8613F28F}"/>
                </a:ext>
              </a:extLst>
            </p:cNvPr>
            <p:cNvGrpSpPr/>
            <p:nvPr/>
          </p:nvGrpSpPr>
          <p:grpSpPr>
            <a:xfrm>
              <a:off x="7475808" y="1545847"/>
              <a:ext cx="1095499" cy="1278650"/>
              <a:chOff x="5250879" y="893636"/>
              <a:chExt cx="1631648" cy="1867788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456C0D73-4BD6-80C7-A80D-A1C30724C1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145" b="92644" l="5096" r="93471">
                            <a14:foregroundMark x1="23248" y1="40755" x2="69586" y2="54672"/>
                            <a14:foregroundMark x1="69586" y1="54672" x2="82803" y2="29423"/>
                            <a14:foregroundMark x1="93471" y1="26044" x2="93790" y2="49105"/>
                            <a14:foregroundMark x1="75159" y1="10139" x2="83121" y2="17694"/>
                            <a14:foregroundMark x1="74522" y1="9145" x2="30732" y2="43738"/>
                            <a14:foregroundMark x1="30732" y1="43738" x2="32325" y2="46918"/>
                            <a14:foregroundMark x1="5096" y1="61233" x2="11306" y2="62227"/>
                            <a14:foregroundMark x1="21815" y1="75547" x2="33917" y2="928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570571">
                <a:off x="5769698" y="1311445"/>
                <a:ext cx="1112829" cy="891471"/>
              </a:xfrm>
              <a:prstGeom prst="rect">
                <a:avLst/>
              </a:prstGeom>
            </p:spPr>
          </p:pic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4AD0F6B5-4B8C-039E-8C0B-47B99296B827}"/>
                  </a:ext>
                </a:extLst>
              </p:cNvPr>
              <p:cNvSpPr/>
              <p:nvPr/>
            </p:nvSpPr>
            <p:spPr>
              <a:xfrm>
                <a:off x="5250879" y="893636"/>
                <a:ext cx="1235215" cy="1867788"/>
              </a:xfrm>
              <a:prstGeom prst="ellipse">
                <a:avLst/>
              </a:prstGeom>
              <a:solidFill>
                <a:schemeClr val="bg2">
                  <a:lumMod val="10000"/>
                  <a:alpha val="71000"/>
                </a:schemeClr>
              </a:solidFill>
              <a:ln>
                <a:noFill/>
              </a:ln>
              <a:scene3d>
                <a:camera prst="perspectiveContrastingLeftFacing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5" name="箭號: 弧形下彎 24">
              <a:extLst>
                <a:ext uri="{FF2B5EF4-FFF2-40B4-BE49-F238E27FC236}">
                  <a16:creationId xmlns:a16="http://schemas.microsoft.com/office/drawing/2014/main" id="{DB04766E-1D3C-B880-6AB6-0AD98EDAF2DC}"/>
                </a:ext>
              </a:extLst>
            </p:cNvPr>
            <p:cNvSpPr/>
            <p:nvPr/>
          </p:nvSpPr>
          <p:spPr>
            <a:xfrm>
              <a:off x="7761112" y="1682732"/>
              <a:ext cx="261507" cy="252937"/>
            </a:xfrm>
            <a:prstGeom prst="curved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6" name="箭號: 弧形下彎 25">
              <a:extLst>
                <a:ext uri="{FF2B5EF4-FFF2-40B4-BE49-F238E27FC236}">
                  <a16:creationId xmlns:a16="http://schemas.microsoft.com/office/drawing/2014/main" id="{C8EBD759-91CC-D4E2-1510-29E39F0873E9}"/>
                </a:ext>
              </a:extLst>
            </p:cNvPr>
            <p:cNvSpPr/>
            <p:nvPr/>
          </p:nvSpPr>
          <p:spPr>
            <a:xfrm rot="10613343">
              <a:off x="7754573" y="2440674"/>
              <a:ext cx="261507" cy="252937"/>
            </a:xfrm>
            <a:prstGeom prst="curvedDow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30" name="Rectangle 98">
            <a:extLst>
              <a:ext uri="{FF2B5EF4-FFF2-40B4-BE49-F238E27FC236}">
                <a16:creationId xmlns:a16="http://schemas.microsoft.com/office/drawing/2014/main" id="{FBA79BAA-3F7D-4B61-832A-AC40BFD6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691" y="1404593"/>
            <a:ext cx="1638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zh-TW" altLang="en-US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增設</a:t>
            </a:r>
            <a:r>
              <a:rPr lang="en-US" altLang="zh-TW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PG</a:t>
            </a:r>
            <a:r>
              <a:rPr lang="zh-TW" altLang="en-US" sz="2400" b="1" dirty="0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測速</a:t>
            </a:r>
            <a:endParaRPr kumimoji="0" lang="zh-TW" altLang="zh-TW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53A1DF4-1D14-9AB7-20A3-9634E6DBF923}"/>
              </a:ext>
            </a:extLst>
          </p:cNvPr>
          <p:cNvSpPr txBox="1"/>
          <p:nvPr/>
        </p:nvSpPr>
        <p:spPr>
          <a:xfrm>
            <a:off x="225521" y="5115243"/>
            <a:ext cx="4074458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現場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80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多顆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共用一台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PLC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PLC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計算吃緊，導致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運算延遲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提供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專用</a:t>
            </a:r>
            <a:r>
              <a:rPr lang="en-US" altLang="zh-TW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PLC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，滿足欠板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須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快速精密計算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的需求。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4AC0A9A-200A-6033-A90F-3A5A7E9DE7EE}"/>
              </a:ext>
            </a:extLst>
          </p:cNvPr>
          <p:cNvSpPr txBox="1"/>
          <p:nvPr/>
        </p:nvSpPr>
        <p:spPr>
          <a:xfrm>
            <a:off x="8218878" y="1860834"/>
            <a:ext cx="3390345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本線段 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與 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增速段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動力源不同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。現況是用本線段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MCPG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去量測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Roll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速度，再用增速段的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去偵測欠板。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於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增速段架設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PG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，直接量測增速段的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Roll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速度；欠板精度已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提升至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±3.5mm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內。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401A465-7C7B-F22A-D0E4-4BB1D9C5161C}"/>
              </a:ext>
            </a:extLst>
          </p:cNvPr>
          <p:cNvSpPr txBox="1"/>
          <p:nvPr/>
        </p:nvSpPr>
        <p:spPr>
          <a:xfrm>
            <a:off x="40808" y="1485223"/>
            <a:ext cx="3499561" cy="1938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傳統</a:t>
            </a:r>
            <a:r>
              <a:rPr lang="en-US" altLang="zh-TW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偵測頻度</a:t>
            </a:r>
            <a:r>
              <a:rPr lang="en-US" altLang="zh-TW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2~10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毫秒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，而</a:t>
            </a:r>
            <a:r>
              <a:rPr lang="zh-TW" altLang="en-US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光纖</a:t>
            </a:r>
            <a:r>
              <a:rPr lang="en-US" altLang="zh-TW" sz="1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的偵測頻率高達 </a:t>
            </a:r>
            <a:r>
              <a:rPr lang="en-US" altLang="zh-TW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0.5</a:t>
            </a:r>
            <a:r>
              <a:rPr lang="zh-TW" altLang="en-US" sz="1999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毫秒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，偵測頻度更高。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更換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後，欠板精度從原本的 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22mm 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提升到 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13mm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，精度提升 約</a:t>
            </a:r>
            <a:r>
              <a:rPr lang="en-US" altLang="zh-TW" sz="1999" dirty="0">
                <a:solidFill>
                  <a:srgbClr val="FF0000"/>
                </a:solidFill>
                <a:highlight>
                  <a:srgbClr val="FF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170%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78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96A2E0CE-FDBB-08E0-080D-EF4AC26C3411}"/>
              </a:ext>
            </a:extLst>
          </p:cNvPr>
          <p:cNvGrpSpPr/>
          <p:nvPr/>
        </p:nvGrpSpPr>
        <p:grpSpPr>
          <a:xfrm>
            <a:off x="225520" y="792021"/>
            <a:ext cx="11737784" cy="5769333"/>
            <a:chOff x="225520" y="792020"/>
            <a:chExt cx="11737784" cy="5761981"/>
          </a:xfrm>
        </p:grpSpPr>
        <p:sp>
          <p:nvSpPr>
            <p:cNvPr id="115" name="流程圖: 人工輸入 114">
              <a:extLst>
                <a:ext uri="{FF2B5EF4-FFF2-40B4-BE49-F238E27FC236}">
                  <a16:creationId xmlns:a16="http://schemas.microsoft.com/office/drawing/2014/main" id="{459FD8ED-4752-A129-F4B7-E01CA790C504}"/>
                </a:ext>
              </a:extLst>
            </p:cNvPr>
            <p:cNvSpPr/>
            <p:nvPr/>
          </p:nvSpPr>
          <p:spPr>
            <a:xfrm rot="16200000" flipV="1">
              <a:off x="607014" y="410526"/>
              <a:ext cx="5744799" cy="6507788"/>
            </a:xfrm>
            <a:prstGeom prst="flowChartManualIn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流程圖: 人工輸入 115">
              <a:extLst>
                <a:ext uri="{FF2B5EF4-FFF2-40B4-BE49-F238E27FC236}">
                  <a16:creationId xmlns:a16="http://schemas.microsoft.com/office/drawing/2014/main" id="{7EE9ADAB-E197-7BA3-B118-287257C6C71B}"/>
                </a:ext>
              </a:extLst>
            </p:cNvPr>
            <p:cNvSpPr/>
            <p:nvPr/>
          </p:nvSpPr>
          <p:spPr>
            <a:xfrm rot="5400000" flipV="1">
              <a:off x="5746881" y="337578"/>
              <a:ext cx="5761981" cy="6670865"/>
            </a:xfrm>
            <a:prstGeom prst="flowChartManualInpu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E2DCDF-B14D-68B9-2DD8-EDD096D4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E362F1-A538-1325-EDD9-5FE2D12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追 加 對 策 </a:t>
            </a:r>
            <a:r>
              <a:rPr lang="en-US" altLang="zh-TW" dirty="0"/>
              <a:t>– AI</a:t>
            </a:r>
            <a:r>
              <a:rPr lang="zh-TW" altLang="en-US" dirty="0"/>
              <a:t> 欠 板 圖 像 判 定</a:t>
            </a:r>
          </a:p>
        </p:txBody>
      </p:sp>
      <p:pic>
        <p:nvPicPr>
          <p:cNvPr id="110" name="圖片 109">
            <a:extLst>
              <a:ext uri="{FF2B5EF4-FFF2-40B4-BE49-F238E27FC236}">
                <a16:creationId xmlns:a16="http://schemas.microsoft.com/office/drawing/2014/main" id="{C9827D67-0439-5238-5688-6A492EF6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44"/>
          <a:stretch/>
        </p:blipFill>
        <p:spPr>
          <a:xfrm>
            <a:off x="759162" y="1579267"/>
            <a:ext cx="3890721" cy="3579847"/>
          </a:xfrm>
          <a:prstGeom prst="rect">
            <a:avLst/>
          </a:prstGeom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D3E8AE92-A6DD-EF92-6945-FEEEDF08B322}"/>
              </a:ext>
            </a:extLst>
          </p:cNvPr>
          <p:cNvSpPr/>
          <p:nvPr/>
        </p:nvSpPr>
        <p:spPr>
          <a:xfrm>
            <a:off x="199394" y="5249071"/>
            <a:ext cx="11763910" cy="1031656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1" name="圖片 120">
            <a:extLst>
              <a:ext uri="{FF2B5EF4-FFF2-40B4-BE49-F238E27FC236}">
                <a16:creationId xmlns:a16="http://schemas.microsoft.com/office/drawing/2014/main" id="{1F948F28-915D-0E0F-FA01-C96302D60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1" b="93842" l="7022" r="92697">
                        <a14:foregroundMark x1="7865" y1="25220" x2="15730" y2="32258"/>
                        <a14:foregroundMark x1="61517" y1="59531" x2="77528" y2="66569"/>
                        <a14:foregroundMark x1="67978" y1="42815" x2="79494" y2="40176"/>
                        <a14:foregroundMark x1="82865" y1="43988" x2="56180" y2="41056"/>
                        <a14:foregroundMark x1="55899" y1="49267" x2="55899" y2="60997"/>
                        <a14:foregroundMark x1="84270" y1="73900" x2="85955" y2="86510"/>
                        <a14:foregroundMark x1="70506" y1="90616" x2="55899" y2="86510"/>
                        <a14:foregroundMark x1="56180" y1="81232" x2="56180" y2="81232"/>
                        <a14:foregroundMark x1="55899" y1="78592" x2="75562" y2="87390"/>
                        <a14:foregroundMark x1="75562" y1="87390" x2="86236" y2="75660"/>
                        <a14:foregroundMark x1="86236" y1="75660" x2="69663" y2="61877"/>
                        <a14:foregroundMark x1="69663" y1="61877" x2="59831" y2="47214"/>
                        <a14:foregroundMark x1="59831" y1="47214" x2="82865" y2="44868"/>
                        <a14:foregroundMark x1="82865" y1="44868" x2="87640" y2="52786"/>
                        <a14:foregroundMark x1="92697" y1="44282" x2="91011" y2="45455"/>
                        <a14:foregroundMark x1="71348" y1="93842" x2="71348" y2="93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4445" y="5069158"/>
            <a:ext cx="1409768" cy="1350367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4AA333D3-8F32-9487-ADE3-26E9CEE02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26" y="2087418"/>
            <a:ext cx="2914862" cy="3185593"/>
          </a:xfrm>
          <a:prstGeom prst="rect">
            <a:avLst/>
          </a:prstGeom>
        </p:spPr>
      </p:pic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66F07C7-53F4-8C98-0A14-D437F9F0160B}"/>
              </a:ext>
            </a:extLst>
          </p:cNvPr>
          <p:cNvSpPr txBox="1"/>
          <p:nvPr/>
        </p:nvSpPr>
        <p:spPr>
          <a:xfrm>
            <a:off x="230915" y="5219641"/>
            <a:ext cx="4418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i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eiryo" charset="-128"/>
              </a:rPr>
              <a:t>奢華欠板檢出器</a:t>
            </a:r>
            <a:endParaRPr lang="en-US" altLang="zh-TW" sz="3200" b="1" i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Meiryo" charset="-128"/>
            </a:endParaRPr>
          </a:p>
          <a:p>
            <a:pPr algn="ctr"/>
            <a:r>
              <a:rPr kumimoji="1" lang="en-US" altLang="zh-TW" sz="3200" b="1" i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eiryo" charset="-128"/>
              </a:rPr>
              <a:t>$130,000</a:t>
            </a:r>
            <a:endParaRPr kumimoji="1" lang="zh-TW" altLang="en-US" sz="3200" b="1" i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Meiryo" charset="-128"/>
            </a:endParaRPr>
          </a:p>
        </p:txBody>
      </p:sp>
      <p:pic>
        <p:nvPicPr>
          <p:cNvPr id="123" name="圖片 122">
            <a:extLst>
              <a:ext uri="{FF2B5EF4-FFF2-40B4-BE49-F238E27FC236}">
                <a16:creationId xmlns:a16="http://schemas.microsoft.com/office/drawing/2014/main" id="{4D1354DF-7C4F-B45E-28DD-027D8B83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940" y="1079702"/>
            <a:ext cx="4836286" cy="3449334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D4662A5-AB5E-B365-D6A0-8F01F9699E66}"/>
              </a:ext>
            </a:extLst>
          </p:cNvPr>
          <p:cNvSpPr txBox="1"/>
          <p:nvPr/>
        </p:nvSpPr>
        <p:spPr>
          <a:xfrm>
            <a:off x="6918985" y="5226290"/>
            <a:ext cx="4418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i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eiryo" charset="-128"/>
              </a:rPr>
              <a:t>平價欠板檢出器</a:t>
            </a:r>
            <a:endParaRPr lang="en-US" altLang="zh-TW" sz="3200" b="1" i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Meiryo" charset="-128"/>
            </a:endParaRPr>
          </a:p>
          <a:p>
            <a:pPr algn="ctr"/>
            <a:r>
              <a:rPr kumimoji="1" lang="en-US" altLang="zh-TW" sz="3200" b="1" i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eiryo" charset="-128"/>
              </a:rPr>
              <a:t>$33,000</a:t>
            </a:r>
            <a:endParaRPr kumimoji="1" lang="zh-TW" altLang="en-US" sz="3200" b="1" i="1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69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E2DCDF-B14D-68B9-2DD8-EDD096D4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E362F1-A538-1325-EDD9-5FE2D12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預 期 成 果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6E47DD8-A89E-99FA-EE5F-E7D9F2E5F1D3}"/>
              </a:ext>
            </a:extLst>
          </p:cNvPr>
          <p:cNvGrpSpPr/>
          <p:nvPr/>
        </p:nvGrpSpPr>
        <p:grpSpPr>
          <a:xfrm>
            <a:off x="-711196" y="1762705"/>
            <a:ext cx="3606295" cy="4135950"/>
            <a:chOff x="6937" y="1627363"/>
            <a:chExt cx="3607234" cy="4137027"/>
          </a:xfrm>
        </p:grpSpPr>
        <p:sp>
          <p:nvSpPr>
            <p:cNvPr id="5" name="iś1idé">
              <a:extLst>
                <a:ext uri="{FF2B5EF4-FFF2-40B4-BE49-F238E27FC236}">
                  <a16:creationId xmlns:a16="http://schemas.microsoft.com/office/drawing/2014/main" id="{9C8426CE-218B-4019-9ADA-BE834346205F}"/>
                </a:ext>
              </a:extLst>
            </p:cNvPr>
            <p:cNvSpPr/>
            <p:nvPr/>
          </p:nvSpPr>
          <p:spPr bwMode="auto">
            <a:xfrm>
              <a:off x="6937" y="2309110"/>
              <a:ext cx="3140416" cy="2412124"/>
            </a:xfrm>
            <a:custGeom>
              <a:avLst/>
              <a:gdLst>
                <a:gd name="T0" fmla="*/ 490 w 1103"/>
                <a:gd name="T1" fmla="*/ 815 h 849"/>
                <a:gd name="T2" fmla="*/ 473 w 1103"/>
                <a:gd name="T3" fmla="*/ 797 h 849"/>
                <a:gd name="T4" fmla="*/ 432 w 1103"/>
                <a:gd name="T5" fmla="*/ 797 h 849"/>
                <a:gd name="T6" fmla="*/ 432 w 1103"/>
                <a:gd name="T7" fmla="*/ 818 h 849"/>
                <a:gd name="T8" fmla="*/ 329 w 1103"/>
                <a:gd name="T9" fmla="*/ 818 h 849"/>
                <a:gd name="T10" fmla="*/ 329 w 1103"/>
                <a:gd name="T11" fmla="*/ 841 h 849"/>
                <a:gd name="T12" fmla="*/ 0 w 1103"/>
                <a:gd name="T13" fmla="*/ 841 h 849"/>
                <a:gd name="T14" fmla="*/ 0 w 1103"/>
                <a:gd name="T15" fmla="*/ 299 h 849"/>
                <a:gd name="T16" fmla="*/ 329 w 1103"/>
                <a:gd name="T17" fmla="*/ 299 h 849"/>
                <a:gd name="T18" fmla="*/ 329 w 1103"/>
                <a:gd name="T19" fmla="*/ 322 h 849"/>
                <a:gd name="T20" fmla="*/ 432 w 1103"/>
                <a:gd name="T21" fmla="*/ 322 h 849"/>
                <a:gd name="T22" fmla="*/ 432 w 1103"/>
                <a:gd name="T23" fmla="*/ 352 h 849"/>
                <a:gd name="T24" fmla="*/ 454 w 1103"/>
                <a:gd name="T25" fmla="*/ 352 h 849"/>
                <a:gd name="T26" fmla="*/ 461 w 1103"/>
                <a:gd name="T27" fmla="*/ 347 h 849"/>
                <a:gd name="T28" fmla="*/ 461 w 1103"/>
                <a:gd name="T29" fmla="*/ 346 h 849"/>
                <a:gd name="T30" fmla="*/ 528 w 1103"/>
                <a:gd name="T31" fmla="*/ 246 h 849"/>
                <a:gd name="T32" fmla="*/ 558 w 1103"/>
                <a:gd name="T33" fmla="*/ 224 h 849"/>
                <a:gd name="T34" fmla="*/ 569 w 1103"/>
                <a:gd name="T35" fmla="*/ 197 h 849"/>
                <a:gd name="T36" fmla="*/ 557 w 1103"/>
                <a:gd name="T37" fmla="*/ 95 h 849"/>
                <a:gd name="T38" fmla="*/ 577 w 1103"/>
                <a:gd name="T39" fmla="*/ 28 h 849"/>
                <a:gd name="T40" fmla="*/ 640 w 1103"/>
                <a:gd name="T41" fmla="*/ 0 h 849"/>
                <a:gd name="T42" fmla="*/ 643 w 1103"/>
                <a:gd name="T43" fmla="*/ 0 h 849"/>
                <a:gd name="T44" fmla="*/ 770 w 1103"/>
                <a:gd name="T45" fmla="*/ 76 h 849"/>
                <a:gd name="T46" fmla="*/ 801 w 1103"/>
                <a:gd name="T47" fmla="*/ 215 h 849"/>
                <a:gd name="T48" fmla="*/ 780 w 1103"/>
                <a:gd name="T49" fmla="*/ 313 h 849"/>
                <a:gd name="T50" fmla="*/ 990 w 1103"/>
                <a:gd name="T51" fmla="*/ 313 h 849"/>
                <a:gd name="T52" fmla="*/ 1099 w 1103"/>
                <a:gd name="T53" fmla="*/ 409 h 849"/>
                <a:gd name="T54" fmla="*/ 1060 w 1103"/>
                <a:gd name="T55" fmla="*/ 503 h 849"/>
                <a:gd name="T56" fmla="*/ 1064 w 1103"/>
                <a:gd name="T57" fmla="*/ 534 h 849"/>
                <a:gd name="T58" fmla="*/ 1014 w 1103"/>
                <a:gd name="T59" fmla="*/ 625 h 849"/>
                <a:gd name="T60" fmla="*/ 1016 w 1103"/>
                <a:gd name="T61" fmla="*/ 648 h 849"/>
                <a:gd name="T62" fmla="*/ 1016 w 1103"/>
                <a:gd name="T63" fmla="*/ 651 h 849"/>
                <a:gd name="T64" fmla="*/ 984 w 1103"/>
                <a:gd name="T65" fmla="*/ 725 h 849"/>
                <a:gd name="T66" fmla="*/ 983 w 1103"/>
                <a:gd name="T67" fmla="*/ 726 h 849"/>
                <a:gd name="T68" fmla="*/ 983 w 1103"/>
                <a:gd name="T69" fmla="*/ 726 h 849"/>
                <a:gd name="T70" fmla="*/ 977 w 1103"/>
                <a:gd name="T71" fmla="*/ 732 h 849"/>
                <a:gd name="T72" fmla="*/ 975 w 1103"/>
                <a:gd name="T73" fmla="*/ 733 h 849"/>
                <a:gd name="T74" fmla="*/ 968 w 1103"/>
                <a:gd name="T75" fmla="*/ 738 h 849"/>
                <a:gd name="T76" fmla="*/ 966 w 1103"/>
                <a:gd name="T77" fmla="*/ 739 h 849"/>
                <a:gd name="T78" fmla="*/ 960 w 1103"/>
                <a:gd name="T79" fmla="*/ 743 h 849"/>
                <a:gd name="T80" fmla="*/ 956 w 1103"/>
                <a:gd name="T81" fmla="*/ 745 h 849"/>
                <a:gd name="T82" fmla="*/ 956 w 1103"/>
                <a:gd name="T83" fmla="*/ 745 h 849"/>
                <a:gd name="T84" fmla="*/ 953 w 1103"/>
                <a:gd name="T85" fmla="*/ 746 h 849"/>
                <a:gd name="T86" fmla="*/ 953 w 1103"/>
                <a:gd name="T87" fmla="*/ 752 h 849"/>
                <a:gd name="T88" fmla="*/ 856 w 1103"/>
                <a:gd name="T89" fmla="*/ 849 h 849"/>
                <a:gd name="T90" fmla="*/ 568 w 1103"/>
                <a:gd name="T91" fmla="*/ 849 h 849"/>
                <a:gd name="T92" fmla="*/ 490 w 1103"/>
                <a:gd name="T93" fmla="*/ 81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3" h="849">
                  <a:moveTo>
                    <a:pt x="490" y="815"/>
                  </a:moveTo>
                  <a:cubicBezTo>
                    <a:pt x="473" y="797"/>
                    <a:pt x="473" y="797"/>
                    <a:pt x="473" y="797"/>
                  </a:cubicBezTo>
                  <a:cubicBezTo>
                    <a:pt x="432" y="797"/>
                    <a:pt x="432" y="797"/>
                    <a:pt x="432" y="797"/>
                  </a:cubicBezTo>
                  <a:cubicBezTo>
                    <a:pt x="432" y="818"/>
                    <a:pt x="432" y="818"/>
                    <a:pt x="432" y="818"/>
                  </a:cubicBezTo>
                  <a:cubicBezTo>
                    <a:pt x="329" y="818"/>
                    <a:pt x="329" y="818"/>
                    <a:pt x="329" y="818"/>
                  </a:cubicBezTo>
                  <a:cubicBezTo>
                    <a:pt x="329" y="841"/>
                    <a:pt x="329" y="841"/>
                    <a:pt x="329" y="841"/>
                  </a:cubicBezTo>
                  <a:cubicBezTo>
                    <a:pt x="0" y="841"/>
                    <a:pt x="0" y="841"/>
                    <a:pt x="0" y="841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9" y="322"/>
                    <a:pt x="329" y="322"/>
                    <a:pt x="329" y="322"/>
                  </a:cubicBezTo>
                  <a:cubicBezTo>
                    <a:pt x="432" y="322"/>
                    <a:pt x="432" y="322"/>
                    <a:pt x="432" y="322"/>
                  </a:cubicBezTo>
                  <a:cubicBezTo>
                    <a:pt x="432" y="352"/>
                    <a:pt x="432" y="352"/>
                    <a:pt x="432" y="352"/>
                  </a:cubicBezTo>
                  <a:cubicBezTo>
                    <a:pt x="454" y="352"/>
                    <a:pt x="454" y="352"/>
                    <a:pt x="454" y="352"/>
                  </a:cubicBezTo>
                  <a:cubicBezTo>
                    <a:pt x="457" y="352"/>
                    <a:pt x="460" y="350"/>
                    <a:pt x="461" y="347"/>
                  </a:cubicBezTo>
                  <a:cubicBezTo>
                    <a:pt x="461" y="346"/>
                    <a:pt x="461" y="346"/>
                    <a:pt x="461" y="346"/>
                  </a:cubicBezTo>
                  <a:cubicBezTo>
                    <a:pt x="471" y="306"/>
                    <a:pt x="495" y="271"/>
                    <a:pt x="528" y="246"/>
                  </a:cubicBezTo>
                  <a:cubicBezTo>
                    <a:pt x="558" y="224"/>
                    <a:pt x="558" y="224"/>
                    <a:pt x="558" y="224"/>
                  </a:cubicBezTo>
                  <a:cubicBezTo>
                    <a:pt x="566" y="217"/>
                    <a:pt x="571" y="207"/>
                    <a:pt x="569" y="197"/>
                  </a:cubicBezTo>
                  <a:cubicBezTo>
                    <a:pt x="557" y="95"/>
                    <a:pt x="557" y="95"/>
                    <a:pt x="557" y="95"/>
                  </a:cubicBezTo>
                  <a:cubicBezTo>
                    <a:pt x="554" y="71"/>
                    <a:pt x="561" y="47"/>
                    <a:pt x="577" y="28"/>
                  </a:cubicBezTo>
                  <a:cubicBezTo>
                    <a:pt x="593" y="11"/>
                    <a:pt x="616" y="0"/>
                    <a:pt x="640" y="0"/>
                  </a:cubicBezTo>
                  <a:cubicBezTo>
                    <a:pt x="641" y="0"/>
                    <a:pt x="642" y="0"/>
                    <a:pt x="643" y="0"/>
                  </a:cubicBezTo>
                  <a:cubicBezTo>
                    <a:pt x="700" y="2"/>
                    <a:pt x="746" y="30"/>
                    <a:pt x="770" y="76"/>
                  </a:cubicBezTo>
                  <a:cubicBezTo>
                    <a:pt x="789" y="112"/>
                    <a:pt x="799" y="159"/>
                    <a:pt x="801" y="215"/>
                  </a:cubicBezTo>
                  <a:cubicBezTo>
                    <a:pt x="802" y="249"/>
                    <a:pt x="795" y="282"/>
                    <a:pt x="780" y="313"/>
                  </a:cubicBezTo>
                  <a:cubicBezTo>
                    <a:pt x="990" y="313"/>
                    <a:pt x="990" y="313"/>
                    <a:pt x="990" y="313"/>
                  </a:cubicBezTo>
                  <a:cubicBezTo>
                    <a:pt x="1045" y="313"/>
                    <a:pt x="1094" y="354"/>
                    <a:pt x="1099" y="409"/>
                  </a:cubicBezTo>
                  <a:cubicBezTo>
                    <a:pt x="1103" y="446"/>
                    <a:pt x="1087" y="481"/>
                    <a:pt x="1060" y="503"/>
                  </a:cubicBezTo>
                  <a:cubicBezTo>
                    <a:pt x="1063" y="513"/>
                    <a:pt x="1064" y="524"/>
                    <a:pt x="1064" y="534"/>
                  </a:cubicBezTo>
                  <a:cubicBezTo>
                    <a:pt x="1064" y="572"/>
                    <a:pt x="1045" y="606"/>
                    <a:pt x="1014" y="625"/>
                  </a:cubicBezTo>
                  <a:cubicBezTo>
                    <a:pt x="1015" y="633"/>
                    <a:pt x="1016" y="641"/>
                    <a:pt x="1016" y="648"/>
                  </a:cubicBezTo>
                  <a:cubicBezTo>
                    <a:pt x="1016" y="649"/>
                    <a:pt x="1016" y="650"/>
                    <a:pt x="1016" y="651"/>
                  </a:cubicBezTo>
                  <a:cubicBezTo>
                    <a:pt x="1015" y="679"/>
                    <a:pt x="1004" y="705"/>
                    <a:pt x="984" y="725"/>
                  </a:cubicBezTo>
                  <a:cubicBezTo>
                    <a:pt x="983" y="726"/>
                    <a:pt x="983" y="726"/>
                    <a:pt x="983" y="726"/>
                  </a:cubicBezTo>
                  <a:cubicBezTo>
                    <a:pt x="983" y="726"/>
                    <a:pt x="983" y="726"/>
                    <a:pt x="983" y="726"/>
                  </a:cubicBezTo>
                  <a:cubicBezTo>
                    <a:pt x="981" y="728"/>
                    <a:pt x="979" y="730"/>
                    <a:pt x="977" y="732"/>
                  </a:cubicBezTo>
                  <a:cubicBezTo>
                    <a:pt x="976" y="732"/>
                    <a:pt x="975" y="733"/>
                    <a:pt x="975" y="733"/>
                  </a:cubicBezTo>
                  <a:cubicBezTo>
                    <a:pt x="973" y="734"/>
                    <a:pt x="971" y="736"/>
                    <a:pt x="968" y="738"/>
                  </a:cubicBezTo>
                  <a:cubicBezTo>
                    <a:pt x="968" y="738"/>
                    <a:pt x="967" y="739"/>
                    <a:pt x="966" y="739"/>
                  </a:cubicBezTo>
                  <a:cubicBezTo>
                    <a:pt x="964" y="740"/>
                    <a:pt x="962" y="742"/>
                    <a:pt x="960" y="743"/>
                  </a:cubicBezTo>
                  <a:cubicBezTo>
                    <a:pt x="959" y="744"/>
                    <a:pt x="957" y="744"/>
                    <a:pt x="956" y="745"/>
                  </a:cubicBezTo>
                  <a:cubicBezTo>
                    <a:pt x="956" y="745"/>
                    <a:pt x="956" y="745"/>
                    <a:pt x="956" y="745"/>
                  </a:cubicBezTo>
                  <a:cubicBezTo>
                    <a:pt x="955" y="745"/>
                    <a:pt x="954" y="746"/>
                    <a:pt x="953" y="746"/>
                  </a:cubicBezTo>
                  <a:cubicBezTo>
                    <a:pt x="953" y="748"/>
                    <a:pt x="953" y="750"/>
                    <a:pt x="953" y="752"/>
                  </a:cubicBezTo>
                  <a:cubicBezTo>
                    <a:pt x="953" y="806"/>
                    <a:pt x="910" y="849"/>
                    <a:pt x="856" y="849"/>
                  </a:cubicBezTo>
                  <a:cubicBezTo>
                    <a:pt x="568" y="849"/>
                    <a:pt x="568" y="849"/>
                    <a:pt x="568" y="849"/>
                  </a:cubicBezTo>
                  <a:cubicBezTo>
                    <a:pt x="539" y="849"/>
                    <a:pt x="510" y="837"/>
                    <a:pt x="490" y="8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6" name="íṩļíḑé">
              <a:extLst>
                <a:ext uri="{FF2B5EF4-FFF2-40B4-BE49-F238E27FC236}">
                  <a16:creationId xmlns:a16="http://schemas.microsoft.com/office/drawing/2014/main" id="{7726F38D-2B48-8C8B-C488-DD2F65B5CB96}"/>
                </a:ext>
              </a:extLst>
            </p:cNvPr>
            <p:cNvSpPr/>
            <p:nvPr/>
          </p:nvSpPr>
          <p:spPr bwMode="auto">
            <a:xfrm>
              <a:off x="86338" y="2391248"/>
              <a:ext cx="2972033" cy="2247848"/>
            </a:xfrm>
            <a:custGeom>
              <a:avLst/>
              <a:gdLst>
                <a:gd name="T0" fmla="*/ 475 w 1044"/>
                <a:gd name="T1" fmla="*/ 757 h 791"/>
                <a:gd name="T2" fmla="*/ 458 w 1044"/>
                <a:gd name="T3" fmla="*/ 739 h 791"/>
                <a:gd name="T4" fmla="*/ 375 w 1044"/>
                <a:gd name="T5" fmla="*/ 739 h 791"/>
                <a:gd name="T6" fmla="*/ 375 w 1044"/>
                <a:gd name="T7" fmla="*/ 761 h 791"/>
                <a:gd name="T8" fmla="*/ 272 w 1044"/>
                <a:gd name="T9" fmla="*/ 761 h 791"/>
                <a:gd name="T10" fmla="*/ 272 w 1044"/>
                <a:gd name="T11" fmla="*/ 783 h 791"/>
                <a:gd name="T12" fmla="*/ 0 w 1044"/>
                <a:gd name="T13" fmla="*/ 783 h 791"/>
                <a:gd name="T14" fmla="*/ 0 w 1044"/>
                <a:gd name="T15" fmla="*/ 299 h 791"/>
                <a:gd name="T16" fmla="*/ 272 w 1044"/>
                <a:gd name="T17" fmla="*/ 299 h 791"/>
                <a:gd name="T18" fmla="*/ 272 w 1044"/>
                <a:gd name="T19" fmla="*/ 322 h 791"/>
                <a:gd name="T20" fmla="*/ 375 w 1044"/>
                <a:gd name="T21" fmla="*/ 322 h 791"/>
                <a:gd name="T22" fmla="*/ 375 w 1044"/>
                <a:gd name="T23" fmla="*/ 351 h 791"/>
                <a:gd name="T24" fmla="*/ 426 w 1044"/>
                <a:gd name="T25" fmla="*/ 351 h 791"/>
                <a:gd name="T26" fmla="*/ 460 w 1044"/>
                <a:gd name="T27" fmla="*/ 325 h 791"/>
                <a:gd name="T28" fmla="*/ 460 w 1044"/>
                <a:gd name="T29" fmla="*/ 324 h 791"/>
                <a:gd name="T30" fmla="*/ 517 w 1044"/>
                <a:gd name="T31" fmla="*/ 240 h 791"/>
                <a:gd name="T32" fmla="*/ 547 w 1044"/>
                <a:gd name="T33" fmla="*/ 217 h 791"/>
                <a:gd name="T34" fmla="*/ 570 w 1044"/>
                <a:gd name="T35" fmla="*/ 164 h 791"/>
                <a:gd name="T36" fmla="*/ 557 w 1044"/>
                <a:gd name="T37" fmla="*/ 64 h 791"/>
                <a:gd name="T38" fmla="*/ 560 w 1044"/>
                <a:gd name="T39" fmla="*/ 36 h 791"/>
                <a:gd name="T40" fmla="*/ 612 w 1044"/>
                <a:gd name="T41" fmla="*/ 0 h 791"/>
                <a:gd name="T42" fmla="*/ 614 w 1044"/>
                <a:gd name="T43" fmla="*/ 0 h 791"/>
                <a:gd name="T44" fmla="*/ 717 w 1044"/>
                <a:gd name="T45" fmla="*/ 61 h 791"/>
                <a:gd name="T46" fmla="*/ 744 w 1044"/>
                <a:gd name="T47" fmla="*/ 186 h 791"/>
                <a:gd name="T48" fmla="*/ 711 w 1044"/>
                <a:gd name="T49" fmla="*/ 296 h 791"/>
                <a:gd name="T50" fmla="*/ 700 w 1044"/>
                <a:gd name="T51" fmla="*/ 312 h 791"/>
                <a:gd name="T52" fmla="*/ 962 w 1044"/>
                <a:gd name="T53" fmla="*/ 312 h 791"/>
                <a:gd name="T54" fmla="*/ 1043 w 1044"/>
                <a:gd name="T55" fmla="*/ 388 h 791"/>
                <a:gd name="T56" fmla="*/ 996 w 1044"/>
                <a:gd name="T57" fmla="*/ 463 h 791"/>
                <a:gd name="T58" fmla="*/ 1008 w 1044"/>
                <a:gd name="T59" fmla="*/ 505 h 791"/>
                <a:gd name="T60" fmla="*/ 950 w 1044"/>
                <a:gd name="T61" fmla="*/ 581 h 791"/>
                <a:gd name="T62" fmla="*/ 959 w 1044"/>
                <a:gd name="T63" fmla="*/ 619 h 791"/>
                <a:gd name="T64" fmla="*/ 959 w 1044"/>
                <a:gd name="T65" fmla="*/ 621 h 791"/>
                <a:gd name="T66" fmla="*/ 936 w 1044"/>
                <a:gd name="T67" fmla="*/ 675 h 791"/>
                <a:gd name="T68" fmla="*/ 936 w 1044"/>
                <a:gd name="T69" fmla="*/ 676 h 791"/>
                <a:gd name="T70" fmla="*/ 935 w 1044"/>
                <a:gd name="T71" fmla="*/ 676 h 791"/>
                <a:gd name="T72" fmla="*/ 931 w 1044"/>
                <a:gd name="T73" fmla="*/ 680 h 791"/>
                <a:gd name="T74" fmla="*/ 929 w 1044"/>
                <a:gd name="T75" fmla="*/ 681 h 791"/>
                <a:gd name="T76" fmla="*/ 924 w 1044"/>
                <a:gd name="T77" fmla="*/ 685 h 791"/>
                <a:gd name="T78" fmla="*/ 923 w 1044"/>
                <a:gd name="T79" fmla="*/ 686 h 791"/>
                <a:gd name="T80" fmla="*/ 918 w 1044"/>
                <a:gd name="T81" fmla="*/ 689 h 791"/>
                <a:gd name="T82" fmla="*/ 916 w 1044"/>
                <a:gd name="T83" fmla="*/ 690 h 791"/>
                <a:gd name="T84" fmla="*/ 916 w 1044"/>
                <a:gd name="T85" fmla="*/ 690 h 791"/>
                <a:gd name="T86" fmla="*/ 911 w 1044"/>
                <a:gd name="T87" fmla="*/ 692 h 791"/>
                <a:gd name="T88" fmla="*/ 909 w 1044"/>
                <a:gd name="T89" fmla="*/ 693 h 791"/>
                <a:gd name="T90" fmla="*/ 908 w 1044"/>
                <a:gd name="T91" fmla="*/ 693 h 791"/>
                <a:gd name="T92" fmla="*/ 904 w 1044"/>
                <a:gd name="T93" fmla="*/ 695 h 791"/>
                <a:gd name="T94" fmla="*/ 901 w 1044"/>
                <a:gd name="T95" fmla="*/ 695 h 791"/>
                <a:gd name="T96" fmla="*/ 900 w 1044"/>
                <a:gd name="T97" fmla="*/ 696 h 791"/>
                <a:gd name="T98" fmla="*/ 897 w 1044"/>
                <a:gd name="T99" fmla="*/ 696 h 791"/>
                <a:gd name="T100" fmla="*/ 892 w 1044"/>
                <a:gd name="T101" fmla="*/ 697 h 791"/>
                <a:gd name="T102" fmla="*/ 891 w 1044"/>
                <a:gd name="T103" fmla="*/ 697 h 791"/>
                <a:gd name="T104" fmla="*/ 896 w 1044"/>
                <a:gd name="T105" fmla="*/ 727 h 791"/>
                <a:gd name="T106" fmla="*/ 827 w 1044"/>
                <a:gd name="T107" fmla="*/ 791 h 791"/>
                <a:gd name="T108" fmla="*/ 553 w 1044"/>
                <a:gd name="T109" fmla="*/ 791 h 791"/>
                <a:gd name="T110" fmla="*/ 475 w 1044"/>
                <a:gd name="T111" fmla="*/ 757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4" h="791">
                  <a:moveTo>
                    <a:pt x="475" y="757"/>
                  </a:moveTo>
                  <a:cubicBezTo>
                    <a:pt x="458" y="739"/>
                    <a:pt x="458" y="739"/>
                    <a:pt x="458" y="739"/>
                  </a:cubicBezTo>
                  <a:cubicBezTo>
                    <a:pt x="375" y="739"/>
                    <a:pt x="375" y="739"/>
                    <a:pt x="375" y="739"/>
                  </a:cubicBezTo>
                  <a:cubicBezTo>
                    <a:pt x="375" y="761"/>
                    <a:pt x="375" y="761"/>
                    <a:pt x="375" y="761"/>
                  </a:cubicBezTo>
                  <a:cubicBezTo>
                    <a:pt x="272" y="761"/>
                    <a:pt x="272" y="761"/>
                    <a:pt x="272" y="761"/>
                  </a:cubicBezTo>
                  <a:cubicBezTo>
                    <a:pt x="272" y="783"/>
                    <a:pt x="272" y="783"/>
                    <a:pt x="272" y="783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72" y="299"/>
                    <a:pt x="272" y="299"/>
                    <a:pt x="272" y="299"/>
                  </a:cubicBezTo>
                  <a:cubicBezTo>
                    <a:pt x="272" y="322"/>
                    <a:pt x="272" y="322"/>
                    <a:pt x="272" y="322"/>
                  </a:cubicBezTo>
                  <a:cubicBezTo>
                    <a:pt x="375" y="322"/>
                    <a:pt x="375" y="322"/>
                    <a:pt x="375" y="322"/>
                  </a:cubicBezTo>
                  <a:cubicBezTo>
                    <a:pt x="375" y="351"/>
                    <a:pt x="375" y="351"/>
                    <a:pt x="375" y="351"/>
                  </a:cubicBezTo>
                  <a:cubicBezTo>
                    <a:pt x="426" y="351"/>
                    <a:pt x="426" y="351"/>
                    <a:pt x="426" y="351"/>
                  </a:cubicBezTo>
                  <a:cubicBezTo>
                    <a:pt x="442" y="351"/>
                    <a:pt x="456" y="341"/>
                    <a:pt x="460" y="325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9" y="291"/>
                    <a:pt x="489" y="261"/>
                    <a:pt x="517" y="240"/>
                  </a:cubicBezTo>
                  <a:cubicBezTo>
                    <a:pt x="547" y="217"/>
                    <a:pt x="547" y="217"/>
                    <a:pt x="547" y="217"/>
                  </a:cubicBezTo>
                  <a:cubicBezTo>
                    <a:pt x="564" y="205"/>
                    <a:pt x="572" y="185"/>
                    <a:pt x="570" y="164"/>
                  </a:cubicBezTo>
                  <a:cubicBezTo>
                    <a:pt x="557" y="64"/>
                    <a:pt x="557" y="64"/>
                    <a:pt x="557" y="64"/>
                  </a:cubicBezTo>
                  <a:cubicBezTo>
                    <a:pt x="556" y="55"/>
                    <a:pt x="557" y="45"/>
                    <a:pt x="560" y="36"/>
                  </a:cubicBezTo>
                  <a:cubicBezTo>
                    <a:pt x="569" y="14"/>
                    <a:pt x="590" y="0"/>
                    <a:pt x="612" y="0"/>
                  </a:cubicBezTo>
                  <a:cubicBezTo>
                    <a:pt x="612" y="0"/>
                    <a:pt x="613" y="0"/>
                    <a:pt x="614" y="0"/>
                  </a:cubicBezTo>
                  <a:cubicBezTo>
                    <a:pt x="661" y="2"/>
                    <a:pt x="697" y="23"/>
                    <a:pt x="717" y="61"/>
                  </a:cubicBezTo>
                  <a:cubicBezTo>
                    <a:pt x="734" y="92"/>
                    <a:pt x="743" y="135"/>
                    <a:pt x="744" y="186"/>
                  </a:cubicBezTo>
                  <a:cubicBezTo>
                    <a:pt x="745" y="225"/>
                    <a:pt x="734" y="264"/>
                    <a:pt x="711" y="296"/>
                  </a:cubicBezTo>
                  <a:cubicBezTo>
                    <a:pt x="707" y="303"/>
                    <a:pt x="703" y="308"/>
                    <a:pt x="700" y="312"/>
                  </a:cubicBezTo>
                  <a:cubicBezTo>
                    <a:pt x="962" y="312"/>
                    <a:pt x="962" y="312"/>
                    <a:pt x="962" y="312"/>
                  </a:cubicBezTo>
                  <a:cubicBezTo>
                    <a:pt x="1005" y="312"/>
                    <a:pt x="1041" y="346"/>
                    <a:pt x="1043" y="388"/>
                  </a:cubicBezTo>
                  <a:cubicBezTo>
                    <a:pt x="1044" y="422"/>
                    <a:pt x="1024" y="451"/>
                    <a:pt x="996" y="463"/>
                  </a:cubicBezTo>
                  <a:cubicBezTo>
                    <a:pt x="1003" y="475"/>
                    <a:pt x="1008" y="490"/>
                    <a:pt x="1008" y="505"/>
                  </a:cubicBezTo>
                  <a:cubicBezTo>
                    <a:pt x="1008" y="542"/>
                    <a:pt x="983" y="572"/>
                    <a:pt x="950" y="581"/>
                  </a:cubicBezTo>
                  <a:cubicBezTo>
                    <a:pt x="956" y="593"/>
                    <a:pt x="959" y="606"/>
                    <a:pt x="959" y="619"/>
                  </a:cubicBezTo>
                  <a:cubicBezTo>
                    <a:pt x="959" y="620"/>
                    <a:pt x="959" y="621"/>
                    <a:pt x="959" y="621"/>
                  </a:cubicBezTo>
                  <a:cubicBezTo>
                    <a:pt x="959" y="642"/>
                    <a:pt x="951" y="661"/>
                    <a:pt x="936" y="675"/>
                  </a:cubicBezTo>
                  <a:cubicBezTo>
                    <a:pt x="936" y="676"/>
                    <a:pt x="936" y="676"/>
                    <a:pt x="936" y="676"/>
                  </a:cubicBezTo>
                  <a:cubicBezTo>
                    <a:pt x="935" y="676"/>
                    <a:pt x="935" y="676"/>
                    <a:pt x="935" y="676"/>
                  </a:cubicBezTo>
                  <a:cubicBezTo>
                    <a:pt x="934" y="678"/>
                    <a:pt x="932" y="679"/>
                    <a:pt x="931" y="680"/>
                  </a:cubicBezTo>
                  <a:cubicBezTo>
                    <a:pt x="930" y="681"/>
                    <a:pt x="930" y="681"/>
                    <a:pt x="929" y="681"/>
                  </a:cubicBezTo>
                  <a:cubicBezTo>
                    <a:pt x="928" y="682"/>
                    <a:pt x="926" y="684"/>
                    <a:pt x="924" y="685"/>
                  </a:cubicBezTo>
                  <a:cubicBezTo>
                    <a:pt x="924" y="685"/>
                    <a:pt x="923" y="686"/>
                    <a:pt x="923" y="686"/>
                  </a:cubicBezTo>
                  <a:cubicBezTo>
                    <a:pt x="921" y="687"/>
                    <a:pt x="920" y="688"/>
                    <a:pt x="918" y="689"/>
                  </a:cubicBezTo>
                  <a:cubicBezTo>
                    <a:pt x="917" y="689"/>
                    <a:pt x="917" y="689"/>
                    <a:pt x="916" y="690"/>
                  </a:cubicBezTo>
                  <a:cubicBezTo>
                    <a:pt x="916" y="690"/>
                    <a:pt x="916" y="690"/>
                    <a:pt x="916" y="690"/>
                  </a:cubicBezTo>
                  <a:cubicBezTo>
                    <a:pt x="914" y="691"/>
                    <a:pt x="913" y="691"/>
                    <a:pt x="911" y="692"/>
                  </a:cubicBezTo>
                  <a:cubicBezTo>
                    <a:pt x="910" y="692"/>
                    <a:pt x="910" y="693"/>
                    <a:pt x="909" y="693"/>
                  </a:cubicBezTo>
                  <a:cubicBezTo>
                    <a:pt x="908" y="693"/>
                    <a:pt x="908" y="693"/>
                    <a:pt x="908" y="693"/>
                  </a:cubicBezTo>
                  <a:cubicBezTo>
                    <a:pt x="907" y="694"/>
                    <a:pt x="905" y="694"/>
                    <a:pt x="904" y="695"/>
                  </a:cubicBezTo>
                  <a:cubicBezTo>
                    <a:pt x="903" y="695"/>
                    <a:pt x="902" y="695"/>
                    <a:pt x="901" y="695"/>
                  </a:cubicBezTo>
                  <a:cubicBezTo>
                    <a:pt x="900" y="696"/>
                    <a:pt x="900" y="696"/>
                    <a:pt x="900" y="696"/>
                  </a:cubicBezTo>
                  <a:cubicBezTo>
                    <a:pt x="899" y="696"/>
                    <a:pt x="898" y="696"/>
                    <a:pt x="897" y="696"/>
                  </a:cubicBezTo>
                  <a:cubicBezTo>
                    <a:pt x="895" y="697"/>
                    <a:pt x="894" y="697"/>
                    <a:pt x="892" y="697"/>
                  </a:cubicBezTo>
                  <a:cubicBezTo>
                    <a:pt x="891" y="697"/>
                    <a:pt x="891" y="697"/>
                    <a:pt x="891" y="697"/>
                  </a:cubicBezTo>
                  <a:cubicBezTo>
                    <a:pt x="895" y="706"/>
                    <a:pt x="897" y="716"/>
                    <a:pt x="896" y="727"/>
                  </a:cubicBezTo>
                  <a:cubicBezTo>
                    <a:pt x="894" y="763"/>
                    <a:pt x="863" y="791"/>
                    <a:pt x="827" y="791"/>
                  </a:cubicBezTo>
                  <a:cubicBezTo>
                    <a:pt x="553" y="791"/>
                    <a:pt x="553" y="791"/>
                    <a:pt x="553" y="791"/>
                  </a:cubicBezTo>
                  <a:cubicBezTo>
                    <a:pt x="523" y="791"/>
                    <a:pt x="495" y="779"/>
                    <a:pt x="475" y="757"/>
                  </a:cubicBezTo>
                </a:path>
              </a:pathLst>
            </a:custGeom>
            <a:solidFill>
              <a:srgbClr val="245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7" name="i$ḻïḋê">
              <a:extLst>
                <a:ext uri="{FF2B5EF4-FFF2-40B4-BE49-F238E27FC236}">
                  <a16:creationId xmlns:a16="http://schemas.microsoft.com/office/drawing/2014/main" id="{2E457918-BB40-FBB1-1026-E23DE52A8DBA}"/>
                </a:ext>
              </a:extLst>
            </p:cNvPr>
            <p:cNvSpPr/>
            <p:nvPr/>
          </p:nvSpPr>
          <p:spPr bwMode="auto">
            <a:xfrm>
              <a:off x="972060" y="2451483"/>
              <a:ext cx="2027444" cy="2127379"/>
            </a:xfrm>
            <a:custGeom>
              <a:avLst/>
              <a:gdLst>
                <a:gd name="T0" fmla="*/ 710 w 712"/>
                <a:gd name="T1" fmla="*/ 367 h 749"/>
                <a:gd name="T2" fmla="*/ 652 w 712"/>
                <a:gd name="T3" fmla="*/ 313 h 749"/>
                <a:gd name="T4" fmla="*/ 603 w 712"/>
                <a:gd name="T5" fmla="*/ 313 h 749"/>
                <a:gd name="T6" fmla="*/ 488 w 712"/>
                <a:gd name="T7" fmla="*/ 313 h 749"/>
                <a:gd name="T8" fmla="*/ 354 w 712"/>
                <a:gd name="T9" fmla="*/ 313 h 749"/>
                <a:gd name="T10" fmla="*/ 383 w 712"/>
                <a:gd name="T11" fmla="*/ 262 h 749"/>
                <a:gd name="T12" fmla="*/ 412 w 712"/>
                <a:gd name="T13" fmla="*/ 165 h 749"/>
                <a:gd name="T14" fmla="*/ 387 w 712"/>
                <a:gd name="T15" fmla="*/ 50 h 749"/>
                <a:gd name="T16" fmla="*/ 303 w 712"/>
                <a:gd name="T17" fmla="*/ 0 h 749"/>
                <a:gd name="T18" fmla="*/ 268 w 712"/>
                <a:gd name="T19" fmla="*/ 39 h 749"/>
                <a:gd name="T20" fmla="*/ 280 w 712"/>
                <a:gd name="T21" fmla="*/ 141 h 749"/>
                <a:gd name="T22" fmla="*/ 249 w 712"/>
                <a:gd name="T23" fmla="*/ 214 h 749"/>
                <a:gd name="T24" fmla="*/ 219 w 712"/>
                <a:gd name="T25" fmla="*/ 237 h 749"/>
                <a:gd name="T26" fmla="*/ 170 w 712"/>
                <a:gd name="T27" fmla="*/ 309 h 749"/>
                <a:gd name="T28" fmla="*/ 170 w 712"/>
                <a:gd name="T29" fmla="*/ 309 h 749"/>
                <a:gd name="T30" fmla="*/ 115 w 712"/>
                <a:gd name="T31" fmla="*/ 352 h 749"/>
                <a:gd name="T32" fmla="*/ 0 w 712"/>
                <a:gd name="T33" fmla="*/ 352 h 749"/>
                <a:gd name="T34" fmla="*/ 13 w 712"/>
                <a:gd name="T35" fmla="*/ 697 h 749"/>
                <a:gd name="T36" fmla="*/ 156 w 712"/>
                <a:gd name="T37" fmla="*/ 697 h 749"/>
                <a:gd name="T38" fmla="*/ 173 w 712"/>
                <a:gd name="T39" fmla="*/ 715 h 749"/>
                <a:gd name="T40" fmla="*/ 251 w 712"/>
                <a:gd name="T41" fmla="*/ 749 h 749"/>
                <a:gd name="T42" fmla="*/ 504 w 712"/>
                <a:gd name="T43" fmla="*/ 749 h 749"/>
                <a:gd name="T44" fmla="*/ 493 w 712"/>
                <a:gd name="T45" fmla="*/ 749 h 749"/>
                <a:gd name="T46" fmla="*/ 516 w 712"/>
                <a:gd name="T47" fmla="*/ 749 h 749"/>
                <a:gd name="T48" fmla="*/ 564 w 712"/>
                <a:gd name="T49" fmla="*/ 704 h 749"/>
                <a:gd name="T50" fmla="*/ 517 w 712"/>
                <a:gd name="T51" fmla="*/ 656 h 749"/>
                <a:gd name="T52" fmla="*/ 568 w 712"/>
                <a:gd name="T53" fmla="*/ 656 h 749"/>
                <a:gd name="T54" fmla="*/ 627 w 712"/>
                <a:gd name="T55" fmla="*/ 601 h 749"/>
                <a:gd name="T56" fmla="*/ 570 w 712"/>
                <a:gd name="T57" fmla="*/ 541 h 749"/>
                <a:gd name="T58" fmla="*/ 616 w 712"/>
                <a:gd name="T59" fmla="*/ 541 h 749"/>
                <a:gd name="T60" fmla="*/ 675 w 712"/>
                <a:gd name="T61" fmla="*/ 487 h 749"/>
                <a:gd name="T62" fmla="*/ 618 w 712"/>
                <a:gd name="T63" fmla="*/ 427 h 749"/>
                <a:gd name="T64" fmla="*/ 653 w 712"/>
                <a:gd name="T65" fmla="*/ 427 h 749"/>
                <a:gd name="T66" fmla="*/ 710 w 712"/>
                <a:gd name="T67" fmla="*/ 36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49">
                  <a:moveTo>
                    <a:pt x="710" y="367"/>
                  </a:moveTo>
                  <a:cubicBezTo>
                    <a:pt x="709" y="337"/>
                    <a:pt x="682" y="313"/>
                    <a:pt x="652" y="313"/>
                  </a:cubicBezTo>
                  <a:cubicBezTo>
                    <a:pt x="603" y="313"/>
                    <a:pt x="603" y="313"/>
                    <a:pt x="603" y="313"/>
                  </a:cubicBezTo>
                  <a:cubicBezTo>
                    <a:pt x="603" y="313"/>
                    <a:pt x="550" y="313"/>
                    <a:pt x="488" y="313"/>
                  </a:cubicBezTo>
                  <a:cubicBezTo>
                    <a:pt x="400" y="313"/>
                    <a:pt x="360" y="313"/>
                    <a:pt x="354" y="313"/>
                  </a:cubicBezTo>
                  <a:cubicBezTo>
                    <a:pt x="349" y="313"/>
                    <a:pt x="366" y="286"/>
                    <a:pt x="383" y="262"/>
                  </a:cubicBezTo>
                  <a:cubicBezTo>
                    <a:pt x="403" y="234"/>
                    <a:pt x="413" y="200"/>
                    <a:pt x="412" y="165"/>
                  </a:cubicBezTo>
                  <a:cubicBezTo>
                    <a:pt x="411" y="130"/>
                    <a:pt x="405" y="84"/>
                    <a:pt x="387" y="50"/>
                  </a:cubicBezTo>
                  <a:cubicBezTo>
                    <a:pt x="367" y="11"/>
                    <a:pt x="331" y="2"/>
                    <a:pt x="303" y="0"/>
                  </a:cubicBezTo>
                  <a:cubicBezTo>
                    <a:pt x="282" y="0"/>
                    <a:pt x="265" y="18"/>
                    <a:pt x="268" y="39"/>
                  </a:cubicBezTo>
                  <a:cubicBezTo>
                    <a:pt x="280" y="141"/>
                    <a:pt x="280" y="141"/>
                    <a:pt x="280" y="141"/>
                  </a:cubicBezTo>
                  <a:cubicBezTo>
                    <a:pt x="284" y="169"/>
                    <a:pt x="272" y="197"/>
                    <a:pt x="249" y="214"/>
                  </a:cubicBezTo>
                  <a:cubicBezTo>
                    <a:pt x="219" y="237"/>
                    <a:pt x="219" y="237"/>
                    <a:pt x="219" y="237"/>
                  </a:cubicBezTo>
                  <a:cubicBezTo>
                    <a:pt x="195" y="254"/>
                    <a:pt x="178" y="280"/>
                    <a:pt x="170" y="309"/>
                  </a:cubicBezTo>
                  <a:cubicBezTo>
                    <a:pt x="170" y="309"/>
                    <a:pt x="170" y="309"/>
                    <a:pt x="170" y="309"/>
                  </a:cubicBezTo>
                  <a:cubicBezTo>
                    <a:pt x="164" y="334"/>
                    <a:pt x="141" y="352"/>
                    <a:pt x="115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3" y="697"/>
                    <a:pt x="13" y="697"/>
                    <a:pt x="13" y="697"/>
                  </a:cubicBezTo>
                  <a:cubicBezTo>
                    <a:pt x="156" y="697"/>
                    <a:pt x="156" y="697"/>
                    <a:pt x="156" y="697"/>
                  </a:cubicBezTo>
                  <a:cubicBezTo>
                    <a:pt x="173" y="715"/>
                    <a:pt x="173" y="715"/>
                    <a:pt x="173" y="715"/>
                  </a:cubicBezTo>
                  <a:cubicBezTo>
                    <a:pt x="193" y="737"/>
                    <a:pt x="221" y="749"/>
                    <a:pt x="251" y="749"/>
                  </a:cubicBezTo>
                  <a:cubicBezTo>
                    <a:pt x="504" y="749"/>
                    <a:pt x="504" y="749"/>
                    <a:pt x="504" y="749"/>
                  </a:cubicBezTo>
                  <a:cubicBezTo>
                    <a:pt x="493" y="749"/>
                    <a:pt x="493" y="749"/>
                    <a:pt x="493" y="749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41" y="749"/>
                    <a:pt x="563" y="729"/>
                    <a:pt x="564" y="704"/>
                  </a:cubicBezTo>
                  <a:cubicBezTo>
                    <a:pt x="565" y="678"/>
                    <a:pt x="544" y="656"/>
                    <a:pt x="517" y="656"/>
                  </a:cubicBezTo>
                  <a:cubicBezTo>
                    <a:pt x="568" y="656"/>
                    <a:pt x="568" y="656"/>
                    <a:pt x="568" y="656"/>
                  </a:cubicBezTo>
                  <a:cubicBezTo>
                    <a:pt x="599" y="656"/>
                    <a:pt x="625" y="632"/>
                    <a:pt x="627" y="601"/>
                  </a:cubicBezTo>
                  <a:cubicBezTo>
                    <a:pt x="628" y="568"/>
                    <a:pt x="602" y="541"/>
                    <a:pt x="570" y="541"/>
                  </a:cubicBezTo>
                  <a:cubicBezTo>
                    <a:pt x="616" y="541"/>
                    <a:pt x="616" y="541"/>
                    <a:pt x="616" y="541"/>
                  </a:cubicBezTo>
                  <a:cubicBezTo>
                    <a:pt x="647" y="541"/>
                    <a:pt x="674" y="518"/>
                    <a:pt x="675" y="487"/>
                  </a:cubicBezTo>
                  <a:cubicBezTo>
                    <a:pt x="677" y="454"/>
                    <a:pt x="651" y="427"/>
                    <a:pt x="618" y="427"/>
                  </a:cubicBezTo>
                  <a:cubicBezTo>
                    <a:pt x="653" y="427"/>
                    <a:pt x="653" y="427"/>
                    <a:pt x="653" y="427"/>
                  </a:cubicBezTo>
                  <a:cubicBezTo>
                    <a:pt x="686" y="427"/>
                    <a:pt x="712" y="400"/>
                    <a:pt x="71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8" name="işḻidè">
              <a:extLst>
                <a:ext uri="{FF2B5EF4-FFF2-40B4-BE49-F238E27FC236}">
                  <a16:creationId xmlns:a16="http://schemas.microsoft.com/office/drawing/2014/main" id="{F54915B0-1447-2DDC-4BA1-BC64A23D5E62}"/>
                </a:ext>
              </a:extLst>
            </p:cNvPr>
            <p:cNvSpPr/>
            <p:nvPr/>
          </p:nvSpPr>
          <p:spPr bwMode="auto">
            <a:xfrm>
              <a:off x="2443703" y="4314651"/>
              <a:ext cx="136897" cy="261474"/>
            </a:xfrm>
            <a:custGeom>
              <a:avLst/>
              <a:gdLst>
                <a:gd name="T0" fmla="*/ 0 w 48"/>
                <a:gd name="T1" fmla="*/ 0 h 92"/>
                <a:gd name="T2" fmla="*/ 0 w 48"/>
                <a:gd name="T3" fmla="*/ 0 h 92"/>
                <a:gd name="T4" fmla="*/ 47 w 48"/>
                <a:gd name="T5" fmla="*/ 48 h 92"/>
                <a:gd name="T6" fmla="*/ 6 w 48"/>
                <a:gd name="T7" fmla="*/ 92 h 92"/>
                <a:gd name="T8" fmla="*/ 47 w 48"/>
                <a:gd name="T9" fmla="*/ 48 h 92"/>
                <a:gd name="T10" fmla="*/ 0 w 48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9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48" y="22"/>
                    <a:pt x="47" y="48"/>
                  </a:cubicBezTo>
                  <a:cubicBezTo>
                    <a:pt x="46" y="71"/>
                    <a:pt x="28" y="89"/>
                    <a:pt x="6" y="92"/>
                  </a:cubicBezTo>
                  <a:cubicBezTo>
                    <a:pt x="28" y="89"/>
                    <a:pt x="46" y="71"/>
                    <a:pt x="47" y="48"/>
                  </a:cubicBezTo>
                  <a:cubicBezTo>
                    <a:pt x="48" y="22"/>
                    <a:pt x="27" y="0"/>
                    <a:pt x="0" y="0"/>
                  </a:cubicBezTo>
                </a:path>
              </a:pathLst>
            </a:custGeom>
            <a:solidFill>
              <a:srgbClr val="44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" name="iśḻïďé">
              <a:extLst>
                <a:ext uri="{FF2B5EF4-FFF2-40B4-BE49-F238E27FC236}">
                  <a16:creationId xmlns:a16="http://schemas.microsoft.com/office/drawing/2014/main" id="{F9FF4071-B2C1-553C-1EA1-C66398B3B88B}"/>
                </a:ext>
              </a:extLst>
            </p:cNvPr>
            <p:cNvSpPr/>
            <p:nvPr/>
          </p:nvSpPr>
          <p:spPr bwMode="auto">
            <a:xfrm>
              <a:off x="2319126" y="4314651"/>
              <a:ext cx="261474" cy="264212"/>
            </a:xfrm>
            <a:custGeom>
              <a:avLst/>
              <a:gdLst>
                <a:gd name="T0" fmla="*/ 44 w 92"/>
                <a:gd name="T1" fmla="*/ 0 h 93"/>
                <a:gd name="T2" fmla="*/ 1 w 92"/>
                <a:gd name="T3" fmla="*/ 0 h 93"/>
                <a:gd name="T4" fmla="*/ 48 w 92"/>
                <a:gd name="T5" fmla="*/ 48 h 93"/>
                <a:gd name="T6" fmla="*/ 0 w 92"/>
                <a:gd name="T7" fmla="*/ 93 h 93"/>
                <a:gd name="T8" fmla="*/ 20 w 92"/>
                <a:gd name="T9" fmla="*/ 93 h 93"/>
                <a:gd name="T10" fmla="*/ 31 w 92"/>
                <a:gd name="T11" fmla="*/ 93 h 93"/>
                <a:gd name="T12" fmla="*/ 43 w 92"/>
                <a:gd name="T13" fmla="*/ 93 h 93"/>
                <a:gd name="T14" fmla="*/ 50 w 92"/>
                <a:gd name="T15" fmla="*/ 92 h 93"/>
                <a:gd name="T16" fmla="*/ 91 w 92"/>
                <a:gd name="T17" fmla="*/ 48 h 93"/>
                <a:gd name="T18" fmla="*/ 44 w 92"/>
                <a:gd name="T19" fmla="*/ 0 h 93"/>
                <a:gd name="T20" fmla="*/ 44 w 92"/>
                <a:gd name="T21" fmla="*/ 0 h 93"/>
                <a:gd name="T22" fmla="*/ 44 w 92"/>
                <a:gd name="T2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93">
                  <a:moveTo>
                    <a:pt x="4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8" y="0"/>
                    <a:pt x="49" y="22"/>
                    <a:pt x="48" y="48"/>
                  </a:cubicBezTo>
                  <a:cubicBezTo>
                    <a:pt x="47" y="73"/>
                    <a:pt x="25" y="93"/>
                    <a:pt x="0" y="93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5" y="93"/>
                    <a:pt x="48" y="93"/>
                    <a:pt x="50" y="92"/>
                  </a:cubicBezTo>
                  <a:cubicBezTo>
                    <a:pt x="72" y="89"/>
                    <a:pt x="90" y="71"/>
                    <a:pt x="91" y="48"/>
                  </a:cubicBezTo>
                  <a:cubicBezTo>
                    <a:pt x="92" y="22"/>
                    <a:pt x="71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7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0" name="iṩḷïḋé">
              <a:extLst>
                <a:ext uri="{FF2B5EF4-FFF2-40B4-BE49-F238E27FC236}">
                  <a16:creationId xmlns:a16="http://schemas.microsoft.com/office/drawing/2014/main" id="{625F539D-EA63-5478-9A1C-EB1E048548A7}"/>
                </a:ext>
              </a:extLst>
            </p:cNvPr>
            <p:cNvSpPr/>
            <p:nvPr/>
          </p:nvSpPr>
          <p:spPr bwMode="auto">
            <a:xfrm>
              <a:off x="2594289" y="3988836"/>
              <a:ext cx="162908" cy="161538"/>
            </a:xfrm>
            <a:custGeom>
              <a:avLst/>
              <a:gdLst>
                <a:gd name="T0" fmla="*/ 1 w 57"/>
                <a:gd name="T1" fmla="*/ 0 h 57"/>
                <a:gd name="T2" fmla="*/ 0 w 57"/>
                <a:gd name="T3" fmla="*/ 0 h 57"/>
                <a:gd name="T4" fmla="*/ 57 w 57"/>
                <a:gd name="T5" fmla="*/ 57 h 57"/>
                <a:gd name="T6" fmla="*/ 1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57" y="26"/>
                    <a:pt x="57" y="57"/>
                  </a:cubicBezTo>
                  <a:cubicBezTo>
                    <a:pt x="57" y="26"/>
                    <a:pt x="32" y="1"/>
                    <a:pt x="1" y="0"/>
                  </a:cubicBezTo>
                </a:path>
              </a:pathLst>
            </a:custGeom>
            <a:solidFill>
              <a:srgbClr val="447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1" name="îśḷíḓe">
              <a:extLst>
                <a:ext uri="{FF2B5EF4-FFF2-40B4-BE49-F238E27FC236}">
                  <a16:creationId xmlns:a16="http://schemas.microsoft.com/office/drawing/2014/main" id="{E93DB6D3-76E9-CF80-384F-545A978CA383}"/>
                </a:ext>
              </a:extLst>
            </p:cNvPr>
            <p:cNvSpPr/>
            <p:nvPr/>
          </p:nvSpPr>
          <p:spPr bwMode="auto">
            <a:xfrm>
              <a:off x="2466975" y="3988836"/>
              <a:ext cx="290221" cy="325815"/>
            </a:xfrm>
            <a:custGeom>
              <a:avLst/>
              <a:gdLst>
                <a:gd name="T0" fmla="*/ 45 w 102"/>
                <a:gd name="T1" fmla="*/ 0 h 115"/>
                <a:gd name="T2" fmla="*/ 2 w 102"/>
                <a:gd name="T3" fmla="*/ 0 h 115"/>
                <a:gd name="T4" fmla="*/ 59 w 102"/>
                <a:gd name="T5" fmla="*/ 60 h 115"/>
                <a:gd name="T6" fmla="*/ 0 w 102"/>
                <a:gd name="T7" fmla="*/ 115 h 115"/>
                <a:gd name="T8" fmla="*/ 43 w 102"/>
                <a:gd name="T9" fmla="*/ 115 h 115"/>
                <a:gd name="T10" fmla="*/ 102 w 102"/>
                <a:gd name="T11" fmla="*/ 60 h 115"/>
                <a:gd name="T12" fmla="*/ 102 w 102"/>
                <a:gd name="T13" fmla="*/ 57 h 115"/>
                <a:gd name="T14" fmla="*/ 45 w 102"/>
                <a:gd name="T15" fmla="*/ 0 h 115"/>
                <a:gd name="T16" fmla="*/ 46 w 102"/>
                <a:gd name="T17" fmla="*/ 0 h 115"/>
                <a:gd name="T18" fmla="*/ 45 w 102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15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4" y="0"/>
                    <a:pt x="60" y="27"/>
                    <a:pt x="59" y="60"/>
                  </a:cubicBezTo>
                  <a:cubicBezTo>
                    <a:pt x="57" y="91"/>
                    <a:pt x="31" y="115"/>
                    <a:pt x="0" y="115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74" y="115"/>
                    <a:pt x="100" y="91"/>
                    <a:pt x="102" y="60"/>
                  </a:cubicBezTo>
                  <a:cubicBezTo>
                    <a:pt x="102" y="59"/>
                    <a:pt x="102" y="58"/>
                    <a:pt x="102" y="57"/>
                  </a:cubicBezTo>
                  <a:cubicBezTo>
                    <a:pt x="102" y="26"/>
                    <a:pt x="76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7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2" name="îṥlïďè">
              <a:extLst>
                <a:ext uri="{FF2B5EF4-FFF2-40B4-BE49-F238E27FC236}">
                  <a16:creationId xmlns:a16="http://schemas.microsoft.com/office/drawing/2014/main" id="{59AC495F-397F-3587-53B7-D5937C20C571}"/>
                </a:ext>
              </a:extLst>
            </p:cNvPr>
            <p:cNvSpPr/>
            <p:nvPr/>
          </p:nvSpPr>
          <p:spPr bwMode="auto">
            <a:xfrm>
              <a:off x="2603872" y="3341313"/>
              <a:ext cx="390157" cy="647523"/>
            </a:xfrm>
            <a:custGeom>
              <a:avLst/>
              <a:gdLst>
                <a:gd name="T0" fmla="*/ 79 w 137"/>
                <a:gd name="T1" fmla="*/ 0 h 228"/>
                <a:gd name="T2" fmla="*/ 36 w 137"/>
                <a:gd name="T3" fmla="*/ 0 h 228"/>
                <a:gd name="T4" fmla="*/ 94 w 137"/>
                <a:gd name="T5" fmla="*/ 54 h 228"/>
                <a:gd name="T6" fmla="*/ 37 w 137"/>
                <a:gd name="T7" fmla="*/ 114 h 228"/>
                <a:gd name="T8" fmla="*/ 2 w 137"/>
                <a:gd name="T9" fmla="*/ 114 h 228"/>
                <a:gd name="T10" fmla="*/ 59 w 137"/>
                <a:gd name="T11" fmla="*/ 174 h 228"/>
                <a:gd name="T12" fmla="*/ 0 w 137"/>
                <a:gd name="T13" fmla="*/ 228 h 228"/>
                <a:gd name="T14" fmla="*/ 43 w 137"/>
                <a:gd name="T15" fmla="*/ 228 h 228"/>
                <a:gd name="T16" fmla="*/ 102 w 137"/>
                <a:gd name="T17" fmla="*/ 174 h 228"/>
                <a:gd name="T18" fmla="*/ 102 w 137"/>
                <a:gd name="T19" fmla="*/ 171 h 228"/>
                <a:gd name="T20" fmla="*/ 45 w 137"/>
                <a:gd name="T21" fmla="*/ 114 h 228"/>
                <a:gd name="T22" fmla="*/ 45 w 137"/>
                <a:gd name="T23" fmla="*/ 114 h 228"/>
                <a:gd name="T24" fmla="*/ 45 w 137"/>
                <a:gd name="T25" fmla="*/ 114 h 228"/>
                <a:gd name="T26" fmla="*/ 80 w 137"/>
                <a:gd name="T27" fmla="*/ 114 h 228"/>
                <a:gd name="T28" fmla="*/ 137 w 137"/>
                <a:gd name="T29" fmla="*/ 57 h 228"/>
                <a:gd name="T30" fmla="*/ 137 w 137"/>
                <a:gd name="T31" fmla="*/ 54 h 228"/>
                <a:gd name="T32" fmla="*/ 79 w 137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228">
                  <a:moveTo>
                    <a:pt x="7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66" y="0"/>
                    <a:pt x="93" y="24"/>
                    <a:pt x="94" y="54"/>
                  </a:cubicBezTo>
                  <a:cubicBezTo>
                    <a:pt x="96" y="87"/>
                    <a:pt x="70" y="114"/>
                    <a:pt x="37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35" y="114"/>
                    <a:pt x="61" y="141"/>
                    <a:pt x="59" y="174"/>
                  </a:cubicBezTo>
                  <a:cubicBezTo>
                    <a:pt x="58" y="205"/>
                    <a:pt x="31" y="228"/>
                    <a:pt x="0" y="228"/>
                  </a:cubicBezTo>
                  <a:cubicBezTo>
                    <a:pt x="43" y="228"/>
                    <a:pt x="43" y="228"/>
                    <a:pt x="43" y="228"/>
                  </a:cubicBezTo>
                  <a:cubicBezTo>
                    <a:pt x="74" y="228"/>
                    <a:pt x="101" y="205"/>
                    <a:pt x="102" y="174"/>
                  </a:cubicBezTo>
                  <a:cubicBezTo>
                    <a:pt x="102" y="173"/>
                    <a:pt x="102" y="172"/>
                    <a:pt x="102" y="171"/>
                  </a:cubicBezTo>
                  <a:cubicBezTo>
                    <a:pt x="102" y="140"/>
                    <a:pt x="77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112" y="114"/>
                    <a:pt x="137" y="89"/>
                    <a:pt x="137" y="57"/>
                  </a:cubicBezTo>
                  <a:cubicBezTo>
                    <a:pt x="137" y="56"/>
                    <a:pt x="137" y="55"/>
                    <a:pt x="137" y="54"/>
                  </a:cubicBezTo>
                  <a:cubicBezTo>
                    <a:pt x="136" y="24"/>
                    <a:pt x="109" y="0"/>
                    <a:pt x="79" y="0"/>
                  </a:cubicBezTo>
                </a:path>
              </a:pathLst>
            </a:custGeom>
            <a:solidFill>
              <a:srgbClr val="C7D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3" name="ïṩḻïďè">
              <a:extLst>
                <a:ext uri="{FF2B5EF4-FFF2-40B4-BE49-F238E27FC236}">
                  <a16:creationId xmlns:a16="http://schemas.microsoft.com/office/drawing/2014/main" id="{FDF0E4DF-0B85-FF7E-468F-20124B45AED5}"/>
                </a:ext>
              </a:extLst>
            </p:cNvPr>
            <p:cNvSpPr/>
            <p:nvPr/>
          </p:nvSpPr>
          <p:spPr bwMode="auto">
            <a:xfrm>
              <a:off x="735229" y="3365954"/>
              <a:ext cx="358670" cy="1125293"/>
            </a:xfrm>
            <a:prstGeom prst="rect">
              <a:avLst/>
            </a:prstGeom>
            <a:solidFill>
              <a:srgbClr val="73A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4" name="î$lîdê">
              <a:extLst>
                <a:ext uri="{FF2B5EF4-FFF2-40B4-BE49-F238E27FC236}">
                  <a16:creationId xmlns:a16="http://schemas.microsoft.com/office/drawing/2014/main" id="{2D9809C7-A21C-7BEB-39A4-2BF87E7AB357}"/>
                </a:ext>
              </a:extLst>
            </p:cNvPr>
            <p:cNvSpPr/>
            <p:nvPr/>
          </p:nvSpPr>
          <p:spPr bwMode="auto">
            <a:xfrm>
              <a:off x="149310" y="3300244"/>
              <a:ext cx="651629" cy="1256714"/>
            </a:xfrm>
            <a:prstGeom prst="rect">
              <a:avLst/>
            </a:prstGeom>
            <a:solidFill>
              <a:srgbClr val="245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5" name="îṩľïde">
              <a:extLst>
                <a:ext uri="{FF2B5EF4-FFF2-40B4-BE49-F238E27FC236}">
                  <a16:creationId xmlns:a16="http://schemas.microsoft.com/office/drawing/2014/main" id="{FA4BDCC8-3168-4AC5-B500-FB04FEA65665}"/>
                </a:ext>
              </a:extLst>
            </p:cNvPr>
            <p:cNvSpPr/>
            <p:nvPr/>
          </p:nvSpPr>
          <p:spPr bwMode="auto">
            <a:xfrm>
              <a:off x="855698" y="4216085"/>
              <a:ext cx="121839" cy="1218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6" name="ïsḻídê">
              <a:extLst>
                <a:ext uri="{FF2B5EF4-FFF2-40B4-BE49-F238E27FC236}">
                  <a16:creationId xmlns:a16="http://schemas.microsoft.com/office/drawing/2014/main" id="{D3EB1689-5943-BB10-5583-5E6C43387D06}"/>
                </a:ext>
              </a:extLst>
            </p:cNvPr>
            <p:cNvSpPr/>
            <p:nvPr/>
          </p:nvSpPr>
          <p:spPr bwMode="auto">
            <a:xfrm>
              <a:off x="1530600" y="5508392"/>
              <a:ext cx="24641" cy="255998"/>
            </a:xfrm>
            <a:custGeom>
              <a:avLst/>
              <a:gdLst>
                <a:gd name="T0" fmla="*/ 6 w 9"/>
                <a:gd name="T1" fmla="*/ 0 h 90"/>
                <a:gd name="T2" fmla="*/ 1 w 9"/>
                <a:gd name="T3" fmla="*/ 0 h 90"/>
                <a:gd name="T4" fmla="*/ 0 w 9"/>
                <a:gd name="T5" fmla="*/ 90 h 90"/>
                <a:gd name="T6" fmla="*/ 9 w 9"/>
                <a:gd name="T7" fmla="*/ 90 h 90"/>
                <a:gd name="T8" fmla="*/ 9 w 9"/>
                <a:gd name="T9" fmla="*/ 0 h 90"/>
                <a:gd name="T10" fmla="*/ 6 w 9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0"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7" name="iŝlïḍé">
              <a:extLst>
                <a:ext uri="{FF2B5EF4-FFF2-40B4-BE49-F238E27FC236}">
                  <a16:creationId xmlns:a16="http://schemas.microsoft.com/office/drawing/2014/main" id="{89BB1EAD-0860-4FFA-79F3-6CA97C21CED3}"/>
                </a:ext>
              </a:extLst>
            </p:cNvPr>
            <p:cNvSpPr/>
            <p:nvPr/>
          </p:nvSpPr>
          <p:spPr bwMode="auto">
            <a:xfrm>
              <a:off x="1527862" y="1627363"/>
              <a:ext cx="24641" cy="153325"/>
            </a:xfrm>
            <a:custGeom>
              <a:avLst/>
              <a:gdLst>
                <a:gd name="T0" fmla="*/ 7 w 9"/>
                <a:gd name="T1" fmla="*/ 54 h 54"/>
                <a:gd name="T2" fmla="*/ 8 w 9"/>
                <a:gd name="T3" fmla="*/ 54 h 54"/>
                <a:gd name="T4" fmla="*/ 9 w 9"/>
                <a:gd name="T5" fmla="*/ 0 h 54"/>
                <a:gd name="T6" fmla="*/ 0 w 9"/>
                <a:gd name="T7" fmla="*/ 0 h 54"/>
                <a:gd name="T8" fmla="*/ 0 w 9"/>
                <a:gd name="T9" fmla="*/ 54 h 54"/>
                <a:gd name="T10" fmla="*/ 7 w 9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4">
                  <a:moveTo>
                    <a:pt x="7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4"/>
                    <a:pt x="5" y="54"/>
                    <a:pt x="7" y="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8" name="ïśļíḍe">
              <a:extLst>
                <a:ext uri="{FF2B5EF4-FFF2-40B4-BE49-F238E27FC236}">
                  <a16:creationId xmlns:a16="http://schemas.microsoft.com/office/drawing/2014/main" id="{7B3EB2BE-3F03-35AF-802F-269FEBD4218F}"/>
                </a:ext>
              </a:extLst>
            </p:cNvPr>
            <p:cNvSpPr/>
            <p:nvPr/>
          </p:nvSpPr>
          <p:spPr bwMode="auto">
            <a:xfrm>
              <a:off x="3460846" y="3682187"/>
              <a:ext cx="153325" cy="24641"/>
            </a:xfrm>
            <a:custGeom>
              <a:avLst/>
              <a:gdLst>
                <a:gd name="T0" fmla="*/ 0 w 54"/>
                <a:gd name="T1" fmla="*/ 7 h 9"/>
                <a:gd name="T2" fmla="*/ 0 w 54"/>
                <a:gd name="T3" fmla="*/ 8 h 9"/>
                <a:gd name="T4" fmla="*/ 54 w 54"/>
                <a:gd name="T5" fmla="*/ 9 h 9"/>
                <a:gd name="T6" fmla="*/ 54 w 54"/>
                <a:gd name="T7" fmla="*/ 0 h 9"/>
                <a:gd name="T8" fmla="*/ 0 w 54"/>
                <a:gd name="T9" fmla="*/ 0 h 9"/>
                <a:gd name="T10" fmla="*/ 0 w 54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9">
                  <a:moveTo>
                    <a:pt x="0" y="7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9" name="íşliḓe">
              <a:extLst>
                <a:ext uri="{FF2B5EF4-FFF2-40B4-BE49-F238E27FC236}">
                  <a16:creationId xmlns:a16="http://schemas.microsoft.com/office/drawing/2014/main" id="{CEA394E5-16E1-B28F-19AB-8A003248E983}"/>
                </a:ext>
              </a:extLst>
            </p:cNvPr>
            <p:cNvSpPr/>
            <p:nvPr/>
          </p:nvSpPr>
          <p:spPr bwMode="auto">
            <a:xfrm>
              <a:off x="64434" y="2226972"/>
              <a:ext cx="198501" cy="198501"/>
            </a:xfrm>
            <a:custGeom>
              <a:avLst/>
              <a:gdLst>
                <a:gd name="T0" fmla="*/ 66 w 70"/>
                <a:gd name="T1" fmla="*/ 68 h 70"/>
                <a:gd name="T2" fmla="*/ 70 w 70"/>
                <a:gd name="T3" fmla="*/ 64 h 70"/>
                <a:gd name="T4" fmla="*/ 7 w 70"/>
                <a:gd name="T5" fmla="*/ 0 h 70"/>
                <a:gd name="T6" fmla="*/ 0 w 70"/>
                <a:gd name="T7" fmla="*/ 6 h 70"/>
                <a:gd name="T8" fmla="*/ 65 w 70"/>
                <a:gd name="T9" fmla="*/ 70 h 70"/>
                <a:gd name="T10" fmla="*/ 66 w 70"/>
                <a:gd name="T11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0">
                  <a:moveTo>
                    <a:pt x="66" y="68"/>
                  </a:moveTo>
                  <a:cubicBezTo>
                    <a:pt x="68" y="66"/>
                    <a:pt x="69" y="65"/>
                    <a:pt x="70" y="6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69"/>
                    <a:pt x="66" y="68"/>
                    <a:pt x="66" y="6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0" name="îṧľiďê">
              <a:extLst>
                <a:ext uri="{FF2B5EF4-FFF2-40B4-BE49-F238E27FC236}">
                  <a16:creationId xmlns:a16="http://schemas.microsoft.com/office/drawing/2014/main" id="{D7908189-1314-EBF0-6C3E-EA4EB8242BD4}"/>
                </a:ext>
              </a:extLst>
            </p:cNvPr>
            <p:cNvSpPr/>
            <p:nvPr/>
          </p:nvSpPr>
          <p:spPr bwMode="auto">
            <a:xfrm>
              <a:off x="2891355" y="5040205"/>
              <a:ext cx="127315" cy="124577"/>
            </a:xfrm>
            <a:custGeom>
              <a:avLst/>
              <a:gdLst>
                <a:gd name="T0" fmla="*/ 1 w 45"/>
                <a:gd name="T1" fmla="*/ 5 h 44"/>
                <a:gd name="T2" fmla="*/ 0 w 45"/>
                <a:gd name="T3" fmla="*/ 6 h 44"/>
                <a:gd name="T4" fmla="*/ 38 w 45"/>
                <a:gd name="T5" fmla="*/ 44 h 44"/>
                <a:gd name="T6" fmla="*/ 45 w 45"/>
                <a:gd name="T7" fmla="*/ 38 h 44"/>
                <a:gd name="T8" fmla="*/ 6 w 45"/>
                <a:gd name="T9" fmla="*/ 0 h 44"/>
                <a:gd name="T10" fmla="*/ 1 w 45"/>
                <a:gd name="T11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4">
                  <a:moveTo>
                    <a:pt x="1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3" y="4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1" name="îṩlïḓe">
              <a:extLst>
                <a:ext uri="{FF2B5EF4-FFF2-40B4-BE49-F238E27FC236}">
                  <a16:creationId xmlns:a16="http://schemas.microsoft.com/office/drawing/2014/main" id="{7C5678BF-DAD7-7A23-B984-84782FA95EE0}"/>
                </a:ext>
              </a:extLst>
            </p:cNvPr>
            <p:cNvSpPr/>
            <p:nvPr/>
          </p:nvSpPr>
          <p:spPr bwMode="auto">
            <a:xfrm>
              <a:off x="2814693" y="2221496"/>
              <a:ext cx="198501" cy="198501"/>
            </a:xfrm>
            <a:custGeom>
              <a:avLst/>
              <a:gdLst>
                <a:gd name="T0" fmla="*/ 2 w 70"/>
                <a:gd name="T1" fmla="*/ 66 h 70"/>
                <a:gd name="T2" fmla="*/ 6 w 70"/>
                <a:gd name="T3" fmla="*/ 70 h 70"/>
                <a:gd name="T4" fmla="*/ 70 w 70"/>
                <a:gd name="T5" fmla="*/ 7 h 70"/>
                <a:gd name="T6" fmla="*/ 64 w 70"/>
                <a:gd name="T7" fmla="*/ 0 h 70"/>
                <a:gd name="T8" fmla="*/ 0 w 70"/>
                <a:gd name="T9" fmla="*/ 65 h 70"/>
                <a:gd name="T10" fmla="*/ 2 w 70"/>
                <a:gd name="T11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0">
                  <a:moveTo>
                    <a:pt x="2" y="66"/>
                  </a:moveTo>
                  <a:cubicBezTo>
                    <a:pt x="4" y="68"/>
                    <a:pt x="5" y="69"/>
                    <a:pt x="6" y="7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5"/>
                    <a:pt x="2" y="66"/>
                    <a:pt x="2" y="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2" name="iṧḻîḑê">
              <a:extLst>
                <a:ext uri="{FF2B5EF4-FFF2-40B4-BE49-F238E27FC236}">
                  <a16:creationId xmlns:a16="http://schemas.microsoft.com/office/drawing/2014/main" id="{D03546A2-E9D5-A430-DE6C-11B4726DE3D3}"/>
                </a:ext>
              </a:extLst>
            </p:cNvPr>
            <p:cNvSpPr/>
            <p:nvPr/>
          </p:nvSpPr>
          <p:spPr bwMode="auto">
            <a:xfrm>
              <a:off x="69910" y="5042943"/>
              <a:ext cx="124577" cy="127315"/>
            </a:xfrm>
            <a:custGeom>
              <a:avLst/>
              <a:gdLst>
                <a:gd name="T0" fmla="*/ 39 w 44"/>
                <a:gd name="T1" fmla="*/ 1 h 45"/>
                <a:gd name="T2" fmla="*/ 38 w 44"/>
                <a:gd name="T3" fmla="*/ 0 h 45"/>
                <a:gd name="T4" fmla="*/ 0 w 44"/>
                <a:gd name="T5" fmla="*/ 38 h 45"/>
                <a:gd name="T6" fmla="*/ 6 w 44"/>
                <a:gd name="T7" fmla="*/ 45 h 45"/>
                <a:gd name="T8" fmla="*/ 44 w 44"/>
                <a:gd name="T9" fmla="*/ 6 h 45"/>
                <a:gd name="T10" fmla="*/ 39 w 44"/>
                <a:gd name="T1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5">
                  <a:moveTo>
                    <a:pt x="39" y="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2" y="5"/>
                    <a:pt x="40" y="3"/>
                    <a:pt x="3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3" name="í$ľïdê">
              <a:extLst>
                <a:ext uri="{FF2B5EF4-FFF2-40B4-BE49-F238E27FC236}">
                  <a16:creationId xmlns:a16="http://schemas.microsoft.com/office/drawing/2014/main" id="{A73F490A-D867-F44C-C9A2-0446D819150A}"/>
                </a:ext>
              </a:extLst>
            </p:cNvPr>
            <p:cNvSpPr/>
            <p:nvPr/>
          </p:nvSpPr>
          <p:spPr bwMode="auto">
            <a:xfrm>
              <a:off x="3224015" y="2922408"/>
              <a:ext cx="250522" cy="116363"/>
            </a:xfrm>
            <a:custGeom>
              <a:avLst/>
              <a:gdLst>
                <a:gd name="T0" fmla="*/ 1 w 88"/>
                <a:gd name="T1" fmla="*/ 36 h 41"/>
                <a:gd name="T2" fmla="*/ 3 w 88"/>
                <a:gd name="T3" fmla="*/ 41 h 41"/>
                <a:gd name="T4" fmla="*/ 88 w 88"/>
                <a:gd name="T5" fmla="*/ 8 h 41"/>
                <a:gd name="T6" fmla="*/ 84 w 88"/>
                <a:gd name="T7" fmla="*/ 0 h 41"/>
                <a:gd name="T8" fmla="*/ 0 w 88"/>
                <a:gd name="T9" fmla="*/ 33 h 41"/>
                <a:gd name="T10" fmla="*/ 1 w 88"/>
                <a:gd name="T11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1">
                  <a:moveTo>
                    <a:pt x="1" y="36"/>
                  </a:moveTo>
                  <a:cubicBezTo>
                    <a:pt x="2" y="38"/>
                    <a:pt x="3" y="39"/>
                    <a:pt x="3" y="41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1" y="35"/>
                    <a:pt x="1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4" name="ïs1idé">
              <a:extLst>
                <a:ext uri="{FF2B5EF4-FFF2-40B4-BE49-F238E27FC236}">
                  <a16:creationId xmlns:a16="http://schemas.microsoft.com/office/drawing/2014/main" id="{459662D2-E75A-2A87-3857-D90DE2185E75}"/>
                </a:ext>
              </a:extLst>
            </p:cNvPr>
            <p:cNvSpPr/>
            <p:nvPr/>
          </p:nvSpPr>
          <p:spPr bwMode="auto">
            <a:xfrm>
              <a:off x="3237705" y="4314651"/>
              <a:ext cx="250522" cy="110887"/>
            </a:xfrm>
            <a:custGeom>
              <a:avLst/>
              <a:gdLst>
                <a:gd name="T0" fmla="*/ 2 w 88"/>
                <a:gd name="T1" fmla="*/ 2 h 39"/>
                <a:gd name="T2" fmla="*/ 0 w 88"/>
                <a:gd name="T3" fmla="*/ 7 h 39"/>
                <a:gd name="T4" fmla="*/ 85 w 88"/>
                <a:gd name="T5" fmla="*/ 39 h 39"/>
                <a:gd name="T6" fmla="*/ 88 w 88"/>
                <a:gd name="T7" fmla="*/ 31 h 39"/>
                <a:gd name="T8" fmla="*/ 3 w 88"/>
                <a:gd name="T9" fmla="*/ 0 h 39"/>
                <a:gd name="T10" fmla="*/ 2 w 88"/>
                <a:gd name="T1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39">
                  <a:moveTo>
                    <a:pt x="2" y="2"/>
                  </a:moveTo>
                  <a:cubicBezTo>
                    <a:pt x="2" y="4"/>
                    <a:pt x="1" y="6"/>
                    <a:pt x="0" y="7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5" name="išļídé">
              <a:extLst>
                <a:ext uri="{FF2B5EF4-FFF2-40B4-BE49-F238E27FC236}">
                  <a16:creationId xmlns:a16="http://schemas.microsoft.com/office/drawing/2014/main" id="{69F967DF-319C-A683-B0E4-738D76106572}"/>
                </a:ext>
              </a:extLst>
            </p:cNvPr>
            <p:cNvSpPr/>
            <p:nvPr/>
          </p:nvSpPr>
          <p:spPr bwMode="auto">
            <a:xfrm>
              <a:off x="2221930" y="5366019"/>
              <a:ext cx="119101" cy="247784"/>
            </a:xfrm>
            <a:custGeom>
              <a:avLst/>
              <a:gdLst>
                <a:gd name="T0" fmla="*/ 5 w 42"/>
                <a:gd name="T1" fmla="*/ 1 h 87"/>
                <a:gd name="T2" fmla="*/ 0 w 42"/>
                <a:gd name="T3" fmla="*/ 3 h 87"/>
                <a:gd name="T4" fmla="*/ 34 w 42"/>
                <a:gd name="T5" fmla="*/ 87 h 87"/>
                <a:gd name="T6" fmla="*/ 42 w 42"/>
                <a:gd name="T7" fmla="*/ 83 h 87"/>
                <a:gd name="T8" fmla="*/ 8 w 42"/>
                <a:gd name="T9" fmla="*/ 0 h 87"/>
                <a:gd name="T10" fmla="*/ 5 w 42"/>
                <a:gd name="T11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87">
                  <a:moveTo>
                    <a:pt x="5" y="1"/>
                  </a:moveTo>
                  <a:cubicBezTo>
                    <a:pt x="4" y="2"/>
                    <a:pt x="2" y="2"/>
                    <a:pt x="0" y="3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6" name="iṧľíḑè">
              <a:extLst>
                <a:ext uri="{FF2B5EF4-FFF2-40B4-BE49-F238E27FC236}">
                  <a16:creationId xmlns:a16="http://schemas.microsoft.com/office/drawing/2014/main" id="{49D10DF6-B63B-0734-8141-C5EB74F1F501}"/>
                </a:ext>
              </a:extLst>
            </p:cNvPr>
            <p:cNvSpPr/>
            <p:nvPr/>
          </p:nvSpPr>
          <p:spPr bwMode="auto">
            <a:xfrm>
              <a:off x="742073" y="1777950"/>
              <a:ext cx="79400" cy="150587"/>
            </a:xfrm>
            <a:custGeom>
              <a:avLst/>
              <a:gdLst>
                <a:gd name="T0" fmla="*/ 27 w 28"/>
                <a:gd name="T1" fmla="*/ 50 h 53"/>
                <a:gd name="T2" fmla="*/ 28 w 28"/>
                <a:gd name="T3" fmla="*/ 50 h 53"/>
                <a:gd name="T4" fmla="*/ 8 w 28"/>
                <a:gd name="T5" fmla="*/ 0 h 53"/>
                <a:gd name="T6" fmla="*/ 0 w 28"/>
                <a:gd name="T7" fmla="*/ 4 h 53"/>
                <a:gd name="T8" fmla="*/ 20 w 28"/>
                <a:gd name="T9" fmla="*/ 53 h 53"/>
                <a:gd name="T10" fmla="*/ 27 w 28"/>
                <a:gd name="T11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3">
                  <a:moveTo>
                    <a:pt x="27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3" y="52"/>
                    <a:pt x="25" y="51"/>
                    <a:pt x="27" y="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7" name="ïṧļîḑè">
              <a:extLst>
                <a:ext uri="{FF2B5EF4-FFF2-40B4-BE49-F238E27FC236}">
                  <a16:creationId xmlns:a16="http://schemas.microsoft.com/office/drawing/2014/main" id="{89E4CA8C-6437-3FCE-C50A-28EE986D7736}"/>
                </a:ext>
              </a:extLst>
            </p:cNvPr>
            <p:cNvSpPr/>
            <p:nvPr/>
          </p:nvSpPr>
          <p:spPr bwMode="auto">
            <a:xfrm>
              <a:off x="798202" y="5386554"/>
              <a:ext cx="113625" cy="250522"/>
            </a:xfrm>
            <a:custGeom>
              <a:avLst/>
              <a:gdLst>
                <a:gd name="T0" fmla="*/ 37 w 40"/>
                <a:gd name="T1" fmla="*/ 2 h 88"/>
                <a:gd name="T2" fmla="*/ 32 w 40"/>
                <a:gd name="T3" fmla="*/ 0 h 88"/>
                <a:gd name="T4" fmla="*/ 0 w 40"/>
                <a:gd name="T5" fmla="*/ 84 h 88"/>
                <a:gd name="T6" fmla="*/ 8 w 40"/>
                <a:gd name="T7" fmla="*/ 88 h 88"/>
                <a:gd name="T8" fmla="*/ 40 w 40"/>
                <a:gd name="T9" fmla="*/ 3 h 88"/>
                <a:gd name="T10" fmla="*/ 37 w 40"/>
                <a:gd name="T11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8">
                  <a:moveTo>
                    <a:pt x="37" y="2"/>
                  </a:moveTo>
                  <a:cubicBezTo>
                    <a:pt x="36" y="1"/>
                    <a:pt x="34" y="1"/>
                    <a:pt x="32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8" y="2"/>
                    <a:pt x="37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8" name="iṣļidé">
              <a:extLst>
                <a:ext uri="{FF2B5EF4-FFF2-40B4-BE49-F238E27FC236}">
                  <a16:creationId xmlns:a16="http://schemas.microsoft.com/office/drawing/2014/main" id="{5ED352D0-819D-67CD-D084-F3D1EC72B4AB}"/>
                </a:ext>
              </a:extLst>
            </p:cNvPr>
            <p:cNvSpPr/>
            <p:nvPr/>
          </p:nvSpPr>
          <p:spPr bwMode="auto">
            <a:xfrm>
              <a:off x="2208240" y="1754678"/>
              <a:ext cx="76662" cy="153325"/>
            </a:xfrm>
            <a:custGeom>
              <a:avLst/>
              <a:gdLst>
                <a:gd name="T0" fmla="*/ 7 w 27"/>
                <a:gd name="T1" fmla="*/ 53 h 54"/>
                <a:gd name="T2" fmla="*/ 8 w 27"/>
                <a:gd name="T3" fmla="*/ 54 h 54"/>
                <a:gd name="T4" fmla="*/ 27 w 27"/>
                <a:gd name="T5" fmla="*/ 4 h 54"/>
                <a:gd name="T6" fmla="*/ 19 w 27"/>
                <a:gd name="T7" fmla="*/ 0 h 54"/>
                <a:gd name="T8" fmla="*/ 0 w 27"/>
                <a:gd name="T9" fmla="*/ 51 h 54"/>
                <a:gd name="T10" fmla="*/ 7 w 27"/>
                <a:gd name="T11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4">
                  <a:moveTo>
                    <a:pt x="7" y="53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2"/>
                    <a:pt x="7" y="5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9" name="îşlïḓe">
              <a:extLst>
                <a:ext uri="{FF2B5EF4-FFF2-40B4-BE49-F238E27FC236}">
                  <a16:creationId xmlns:a16="http://schemas.microsoft.com/office/drawing/2014/main" id="{4CF30D56-1251-5628-4C61-470C9B329A6F}"/>
                </a:ext>
              </a:extLst>
            </p:cNvPr>
            <p:cNvSpPr/>
            <p:nvPr/>
          </p:nvSpPr>
          <p:spPr bwMode="auto">
            <a:xfrm>
              <a:off x="2976231" y="3059305"/>
              <a:ext cx="168384" cy="73924"/>
            </a:xfrm>
            <a:custGeom>
              <a:avLst/>
              <a:gdLst>
                <a:gd name="T0" fmla="*/ 8 w 59"/>
                <a:gd name="T1" fmla="*/ 26 h 26"/>
                <a:gd name="T2" fmla="*/ 59 w 59"/>
                <a:gd name="T3" fmla="*/ 6 h 26"/>
                <a:gd name="T4" fmla="*/ 57 w 59"/>
                <a:gd name="T5" fmla="*/ 0 h 26"/>
                <a:gd name="T6" fmla="*/ 0 w 59"/>
                <a:gd name="T7" fmla="*/ 23 h 26"/>
                <a:gd name="T8" fmla="*/ 8 w 59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6">
                  <a:moveTo>
                    <a:pt x="8" y="2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8" y="4"/>
                    <a:pt x="57" y="2"/>
                    <a:pt x="57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24"/>
                    <a:pt x="6" y="25"/>
                    <a:pt x="8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0" name="îṩļîḋè">
              <a:extLst>
                <a:ext uri="{FF2B5EF4-FFF2-40B4-BE49-F238E27FC236}">
                  <a16:creationId xmlns:a16="http://schemas.microsoft.com/office/drawing/2014/main" id="{44E8B332-3F40-2E94-E2E4-CA9AC6A105F1}"/>
                </a:ext>
              </a:extLst>
            </p:cNvPr>
            <p:cNvSpPr/>
            <p:nvPr/>
          </p:nvSpPr>
          <p:spPr bwMode="auto">
            <a:xfrm>
              <a:off x="2071343" y="1951809"/>
              <a:ext cx="139635" cy="323077"/>
            </a:xfrm>
            <a:custGeom>
              <a:avLst/>
              <a:gdLst>
                <a:gd name="T0" fmla="*/ 7 w 49"/>
                <a:gd name="T1" fmla="*/ 114 h 114"/>
                <a:gd name="T2" fmla="*/ 49 w 49"/>
                <a:gd name="T3" fmla="*/ 3 h 114"/>
                <a:gd name="T4" fmla="*/ 48 w 49"/>
                <a:gd name="T5" fmla="*/ 3 h 114"/>
                <a:gd name="T6" fmla="*/ 41 w 49"/>
                <a:gd name="T7" fmla="*/ 0 h 114"/>
                <a:gd name="T8" fmla="*/ 0 w 49"/>
                <a:gd name="T9" fmla="*/ 110 h 114"/>
                <a:gd name="T10" fmla="*/ 7 w 49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14">
                  <a:moveTo>
                    <a:pt x="7" y="114"/>
                  </a:move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2"/>
                    <a:pt x="44" y="1"/>
                    <a:pt x="41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" y="111"/>
                    <a:pt x="4" y="113"/>
                    <a:pt x="7" y="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1" name="ïṣľïḋè">
              <a:extLst>
                <a:ext uri="{FF2B5EF4-FFF2-40B4-BE49-F238E27FC236}">
                  <a16:creationId xmlns:a16="http://schemas.microsoft.com/office/drawing/2014/main" id="{D58C83AA-7D32-DE81-4DAD-50B4B3D331A0}"/>
                </a:ext>
              </a:extLst>
            </p:cNvPr>
            <p:cNvSpPr/>
            <p:nvPr/>
          </p:nvSpPr>
          <p:spPr bwMode="auto">
            <a:xfrm>
              <a:off x="2617561" y="4770517"/>
              <a:ext cx="250522" cy="246415"/>
            </a:xfrm>
            <a:custGeom>
              <a:avLst/>
              <a:gdLst>
                <a:gd name="T0" fmla="*/ 0 w 88"/>
                <a:gd name="T1" fmla="*/ 4 h 87"/>
                <a:gd name="T2" fmla="*/ 83 w 88"/>
                <a:gd name="T3" fmla="*/ 87 h 87"/>
                <a:gd name="T4" fmla="*/ 83 w 88"/>
                <a:gd name="T5" fmla="*/ 86 h 87"/>
                <a:gd name="T6" fmla="*/ 88 w 88"/>
                <a:gd name="T7" fmla="*/ 81 h 87"/>
                <a:gd name="T8" fmla="*/ 7 w 88"/>
                <a:gd name="T9" fmla="*/ 0 h 87"/>
                <a:gd name="T10" fmla="*/ 0 w 88"/>
                <a:gd name="T11" fmla="*/ 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7">
                  <a:moveTo>
                    <a:pt x="0" y="4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5" y="85"/>
                    <a:pt x="87" y="83"/>
                    <a:pt x="88" y="8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2" y="3"/>
                    <a:pt x="0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2" name="iSḷïde">
              <a:extLst>
                <a:ext uri="{FF2B5EF4-FFF2-40B4-BE49-F238E27FC236}">
                  <a16:creationId xmlns:a16="http://schemas.microsoft.com/office/drawing/2014/main" id="{A1D9AE86-D80D-5603-DD91-FD1739622EE2}"/>
                </a:ext>
              </a:extLst>
            </p:cNvPr>
            <p:cNvSpPr/>
            <p:nvPr/>
          </p:nvSpPr>
          <p:spPr bwMode="auto">
            <a:xfrm>
              <a:off x="3187053" y="3682187"/>
              <a:ext cx="219035" cy="21904"/>
            </a:xfrm>
            <a:custGeom>
              <a:avLst/>
              <a:gdLst>
                <a:gd name="T0" fmla="*/ 77 w 77"/>
                <a:gd name="T1" fmla="*/ 0 h 8"/>
                <a:gd name="T2" fmla="*/ 4 w 77"/>
                <a:gd name="T3" fmla="*/ 0 h 8"/>
                <a:gd name="T4" fmla="*/ 0 w 77"/>
                <a:gd name="T5" fmla="*/ 8 h 8"/>
                <a:gd name="T6" fmla="*/ 77 w 77"/>
                <a:gd name="T7" fmla="*/ 8 h 8"/>
                <a:gd name="T8" fmla="*/ 77 w 77"/>
                <a:gd name="T9" fmla="*/ 7 h 8"/>
                <a:gd name="T10" fmla="*/ 77 w 7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8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5"/>
                    <a:pt x="77" y="2"/>
                    <a:pt x="7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3" name="iS1íḍè">
              <a:extLst>
                <a:ext uri="{FF2B5EF4-FFF2-40B4-BE49-F238E27FC236}">
                  <a16:creationId xmlns:a16="http://schemas.microsoft.com/office/drawing/2014/main" id="{C19A2C15-13BE-E394-75D3-5E304D0FC568}"/>
                </a:ext>
              </a:extLst>
            </p:cNvPr>
            <p:cNvSpPr/>
            <p:nvPr/>
          </p:nvSpPr>
          <p:spPr bwMode="auto">
            <a:xfrm>
              <a:off x="2991290" y="4229775"/>
              <a:ext cx="161538" cy="73924"/>
            </a:xfrm>
            <a:custGeom>
              <a:avLst/>
              <a:gdLst>
                <a:gd name="T0" fmla="*/ 0 w 57"/>
                <a:gd name="T1" fmla="*/ 6 h 26"/>
                <a:gd name="T2" fmla="*/ 55 w 57"/>
                <a:gd name="T3" fmla="*/ 26 h 26"/>
                <a:gd name="T4" fmla="*/ 57 w 57"/>
                <a:gd name="T5" fmla="*/ 20 h 26"/>
                <a:gd name="T6" fmla="*/ 1 w 57"/>
                <a:gd name="T7" fmla="*/ 0 h 26"/>
                <a:gd name="T8" fmla="*/ 0 w 57"/>
                <a:gd name="T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0" y="6"/>
                  </a:moveTo>
                  <a:cubicBezTo>
                    <a:pt x="55" y="26"/>
                    <a:pt x="55" y="26"/>
                    <a:pt x="55" y="26"/>
                  </a:cubicBezTo>
                  <a:cubicBezTo>
                    <a:pt x="56" y="24"/>
                    <a:pt x="57" y="22"/>
                    <a:pt x="57" y="2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4" name="ïśḻíḍé">
              <a:extLst>
                <a:ext uri="{FF2B5EF4-FFF2-40B4-BE49-F238E27FC236}">
                  <a16:creationId xmlns:a16="http://schemas.microsoft.com/office/drawing/2014/main" id="{FAB15C77-62C8-E4B0-5D62-6A0184A13455}"/>
                </a:ext>
              </a:extLst>
            </p:cNvPr>
            <p:cNvSpPr/>
            <p:nvPr/>
          </p:nvSpPr>
          <p:spPr bwMode="auto">
            <a:xfrm>
              <a:off x="217759" y="4800635"/>
              <a:ext cx="235463" cy="219035"/>
            </a:xfrm>
            <a:custGeom>
              <a:avLst/>
              <a:gdLst>
                <a:gd name="T0" fmla="*/ 72 w 83"/>
                <a:gd name="T1" fmla="*/ 0 h 77"/>
                <a:gd name="T2" fmla="*/ 0 w 83"/>
                <a:gd name="T3" fmla="*/ 72 h 77"/>
                <a:gd name="T4" fmla="*/ 1 w 83"/>
                <a:gd name="T5" fmla="*/ 72 h 77"/>
                <a:gd name="T6" fmla="*/ 6 w 83"/>
                <a:gd name="T7" fmla="*/ 77 h 77"/>
                <a:gd name="T8" fmla="*/ 83 w 83"/>
                <a:gd name="T9" fmla="*/ 0 h 77"/>
                <a:gd name="T10" fmla="*/ 72 w 8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77">
                  <a:moveTo>
                    <a:pt x="72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2" y="74"/>
                    <a:pt x="4" y="76"/>
                    <a:pt x="6" y="77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5" name="iṥḻíḍê">
              <a:extLst>
                <a:ext uri="{FF2B5EF4-FFF2-40B4-BE49-F238E27FC236}">
                  <a16:creationId xmlns:a16="http://schemas.microsoft.com/office/drawing/2014/main" id="{ED754EC7-ED1E-B2EA-B681-67B36E63A25E}"/>
                </a:ext>
              </a:extLst>
            </p:cNvPr>
            <p:cNvSpPr/>
            <p:nvPr/>
          </p:nvSpPr>
          <p:spPr bwMode="auto">
            <a:xfrm>
              <a:off x="1527862" y="1834078"/>
              <a:ext cx="21904" cy="480509"/>
            </a:xfrm>
            <a:custGeom>
              <a:avLst/>
              <a:gdLst>
                <a:gd name="T0" fmla="*/ 8 w 8"/>
                <a:gd name="T1" fmla="*/ 169 h 169"/>
                <a:gd name="T2" fmla="*/ 8 w 8"/>
                <a:gd name="T3" fmla="*/ 0 h 169"/>
                <a:gd name="T4" fmla="*/ 7 w 8"/>
                <a:gd name="T5" fmla="*/ 0 h 169"/>
                <a:gd name="T6" fmla="*/ 0 w 8"/>
                <a:gd name="T7" fmla="*/ 0 h 169"/>
                <a:gd name="T8" fmla="*/ 0 w 8"/>
                <a:gd name="T9" fmla="*/ 169 h 169"/>
                <a:gd name="T10" fmla="*/ 8 w 8"/>
                <a:gd name="T1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9">
                  <a:moveTo>
                    <a:pt x="8" y="16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8" y="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6" name="íŝļïḓé">
              <a:extLst>
                <a:ext uri="{FF2B5EF4-FFF2-40B4-BE49-F238E27FC236}">
                  <a16:creationId xmlns:a16="http://schemas.microsoft.com/office/drawing/2014/main" id="{9D676C1A-259A-E553-20E4-2C6B01ED3BEB}"/>
                </a:ext>
              </a:extLst>
            </p:cNvPr>
            <p:cNvSpPr/>
            <p:nvPr/>
          </p:nvSpPr>
          <p:spPr bwMode="auto">
            <a:xfrm>
              <a:off x="921409" y="4795159"/>
              <a:ext cx="206715" cy="506519"/>
            </a:xfrm>
            <a:custGeom>
              <a:avLst/>
              <a:gdLst>
                <a:gd name="T0" fmla="*/ 67 w 73"/>
                <a:gd name="T1" fmla="*/ 0 h 178"/>
                <a:gd name="T2" fmla="*/ 0 w 73"/>
                <a:gd name="T3" fmla="*/ 176 h 178"/>
                <a:gd name="T4" fmla="*/ 6 w 73"/>
                <a:gd name="T5" fmla="*/ 178 h 178"/>
                <a:gd name="T6" fmla="*/ 73 w 73"/>
                <a:gd name="T7" fmla="*/ 3 h 178"/>
                <a:gd name="T8" fmla="*/ 67 w 7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8">
                  <a:moveTo>
                    <a:pt x="67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2" y="177"/>
                    <a:pt x="4" y="177"/>
                    <a:pt x="6" y="178"/>
                  </a:cubicBezTo>
                  <a:cubicBezTo>
                    <a:pt x="73" y="3"/>
                    <a:pt x="73" y="3"/>
                    <a:pt x="73" y="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7" name="í$líďê">
              <a:extLst>
                <a:ext uri="{FF2B5EF4-FFF2-40B4-BE49-F238E27FC236}">
                  <a16:creationId xmlns:a16="http://schemas.microsoft.com/office/drawing/2014/main" id="{9E0C1192-26AB-5FB2-FAD1-7D5AE27A0EF6}"/>
                </a:ext>
              </a:extLst>
            </p:cNvPr>
            <p:cNvSpPr/>
            <p:nvPr/>
          </p:nvSpPr>
          <p:spPr bwMode="auto">
            <a:xfrm>
              <a:off x="1530600" y="4852655"/>
              <a:ext cx="16428" cy="559909"/>
            </a:xfrm>
            <a:custGeom>
              <a:avLst/>
              <a:gdLst>
                <a:gd name="T0" fmla="*/ 0 w 6"/>
                <a:gd name="T1" fmla="*/ 0 h 197"/>
                <a:gd name="T2" fmla="*/ 0 w 6"/>
                <a:gd name="T3" fmla="*/ 197 h 197"/>
                <a:gd name="T4" fmla="*/ 6 w 6"/>
                <a:gd name="T5" fmla="*/ 196 h 197"/>
                <a:gd name="T6" fmla="*/ 6 w 6"/>
                <a:gd name="T7" fmla="*/ 0 h 197"/>
                <a:gd name="T8" fmla="*/ 0 w 6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7">
                  <a:moveTo>
                    <a:pt x="0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2" y="197"/>
                    <a:pt x="4" y="197"/>
                    <a:pt x="6" y="196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8" name="îşḷïḍe">
              <a:extLst>
                <a:ext uri="{FF2B5EF4-FFF2-40B4-BE49-F238E27FC236}">
                  <a16:creationId xmlns:a16="http://schemas.microsoft.com/office/drawing/2014/main" id="{2C9FA6F8-7C94-3D92-C2F4-E6A2B5E6A914}"/>
                </a:ext>
              </a:extLst>
            </p:cNvPr>
            <p:cNvSpPr/>
            <p:nvPr/>
          </p:nvSpPr>
          <p:spPr bwMode="auto">
            <a:xfrm>
              <a:off x="2000157" y="4834859"/>
              <a:ext cx="198501" cy="451760"/>
            </a:xfrm>
            <a:custGeom>
              <a:avLst/>
              <a:gdLst>
                <a:gd name="T0" fmla="*/ 6 w 70"/>
                <a:gd name="T1" fmla="*/ 0 h 159"/>
                <a:gd name="T2" fmla="*/ 0 w 70"/>
                <a:gd name="T3" fmla="*/ 2 h 159"/>
                <a:gd name="T4" fmla="*/ 64 w 70"/>
                <a:gd name="T5" fmla="*/ 159 h 159"/>
                <a:gd name="T6" fmla="*/ 70 w 70"/>
                <a:gd name="T7" fmla="*/ 156 h 159"/>
                <a:gd name="T8" fmla="*/ 6 w 70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9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6" y="158"/>
                    <a:pt x="68" y="157"/>
                    <a:pt x="70" y="15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9" name="íṩlide">
              <a:extLst>
                <a:ext uri="{FF2B5EF4-FFF2-40B4-BE49-F238E27FC236}">
                  <a16:creationId xmlns:a16="http://schemas.microsoft.com/office/drawing/2014/main" id="{74DC10C1-690F-08DC-5595-ADBA5763968C}"/>
                </a:ext>
              </a:extLst>
            </p:cNvPr>
            <p:cNvSpPr/>
            <p:nvPr/>
          </p:nvSpPr>
          <p:spPr bwMode="auto">
            <a:xfrm>
              <a:off x="2393050" y="2480231"/>
              <a:ext cx="372360" cy="368253"/>
            </a:xfrm>
            <a:custGeom>
              <a:avLst/>
              <a:gdLst>
                <a:gd name="T0" fmla="*/ 4 w 131"/>
                <a:gd name="T1" fmla="*/ 130 h 130"/>
                <a:gd name="T2" fmla="*/ 131 w 131"/>
                <a:gd name="T3" fmla="*/ 4 h 130"/>
                <a:gd name="T4" fmla="*/ 126 w 131"/>
                <a:gd name="T5" fmla="*/ 0 h 130"/>
                <a:gd name="T6" fmla="*/ 0 w 131"/>
                <a:gd name="T7" fmla="*/ 126 h 130"/>
                <a:gd name="T8" fmla="*/ 4 w 131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0">
                  <a:moveTo>
                    <a:pt x="4" y="130"/>
                  </a:moveTo>
                  <a:cubicBezTo>
                    <a:pt x="131" y="4"/>
                    <a:pt x="131" y="4"/>
                    <a:pt x="131" y="4"/>
                  </a:cubicBezTo>
                  <a:cubicBezTo>
                    <a:pt x="129" y="3"/>
                    <a:pt x="128" y="1"/>
                    <a:pt x="126" y="0"/>
                  </a:cubicBezTo>
                  <a:cubicBezTo>
                    <a:pt x="0" y="126"/>
                    <a:pt x="0" y="126"/>
                    <a:pt x="0" y="126"/>
                  </a:cubicBezTo>
                  <a:lnTo>
                    <a:pt x="4" y="1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0" name="íŝļiďé">
              <a:extLst>
                <a:ext uri="{FF2B5EF4-FFF2-40B4-BE49-F238E27FC236}">
                  <a16:creationId xmlns:a16="http://schemas.microsoft.com/office/drawing/2014/main" id="{97165AF7-C84D-8C67-95EA-CB957EDA1E99}"/>
                </a:ext>
              </a:extLst>
            </p:cNvPr>
            <p:cNvSpPr/>
            <p:nvPr/>
          </p:nvSpPr>
          <p:spPr bwMode="auto">
            <a:xfrm>
              <a:off x="852960" y="2047637"/>
              <a:ext cx="227249" cy="472295"/>
            </a:xfrm>
            <a:custGeom>
              <a:avLst/>
              <a:gdLst>
                <a:gd name="T0" fmla="*/ 80 w 80"/>
                <a:gd name="T1" fmla="*/ 163 h 166"/>
                <a:gd name="T2" fmla="*/ 6 w 80"/>
                <a:gd name="T3" fmla="*/ 0 h 166"/>
                <a:gd name="T4" fmla="*/ 0 w 80"/>
                <a:gd name="T5" fmla="*/ 3 h 166"/>
                <a:gd name="T6" fmla="*/ 74 w 80"/>
                <a:gd name="T7" fmla="*/ 166 h 166"/>
                <a:gd name="T8" fmla="*/ 80 w 80"/>
                <a:gd name="T9" fmla="*/ 1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6">
                  <a:moveTo>
                    <a:pt x="80" y="16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74" y="166"/>
                    <a:pt x="74" y="166"/>
                    <a:pt x="74" y="166"/>
                  </a:cubicBezTo>
                  <a:lnTo>
                    <a:pt x="80" y="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41" name="iṩľîḑê">
              <a:extLst>
                <a:ext uri="{FF2B5EF4-FFF2-40B4-BE49-F238E27FC236}">
                  <a16:creationId xmlns:a16="http://schemas.microsoft.com/office/drawing/2014/main" id="{4FAF2523-688F-D146-B6F3-E3F92ABF6D55}"/>
                </a:ext>
              </a:extLst>
            </p:cNvPr>
            <p:cNvSpPr/>
            <p:nvPr/>
          </p:nvSpPr>
          <p:spPr bwMode="auto">
            <a:xfrm>
              <a:off x="323169" y="2473386"/>
              <a:ext cx="324446" cy="327184"/>
            </a:xfrm>
            <a:custGeom>
              <a:avLst/>
              <a:gdLst>
                <a:gd name="T0" fmla="*/ 114 w 114"/>
                <a:gd name="T1" fmla="*/ 110 h 115"/>
                <a:gd name="T2" fmla="*/ 4 w 114"/>
                <a:gd name="T3" fmla="*/ 0 h 115"/>
                <a:gd name="T4" fmla="*/ 0 w 114"/>
                <a:gd name="T5" fmla="*/ 5 h 115"/>
                <a:gd name="T6" fmla="*/ 109 w 114"/>
                <a:gd name="T7" fmla="*/ 115 h 115"/>
                <a:gd name="T8" fmla="*/ 114 w 114"/>
                <a:gd name="T9" fmla="*/ 11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114" y="11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3"/>
                    <a:pt x="0" y="5"/>
                  </a:cubicBezTo>
                  <a:cubicBezTo>
                    <a:pt x="109" y="115"/>
                    <a:pt x="109" y="115"/>
                    <a:pt x="109" y="115"/>
                  </a:cubicBezTo>
                  <a:lnTo>
                    <a:pt x="114" y="1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04" name="i$líďe">
            <a:extLst>
              <a:ext uri="{FF2B5EF4-FFF2-40B4-BE49-F238E27FC236}">
                <a16:creationId xmlns:a16="http://schemas.microsoft.com/office/drawing/2014/main" id="{535DEF80-DCE0-7CCD-C550-772A53DE2945}"/>
              </a:ext>
            </a:extLst>
          </p:cNvPr>
          <p:cNvSpPr/>
          <p:nvPr/>
        </p:nvSpPr>
        <p:spPr>
          <a:xfrm rot="5400000">
            <a:off x="-177019" y="1574654"/>
            <a:ext cx="4463333" cy="4463333"/>
          </a:xfrm>
          <a:prstGeom prst="blockArc">
            <a:avLst>
              <a:gd name="adj1" fmla="val 10800000"/>
              <a:gd name="adj2" fmla="val 523590"/>
              <a:gd name="adj3" fmla="val 23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799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105" name="直接连接符 7">
            <a:extLst>
              <a:ext uri="{FF2B5EF4-FFF2-40B4-BE49-F238E27FC236}">
                <a16:creationId xmlns:a16="http://schemas.microsoft.com/office/drawing/2014/main" id="{08B90D53-7176-FCC4-0247-71A7697E7631}"/>
              </a:ext>
            </a:extLst>
          </p:cNvPr>
          <p:cNvCxnSpPr>
            <a:cxnSpLocks/>
          </p:cNvCxnSpPr>
          <p:nvPr/>
        </p:nvCxnSpPr>
        <p:spPr>
          <a:xfrm>
            <a:off x="4747758" y="2271671"/>
            <a:ext cx="598766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9">
            <a:extLst>
              <a:ext uri="{FF2B5EF4-FFF2-40B4-BE49-F238E27FC236}">
                <a16:creationId xmlns:a16="http://schemas.microsoft.com/office/drawing/2014/main" id="{B52CA166-E0D2-01DB-9756-6FFE2611120A}"/>
              </a:ext>
            </a:extLst>
          </p:cNvPr>
          <p:cNvCxnSpPr>
            <a:cxnSpLocks/>
          </p:cNvCxnSpPr>
          <p:nvPr/>
        </p:nvCxnSpPr>
        <p:spPr>
          <a:xfrm>
            <a:off x="4989469" y="3258606"/>
            <a:ext cx="598766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Block Arc 11">
            <a:extLst>
              <a:ext uri="{FF2B5EF4-FFF2-40B4-BE49-F238E27FC236}">
                <a16:creationId xmlns:a16="http://schemas.microsoft.com/office/drawing/2014/main" id="{6E88912D-10D7-FC8E-3C0E-59FEC8749A9D}"/>
              </a:ext>
            </a:extLst>
          </p:cNvPr>
          <p:cNvSpPr>
            <a:spLocks noChangeAspect="1"/>
          </p:cNvSpPr>
          <p:nvPr/>
        </p:nvSpPr>
        <p:spPr>
          <a:xfrm>
            <a:off x="4162620" y="1720412"/>
            <a:ext cx="272832" cy="44393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99" dirty="0">
              <a:solidFill>
                <a:schemeClr val="tx1"/>
              </a:solidFill>
            </a:endParaRPr>
          </a:p>
        </p:txBody>
      </p:sp>
      <p:sp>
        <p:nvSpPr>
          <p:cNvPr id="108" name="Teardrop 1">
            <a:extLst>
              <a:ext uri="{FF2B5EF4-FFF2-40B4-BE49-F238E27FC236}">
                <a16:creationId xmlns:a16="http://schemas.microsoft.com/office/drawing/2014/main" id="{B6BC02F6-3718-9B9C-4062-202545A6508C}"/>
              </a:ext>
            </a:extLst>
          </p:cNvPr>
          <p:cNvSpPr/>
          <p:nvPr/>
        </p:nvSpPr>
        <p:spPr>
          <a:xfrm rot="18805991">
            <a:off x="4341262" y="2576621"/>
            <a:ext cx="551699" cy="54594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99">
              <a:solidFill>
                <a:schemeClr val="tx1"/>
              </a:solidFill>
            </a:endParaRP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D1FADF2F-3C44-3522-05A5-B750A6C10294}"/>
              </a:ext>
            </a:extLst>
          </p:cNvPr>
          <p:cNvSpPr/>
          <p:nvPr/>
        </p:nvSpPr>
        <p:spPr>
          <a:xfrm rot="18900000">
            <a:off x="4752532" y="3685778"/>
            <a:ext cx="225605" cy="50260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99"/>
          </a:p>
        </p:txBody>
      </p:sp>
      <p:sp>
        <p:nvSpPr>
          <p:cNvPr id="110" name="Rectangle 7">
            <a:extLst>
              <a:ext uri="{FF2B5EF4-FFF2-40B4-BE49-F238E27FC236}">
                <a16:creationId xmlns:a16="http://schemas.microsoft.com/office/drawing/2014/main" id="{F107F780-A7CF-E474-792C-8E0A3CE02CB8}"/>
              </a:ext>
            </a:extLst>
          </p:cNvPr>
          <p:cNvSpPr/>
          <p:nvPr/>
        </p:nvSpPr>
        <p:spPr>
          <a:xfrm>
            <a:off x="4433482" y="4614105"/>
            <a:ext cx="471444" cy="4714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99"/>
          </a:p>
        </p:txBody>
      </p:sp>
      <p:cxnSp>
        <p:nvCxnSpPr>
          <p:cNvPr id="111" name="直接连接符 9">
            <a:extLst>
              <a:ext uri="{FF2B5EF4-FFF2-40B4-BE49-F238E27FC236}">
                <a16:creationId xmlns:a16="http://schemas.microsoft.com/office/drawing/2014/main" id="{E619EA33-7A22-7349-7B60-9D2AD46DB2F2}"/>
              </a:ext>
            </a:extLst>
          </p:cNvPr>
          <p:cNvCxnSpPr>
            <a:cxnSpLocks/>
          </p:cNvCxnSpPr>
          <p:nvPr/>
        </p:nvCxnSpPr>
        <p:spPr>
          <a:xfrm>
            <a:off x="5116072" y="4260540"/>
            <a:ext cx="598766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9">
            <a:extLst>
              <a:ext uri="{FF2B5EF4-FFF2-40B4-BE49-F238E27FC236}">
                <a16:creationId xmlns:a16="http://schemas.microsoft.com/office/drawing/2014/main" id="{B5DC1E54-6611-265D-1735-FC0ECB354F82}"/>
              </a:ext>
            </a:extLst>
          </p:cNvPr>
          <p:cNvCxnSpPr>
            <a:cxnSpLocks/>
          </p:cNvCxnSpPr>
          <p:nvPr/>
        </p:nvCxnSpPr>
        <p:spPr>
          <a:xfrm>
            <a:off x="4989469" y="5245244"/>
            <a:ext cx="598766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7">
            <a:extLst>
              <a:ext uri="{FF2B5EF4-FFF2-40B4-BE49-F238E27FC236}">
                <a16:creationId xmlns:a16="http://schemas.microsoft.com/office/drawing/2014/main" id="{FD7A6B86-6815-0EB0-CB0C-CA6216892805}"/>
              </a:ext>
            </a:extLst>
          </p:cNvPr>
          <p:cNvCxnSpPr>
            <a:cxnSpLocks/>
          </p:cNvCxnSpPr>
          <p:nvPr/>
        </p:nvCxnSpPr>
        <p:spPr>
          <a:xfrm>
            <a:off x="4747758" y="6173944"/>
            <a:ext cx="598766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5F28807F-6E10-6A1D-8313-503B292FDF88}"/>
              </a:ext>
            </a:extLst>
          </p:cNvPr>
          <p:cNvSpPr txBox="1"/>
          <p:nvPr/>
        </p:nvSpPr>
        <p:spPr>
          <a:xfrm>
            <a:off x="4673459" y="1566684"/>
            <a:ext cx="7543074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減少欠板監視人員，大幅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降低人力成本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一年約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減少</a:t>
            </a:r>
            <a:r>
              <a:rPr lang="en-US" altLang="zh-TW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225.6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萬台幣 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TW" altLang="en-US" sz="23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7F442FA-DEE3-3E6E-AD37-ED934A805AAD}"/>
              </a:ext>
            </a:extLst>
          </p:cNvPr>
          <p:cNvSpPr txBox="1"/>
          <p:nvPr/>
        </p:nvSpPr>
        <p:spPr>
          <a:xfrm>
            <a:off x="4989469" y="2548273"/>
            <a:ext cx="598766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人力監視因疲勞或分心，有可能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欠板流入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Miss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改造後，可減少欠板流入的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停機對應時間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TW" altLang="en-US" sz="23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5ECC0AA4-D3BA-859D-1A11-A58FE44185B3}"/>
              </a:ext>
            </a:extLst>
          </p:cNvPr>
          <p:cNvSpPr txBox="1"/>
          <p:nvPr/>
        </p:nvSpPr>
        <p:spPr>
          <a:xfrm>
            <a:off x="4755610" y="5446747"/>
            <a:ext cx="6357358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Sensor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精度若控制在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±0.5mm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內，可時時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檢測線上吋法</a:t>
            </a:r>
            <a:endParaRPr lang="en-US" altLang="zh-TW" sz="1999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減去每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小時一回的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「吋法量測」作業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TW" altLang="en-US" sz="23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11874BE8-F7CD-016A-00CB-0753D4808E93}"/>
              </a:ext>
            </a:extLst>
          </p:cNvPr>
          <p:cNvSpPr txBox="1"/>
          <p:nvPr/>
        </p:nvSpPr>
        <p:spPr>
          <a:xfrm>
            <a:off x="5004987" y="4542548"/>
            <a:ext cx="5730431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未來</a:t>
            </a:r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GSD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若無備品或維修零件時，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預期可做為</a:t>
            </a:r>
            <a:r>
              <a:rPr lang="en-US" altLang="zh-TW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GSD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替代方案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TW" altLang="en-US" sz="23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5FAC221C-7EDC-C33E-32B2-D778C6DE3838}"/>
              </a:ext>
            </a:extLst>
          </p:cNvPr>
          <p:cNvSpPr txBox="1"/>
          <p:nvPr/>
        </p:nvSpPr>
        <p:spPr>
          <a:xfrm>
            <a:off x="5082911" y="3557267"/>
            <a:ext cx="6020821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PL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內欠板減少，可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削減保留品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，降低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選別數量</a:t>
            </a:r>
            <a:endParaRPr lang="en-US" altLang="zh-TW" sz="1999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並且避免製品欠板所造成</a:t>
            </a:r>
            <a:r>
              <a:rPr lang="zh-TW" altLang="en-US" sz="1999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客訴</a:t>
            </a:r>
            <a:r>
              <a:rPr lang="zh-TW" altLang="en-US" sz="1999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zh-TW" sz="1999" dirty="0">
              <a:solidFill>
                <a:schemeClr val="tx1">
                  <a:lumMod val="65000"/>
                  <a:lumOff val="3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9" name="Oval 21">
            <a:extLst>
              <a:ext uri="{FF2B5EF4-FFF2-40B4-BE49-F238E27FC236}">
                <a16:creationId xmlns:a16="http://schemas.microsoft.com/office/drawing/2014/main" id="{C57132EC-6A4C-EBDC-1C72-F153D95A7C4A}"/>
              </a:ext>
            </a:extLst>
          </p:cNvPr>
          <p:cNvSpPr>
            <a:spLocks noChangeAspect="1"/>
          </p:cNvSpPr>
          <p:nvPr/>
        </p:nvSpPr>
        <p:spPr>
          <a:xfrm>
            <a:off x="4020296" y="5615295"/>
            <a:ext cx="442995" cy="4466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799" dirty="0"/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92CBF9FA-BBCA-8B70-97FB-C417C86C24B8}"/>
              </a:ext>
            </a:extLst>
          </p:cNvPr>
          <p:cNvSpPr txBox="1">
            <a:spLocks/>
          </p:cNvSpPr>
          <p:nvPr/>
        </p:nvSpPr>
        <p:spPr bwMode="white">
          <a:xfrm>
            <a:off x="0" y="741287"/>
            <a:ext cx="12188824" cy="71668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1251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algn="ctr"/>
            <a:r>
              <a:rPr lang="zh-TW" altLang="en-US" sz="3999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雙管齊下：</a:t>
            </a:r>
            <a:r>
              <a:rPr lang="zh-TW" altLang="en-US" sz="3999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減少支援人力、 避免欠板流入、保留品削減。</a:t>
            </a:r>
            <a:endParaRPr lang="zh-CN" altLang="en-US" sz="3999" dirty="0">
              <a:solidFill>
                <a:srgbClr val="0000FF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582815"/>
      </p:ext>
    </p:extLst>
  </p:cSld>
  <p:clrMapOvr>
    <a:masterClrMapping/>
  </p:clrMapOvr>
</p:sld>
</file>

<file path=ppt/theme/theme1.xml><?xml version="1.0" encoding="utf-8"?>
<a:theme xmlns:a="http://schemas.openxmlformats.org/drawingml/2006/main" name="AGC_PPT_4-3_J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CEE8FCA5-A336-F84A-B0B0-82B32A8CE763}" vid="{CC00A8D1-0948-D241-AAF0-4CAE26DF60A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44FBDFE4CCACA4BA0E830CCF85F56BA" ma:contentTypeVersion="17" ma:contentTypeDescription="建立新的文件。" ma:contentTypeScope="" ma:versionID="7c9cefbe8c103c078099a1b8940119bc">
  <xsd:schema xmlns:xsd="http://www.w3.org/2001/XMLSchema" xmlns:xs="http://www.w3.org/2001/XMLSchema" xmlns:p="http://schemas.microsoft.com/office/2006/metadata/properties" xmlns:ns2="06f40e22-4ae5-471f-aba9-697f7019d031" xmlns:ns3="efc91a35-95dc-44c3-b5f8-3a0d45593902" targetNamespace="http://schemas.microsoft.com/office/2006/metadata/properties" ma:root="true" ma:fieldsID="9185bc1f28020357e0f445c1e074a0dc" ns2:_="" ns3:_="">
    <xsd:import namespace="06f40e22-4ae5-471f-aba9-697f7019d031"/>
    <xsd:import namespace="efc91a35-95dc-44c3-b5f8-3a0d455939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evel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40e22-4ae5-471f-aba9-697f7019d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影像標籤" ma:readOnly="false" ma:fieldId="{5cf76f15-5ced-4ddc-b409-7134ff3c332f}" ma:taxonomyMulti="true" ma:sspId="e4472dcf-cde0-4e6a-8f84-bd7a383b25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vel" ma:index="23" nillable="true" ma:displayName="Level" ma:description="機密等級" ma:format="RadioButtons" ma:internalName="Level">
      <xsd:simpleType>
        <xsd:restriction base="dms:Choice">
          <xsd:enumeration value="Internal Use Only"/>
          <xsd:enumeration value="Confidential"/>
          <xsd:enumeration value="Highly Confidential"/>
        </xsd:restriction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91a35-95dc-44c3-b5f8-3a0d4559390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147363-508d-4819-933c-8e808582390d}" ma:internalName="TaxCatchAll" ma:showField="CatchAllData" ma:web="efc91a35-95dc-44c3-b5f8-3a0d455939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f40e22-4ae5-471f-aba9-697f7019d031">
      <Terms xmlns="http://schemas.microsoft.com/office/infopath/2007/PartnerControls"/>
    </lcf76f155ced4ddcb4097134ff3c332f>
    <TaxCatchAll xmlns="efc91a35-95dc-44c3-b5f8-3a0d45593902" xsi:nil="true"/>
    <Level xmlns="06f40e22-4ae5-471f-aba9-697f7019d031" xsi:nil="true"/>
  </documentManagement>
</p:properties>
</file>

<file path=customXml/itemProps1.xml><?xml version="1.0" encoding="utf-8"?>
<ds:datastoreItem xmlns:ds="http://schemas.openxmlformats.org/officeDocument/2006/customXml" ds:itemID="{F47211CC-9444-4D62-9A4A-72B44BA1E9EF}"/>
</file>

<file path=customXml/itemProps2.xml><?xml version="1.0" encoding="utf-8"?>
<ds:datastoreItem xmlns:ds="http://schemas.openxmlformats.org/officeDocument/2006/customXml" ds:itemID="{6B873579-A4D9-4779-A472-CEDD4F3F4F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F4C1D-9EB7-44A2-9DFA-74E44EFD7AE4}">
  <ds:schemaRefs>
    <ds:schemaRef ds:uri="950666b2-e610-44be-8c2f-76c53de21809"/>
    <ds:schemaRef ds:uri="a1a83a22-ab24-4bb9-9b8e-534f56491e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自訂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Arial Unicode MS</vt:lpstr>
      <vt:lpstr>Meiryo</vt:lpstr>
      <vt:lpstr>Meiryo UI</vt:lpstr>
      <vt:lpstr>MS PGothic</vt:lpstr>
      <vt:lpstr>游ゴシック</vt:lpstr>
      <vt:lpstr>Arial</vt:lpstr>
      <vt:lpstr>Calibri</vt:lpstr>
      <vt:lpstr>AGC_PPT_4-3_Ja</vt:lpstr>
      <vt:lpstr>現 況 問 題 點 說 明</vt:lpstr>
      <vt:lpstr>欠 板 檢 出 精 度 提 升 對 策</vt:lpstr>
      <vt:lpstr>追 加 對 策 – AI 欠 板 圖 像 判 定</vt:lpstr>
      <vt:lpstr>預 期 成 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2020-06-05T14:08:36Z</dcterms:created>
  <dcterms:modified xsi:type="dcterms:W3CDTF">2025-09-03T01:41:52Z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0x010100B44FBDFE4CCACA4BA0E830CCF85F56BA</vt:lpwstr>
  </property>
  <property fmtid="{D5CDD505-2E9C-101B-9397-08002B2CF9AE}" pid="4" name="MSIP_Label_9b500289-1a9c-442f-923d-4f95209608d2_Enabled">
    <vt:lpwstr>true</vt:lpwstr>
  </property>
  <property fmtid="{D5CDD505-2E9C-101B-9397-08002B2CF9AE}" pid="5" name="MSIP_Label_9b500289-1a9c-442f-923d-4f95209608d2_SetDate">
    <vt:lpwstr>2025-03-19T02:28:36Z</vt:lpwstr>
  </property>
  <property fmtid="{D5CDD505-2E9C-101B-9397-08002B2CF9AE}" pid="6" name="MSIP_Label_9b500289-1a9c-442f-923d-4f95209608d2_Method">
    <vt:lpwstr>Privileged</vt:lpwstr>
  </property>
  <property fmtid="{D5CDD505-2E9C-101B-9397-08002B2CF9AE}" pid="7" name="MSIP_Label_9b500289-1a9c-442f-923d-4f95209608d2_Name">
    <vt:lpwstr>GCEP2 - Others</vt:lpwstr>
  </property>
  <property fmtid="{D5CDD505-2E9C-101B-9397-08002B2CF9AE}" pid="8" name="MSIP_Label_9b500289-1a9c-442f-923d-4f95209608d2_SiteId">
    <vt:lpwstr>90c56ca2-d892-45ce-810d-6cf368facdb3</vt:lpwstr>
  </property>
  <property fmtid="{D5CDD505-2E9C-101B-9397-08002B2CF9AE}" pid="9" name="MSIP_Label_9b500289-1a9c-442f-923d-4f95209608d2_ActionId">
    <vt:lpwstr>70ed789b-6f5f-4d7c-bc2d-d2d12896efe9</vt:lpwstr>
  </property>
  <property fmtid="{D5CDD505-2E9C-101B-9397-08002B2CF9AE}" pid="10" name="MSIP_Label_9b500289-1a9c-442f-923d-4f95209608d2_ContentBits">
    <vt:lpwstr>0</vt:lpwstr>
  </property>
</Properties>
</file>