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and Mayanglambam" initials="GM" lastIdx="1" clrIdx="0">
    <p:extLst>
      <p:ext uri="{19B8F6BF-5375-455C-9EA6-DF929625EA0E}">
        <p15:presenceInfo xmlns:p15="http://schemas.microsoft.com/office/powerpoint/2012/main" userId="2695ac5f51c6c8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06T20:37:14.85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5C45-7529-4D89-8A3B-A43CB24F0638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7ED-B39B-4448-A7C4-418F3E90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4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5C45-7529-4D89-8A3B-A43CB24F0638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7ED-B39B-4448-A7C4-418F3E90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58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5C45-7529-4D89-8A3B-A43CB24F0638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7ED-B39B-4448-A7C4-418F3E90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675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5C45-7529-4D89-8A3B-A43CB24F0638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7ED-B39B-4448-A7C4-418F3E90794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6399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5C45-7529-4D89-8A3B-A43CB24F0638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7ED-B39B-4448-A7C4-418F3E90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850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5C45-7529-4D89-8A3B-A43CB24F0638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7ED-B39B-4448-A7C4-418F3E90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496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5C45-7529-4D89-8A3B-A43CB24F0638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7ED-B39B-4448-A7C4-418F3E90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52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5C45-7529-4D89-8A3B-A43CB24F0638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7ED-B39B-4448-A7C4-418F3E90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964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5C45-7529-4D89-8A3B-A43CB24F0638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7ED-B39B-4448-A7C4-418F3E90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80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5C45-7529-4D89-8A3B-A43CB24F0638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7ED-B39B-4448-A7C4-418F3E90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93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5C45-7529-4D89-8A3B-A43CB24F0638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7ED-B39B-4448-A7C4-418F3E90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8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5C45-7529-4D89-8A3B-A43CB24F0638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7ED-B39B-4448-A7C4-418F3E90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37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5C45-7529-4D89-8A3B-A43CB24F0638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7ED-B39B-4448-A7C4-418F3E90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10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5C45-7529-4D89-8A3B-A43CB24F0638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7ED-B39B-4448-A7C4-418F3E90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87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5C45-7529-4D89-8A3B-A43CB24F0638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7ED-B39B-4448-A7C4-418F3E90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29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5C45-7529-4D89-8A3B-A43CB24F0638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7ED-B39B-4448-A7C4-418F3E90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78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5C45-7529-4D89-8A3B-A43CB24F0638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47ED-B39B-4448-A7C4-418F3E90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14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A85C45-7529-4D89-8A3B-A43CB24F0638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4647ED-B39B-4448-A7C4-418F3E907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854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keting91.com/international-marketing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54AD-33E3-4815-98AF-3F88629DE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738" y="2299063"/>
            <a:ext cx="8888004" cy="2858109"/>
          </a:xfrm>
        </p:spPr>
        <p:txBody>
          <a:bodyPr>
            <a:normAutofit fontScale="90000"/>
          </a:bodyPr>
          <a:lstStyle/>
          <a:p>
            <a:r>
              <a:rPr lang="en-IN" dirty="0"/>
              <a:t>PROJECT ANALYSIS FOR</a:t>
            </a:r>
            <a:br>
              <a:rPr lang="en-IN" dirty="0"/>
            </a:br>
            <a:r>
              <a:rPr lang="en-IN" dirty="0"/>
              <a:t>ALPHA &amp; BETA</a:t>
            </a:r>
            <a:br>
              <a:rPr lang="en-IN" dirty="0"/>
            </a:br>
            <a:r>
              <a:rPr lang="en-IN" dirty="0"/>
              <a:t>COMPANIES</a:t>
            </a:r>
            <a:br>
              <a:rPr lang="en-IN" dirty="0"/>
            </a:b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1090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F1843E-44CB-4FC8-93DB-C26F5620C9E3}"/>
              </a:ext>
            </a:extLst>
          </p:cNvPr>
          <p:cNvSpPr txBox="1"/>
          <p:nvPr/>
        </p:nvSpPr>
        <p:spPr>
          <a:xfrm>
            <a:off x="348343" y="383177"/>
            <a:ext cx="546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ALPHA AS INDIGO AIRLINES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2C7CF68-702C-4732-8494-581547999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82294"/>
              </p:ext>
            </p:extLst>
          </p:nvPr>
        </p:nvGraphicFramePr>
        <p:xfrm>
          <a:off x="461554" y="931817"/>
          <a:ext cx="11207932" cy="5695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3966">
                  <a:extLst>
                    <a:ext uri="{9D8B030D-6E8A-4147-A177-3AD203B41FA5}">
                      <a16:colId xmlns:a16="http://schemas.microsoft.com/office/drawing/2014/main" val="2306658280"/>
                    </a:ext>
                  </a:extLst>
                </a:gridCol>
                <a:gridCol w="5603966">
                  <a:extLst>
                    <a:ext uri="{9D8B030D-6E8A-4147-A177-3AD203B41FA5}">
                      <a16:colId xmlns:a16="http://schemas.microsoft.com/office/drawing/2014/main" val="3534512704"/>
                    </a:ext>
                  </a:extLst>
                </a:gridCol>
              </a:tblGrid>
              <a:tr h="284770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710535"/>
                  </a:ext>
                </a:extLst>
              </a:tr>
              <a:tr h="284770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8285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B8899EA-3437-42D4-B696-2AA2573922FA}"/>
              </a:ext>
            </a:extLst>
          </p:cNvPr>
          <p:cNvSpPr txBox="1"/>
          <p:nvPr/>
        </p:nvSpPr>
        <p:spPr>
          <a:xfrm>
            <a:off x="522513" y="931818"/>
            <a:ext cx="3387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u="sng" dirty="0">
                <a:solidFill>
                  <a:srgbClr val="000000"/>
                </a:solidFill>
                <a:effectLst/>
                <a:latin typeface="roboto"/>
              </a:rPr>
              <a:t>Strengths</a:t>
            </a:r>
          </a:p>
          <a:p>
            <a:endParaRPr lang="en-IN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D0151-8876-42C2-8AD9-504AA026A6B1}"/>
              </a:ext>
            </a:extLst>
          </p:cNvPr>
          <p:cNvSpPr txBox="1"/>
          <p:nvPr/>
        </p:nvSpPr>
        <p:spPr>
          <a:xfrm>
            <a:off x="6096000" y="931816"/>
            <a:ext cx="242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Weakness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E22C9-DEC0-43C0-88AA-545F4A3B82D4}"/>
              </a:ext>
            </a:extLst>
          </p:cNvPr>
          <p:cNvSpPr txBox="1"/>
          <p:nvPr/>
        </p:nvSpPr>
        <p:spPr>
          <a:xfrm>
            <a:off x="461554" y="3796937"/>
            <a:ext cx="2194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u="sng" dirty="0">
                <a:solidFill>
                  <a:srgbClr val="000000"/>
                </a:solidFill>
                <a:effectLst/>
                <a:latin typeface="roboto"/>
              </a:rPr>
              <a:t>Opportunities</a:t>
            </a:r>
          </a:p>
          <a:p>
            <a:endParaRPr lang="en-IN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20822-2340-470D-B6B6-B05FCF7FC045}"/>
              </a:ext>
            </a:extLst>
          </p:cNvPr>
          <p:cNvSpPr txBox="1"/>
          <p:nvPr/>
        </p:nvSpPr>
        <p:spPr>
          <a:xfrm>
            <a:off x="6096000" y="3796937"/>
            <a:ext cx="2420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u="sng" dirty="0">
                <a:solidFill>
                  <a:srgbClr val="000000"/>
                </a:solidFill>
                <a:effectLst/>
                <a:latin typeface="roboto"/>
              </a:rPr>
              <a:t>Threats</a:t>
            </a:r>
          </a:p>
          <a:p>
            <a:endParaRPr lang="en-IN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576B5D-8AF1-4816-9253-AF2D8F57CAE0}"/>
              </a:ext>
            </a:extLst>
          </p:cNvPr>
          <p:cNvSpPr txBox="1"/>
          <p:nvPr/>
        </p:nvSpPr>
        <p:spPr>
          <a:xfrm>
            <a:off x="3048000" y="32465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D4ED9B-34D8-4514-B5B6-417B8AEFF69E}"/>
              </a:ext>
            </a:extLst>
          </p:cNvPr>
          <p:cNvSpPr txBox="1"/>
          <p:nvPr/>
        </p:nvSpPr>
        <p:spPr>
          <a:xfrm>
            <a:off x="522513" y="1757458"/>
            <a:ext cx="485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>
                <a:solidFill>
                  <a:srgbClr val="222222"/>
                </a:solidFill>
                <a:effectLst/>
                <a:latin typeface="graphikweb-regular"/>
              </a:rPr>
              <a:t>Positive Image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9F875A-21EE-4FF9-9B6E-914A560D3BDA}"/>
              </a:ext>
            </a:extLst>
          </p:cNvPr>
          <p:cNvSpPr txBox="1"/>
          <p:nvPr/>
        </p:nvSpPr>
        <p:spPr>
          <a:xfrm>
            <a:off x="522513" y="2485460"/>
            <a:ext cx="485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>
                <a:solidFill>
                  <a:srgbClr val="222222"/>
                </a:solidFill>
                <a:effectLst/>
                <a:latin typeface="graphikweb-regular"/>
              </a:rPr>
              <a:t>Services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16C104-8C68-43B6-955A-0E0086122E55}"/>
              </a:ext>
            </a:extLst>
          </p:cNvPr>
          <p:cNvSpPr txBox="1"/>
          <p:nvPr/>
        </p:nvSpPr>
        <p:spPr>
          <a:xfrm>
            <a:off x="522513" y="3241597"/>
            <a:ext cx="492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>
                <a:solidFill>
                  <a:srgbClr val="222222"/>
                </a:solidFill>
                <a:effectLst/>
                <a:latin typeface="graphikweb-regular"/>
              </a:rPr>
              <a:t>Highly drive workforce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D7002-3316-4B1D-890C-C91FB502739C}"/>
              </a:ext>
            </a:extLst>
          </p:cNvPr>
          <p:cNvSpPr txBox="1"/>
          <p:nvPr/>
        </p:nvSpPr>
        <p:spPr>
          <a:xfrm>
            <a:off x="6270171" y="1757458"/>
            <a:ext cx="374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>
                <a:solidFill>
                  <a:srgbClr val="222222"/>
                </a:solidFill>
                <a:effectLst/>
                <a:latin typeface="graphikweb-regular"/>
              </a:rPr>
              <a:t>Sustaining profits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28CDCD-013F-4BF5-90EF-9D6FD33CCD5C}"/>
              </a:ext>
            </a:extLst>
          </p:cNvPr>
          <p:cNvSpPr txBox="1"/>
          <p:nvPr/>
        </p:nvSpPr>
        <p:spPr>
          <a:xfrm>
            <a:off x="6270171" y="2485460"/>
            <a:ext cx="374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>
                <a:solidFill>
                  <a:srgbClr val="222222"/>
                </a:solidFill>
                <a:effectLst/>
                <a:latin typeface="graphikweb-regular"/>
              </a:rPr>
              <a:t>Over-dependence on volumes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200422-1938-465C-BBF3-341A17FBDA28}"/>
              </a:ext>
            </a:extLst>
          </p:cNvPr>
          <p:cNvSpPr txBox="1"/>
          <p:nvPr/>
        </p:nvSpPr>
        <p:spPr>
          <a:xfrm>
            <a:off x="522513" y="4735564"/>
            <a:ext cx="427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graphikweb-regular"/>
              </a:rPr>
              <a:t>Growing demand for foreign travel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31ACF7-D436-4438-A761-25E858138BA6}"/>
              </a:ext>
            </a:extLst>
          </p:cNvPr>
          <p:cNvSpPr txBox="1"/>
          <p:nvPr/>
        </p:nvSpPr>
        <p:spPr>
          <a:xfrm>
            <a:off x="6270171" y="4735564"/>
            <a:ext cx="421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graphikweb-regular"/>
              </a:rPr>
              <a:t>Competition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01660-7A1A-4F2E-9574-C4BDEFC0CE5F}"/>
              </a:ext>
            </a:extLst>
          </p:cNvPr>
          <p:cNvSpPr txBox="1"/>
          <p:nvPr/>
        </p:nvSpPr>
        <p:spPr>
          <a:xfrm>
            <a:off x="6270171" y="5562989"/>
            <a:ext cx="328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graphikweb-regular"/>
              </a:rPr>
              <a:t>Costing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476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F1843E-44CB-4FC8-93DB-C26F5620C9E3}"/>
              </a:ext>
            </a:extLst>
          </p:cNvPr>
          <p:cNvSpPr txBox="1"/>
          <p:nvPr/>
        </p:nvSpPr>
        <p:spPr>
          <a:xfrm>
            <a:off x="348343" y="383177"/>
            <a:ext cx="546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BETA AS NETFLIX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2C7CF68-702C-4732-8494-581547999D16}"/>
              </a:ext>
            </a:extLst>
          </p:cNvPr>
          <p:cNvGraphicFramePr>
            <a:graphicFrameLocks noGrp="1"/>
          </p:cNvGraphicFramePr>
          <p:nvPr/>
        </p:nvGraphicFramePr>
        <p:xfrm>
          <a:off x="461554" y="931817"/>
          <a:ext cx="11207932" cy="5695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3966">
                  <a:extLst>
                    <a:ext uri="{9D8B030D-6E8A-4147-A177-3AD203B41FA5}">
                      <a16:colId xmlns:a16="http://schemas.microsoft.com/office/drawing/2014/main" val="2306658280"/>
                    </a:ext>
                  </a:extLst>
                </a:gridCol>
                <a:gridCol w="5603966">
                  <a:extLst>
                    <a:ext uri="{9D8B030D-6E8A-4147-A177-3AD203B41FA5}">
                      <a16:colId xmlns:a16="http://schemas.microsoft.com/office/drawing/2014/main" val="3534512704"/>
                    </a:ext>
                  </a:extLst>
                </a:gridCol>
              </a:tblGrid>
              <a:tr h="284770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710535"/>
                  </a:ext>
                </a:extLst>
              </a:tr>
              <a:tr h="284770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8285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B8899EA-3437-42D4-B696-2AA2573922FA}"/>
              </a:ext>
            </a:extLst>
          </p:cNvPr>
          <p:cNvSpPr txBox="1"/>
          <p:nvPr/>
        </p:nvSpPr>
        <p:spPr>
          <a:xfrm>
            <a:off x="522513" y="931818"/>
            <a:ext cx="3387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u="sng" dirty="0">
                <a:solidFill>
                  <a:srgbClr val="000000"/>
                </a:solidFill>
                <a:effectLst/>
                <a:latin typeface="roboto"/>
              </a:rPr>
              <a:t>Strengths</a:t>
            </a:r>
          </a:p>
          <a:p>
            <a:endParaRPr lang="en-IN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D0151-8876-42C2-8AD9-504AA026A6B1}"/>
              </a:ext>
            </a:extLst>
          </p:cNvPr>
          <p:cNvSpPr txBox="1"/>
          <p:nvPr/>
        </p:nvSpPr>
        <p:spPr>
          <a:xfrm>
            <a:off x="6096000" y="931816"/>
            <a:ext cx="242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Weakness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E22C9-DEC0-43C0-88AA-545F4A3B82D4}"/>
              </a:ext>
            </a:extLst>
          </p:cNvPr>
          <p:cNvSpPr txBox="1"/>
          <p:nvPr/>
        </p:nvSpPr>
        <p:spPr>
          <a:xfrm>
            <a:off x="461554" y="3796937"/>
            <a:ext cx="2194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u="sng" dirty="0">
                <a:solidFill>
                  <a:srgbClr val="000000"/>
                </a:solidFill>
                <a:effectLst/>
                <a:latin typeface="roboto"/>
              </a:rPr>
              <a:t>Opportunities</a:t>
            </a:r>
          </a:p>
          <a:p>
            <a:endParaRPr lang="en-IN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20822-2340-470D-B6B6-B05FCF7FC045}"/>
              </a:ext>
            </a:extLst>
          </p:cNvPr>
          <p:cNvSpPr txBox="1"/>
          <p:nvPr/>
        </p:nvSpPr>
        <p:spPr>
          <a:xfrm>
            <a:off x="6096000" y="3796937"/>
            <a:ext cx="2420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u="sng" dirty="0">
                <a:solidFill>
                  <a:srgbClr val="000000"/>
                </a:solidFill>
                <a:effectLst/>
                <a:latin typeface="roboto"/>
              </a:rPr>
              <a:t>Threats</a:t>
            </a:r>
          </a:p>
          <a:p>
            <a:endParaRPr lang="en-IN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576B5D-8AF1-4816-9253-AF2D8F57CAE0}"/>
              </a:ext>
            </a:extLst>
          </p:cNvPr>
          <p:cNvSpPr txBox="1"/>
          <p:nvPr/>
        </p:nvSpPr>
        <p:spPr>
          <a:xfrm>
            <a:off x="3048000" y="32465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D4ED9B-34D8-4514-B5B6-417B8AEFF69E}"/>
              </a:ext>
            </a:extLst>
          </p:cNvPr>
          <p:cNvSpPr txBox="1"/>
          <p:nvPr/>
        </p:nvSpPr>
        <p:spPr>
          <a:xfrm>
            <a:off x="522513" y="1757458"/>
            <a:ext cx="485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graphikweb-regular"/>
              </a:rPr>
              <a:t>Growth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9F875A-21EE-4FF9-9B6E-914A560D3BDA}"/>
              </a:ext>
            </a:extLst>
          </p:cNvPr>
          <p:cNvSpPr txBox="1"/>
          <p:nvPr/>
        </p:nvSpPr>
        <p:spPr>
          <a:xfrm>
            <a:off x="522513" y="2485460"/>
            <a:ext cx="485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u="none" strike="noStrike" dirty="0">
                <a:solidFill>
                  <a:srgbClr val="4199FB"/>
                </a:solidFill>
                <a:effectLst/>
                <a:latin typeface="graphikweb-regular"/>
                <a:hlinkClick r:id="rId2"/>
              </a:rPr>
              <a:t>International</a:t>
            </a:r>
            <a:r>
              <a:rPr lang="en-IN" b="1" i="0" dirty="0">
                <a:solidFill>
                  <a:srgbClr val="222222"/>
                </a:solidFill>
                <a:effectLst/>
                <a:latin typeface="graphikweb-regular"/>
              </a:rPr>
              <a:t> Customer Base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16C104-8C68-43B6-955A-0E0086122E55}"/>
              </a:ext>
            </a:extLst>
          </p:cNvPr>
          <p:cNvSpPr txBox="1"/>
          <p:nvPr/>
        </p:nvSpPr>
        <p:spPr>
          <a:xfrm>
            <a:off x="522513" y="3229986"/>
            <a:ext cx="492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222222"/>
                </a:solidFill>
                <a:latin typeface="graphikweb-regular"/>
              </a:rPr>
              <a:t>Brand Equity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D7002-3316-4B1D-890C-C91FB502739C}"/>
              </a:ext>
            </a:extLst>
          </p:cNvPr>
          <p:cNvSpPr txBox="1"/>
          <p:nvPr/>
        </p:nvSpPr>
        <p:spPr>
          <a:xfrm>
            <a:off x="6270171" y="1757458"/>
            <a:ext cx="374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graphikweb-regular"/>
              </a:rPr>
              <a:t>Increase in Operational Costs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28CDCD-013F-4BF5-90EF-9D6FD33CCD5C}"/>
              </a:ext>
            </a:extLst>
          </p:cNvPr>
          <p:cNvSpPr txBox="1"/>
          <p:nvPr/>
        </p:nvSpPr>
        <p:spPr>
          <a:xfrm>
            <a:off x="6270171" y="2485460"/>
            <a:ext cx="374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graphikweb-regular"/>
              </a:rPr>
              <a:t>Criticism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200422-1938-465C-BBF3-341A17FBDA28}"/>
              </a:ext>
            </a:extLst>
          </p:cNvPr>
          <p:cNvSpPr txBox="1"/>
          <p:nvPr/>
        </p:nvSpPr>
        <p:spPr>
          <a:xfrm>
            <a:off x="522513" y="4735564"/>
            <a:ext cx="427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graphikweb-regular"/>
              </a:rPr>
              <a:t>Increase in Customer Base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31ACF7-D436-4438-A761-25E858138BA6}"/>
              </a:ext>
            </a:extLst>
          </p:cNvPr>
          <p:cNvSpPr txBox="1"/>
          <p:nvPr/>
        </p:nvSpPr>
        <p:spPr>
          <a:xfrm>
            <a:off x="6270171" y="4735564"/>
            <a:ext cx="421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graphikweb-regular"/>
              </a:rPr>
              <a:t>Competitors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01660-7A1A-4F2E-9574-C4BDEFC0CE5F}"/>
              </a:ext>
            </a:extLst>
          </p:cNvPr>
          <p:cNvSpPr txBox="1"/>
          <p:nvPr/>
        </p:nvSpPr>
        <p:spPr>
          <a:xfrm>
            <a:off x="6270171" y="5562989"/>
            <a:ext cx="328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graphikweb-regular"/>
              </a:rPr>
              <a:t>Piracy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EB25C-4015-4C6A-91A0-B0B48F83D1CA}"/>
              </a:ext>
            </a:extLst>
          </p:cNvPr>
          <p:cNvSpPr txBox="1"/>
          <p:nvPr/>
        </p:nvSpPr>
        <p:spPr>
          <a:xfrm>
            <a:off x="579120" y="5500299"/>
            <a:ext cx="415398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>
                <a:solidFill>
                  <a:srgbClr val="222222"/>
                </a:solidFill>
                <a:effectLst/>
                <a:latin typeface="graphikweb-regular"/>
              </a:rPr>
              <a:t>Alliances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879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C178D7-F3CF-4E4C-937E-2680E267FB7D}"/>
              </a:ext>
            </a:extLst>
          </p:cNvPr>
          <p:cNvSpPr txBox="1"/>
          <p:nvPr/>
        </p:nvSpPr>
        <p:spPr>
          <a:xfrm>
            <a:off x="2595154" y="2194560"/>
            <a:ext cx="579990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019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1FAB6E-CAED-4736-B8BA-BA32540F7144}"/>
              </a:ext>
            </a:extLst>
          </p:cNvPr>
          <p:cNvSpPr txBox="1"/>
          <p:nvPr/>
        </p:nvSpPr>
        <p:spPr>
          <a:xfrm>
            <a:off x="3857897" y="714103"/>
            <a:ext cx="380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EVENT OVER LAST 6  MONTHS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DF5E85-9CD8-49B1-B1EC-45225E663C6B}"/>
              </a:ext>
            </a:extLst>
          </p:cNvPr>
          <p:cNvSpPr txBox="1"/>
          <p:nvPr/>
        </p:nvSpPr>
        <p:spPr>
          <a:xfrm>
            <a:off x="635726" y="2037806"/>
            <a:ext cx="403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COVID-19  OUTBREAK IN CHINA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6BE69-DD1A-470E-932D-90FC02226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656" y="1200967"/>
            <a:ext cx="2452687" cy="1837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EF88FF-4672-4C54-A728-CFD86C3F884A}"/>
              </a:ext>
            </a:extLst>
          </p:cNvPr>
          <p:cNvSpPr txBox="1"/>
          <p:nvPr/>
        </p:nvSpPr>
        <p:spPr>
          <a:xfrm>
            <a:off x="635726" y="3819886"/>
            <a:ext cx="438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INDIA-CHINA   BORDER DISPUTE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8760B3B-F959-4F02-A60E-A3C7EC7CAF26}"/>
              </a:ext>
            </a:extLst>
          </p:cNvPr>
          <p:cNvSpPr/>
          <p:nvPr/>
        </p:nvSpPr>
        <p:spPr>
          <a:xfrm>
            <a:off x="7524208" y="1738308"/>
            <a:ext cx="1193072" cy="755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243CCA-95ED-4B5B-8537-A0B3A1BC0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145" y="1010194"/>
            <a:ext cx="2637129" cy="20279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D3B36D-E6DD-4486-9FEA-5F8909866CF1}"/>
              </a:ext>
            </a:extLst>
          </p:cNvPr>
          <p:cNvSpPr txBox="1"/>
          <p:nvPr/>
        </p:nvSpPr>
        <p:spPr>
          <a:xfrm>
            <a:off x="635726" y="4601657"/>
            <a:ext cx="465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BANNING OF CHINESE APPS  IN INDIA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29B319-D84F-48DC-B404-D813C506E905}"/>
              </a:ext>
            </a:extLst>
          </p:cNvPr>
          <p:cNvSpPr txBox="1"/>
          <p:nvPr/>
        </p:nvSpPr>
        <p:spPr>
          <a:xfrm>
            <a:off x="618308" y="5499098"/>
            <a:ext cx="547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AMERICAN BIOWEAPON OR CHINESE VIRUS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4C04DE-AC5C-4E79-B431-80833341F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796" y="4485137"/>
            <a:ext cx="3853050" cy="202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5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 animBg="1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3A0EBE-ED9C-4BBA-8113-0DC756B98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0730"/>
            <a:ext cx="12038029" cy="40365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6CC24A-4814-4C3A-AA4E-7F61F63F42A5}"/>
              </a:ext>
            </a:extLst>
          </p:cNvPr>
          <p:cNvSpPr txBox="1"/>
          <p:nvPr/>
        </p:nvSpPr>
        <p:spPr>
          <a:xfrm>
            <a:off x="179109" y="509047"/>
            <a:ext cx="427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SET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09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69E825-C54D-4D6B-A284-DF7BA335C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629"/>
            <a:ext cx="12192000" cy="63463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6533BA-87CC-47EC-AF02-27849FFEE84F}"/>
              </a:ext>
            </a:extLst>
          </p:cNvPr>
          <p:cNvSpPr txBox="1"/>
          <p:nvPr/>
        </p:nvSpPr>
        <p:spPr>
          <a:xfrm>
            <a:off x="76200" y="97971"/>
            <a:ext cx="476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ALPHA &amp; BETA STOCK PRICE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21C6F5-E92B-46CD-82AF-CB7BFD1FA325}"/>
              </a:ext>
            </a:extLst>
          </p:cNvPr>
          <p:cNvCxnSpPr>
            <a:cxnSpLocks/>
          </p:cNvCxnSpPr>
          <p:nvPr/>
        </p:nvCxnSpPr>
        <p:spPr>
          <a:xfrm flipV="1">
            <a:off x="7968343" y="1733006"/>
            <a:ext cx="1236617" cy="251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34E91E0-68C0-444E-ABF2-E4B558339C04}"/>
              </a:ext>
            </a:extLst>
          </p:cNvPr>
          <p:cNvSpPr/>
          <p:nvPr/>
        </p:nvSpPr>
        <p:spPr>
          <a:xfrm>
            <a:off x="5930538" y="4243252"/>
            <a:ext cx="3178628" cy="1227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40B539-3BBE-4654-B3E8-0D39787835AB}"/>
              </a:ext>
            </a:extLst>
          </p:cNvPr>
          <p:cNvSpPr txBox="1"/>
          <p:nvPr/>
        </p:nvSpPr>
        <p:spPr>
          <a:xfrm>
            <a:off x="6577149" y="4675805"/>
            <a:ext cx="228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LOCKDOWN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00D7F162-23AE-4FAC-BA08-C2779A9B784A}"/>
              </a:ext>
            </a:extLst>
          </p:cNvPr>
          <p:cNvSpPr/>
          <p:nvPr/>
        </p:nvSpPr>
        <p:spPr>
          <a:xfrm>
            <a:off x="8881878" y="280071"/>
            <a:ext cx="1556657" cy="110676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5355AC-1C85-42F7-BE91-68F8EAF13F6D}"/>
              </a:ext>
            </a:extLst>
          </p:cNvPr>
          <p:cNvSpPr txBox="1"/>
          <p:nvPr/>
        </p:nvSpPr>
        <p:spPr>
          <a:xfrm>
            <a:off x="10874829" y="769264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Why!!!!!!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FE1383-A2CD-4E7C-A06B-F7B7374687BD}"/>
              </a:ext>
            </a:extLst>
          </p:cNvPr>
          <p:cNvSpPr txBox="1"/>
          <p:nvPr/>
        </p:nvSpPr>
        <p:spPr>
          <a:xfrm>
            <a:off x="9204960" y="648789"/>
            <a:ext cx="93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Why??</a:t>
            </a:r>
          </a:p>
        </p:txBody>
      </p:sp>
    </p:spTree>
    <p:extLst>
      <p:ext uri="{BB962C8B-B14F-4D97-AF65-F5344CB8AC3E}">
        <p14:creationId xmlns:p14="http://schemas.microsoft.com/office/powerpoint/2010/main" val="420692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849F1-39C8-45C0-917A-11E024A0D294}"/>
              </a:ext>
            </a:extLst>
          </p:cNvPr>
          <p:cNvSpPr txBox="1"/>
          <p:nvPr/>
        </p:nvSpPr>
        <p:spPr>
          <a:xfrm>
            <a:off x="712270" y="779646"/>
            <a:ext cx="627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BEST PERFORMING STOCKS IN LAST SIX MONTHS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E3D92E1-554C-4DAC-8741-F734BD91940E}"/>
              </a:ext>
            </a:extLst>
          </p:cNvPr>
          <p:cNvSpPr/>
          <p:nvPr/>
        </p:nvSpPr>
        <p:spPr>
          <a:xfrm>
            <a:off x="866274" y="1549667"/>
            <a:ext cx="308008" cy="269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ADCAA97-0843-4237-A879-747BBD51A5F8}"/>
              </a:ext>
            </a:extLst>
          </p:cNvPr>
          <p:cNvSpPr/>
          <p:nvPr/>
        </p:nvSpPr>
        <p:spPr>
          <a:xfrm>
            <a:off x="866274" y="2219864"/>
            <a:ext cx="308008" cy="269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A17BAE9-5215-434C-B181-3841A5EFCBFB}"/>
              </a:ext>
            </a:extLst>
          </p:cNvPr>
          <p:cNvSpPr/>
          <p:nvPr/>
        </p:nvSpPr>
        <p:spPr>
          <a:xfrm>
            <a:off x="866274" y="3012707"/>
            <a:ext cx="308008" cy="269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45BEAD-7853-4AD8-8B90-36966D1EE132}"/>
              </a:ext>
            </a:extLst>
          </p:cNvPr>
          <p:cNvSpPr txBox="1"/>
          <p:nvPr/>
        </p:nvSpPr>
        <p:spPr>
          <a:xfrm>
            <a:off x="1405287" y="1526844"/>
            <a:ext cx="4976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effectLst/>
                <a:latin typeface="Arial Black" panose="020B0A04020102020204" pitchFamily="34" charset="0"/>
              </a:rPr>
              <a:t>Dr Reddy's Laboratories Ltd</a:t>
            </a:r>
          </a:p>
          <a:p>
            <a:pPr algn="l"/>
            <a:endParaRPr lang="en-IN" b="0" i="0" dirty="0">
              <a:effectLst/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0CB31-006C-4503-AA19-908A008C29DA}"/>
              </a:ext>
            </a:extLst>
          </p:cNvPr>
          <p:cNvSpPr txBox="1"/>
          <p:nvPr/>
        </p:nvSpPr>
        <p:spPr>
          <a:xfrm>
            <a:off x="1482291" y="2181709"/>
            <a:ext cx="404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effectLst/>
                <a:latin typeface="Arial Black" panose="020B0A04020102020204" pitchFamily="34" charset="0"/>
              </a:rPr>
              <a:t>Netflix Inc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F1B4E2-DAC0-45F6-ACFF-B5D51E661FF6}"/>
              </a:ext>
            </a:extLst>
          </p:cNvPr>
          <p:cNvSpPr txBox="1"/>
          <p:nvPr/>
        </p:nvSpPr>
        <p:spPr>
          <a:xfrm>
            <a:off x="1482291" y="2912883"/>
            <a:ext cx="372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0" i="0" dirty="0">
                <a:effectLst/>
                <a:latin typeface="Arial Black" panose="020B0A04020102020204" pitchFamily="34" charset="0"/>
                <a:ea typeface="Segoe UI Black" panose="020B0A02040204020203" pitchFamily="34" charset="0"/>
              </a:rPr>
              <a:t>Reliance Industries Ltd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7BCFD-B01B-48CA-AE1B-148D638A3A04}"/>
              </a:ext>
            </a:extLst>
          </p:cNvPr>
          <p:cNvSpPr txBox="1"/>
          <p:nvPr/>
        </p:nvSpPr>
        <p:spPr>
          <a:xfrm>
            <a:off x="866274" y="4081112"/>
            <a:ext cx="655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WORST PERFORMING STOCKS IN LAST SIX MONTHS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EB9D17E-5348-495B-99F4-A45A6DD13FCA}"/>
              </a:ext>
            </a:extLst>
          </p:cNvPr>
          <p:cNvSpPr/>
          <p:nvPr/>
        </p:nvSpPr>
        <p:spPr>
          <a:xfrm>
            <a:off x="866273" y="5005137"/>
            <a:ext cx="308007" cy="3031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69B3EE7-1551-4058-A543-DFB8B937D768}"/>
              </a:ext>
            </a:extLst>
          </p:cNvPr>
          <p:cNvSpPr/>
          <p:nvPr/>
        </p:nvSpPr>
        <p:spPr>
          <a:xfrm>
            <a:off x="856649" y="5869652"/>
            <a:ext cx="308007" cy="3031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3D965C-E186-46CC-8AA0-E4CB2AF8551D}"/>
              </a:ext>
            </a:extLst>
          </p:cNvPr>
          <p:cNvSpPr txBox="1"/>
          <p:nvPr/>
        </p:nvSpPr>
        <p:spPr>
          <a:xfrm>
            <a:off x="1482291" y="4958252"/>
            <a:ext cx="426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0" i="0" dirty="0" err="1">
                <a:effectLst/>
                <a:latin typeface="Arial Black" panose="020B0A04020102020204" pitchFamily="34" charset="0"/>
                <a:ea typeface="MS Gothic" panose="020B0609070205080204" pitchFamily="49" charset="-128"/>
              </a:rPr>
              <a:t>Interglobe</a:t>
            </a:r>
            <a:r>
              <a:rPr lang="en-IN" b="0" i="0" dirty="0">
                <a:effectLst/>
                <a:latin typeface="Arial Black" panose="020B0A04020102020204" pitchFamily="34" charset="0"/>
                <a:ea typeface="MS Gothic" panose="020B0609070205080204" pitchFamily="49" charset="-128"/>
              </a:rPr>
              <a:t> Aviation Ltd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FCF289-342C-4B19-A883-B58D3321AB85}"/>
              </a:ext>
            </a:extLst>
          </p:cNvPr>
          <p:cNvSpPr txBox="1"/>
          <p:nvPr/>
        </p:nvSpPr>
        <p:spPr>
          <a:xfrm>
            <a:off x="1482291" y="5857518"/>
            <a:ext cx="532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effectLst/>
                <a:latin typeface="Arial Black" panose="020B0A04020102020204" pitchFamily="34" charset="0"/>
                <a:ea typeface="MS Gothic" panose="020B0609070205080204" pitchFamily="49" charset="-128"/>
              </a:rPr>
              <a:t>Tourism Finance Corporation of India Ltd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6938B6BF-CF0D-414A-AE2A-2C9D882DC945}"/>
              </a:ext>
            </a:extLst>
          </p:cNvPr>
          <p:cNvSpPr/>
          <p:nvPr/>
        </p:nvSpPr>
        <p:spPr>
          <a:xfrm>
            <a:off x="6711885" y="1338606"/>
            <a:ext cx="782424" cy="19436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8F76853-01F8-411F-94E9-863971035766}"/>
              </a:ext>
            </a:extLst>
          </p:cNvPr>
          <p:cNvSpPr/>
          <p:nvPr/>
        </p:nvSpPr>
        <p:spPr>
          <a:xfrm>
            <a:off x="7154944" y="4689289"/>
            <a:ext cx="499621" cy="16690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0053E9-A223-4657-BD29-9DFB266A862C}"/>
              </a:ext>
            </a:extLst>
          </p:cNvPr>
          <p:cNvSpPr txBox="1"/>
          <p:nvPr/>
        </p:nvSpPr>
        <p:spPr>
          <a:xfrm>
            <a:off x="7494309" y="2120040"/>
            <a:ext cx="150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D11925-5123-41D5-AABF-31D47AB6B277}"/>
              </a:ext>
            </a:extLst>
          </p:cNvPr>
          <p:cNvSpPr txBox="1"/>
          <p:nvPr/>
        </p:nvSpPr>
        <p:spPr>
          <a:xfrm>
            <a:off x="7720553" y="5334728"/>
            <a:ext cx="148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ALPHA</a:t>
            </a:r>
          </a:p>
        </p:txBody>
      </p:sp>
    </p:spTree>
    <p:extLst>
      <p:ext uri="{BB962C8B-B14F-4D97-AF65-F5344CB8AC3E}">
        <p14:creationId xmlns:p14="http://schemas.microsoft.com/office/powerpoint/2010/main" val="389548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/>
      <p:bldP spid="8" grpId="0"/>
      <p:bldP spid="10" grpId="0" animBg="1"/>
      <p:bldP spid="11" grpId="0" animBg="1"/>
      <p:bldP spid="16" grpId="0"/>
      <p:bldP spid="17" grpId="0"/>
      <p:bldP spid="12" grpId="0" animBg="1"/>
      <p:bldP spid="13" grpId="0" animBg="1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62D2A4-63C6-4D6E-9AA3-A35F7A1D2922}"/>
              </a:ext>
            </a:extLst>
          </p:cNvPr>
          <p:cNvSpPr txBox="1"/>
          <p:nvPr/>
        </p:nvSpPr>
        <p:spPr>
          <a:xfrm>
            <a:off x="972152" y="606392"/>
            <a:ext cx="5717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 Black" panose="020B0A04020102020204" pitchFamily="34" charset="0"/>
              </a:rPr>
              <a:t>INFORMATION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F4C483-2226-4C61-A7F0-2BB0953C9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72" y="4239721"/>
            <a:ext cx="1325866" cy="13275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A081E6-9E62-4CED-AEF2-6433207C3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570" y="4239369"/>
            <a:ext cx="1348628" cy="13275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F48826-A1B5-4642-933E-E1141AEEF8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633" y="4224270"/>
            <a:ext cx="1995849" cy="13275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3863C6-656A-4B67-99BC-4CC76C9198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014" y="4127080"/>
            <a:ext cx="1718358" cy="14146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EFA925-194F-4DD8-83EA-C2A45E0488F2}"/>
              </a:ext>
            </a:extLst>
          </p:cNvPr>
          <p:cNvSpPr txBox="1"/>
          <p:nvPr/>
        </p:nvSpPr>
        <p:spPr>
          <a:xfrm>
            <a:off x="1131216" y="1791093"/>
            <a:ext cx="5717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DO YOU READ NEWSPAPER??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31D693-8C36-408E-A7AA-9CFCE7347ACA}"/>
              </a:ext>
            </a:extLst>
          </p:cNvPr>
          <p:cNvSpPr txBox="1"/>
          <p:nvPr/>
        </p:nvSpPr>
        <p:spPr>
          <a:xfrm>
            <a:off x="1131216" y="2914239"/>
            <a:ext cx="920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WHERE DID YOU GET YOUR INFORMATION??</a:t>
            </a:r>
          </a:p>
        </p:txBody>
      </p:sp>
    </p:spTree>
    <p:extLst>
      <p:ext uri="{BB962C8B-B14F-4D97-AF65-F5344CB8AC3E}">
        <p14:creationId xmlns:p14="http://schemas.microsoft.com/office/powerpoint/2010/main" val="412964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92205F-0679-4533-BDFD-D05AB26D3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74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B9FAA2-12B8-4991-98D9-B11AED22E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91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577FBD-0EA5-44E1-A55A-A9CFDF6B8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6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146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Black</vt:lpstr>
      <vt:lpstr>Calisto MT</vt:lpstr>
      <vt:lpstr>graphikweb-regular</vt:lpstr>
      <vt:lpstr>roboto</vt:lpstr>
      <vt:lpstr>Wingdings 2</vt:lpstr>
      <vt:lpstr>Slate</vt:lpstr>
      <vt:lpstr>PROJECT ANALYSIS FOR ALPHA &amp; BETA COMPANIES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ANALYSIS FOR ALPHA &amp; BETA COMPANIES</dc:title>
  <dc:creator>Gunand Mayanglambam</dc:creator>
  <cp:lastModifiedBy>Gunand Mayanglambam</cp:lastModifiedBy>
  <cp:revision>26</cp:revision>
  <dcterms:created xsi:type="dcterms:W3CDTF">2020-08-06T09:51:58Z</dcterms:created>
  <dcterms:modified xsi:type="dcterms:W3CDTF">2020-08-07T05:43:22Z</dcterms:modified>
</cp:coreProperties>
</file>