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
      <p:font typeface="Nuni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DA958A-B307-4890-A142-199CB1FE6797}">
  <a:tblStyle styleId="{BADA958A-B307-4890-A142-199CB1FE67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uni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Nunito-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15869f7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15869f7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15869f7c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15869f7c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2a7502f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2a7502f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2a7502fd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2a7502fd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2a7502f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2a7502f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2a7502fd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2a7502fd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2a7502fd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2a7502fd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2a7502fd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2a7502fd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2a7502fd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2a7502fd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2a7502fd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2a7502fd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a7502f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2a7502f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2a7502fd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2a7502fd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2a7502fd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2a7502fd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2a7502fd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2a7502fd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2a7502fd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72a7502fd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2a7502fd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2a7502fd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2a7502fd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2a7502fd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2a7502fd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2a7502fd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2a7502f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2a7502fd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72a7502fd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72a7502fd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15869f7c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15869f7c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d4258e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d4258e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15869f7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15869f7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2a7502f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2a7502f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2a7502f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2a7502f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e15869f7c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e15869f7c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2a7502fd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2a7502fd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15869f7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e15869f7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72a7502f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72a7502f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72a7502fd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72a7502fd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72a7502fd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72a7502fd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6c7ac866fcf9bf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6c7ac866fcf9bf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104c30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104c30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72a7502fd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72a7502fd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72a7502fd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72a7502fd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72a7502fd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72a7502fd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15869f7c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e15869f7c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e104c303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e104c303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e104c303a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e104c303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e104c303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e104c303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72a7502fd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72a7502fd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72a7502fd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72a7502fd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5869f7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5869f7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15869f7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15869f7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15869f7c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15869f7c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15869f7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15869f7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104c303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104c303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medium.com/advanced-deep-learning/cnn-operation-with-2-kernels-resulting-in-2-feature-mapsunderstanding-the-convolutional-filter-c4aad26cf32" TargetMode="External"/><Relationship Id="rId4" Type="http://schemas.openxmlformats.org/officeDocument/2006/relationships/hyperlink" Target="https://stanford.edu/~shervine/teaching/cs-230/cheatsheet-convolutional-neural-networks" TargetMode="External"/><Relationship Id="rId5" Type="http://schemas.openxmlformats.org/officeDocument/2006/relationships/hyperlink" Target="https://www.jefkine.com/general/2016/09/05/backpropagation-in-convolutional-neural-netwo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CNN Intuition and working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 Sagarika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45600" y="15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b="1" lang="en" sz="1800">
                <a:solidFill>
                  <a:srgbClr val="38761D"/>
                </a:solidFill>
              </a:rPr>
              <a:t>Look at the image part by part !! </a:t>
            </a:r>
            <a:endParaRPr b="1"/>
          </a:p>
        </p:txBody>
      </p:sp>
      <p:graphicFrame>
        <p:nvGraphicFramePr>
          <p:cNvPr id="125" name="Google Shape;125;p22"/>
          <p:cNvGraphicFramePr/>
          <p:nvPr/>
        </p:nvGraphicFramePr>
        <p:xfrm>
          <a:off x="447200" y="745925"/>
          <a:ext cx="3000000" cy="3000000"/>
        </p:xfrm>
        <a:graphic>
          <a:graphicData uri="http://schemas.openxmlformats.org/drawingml/2006/table">
            <a:tbl>
              <a:tblPr>
                <a:noFill/>
                <a:tableStyleId>{BADA958A-B307-4890-A142-199CB1FE6797}</a:tableStyleId>
              </a:tblPr>
              <a:tblGrid>
                <a:gridCol w="435400"/>
                <a:gridCol w="435400"/>
                <a:gridCol w="435400"/>
                <a:gridCol w="435400"/>
                <a:gridCol w="435400"/>
                <a:gridCol w="435400"/>
                <a:gridCol w="435400"/>
              </a:tblGrid>
              <a:tr h="400425">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r h="400425">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r h="400425">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r h="400425">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r h="400425">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r h="400425">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r h="400425">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bl>
          </a:graphicData>
        </a:graphic>
      </p:graphicFrame>
      <p:graphicFrame>
        <p:nvGraphicFramePr>
          <p:cNvPr id="126" name="Google Shape;126;p22"/>
          <p:cNvGraphicFramePr/>
          <p:nvPr/>
        </p:nvGraphicFramePr>
        <p:xfrm>
          <a:off x="3830250" y="732100"/>
          <a:ext cx="3000000" cy="3000000"/>
        </p:xfrm>
        <a:graphic>
          <a:graphicData uri="http://schemas.openxmlformats.org/drawingml/2006/table">
            <a:tbl>
              <a:tblPr>
                <a:noFill/>
                <a:tableStyleId>{BADA958A-B307-4890-A142-199CB1FE6797}</a:tableStyleId>
              </a:tblPr>
              <a:tblGrid>
                <a:gridCol w="517100"/>
                <a:gridCol w="517100"/>
                <a:gridCol w="517100"/>
              </a:tblGrid>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bl>
          </a:graphicData>
        </a:graphic>
      </p:graphicFrame>
      <p:graphicFrame>
        <p:nvGraphicFramePr>
          <p:cNvPr id="127" name="Google Shape;127;p22"/>
          <p:cNvGraphicFramePr/>
          <p:nvPr/>
        </p:nvGraphicFramePr>
        <p:xfrm>
          <a:off x="3796350" y="2276988"/>
          <a:ext cx="3000000" cy="3000000"/>
        </p:xfrm>
        <a:graphic>
          <a:graphicData uri="http://schemas.openxmlformats.org/drawingml/2006/table">
            <a:tbl>
              <a:tblPr>
                <a:noFill/>
                <a:tableStyleId>{BADA958A-B307-4890-A142-199CB1FE6797}</a:tableStyleId>
              </a:tblPr>
              <a:tblGrid>
                <a:gridCol w="517100"/>
                <a:gridCol w="517100"/>
                <a:gridCol w="517100"/>
              </a:tblGrid>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4668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bl>
          </a:graphicData>
        </a:graphic>
      </p:graphicFrame>
      <p:graphicFrame>
        <p:nvGraphicFramePr>
          <p:cNvPr id="128" name="Google Shape;128;p22"/>
          <p:cNvGraphicFramePr/>
          <p:nvPr/>
        </p:nvGraphicFramePr>
        <p:xfrm>
          <a:off x="6021600" y="2347625"/>
          <a:ext cx="3000000" cy="3000000"/>
        </p:xfrm>
        <a:graphic>
          <a:graphicData uri="http://schemas.openxmlformats.org/drawingml/2006/table">
            <a:tbl>
              <a:tblPr>
                <a:noFill/>
                <a:tableStyleId>{BADA958A-B307-4890-A142-199CB1FE6797}</a:tableStyleId>
              </a:tblPr>
              <a:tblGrid>
                <a:gridCol w="517100"/>
                <a:gridCol w="517100"/>
                <a:gridCol w="517100"/>
              </a:tblGrid>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bl>
          </a:graphicData>
        </a:graphic>
      </p:graphicFrame>
      <p:graphicFrame>
        <p:nvGraphicFramePr>
          <p:cNvPr id="129" name="Google Shape;129;p22"/>
          <p:cNvGraphicFramePr/>
          <p:nvPr/>
        </p:nvGraphicFramePr>
        <p:xfrm>
          <a:off x="6021600" y="723813"/>
          <a:ext cx="3000000" cy="3000000"/>
        </p:xfrm>
        <a:graphic>
          <a:graphicData uri="http://schemas.openxmlformats.org/drawingml/2006/table">
            <a:tbl>
              <a:tblPr>
                <a:noFill/>
                <a:tableStyleId>{BADA958A-B307-4890-A142-199CB1FE6797}</a:tableStyleId>
              </a:tblPr>
              <a:tblGrid>
                <a:gridCol w="517100"/>
                <a:gridCol w="517100"/>
                <a:gridCol w="517100"/>
              </a:tblGrid>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r h="379625">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c>
                  <a:txBody>
                    <a:bodyPr/>
                    <a:lstStyle/>
                    <a:p>
                      <a:pPr indent="0" lvl="0" marL="0" rtl="0" algn="l">
                        <a:spcBef>
                          <a:spcPts val="0"/>
                        </a:spcBef>
                        <a:spcAft>
                          <a:spcPts val="0"/>
                        </a:spcAft>
                        <a:buNone/>
                      </a:pPr>
                      <a:r>
                        <a:t/>
                      </a:r>
                      <a:endParaRPr/>
                    </a:p>
                  </a:txBody>
                  <a:tcPr marT="91425" marB="91425" marR="91425" marL="91425">
                    <a:solidFill>
                      <a:srgbClr val="A2C4C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 Operation </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Convolve = Sliding window !!</a:t>
            </a:r>
            <a:endParaRPr/>
          </a:p>
        </p:txBody>
      </p:sp>
      <p:pic>
        <p:nvPicPr>
          <p:cNvPr id="136" name="Google Shape;136;p23"/>
          <p:cNvPicPr preferRelativeResize="0"/>
          <p:nvPr/>
        </p:nvPicPr>
        <p:blipFill>
          <a:blip r:embed="rId3">
            <a:alphaModFix/>
          </a:blip>
          <a:stretch>
            <a:fillRect/>
          </a:stretch>
        </p:blipFill>
        <p:spPr>
          <a:xfrm>
            <a:off x="4017752" y="1020938"/>
            <a:ext cx="2906774" cy="3679474"/>
          </a:xfrm>
          <a:prstGeom prst="rect">
            <a:avLst/>
          </a:prstGeom>
          <a:noFill/>
          <a:ln>
            <a:noFill/>
          </a:ln>
        </p:spPr>
      </p:pic>
      <p:sp>
        <p:nvSpPr>
          <p:cNvPr id="137" name="Google Shape;137;p23"/>
          <p:cNvSpPr/>
          <p:nvPr/>
        </p:nvSpPr>
        <p:spPr>
          <a:xfrm>
            <a:off x="4029300" y="1023525"/>
            <a:ext cx="829200" cy="829200"/>
          </a:xfrm>
          <a:prstGeom prst="rect">
            <a:avLst/>
          </a:prstGeom>
          <a:solidFill>
            <a:srgbClr val="EAD1D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3"/>
          <p:cNvSpPr/>
          <p:nvPr/>
        </p:nvSpPr>
        <p:spPr>
          <a:xfrm>
            <a:off x="4324225" y="1023525"/>
            <a:ext cx="829200" cy="829200"/>
          </a:xfrm>
          <a:prstGeom prst="rect">
            <a:avLst/>
          </a:prstGeom>
          <a:solidFill>
            <a:srgbClr val="D5A6B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3"/>
          <p:cNvSpPr/>
          <p:nvPr/>
        </p:nvSpPr>
        <p:spPr>
          <a:xfrm>
            <a:off x="4638250" y="1023525"/>
            <a:ext cx="829200" cy="829200"/>
          </a:xfrm>
          <a:prstGeom prst="rect">
            <a:avLst/>
          </a:prstGeom>
          <a:solidFill>
            <a:srgbClr val="C27BA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3"/>
          <p:cNvSpPr/>
          <p:nvPr/>
        </p:nvSpPr>
        <p:spPr>
          <a:xfrm>
            <a:off x="5840075" y="1023525"/>
            <a:ext cx="829200" cy="829200"/>
          </a:xfrm>
          <a:prstGeom prst="rect">
            <a:avLst/>
          </a:prstGeom>
          <a:solidFill>
            <a:srgbClr val="741B4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1" name="Google Shape;141;p23"/>
          <p:cNvCxnSpPr/>
          <p:nvPr/>
        </p:nvCxnSpPr>
        <p:spPr>
          <a:xfrm>
            <a:off x="4476625" y="868075"/>
            <a:ext cx="151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4"/>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147" name="Google Shape;147;p24"/>
          <p:cNvSpPr/>
          <p:nvPr/>
        </p:nvSpPr>
        <p:spPr>
          <a:xfrm>
            <a:off x="615650" y="601450"/>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48" name="Google Shape;148;p24"/>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149" name="Google Shape;149;p24"/>
          <p:cNvSpPr txBox="1"/>
          <p:nvPr/>
        </p:nvSpPr>
        <p:spPr>
          <a:xfrm>
            <a:off x="919875" y="2850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150" name="Google Shape;150;p24"/>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151" name="Google Shape;151;p24"/>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52" name="Google Shape;152;p24"/>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=(1x2)+(2x4)+(5x1)+(3x0)+(1x0)+(2x0)+(2x1)+(3x2)+(1x1)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23</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25"/>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graphicFrame>
        <p:nvGraphicFramePr>
          <p:cNvPr id="158" name="Google Shape;158;p25"/>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159" name="Google Shape;159;p25"/>
          <p:cNvSpPr txBox="1"/>
          <p:nvPr/>
        </p:nvSpPr>
        <p:spPr>
          <a:xfrm>
            <a:off x="919875" y="2850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160" name="Google Shape;160;p25"/>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161" name="Google Shape;161;p25"/>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2" name="Google Shape;162;p25"/>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=(1x4)+(2x5)+(6x1)+(1x0)+(2x0)+(3x0)+(3x1)+(1x2)+(3x1)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28</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63" name="Google Shape;163;p25"/>
          <p:cNvSpPr/>
          <p:nvPr/>
        </p:nvSpPr>
        <p:spPr>
          <a:xfrm>
            <a:off x="1026450" y="58572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26"/>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169" name="Google Shape;169;p26"/>
          <p:cNvSpPr/>
          <p:nvPr/>
        </p:nvSpPr>
        <p:spPr>
          <a:xfrm>
            <a:off x="1437250" y="58572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70" name="Google Shape;170;p26"/>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171" name="Google Shape;171;p26"/>
          <p:cNvSpPr txBox="1"/>
          <p:nvPr/>
        </p:nvSpPr>
        <p:spPr>
          <a:xfrm>
            <a:off x="1774975" y="201250"/>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172" name="Google Shape;172;p26"/>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173" name="Google Shape;173;p26"/>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74" name="Google Shape;174;p26"/>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=(1x5)+(2x6)+(2x1)+(2x0)+(3x0)+(5x0)+(1x1)+(3x2)+(6x1)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32</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27"/>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180" name="Google Shape;180;p27"/>
          <p:cNvSpPr/>
          <p:nvPr/>
        </p:nvSpPr>
        <p:spPr>
          <a:xfrm>
            <a:off x="1848050" y="58572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81" name="Google Shape;181;p27"/>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182" name="Google Shape;182;p27"/>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183" name="Google Shape;183;p27"/>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184" name="Google Shape;184;p27"/>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85" name="Google Shape;185;p27"/>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=(1x6)+(2x2)+(3x1)+(3x0)+(1x0)+(2x0)+(3x1)+(6x2)+(0x1)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28</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28"/>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191" name="Google Shape;191;p28"/>
          <p:cNvSpPr/>
          <p:nvPr/>
        </p:nvSpPr>
        <p:spPr>
          <a:xfrm>
            <a:off x="615650" y="997650"/>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92" name="Google Shape;192;p28"/>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193" name="Google Shape;193;p28"/>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194" name="Google Shape;194;p28"/>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195" name="Google Shape;195;p28"/>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96" name="Google Shape;196;p28"/>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=(1x3)+(2x1)+(2x1)+(2x0)+(3x0)+(1x0)+(7x1)+(7x2)+(8x1)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36</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29"/>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02" name="Google Shape;202;p29"/>
          <p:cNvSpPr/>
          <p:nvPr/>
        </p:nvSpPr>
        <p:spPr>
          <a:xfrm>
            <a:off x="1026450" y="9976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03" name="Google Shape;203;p29"/>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04" name="Google Shape;204;p29"/>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05" name="Google Shape;205;p29"/>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06" name="Google Shape;206;p29"/>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7" name="Google Shape;207;p29"/>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=(1x1)+(2x2)+(3x1)+(3x0)+(1x0)+(2x0)+(7x1)+(8x2)+(4x1)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35</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0"/>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13" name="Google Shape;213;p30"/>
          <p:cNvSpPr/>
          <p:nvPr/>
        </p:nvSpPr>
        <p:spPr>
          <a:xfrm>
            <a:off x="1437250" y="9976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14" name="Google Shape;214;p30"/>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15" name="Google Shape;215;p30"/>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16" name="Google Shape;216;p30"/>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17" name="Google Shape;217;p30"/>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18" name="Google Shape;218;p30"/>
          <p:cNvSpPr txBox="1"/>
          <p:nvPr/>
        </p:nvSpPr>
        <p:spPr>
          <a:xfrm>
            <a:off x="3080450" y="3290800"/>
            <a:ext cx="4794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=(1x2)+(2x3)+(5x1)+(1x0)+(3x0)+(6x0)+(8x1)+(4x2)+(6x1)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35</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31"/>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24" name="Google Shape;224;p31"/>
          <p:cNvSpPr/>
          <p:nvPr/>
        </p:nvSpPr>
        <p:spPr>
          <a:xfrm>
            <a:off x="1848050" y="9976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25" name="Google Shape;225;p31"/>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26" name="Google Shape;226;p31"/>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27" name="Google Shape;227;p31"/>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28" name="Google Shape;228;p31"/>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29" name="Google Shape;229;p31"/>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=(1x3)+(2x4)+(7x1)+(3x0)+(6x0)+(0x0)+(4x1)+(6x2)+(2x1)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36</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Session 1,2,3</a:t>
            </a:r>
            <a:endParaRPr/>
          </a:p>
        </p:txBody>
      </p:sp>
      <p:sp>
        <p:nvSpPr>
          <p:cNvPr id="61" name="Google Shape;61;p14"/>
          <p:cNvSpPr txBox="1"/>
          <p:nvPr>
            <p:ph idx="1" type="body"/>
          </p:nvPr>
        </p:nvSpPr>
        <p:spPr>
          <a:xfrm>
            <a:off x="311700" y="1152475"/>
            <a:ext cx="8520600" cy="3900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ANN Training</a:t>
            </a:r>
            <a:endParaRPr/>
          </a:p>
          <a:p>
            <a:pPr indent="-317500" lvl="1" marL="914400" rtl="0" algn="l">
              <a:spcBef>
                <a:spcPts val="0"/>
              </a:spcBef>
              <a:spcAft>
                <a:spcPts val="0"/>
              </a:spcAft>
              <a:buSzPts val="1400"/>
              <a:buChar char="○"/>
            </a:pPr>
            <a:r>
              <a:rPr lang="en"/>
              <a:t>Forward propagation</a:t>
            </a:r>
            <a:endParaRPr/>
          </a:p>
          <a:p>
            <a:pPr indent="-317500" lvl="1" marL="914400" rtl="0" algn="l">
              <a:spcBef>
                <a:spcPts val="0"/>
              </a:spcBef>
              <a:spcAft>
                <a:spcPts val="0"/>
              </a:spcAft>
              <a:buSzPts val="1400"/>
              <a:buChar char="○"/>
            </a:pPr>
            <a:r>
              <a:rPr lang="en"/>
              <a:t>Back propagation</a:t>
            </a:r>
            <a:endParaRPr/>
          </a:p>
          <a:p>
            <a:pPr indent="-342900" lvl="0" marL="457200" rtl="0" algn="l">
              <a:spcBef>
                <a:spcPts val="0"/>
              </a:spcBef>
              <a:spcAft>
                <a:spcPts val="0"/>
              </a:spcAft>
              <a:buSzPts val="1800"/>
              <a:buChar char="●"/>
            </a:pPr>
            <a:r>
              <a:rPr lang="en"/>
              <a:t>ANN performance improvement</a:t>
            </a:r>
            <a:endParaRPr/>
          </a:p>
          <a:p>
            <a:pPr indent="-317500" lvl="1" marL="914400" rtl="0" algn="l">
              <a:spcBef>
                <a:spcPts val="0"/>
              </a:spcBef>
              <a:spcAft>
                <a:spcPts val="0"/>
              </a:spcAft>
              <a:buSzPts val="1400"/>
              <a:buChar char="○"/>
            </a:pPr>
            <a:r>
              <a:rPr lang="en"/>
              <a:t>Vanishing Gradient problem</a:t>
            </a:r>
            <a:endParaRPr/>
          </a:p>
          <a:p>
            <a:pPr indent="-317500" lvl="1" marL="914400" rtl="0" algn="l">
              <a:spcBef>
                <a:spcPts val="0"/>
              </a:spcBef>
              <a:spcAft>
                <a:spcPts val="0"/>
              </a:spcAft>
              <a:buSzPts val="1400"/>
              <a:buChar char="○"/>
            </a:pPr>
            <a:r>
              <a:rPr lang="en"/>
              <a:t>Under fitting</a:t>
            </a:r>
            <a:endParaRPr/>
          </a:p>
          <a:p>
            <a:pPr indent="-317500" lvl="1" marL="914400" rtl="0" algn="l">
              <a:spcBef>
                <a:spcPts val="0"/>
              </a:spcBef>
              <a:spcAft>
                <a:spcPts val="0"/>
              </a:spcAft>
              <a:buSzPts val="1400"/>
              <a:buChar char="○"/>
            </a:pPr>
            <a:r>
              <a:rPr lang="en"/>
              <a:t>Overfitting</a:t>
            </a:r>
            <a:endParaRPr/>
          </a:p>
          <a:p>
            <a:pPr indent="-317500" lvl="1" marL="914400" rtl="0" algn="l">
              <a:spcBef>
                <a:spcPts val="0"/>
              </a:spcBef>
              <a:spcAft>
                <a:spcPts val="0"/>
              </a:spcAft>
              <a:buSzPts val="1400"/>
              <a:buChar char="○"/>
            </a:pPr>
            <a:r>
              <a:rPr lang="en"/>
              <a:t>SLow training</a:t>
            </a:r>
            <a:endParaRPr/>
          </a:p>
          <a:p>
            <a:pPr indent="-342900" lvl="0" marL="457200" rtl="0" algn="l">
              <a:spcBef>
                <a:spcPts val="0"/>
              </a:spcBef>
              <a:spcAft>
                <a:spcPts val="0"/>
              </a:spcAft>
              <a:buSzPts val="1800"/>
              <a:buChar char="●"/>
            </a:pPr>
            <a:r>
              <a:rPr lang="en"/>
              <a:t>Hyper parameter tuning</a:t>
            </a:r>
            <a:endParaRPr/>
          </a:p>
          <a:p>
            <a:pPr indent="-317500" lvl="1" marL="914400" rtl="0" algn="l">
              <a:spcBef>
                <a:spcPts val="0"/>
              </a:spcBef>
              <a:spcAft>
                <a:spcPts val="0"/>
              </a:spcAft>
              <a:buSzPts val="1400"/>
              <a:buChar char="○"/>
            </a:pPr>
            <a:r>
              <a:rPr lang="en"/>
              <a:t>Activation function</a:t>
            </a:r>
            <a:endParaRPr/>
          </a:p>
          <a:p>
            <a:pPr indent="-317500" lvl="1" marL="914400" rtl="0" algn="l">
              <a:spcBef>
                <a:spcPts val="0"/>
              </a:spcBef>
              <a:spcAft>
                <a:spcPts val="0"/>
              </a:spcAft>
              <a:buSzPts val="1400"/>
              <a:buChar char="○"/>
            </a:pPr>
            <a:r>
              <a:rPr lang="en"/>
              <a:t>Model architecture</a:t>
            </a:r>
            <a:endParaRPr/>
          </a:p>
          <a:p>
            <a:pPr indent="-317500" lvl="1" marL="914400" rtl="0" algn="l">
              <a:spcBef>
                <a:spcPts val="0"/>
              </a:spcBef>
              <a:spcAft>
                <a:spcPts val="0"/>
              </a:spcAft>
              <a:buSzPts val="1400"/>
              <a:buChar char="○"/>
            </a:pPr>
            <a:r>
              <a:rPr lang="en"/>
              <a:t>Weight initialization</a:t>
            </a:r>
            <a:endParaRPr/>
          </a:p>
          <a:p>
            <a:pPr indent="-317500" lvl="1" marL="914400" rtl="0" algn="l">
              <a:spcBef>
                <a:spcPts val="0"/>
              </a:spcBef>
              <a:spcAft>
                <a:spcPts val="0"/>
              </a:spcAft>
              <a:buSzPts val="1400"/>
              <a:buChar char="○"/>
            </a:pPr>
            <a:r>
              <a:rPr lang="en"/>
              <a:t>Regularization</a:t>
            </a:r>
            <a:endParaRPr/>
          </a:p>
          <a:p>
            <a:pPr indent="-317500" lvl="1" marL="914400" rtl="0" algn="l">
              <a:spcBef>
                <a:spcPts val="0"/>
              </a:spcBef>
              <a:spcAft>
                <a:spcPts val="0"/>
              </a:spcAft>
              <a:buSzPts val="1400"/>
              <a:buChar char="○"/>
            </a:pPr>
            <a:r>
              <a:rPr lang="en"/>
              <a:t>Optimizers</a:t>
            </a:r>
            <a:endParaRPr/>
          </a:p>
          <a:p>
            <a:pPr indent="-317500" lvl="1" marL="914400" rtl="0" algn="l">
              <a:spcBef>
                <a:spcPts val="0"/>
              </a:spcBef>
              <a:spcAft>
                <a:spcPts val="0"/>
              </a:spcAft>
              <a:buSzPts val="1400"/>
              <a:buChar char="○"/>
            </a:pPr>
            <a:r>
              <a:rPr lang="en"/>
              <a:t>Learning rate</a:t>
            </a:r>
            <a:endParaRPr/>
          </a:p>
          <a:p>
            <a:pPr indent="0" lvl="0" marL="9144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32"/>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35" name="Google Shape;235;p32"/>
          <p:cNvSpPr/>
          <p:nvPr/>
        </p:nvSpPr>
        <p:spPr>
          <a:xfrm>
            <a:off x="1848050" y="9976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36" name="Google Shape;236;p32"/>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37" name="Google Shape;237;p32"/>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38" name="Google Shape;238;p32"/>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39" name="Google Shape;239;p32"/>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40" name="Google Shape;240;p32"/>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=(1x3)+(2x4)+(7x1)+(3x0)+(6x0)+(0x0)+(4x1)+(6x2)+(2x1)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36</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aphicFrame>
        <p:nvGraphicFramePr>
          <p:cNvPr id="245" name="Google Shape;245;p33"/>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46" name="Google Shape;246;p33"/>
          <p:cNvSpPr/>
          <p:nvPr/>
        </p:nvSpPr>
        <p:spPr>
          <a:xfrm>
            <a:off x="615650" y="13938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47" name="Google Shape;247;p33"/>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48" name="Google Shape;248;p33"/>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49" name="Google Shape;249;p33"/>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50" name="Google Shape;250;p33"/>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51" name="Google Shape;251;p33"/>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=(1x2)+(2x3)+(1x1)+(7x0)+(7x0)+(8x0)+(8x1)+(4x2)+(6x1)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31</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aphicFrame>
        <p:nvGraphicFramePr>
          <p:cNvPr id="256" name="Google Shape;256;p34"/>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57" name="Google Shape;257;p34"/>
          <p:cNvSpPr/>
          <p:nvPr/>
        </p:nvSpPr>
        <p:spPr>
          <a:xfrm>
            <a:off x="1045650" y="13938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58" name="Google Shape;258;p34"/>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59" name="Google Shape;259;p34"/>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60" name="Google Shape;260;p34"/>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61" name="Google Shape;261;p34"/>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62" name="Google Shape;262;p34"/>
          <p:cNvSpPr txBox="1"/>
          <p:nvPr/>
        </p:nvSpPr>
        <p:spPr>
          <a:xfrm>
            <a:off x="3080450" y="3290800"/>
            <a:ext cx="4794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=(1x3)+(2x1)+(3x1)+(7x0)+(8x0)+(4x0)+(4x1)+(6x2)+(9x1)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33</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aphicFrame>
        <p:nvGraphicFramePr>
          <p:cNvPr id="267" name="Google Shape;267;p35"/>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68" name="Google Shape;268;p35"/>
          <p:cNvSpPr/>
          <p:nvPr/>
        </p:nvSpPr>
        <p:spPr>
          <a:xfrm>
            <a:off x="1437250" y="13938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69" name="Google Shape;269;p35"/>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70" name="Google Shape;270;p35"/>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71" name="Google Shape;271;p35"/>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72" name="Google Shape;272;p35"/>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73" name="Google Shape;273;p35"/>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=(1x1)+(2x3)+(6x1)+(8x0)+(4x0)+(6x0)+(6x1)+(9x2)+(4x1)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33</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p36"/>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79" name="Google Shape;279;p36"/>
          <p:cNvSpPr/>
          <p:nvPr/>
        </p:nvSpPr>
        <p:spPr>
          <a:xfrm>
            <a:off x="1848050" y="13938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80" name="Google Shape;280;p36"/>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81" name="Google Shape;281;p36"/>
          <p:cNvSpPr txBox="1"/>
          <p:nvPr/>
        </p:nvSpPr>
        <p:spPr>
          <a:xfrm>
            <a:off x="2085350" y="1855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82" name="Google Shape;282;p36"/>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83" name="Google Shape;283;p36"/>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rPr lang="en"/>
                        <a:t>41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84" name="Google Shape;284;p36"/>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=(1x3)+(2x6)+(0x1)+(4x0)+(6x0)+(2x0)+(9x1)+(4x2)+(8x1)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41</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aphicFrame>
        <p:nvGraphicFramePr>
          <p:cNvPr id="289" name="Google Shape;289;p37"/>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290" name="Google Shape;290;p37"/>
          <p:cNvSpPr/>
          <p:nvPr/>
        </p:nvSpPr>
        <p:spPr>
          <a:xfrm>
            <a:off x="615650" y="1790050"/>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91" name="Google Shape;291;p37"/>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292" name="Google Shape;292;p37"/>
          <p:cNvSpPr txBox="1"/>
          <p:nvPr/>
        </p:nvSpPr>
        <p:spPr>
          <a:xfrm>
            <a:off x="852950" y="3010150"/>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293" name="Google Shape;293;p37"/>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294" name="Google Shape;294;p37"/>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95" name="Google Shape;295;p37"/>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=(1x7)+(2x7)+(8x1)+(8x0)+(4x0)+(6x0)+(3x1)+(4x2)+(6x1)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=44</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aphicFrame>
        <p:nvGraphicFramePr>
          <p:cNvPr id="300" name="Google Shape;300;p38"/>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301" name="Google Shape;301;p38"/>
          <p:cNvSpPr/>
          <p:nvPr/>
        </p:nvSpPr>
        <p:spPr>
          <a:xfrm>
            <a:off x="1045650" y="1790075"/>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302" name="Google Shape;302;p38"/>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303" name="Google Shape;303;p38"/>
          <p:cNvSpPr txBox="1"/>
          <p:nvPr/>
        </p:nvSpPr>
        <p:spPr>
          <a:xfrm>
            <a:off x="1282950" y="301017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304" name="Google Shape;304;p38"/>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305" name="Google Shape;305;p38"/>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51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06" name="Google Shape;306;p38"/>
          <p:cNvSpPr txBox="1"/>
          <p:nvPr/>
        </p:nvSpPr>
        <p:spPr>
          <a:xfrm>
            <a:off x="3080450" y="3290800"/>
            <a:ext cx="4794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=(1x7)+(2x8)+(4x1)+(4x0)+(6x0)+(9x0)+(4x1)+(6x2)+(1x8)</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=51</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aphicFrame>
        <p:nvGraphicFramePr>
          <p:cNvPr id="311" name="Google Shape;311;p39"/>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312" name="Google Shape;312;p39"/>
          <p:cNvSpPr/>
          <p:nvPr/>
        </p:nvSpPr>
        <p:spPr>
          <a:xfrm>
            <a:off x="1437250" y="1758550"/>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313" name="Google Shape;313;p39"/>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314" name="Google Shape;314;p39"/>
          <p:cNvSpPr txBox="1"/>
          <p:nvPr/>
        </p:nvSpPr>
        <p:spPr>
          <a:xfrm>
            <a:off x="1749050" y="3096450"/>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315" name="Google Shape;315;p39"/>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316" name="Google Shape;316;p39"/>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17" name="Google Shape;317;p39"/>
          <p:cNvSpPr txBox="1"/>
          <p:nvPr/>
        </p:nvSpPr>
        <p:spPr>
          <a:xfrm>
            <a:off x="3080450" y="3290800"/>
            <a:ext cx="47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=(1x8)+(2x4)+(6x1)+(6x0)+(9x0)+(4x0)+(6x1)+(8x2)+(10x1)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54</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graphicFrame>
        <p:nvGraphicFramePr>
          <p:cNvPr id="322" name="Google Shape;322;p40"/>
          <p:cNvGraphicFramePr/>
          <p:nvPr/>
        </p:nvGraphicFramePr>
        <p:xfrm>
          <a:off x="615650" y="6014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323" name="Google Shape;323;p40"/>
          <p:cNvSpPr/>
          <p:nvPr/>
        </p:nvSpPr>
        <p:spPr>
          <a:xfrm>
            <a:off x="1848050" y="1790050"/>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324" name="Google Shape;324;p40"/>
          <p:cNvGraphicFramePr/>
          <p:nvPr/>
        </p:nvGraphicFramePr>
        <p:xfrm>
          <a:off x="3375250" y="60147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sp>
        <p:nvSpPr>
          <p:cNvPr id="325" name="Google Shape;325;p40"/>
          <p:cNvSpPr txBox="1"/>
          <p:nvPr/>
        </p:nvSpPr>
        <p:spPr>
          <a:xfrm>
            <a:off x="2150675" y="3010150"/>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kernel</a:t>
            </a:r>
            <a:endParaRPr>
              <a:solidFill>
                <a:schemeClr val="dk2"/>
              </a:solidFill>
            </a:endParaRPr>
          </a:p>
        </p:txBody>
      </p:sp>
      <p:sp>
        <p:nvSpPr>
          <p:cNvPr id="326" name="Google Shape;326;p40"/>
          <p:cNvSpPr txBox="1"/>
          <p:nvPr/>
        </p:nvSpPr>
        <p:spPr>
          <a:xfrm>
            <a:off x="3495300" y="285025"/>
            <a:ext cx="56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filter</a:t>
            </a:r>
            <a:endParaRPr sz="1600">
              <a:solidFill>
                <a:schemeClr val="dk2"/>
              </a:solidFill>
            </a:endParaRPr>
          </a:p>
        </p:txBody>
      </p:sp>
      <p:graphicFrame>
        <p:nvGraphicFramePr>
          <p:cNvPr id="327" name="Google Shape;327;p40"/>
          <p:cNvGraphicFramePr/>
          <p:nvPr/>
        </p:nvGraphicFramePr>
        <p:xfrm>
          <a:off x="5774050" y="601450"/>
          <a:ext cx="3000000" cy="3000000"/>
        </p:xfrm>
        <a:graphic>
          <a:graphicData uri="http://schemas.openxmlformats.org/drawingml/2006/table">
            <a:tbl>
              <a:tblPr>
                <a:noFill/>
                <a:tableStyleId>{BADA958A-B307-4890-A142-199CB1FE6797}</a:tableStyleId>
              </a:tblPr>
              <a:tblGrid>
                <a:gridCol w="392450"/>
                <a:gridCol w="392450"/>
                <a:gridCol w="392450"/>
                <a:gridCol w="392450"/>
                <a:gridCol w="392450"/>
                <a:gridCol w="392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28" name="Google Shape;328;p40"/>
          <p:cNvSpPr txBox="1"/>
          <p:nvPr/>
        </p:nvSpPr>
        <p:spPr>
          <a:xfrm>
            <a:off x="3080450" y="3290800"/>
            <a:ext cx="2529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=(1x4)+(2x6)+(2x1)+(9x0)+(4x0)+(8x0)+(8x1)+(10x2)+(4x1)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t>
            </a:r>
            <a:r>
              <a:rPr b="1" lang="en" sz="1800">
                <a:solidFill>
                  <a:schemeClr val="dk2"/>
                </a:solidFill>
              </a:rPr>
              <a:t>50</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329" name="Google Shape;329;p40"/>
          <p:cNvSpPr txBox="1"/>
          <p:nvPr/>
        </p:nvSpPr>
        <p:spPr>
          <a:xfrm>
            <a:off x="6374300" y="3135325"/>
            <a:ext cx="279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Feature map</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5" name="Google Shape;33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a kid learning to draw, </a:t>
            </a:r>
            <a:endParaRPr/>
          </a:p>
          <a:p>
            <a:pPr indent="0" lvl="0" marL="0" rtl="0" algn="l">
              <a:spcBef>
                <a:spcPts val="1200"/>
              </a:spcBef>
              <a:spcAft>
                <a:spcPts val="1200"/>
              </a:spcAft>
              <a:buNone/>
            </a:pPr>
            <a:r>
              <a:rPr lang="en"/>
              <a:t>He will learn with lines, curves……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Session 4</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image representations </a:t>
            </a:r>
            <a:endParaRPr/>
          </a:p>
          <a:p>
            <a:pPr indent="-342900" lvl="0" marL="457200" rtl="0" algn="l">
              <a:spcBef>
                <a:spcPts val="0"/>
              </a:spcBef>
              <a:spcAft>
                <a:spcPts val="0"/>
              </a:spcAft>
              <a:buSzPts val="1800"/>
              <a:buChar char="●"/>
            </a:pPr>
            <a:r>
              <a:rPr lang="en"/>
              <a:t>Image filtering operations</a:t>
            </a:r>
            <a:endParaRPr/>
          </a:p>
          <a:p>
            <a:pPr indent="-342900" lvl="0" marL="457200" rtl="0" algn="l">
              <a:spcBef>
                <a:spcPts val="0"/>
              </a:spcBef>
              <a:spcAft>
                <a:spcPts val="0"/>
              </a:spcAft>
              <a:buSzPts val="1800"/>
              <a:buChar char="●"/>
            </a:pPr>
            <a:r>
              <a:rPr lang="en"/>
              <a:t>Issues faced by ANN</a:t>
            </a:r>
            <a:endParaRPr/>
          </a:p>
          <a:p>
            <a:pPr indent="-342900" lvl="0" marL="457200" rtl="0" algn="l">
              <a:spcBef>
                <a:spcPts val="0"/>
              </a:spcBef>
              <a:spcAft>
                <a:spcPts val="0"/>
              </a:spcAft>
              <a:buSzPts val="1800"/>
              <a:buChar char="●"/>
            </a:pPr>
            <a:r>
              <a:rPr lang="en"/>
              <a:t>CNN intro</a:t>
            </a:r>
            <a:endParaRPr/>
          </a:p>
          <a:p>
            <a:pPr indent="-342900" lvl="0" marL="457200" rtl="0" algn="l">
              <a:spcBef>
                <a:spcPts val="0"/>
              </a:spcBef>
              <a:spcAft>
                <a:spcPts val="0"/>
              </a:spcAft>
              <a:buSzPts val="1800"/>
              <a:buChar char="●"/>
            </a:pPr>
            <a:r>
              <a:rPr lang="en"/>
              <a:t>Layers in CNN</a:t>
            </a:r>
            <a:endParaRPr/>
          </a:p>
          <a:p>
            <a:pPr indent="-342900" lvl="0" marL="457200" rtl="0" algn="l">
              <a:spcBef>
                <a:spcPts val="0"/>
              </a:spcBef>
              <a:spcAft>
                <a:spcPts val="0"/>
              </a:spcAft>
              <a:buSzPts val="1800"/>
              <a:buChar char="●"/>
            </a:pPr>
            <a:r>
              <a:rPr lang="en"/>
              <a:t>How learning happens in CNN?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type="title"/>
          </p:nvPr>
        </p:nvSpPr>
        <p:spPr>
          <a:xfrm>
            <a:off x="221025" y="563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chemeClr val="dk2"/>
                </a:solidFill>
              </a:rPr>
              <a:t>What is a filter ?</a:t>
            </a:r>
            <a:endParaRPr sz="1800">
              <a:solidFill>
                <a:schemeClr val="dk2"/>
              </a:solidFill>
            </a:endParaRPr>
          </a:p>
          <a:p>
            <a:pPr indent="0" lvl="0" marL="0" rtl="0" algn="l">
              <a:lnSpc>
                <a:spcPct val="115000"/>
              </a:lnSpc>
              <a:spcBef>
                <a:spcPts val="1200"/>
              </a:spcBef>
              <a:spcAft>
                <a:spcPts val="0"/>
              </a:spcAft>
              <a:buClr>
                <a:schemeClr val="dk1"/>
              </a:buClr>
              <a:buSzPct val="73333"/>
              <a:buFont typeface="Arial"/>
              <a:buNone/>
            </a:pPr>
            <a:r>
              <a:rPr lang="en" sz="1500">
                <a:solidFill>
                  <a:srgbClr val="242424"/>
                </a:solidFill>
                <a:highlight>
                  <a:srgbClr val="FFFFFF"/>
                </a:highlight>
                <a:latin typeface="Georgia"/>
                <a:ea typeface="Georgia"/>
                <a:cs typeface="Georgia"/>
                <a:sym typeface="Georgia"/>
              </a:rPr>
              <a:t>A filter, or kernel, in a CNN is a small matrix of weights that slides over the input data (such as an image), performs element-wise multiplication with the part of the input it is currently on, and then sums up all the results into a single output pixel.</a:t>
            </a:r>
            <a:endParaRPr sz="1800">
              <a:solidFill>
                <a:schemeClr val="dk2"/>
              </a:solidFill>
            </a:endParaRPr>
          </a:p>
          <a:p>
            <a:pPr indent="0" lvl="0" marL="0" rtl="0" algn="l">
              <a:spcBef>
                <a:spcPts val="1200"/>
              </a:spcBef>
              <a:spcAft>
                <a:spcPts val="0"/>
              </a:spcAft>
              <a:buNone/>
            </a:pPr>
            <a:r>
              <a:t/>
            </a:r>
            <a:endParaRPr/>
          </a:p>
        </p:txBody>
      </p:sp>
      <p:sp>
        <p:nvSpPr>
          <p:cNvPr id="341" name="Google Shape;341;p42"/>
          <p:cNvSpPr txBox="1"/>
          <p:nvPr/>
        </p:nvSpPr>
        <p:spPr>
          <a:xfrm>
            <a:off x="3653575" y="4568875"/>
            <a:ext cx="199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 filter = 1 neuron </a:t>
            </a:r>
            <a:endParaRPr sz="1800">
              <a:solidFill>
                <a:schemeClr val="dk2"/>
              </a:solidFill>
            </a:endParaRPr>
          </a:p>
        </p:txBody>
      </p:sp>
      <p:graphicFrame>
        <p:nvGraphicFramePr>
          <p:cNvPr id="342" name="Google Shape;342;p42"/>
          <p:cNvGraphicFramePr/>
          <p:nvPr/>
        </p:nvGraphicFramePr>
        <p:xfrm>
          <a:off x="3965400" y="2373825"/>
          <a:ext cx="3000000" cy="3000000"/>
        </p:xfrm>
        <a:graphic>
          <a:graphicData uri="http://schemas.openxmlformats.org/drawingml/2006/table">
            <a:tbl>
              <a:tblPr>
                <a:noFill/>
                <a:tableStyleId>{BADA958A-B307-4890-A142-199CB1FE6797}</a:tableStyleId>
              </a:tblPr>
              <a:tblGrid>
                <a:gridCol w="404400"/>
                <a:gridCol w="404400"/>
                <a:gridCol w="404400"/>
              </a:tblGrid>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a:t>
                      </a:r>
                      <a:endParaRPr/>
                    </a:p>
                  </a:txBody>
                  <a:tcPr marT="91425" marB="91425" marR="91425" marL="91425">
                    <a:solidFill>
                      <a:srgbClr val="A4C2F4"/>
                    </a:solidFill>
                  </a:tcPr>
                </a:tc>
              </a:tr>
              <a:tr h="384950">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1</a:t>
                      </a:r>
                      <a:endParaRPr/>
                    </a:p>
                  </a:txBody>
                  <a:tcPr marT="91425" marB="91425" marR="91425" marL="91425">
                    <a:solidFill>
                      <a:srgbClr val="A4C2F4"/>
                    </a:solidFill>
                  </a:tcPr>
                </a:tc>
              </a:tr>
            </a:tbl>
          </a:graphicData>
        </a:graphic>
      </p:graphicFrame>
      <p:graphicFrame>
        <p:nvGraphicFramePr>
          <p:cNvPr id="343" name="Google Shape;343;p42"/>
          <p:cNvGraphicFramePr/>
          <p:nvPr/>
        </p:nvGraphicFramePr>
        <p:xfrm>
          <a:off x="563825" y="1977625"/>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1979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344" name="Google Shape;344;p42"/>
          <p:cNvSpPr txBox="1"/>
          <p:nvPr/>
        </p:nvSpPr>
        <p:spPr>
          <a:xfrm>
            <a:off x="1062400" y="4354825"/>
            <a:ext cx="733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Image</a:t>
            </a:r>
            <a:endParaRPr sz="1500">
              <a:solidFill>
                <a:schemeClr val="dk2"/>
              </a:solidFill>
            </a:endParaRPr>
          </a:p>
          <a:p>
            <a:pPr indent="0" lvl="0" marL="0" rtl="0" algn="ctr">
              <a:spcBef>
                <a:spcPts val="0"/>
              </a:spcBef>
              <a:spcAft>
                <a:spcPts val="0"/>
              </a:spcAft>
              <a:buNone/>
            </a:pPr>
            <a:r>
              <a:rPr lang="en" sz="1500">
                <a:solidFill>
                  <a:schemeClr val="dk2"/>
                </a:solidFill>
              </a:rPr>
              <a:t>6x6</a:t>
            </a:r>
            <a:endParaRPr sz="1500">
              <a:solidFill>
                <a:schemeClr val="dk2"/>
              </a:solidFill>
            </a:endParaRPr>
          </a:p>
        </p:txBody>
      </p:sp>
      <p:sp>
        <p:nvSpPr>
          <p:cNvPr id="345" name="Google Shape;345;p42"/>
          <p:cNvSpPr txBox="1"/>
          <p:nvPr/>
        </p:nvSpPr>
        <p:spPr>
          <a:xfrm>
            <a:off x="4205100" y="3562425"/>
            <a:ext cx="733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Filter </a:t>
            </a:r>
            <a:endParaRPr sz="1500">
              <a:solidFill>
                <a:schemeClr val="dk2"/>
              </a:solidFill>
            </a:endParaRPr>
          </a:p>
          <a:p>
            <a:pPr indent="0" lvl="0" marL="0" rtl="0" algn="ctr">
              <a:spcBef>
                <a:spcPts val="0"/>
              </a:spcBef>
              <a:spcAft>
                <a:spcPts val="0"/>
              </a:spcAft>
              <a:buNone/>
            </a:pPr>
            <a:r>
              <a:rPr lang="en" sz="1500">
                <a:solidFill>
                  <a:schemeClr val="dk2"/>
                </a:solidFill>
              </a:rPr>
              <a:t>3x3</a:t>
            </a:r>
            <a:endParaRPr sz="1500">
              <a:solidFill>
                <a:schemeClr val="dk2"/>
              </a:solidFill>
            </a:endParaRPr>
          </a:p>
        </p:txBody>
      </p:sp>
      <p:sp>
        <p:nvSpPr>
          <p:cNvPr id="346" name="Google Shape;346;p42"/>
          <p:cNvSpPr txBox="1"/>
          <p:nvPr/>
        </p:nvSpPr>
        <p:spPr>
          <a:xfrm>
            <a:off x="5920850" y="1930425"/>
            <a:ext cx="2073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How many weights to learn ?</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9</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idx="1" type="body"/>
          </p:nvPr>
        </p:nvSpPr>
        <p:spPr>
          <a:xfrm>
            <a:off x="402375" y="401025"/>
            <a:ext cx="8520600" cy="44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Size of a filter </a:t>
            </a:r>
            <a:r>
              <a:rPr lang="en"/>
              <a:t>: Hyperparameter (usually small size)</a:t>
            </a:r>
            <a:endParaRPr/>
          </a:p>
          <a:p>
            <a:pPr indent="0" lvl="0" marL="0" rtl="0" algn="l">
              <a:spcBef>
                <a:spcPts val="1200"/>
              </a:spcBef>
              <a:spcAft>
                <a:spcPts val="0"/>
              </a:spcAft>
              <a:buNone/>
            </a:pPr>
            <a:r>
              <a:rPr lang="en">
                <a:solidFill>
                  <a:schemeClr val="dk1"/>
                </a:solidFill>
              </a:rPr>
              <a:t>Sliding the Filter</a:t>
            </a:r>
            <a:r>
              <a:rPr lang="en"/>
              <a:t>: The filter slides across the input data, moving by a certain number of pixels each time, defined by the “stride”</a:t>
            </a:r>
            <a:r>
              <a:rPr lang="en" sz="1500">
                <a:solidFill>
                  <a:srgbClr val="242424"/>
                </a:solidFill>
                <a:highlight>
                  <a:srgbClr val="FFFFFF"/>
                </a:highlight>
                <a:latin typeface="Georgia"/>
                <a:ea typeface="Georgia"/>
                <a:cs typeface="Georgia"/>
                <a:sym typeface="Georgia"/>
              </a:rPr>
              <a:t> </a:t>
            </a:r>
            <a:endParaRPr sz="1500">
              <a:solidFill>
                <a:srgbClr val="242424"/>
              </a:solidFill>
              <a:highlight>
                <a:srgbClr val="FFFFFF"/>
              </a:highlight>
              <a:latin typeface="Georgia"/>
              <a:ea typeface="Georgia"/>
              <a:cs typeface="Georgia"/>
              <a:sym typeface="Georgia"/>
            </a:endParaRPr>
          </a:p>
          <a:p>
            <a:pPr indent="0" lvl="0" marL="0" rtl="0" algn="l">
              <a:lnSpc>
                <a:spcPct val="100000"/>
              </a:lnSpc>
              <a:spcBef>
                <a:spcPts val="1700"/>
              </a:spcBef>
              <a:spcAft>
                <a:spcPts val="0"/>
              </a:spcAft>
              <a:buNone/>
            </a:pPr>
            <a:r>
              <a:rPr lang="en">
                <a:solidFill>
                  <a:schemeClr val="dk1"/>
                </a:solidFill>
              </a:rPr>
              <a:t>Feature Extraction: </a:t>
            </a:r>
            <a:r>
              <a:rPr lang="en"/>
              <a:t>Filters are responsible for feature extraction in CNNs. </a:t>
            </a:r>
            <a:endParaRPr/>
          </a:p>
          <a:p>
            <a:pPr indent="0" lvl="0" marL="0" rtl="0" algn="l">
              <a:lnSpc>
                <a:spcPct val="100000"/>
              </a:lnSpc>
              <a:spcBef>
                <a:spcPts val="1700"/>
              </a:spcBef>
              <a:spcAft>
                <a:spcPts val="0"/>
              </a:spcAft>
              <a:buNone/>
            </a:pPr>
            <a:r>
              <a:rPr lang="en"/>
              <a:t>For example, some filters might become specialized to detect horizontal edges in an image, others might detect vertical edges, colors, textures, etc. </a:t>
            </a:r>
            <a:endParaRPr/>
          </a:p>
          <a:p>
            <a:pPr indent="0" lvl="0" marL="0" rtl="0" algn="l">
              <a:lnSpc>
                <a:spcPct val="100000"/>
              </a:lnSpc>
              <a:spcBef>
                <a:spcPts val="1700"/>
              </a:spcBef>
              <a:spcAft>
                <a:spcPts val="0"/>
              </a:spcAft>
              <a:buNone/>
            </a:pPr>
            <a:r>
              <a:rPr lang="en"/>
              <a:t>As the model becomes deeper, the filters can recognize more complex patterns.</a:t>
            </a:r>
            <a:endParaRPr sz="1500">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idx="1" type="body"/>
          </p:nvPr>
        </p:nvSpPr>
        <p:spPr>
          <a:xfrm>
            <a:off x="311700" y="284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am looking for a feature which looks like this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
              <a:t>High value in the feature map after convolution means strong presence of the feature.</a:t>
            </a:r>
            <a:endParaRPr/>
          </a:p>
        </p:txBody>
      </p:sp>
      <p:sp>
        <p:nvSpPr>
          <p:cNvPr id="357" name="Google Shape;357;p44"/>
          <p:cNvSpPr/>
          <p:nvPr/>
        </p:nvSpPr>
        <p:spPr>
          <a:xfrm>
            <a:off x="5933800" y="375725"/>
            <a:ext cx="1308600" cy="12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8" name="Google Shape;358;p44"/>
          <p:cNvCxnSpPr/>
          <p:nvPr/>
        </p:nvCxnSpPr>
        <p:spPr>
          <a:xfrm rot="-5400000">
            <a:off x="6229900" y="729925"/>
            <a:ext cx="589500" cy="425100"/>
          </a:xfrm>
          <a:prstGeom prst="curvedConnector3">
            <a:avLst>
              <a:gd fmla="val 50000" name="adj1"/>
            </a:avLst>
          </a:prstGeom>
          <a:noFill/>
          <a:ln cap="flat" cmpd="sng" w="9525">
            <a:solidFill>
              <a:schemeClr val="dk2"/>
            </a:solidFill>
            <a:prstDash val="solid"/>
            <a:round/>
            <a:headEnd len="med" w="med" type="none"/>
            <a:tailEnd len="med" w="med" type="none"/>
          </a:ln>
        </p:spPr>
      </p:cxnSp>
      <p:graphicFrame>
        <p:nvGraphicFramePr>
          <p:cNvPr id="359" name="Google Shape;359;p44"/>
          <p:cNvGraphicFramePr/>
          <p:nvPr/>
        </p:nvGraphicFramePr>
        <p:xfrm>
          <a:off x="3180925" y="2798225"/>
          <a:ext cx="3000000" cy="3000000"/>
        </p:xfrm>
        <a:graphic>
          <a:graphicData uri="http://schemas.openxmlformats.org/drawingml/2006/table">
            <a:tbl>
              <a:tblPr>
                <a:noFill/>
                <a:tableStyleId>{BADA958A-B307-4890-A142-199CB1FE6797}</a:tableStyleId>
              </a:tblPr>
              <a:tblGrid>
                <a:gridCol w="451500"/>
                <a:gridCol w="451500"/>
                <a:gridCol w="451500"/>
                <a:gridCol w="451500"/>
                <a:gridCol w="451500"/>
              </a:tblGrid>
              <a:tr h="3823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solidFill>
                            <a:srgbClr val="980000"/>
                          </a:solidFill>
                        </a:rPr>
                        <a:t>1</a:t>
                      </a:r>
                      <a:endParaRPr>
                        <a:solidFill>
                          <a:srgbClr val="980000"/>
                        </a:solidFill>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23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solidFill>
                            <a:srgbClr val="980000"/>
                          </a:solidFill>
                        </a:rPr>
                        <a:t>1</a:t>
                      </a:r>
                      <a:endParaRPr>
                        <a:solidFill>
                          <a:srgbClr val="980000"/>
                        </a:solidFill>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23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solidFill>
                            <a:srgbClr val="980000"/>
                          </a:solidFill>
                        </a:rPr>
                        <a:t>1</a:t>
                      </a:r>
                      <a:endParaRPr>
                        <a:solidFill>
                          <a:srgbClr val="980000"/>
                        </a:solidFill>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23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solidFill>
                            <a:srgbClr val="980000"/>
                          </a:solidFill>
                        </a:rPr>
                        <a:t>1</a:t>
                      </a:r>
                      <a:endParaRPr>
                        <a:solidFill>
                          <a:srgbClr val="980000"/>
                        </a:solidFill>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23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solidFill>
                            <a:srgbClr val="980000"/>
                          </a:solidFill>
                        </a:rPr>
                        <a:t>1</a:t>
                      </a:r>
                      <a:endParaRPr>
                        <a:solidFill>
                          <a:srgbClr val="980000"/>
                        </a:solidFill>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5"/>
          <p:cNvPicPr preferRelativeResize="0"/>
          <p:nvPr/>
        </p:nvPicPr>
        <p:blipFill>
          <a:blip r:embed="rId3">
            <a:alphaModFix/>
          </a:blip>
          <a:stretch>
            <a:fillRect/>
          </a:stretch>
        </p:blipFill>
        <p:spPr>
          <a:xfrm>
            <a:off x="852025" y="256050"/>
            <a:ext cx="6858000" cy="4524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nvSpPr>
        <p:spPr>
          <a:xfrm>
            <a:off x="259100" y="21025"/>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Feature map</a:t>
            </a:r>
            <a:endParaRPr sz="1800">
              <a:solidFill>
                <a:schemeClr val="dk2"/>
              </a:solidFill>
            </a:endParaRPr>
          </a:p>
        </p:txBody>
      </p:sp>
      <p:sp>
        <p:nvSpPr>
          <p:cNvPr id="370" name="Google Shape;370;p46"/>
          <p:cNvSpPr/>
          <p:nvPr/>
        </p:nvSpPr>
        <p:spPr>
          <a:xfrm>
            <a:off x="4259225" y="616600"/>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46"/>
          <p:cNvSpPr/>
          <p:nvPr/>
        </p:nvSpPr>
        <p:spPr>
          <a:xfrm>
            <a:off x="4139550" y="743100"/>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6"/>
          <p:cNvSpPr/>
          <p:nvPr/>
        </p:nvSpPr>
        <p:spPr>
          <a:xfrm>
            <a:off x="4038950" y="869550"/>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73" name="Google Shape;373;p46"/>
          <p:cNvPicPr preferRelativeResize="0"/>
          <p:nvPr/>
        </p:nvPicPr>
        <p:blipFill>
          <a:blip r:embed="rId3">
            <a:alphaModFix/>
          </a:blip>
          <a:stretch>
            <a:fillRect/>
          </a:stretch>
        </p:blipFill>
        <p:spPr>
          <a:xfrm>
            <a:off x="2344800" y="627612"/>
            <a:ext cx="1114200" cy="1006784"/>
          </a:xfrm>
          <a:prstGeom prst="rect">
            <a:avLst/>
          </a:prstGeom>
          <a:noFill/>
          <a:ln>
            <a:noFill/>
          </a:ln>
        </p:spPr>
      </p:pic>
      <p:pic>
        <p:nvPicPr>
          <p:cNvPr id="374" name="Google Shape;374;p46"/>
          <p:cNvPicPr preferRelativeResize="0"/>
          <p:nvPr/>
        </p:nvPicPr>
        <p:blipFill>
          <a:blip r:embed="rId4">
            <a:alphaModFix/>
          </a:blip>
          <a:stretch>
            <a:fillRect/>
          </a:stretch>
        </p:blipFill>
        <p:spPr>
          <a:xfrm>
            <a:off x="69413" y="2672392"/>
            <a:ext cx="1491600" cy="1888108"/>
          </a:xfrm>
          <a:prstGeom prst="rect">
            <a:avLst/>
          </a:prstGeom>
          <a:noFill/>
          <a:ln>
            <a:noFill/>
          </a:ln>
        </p:spPr>
      </p:pic>
      <p:sp>
        <p:nvSpPr>
          <p:cNvPr id="375" name="Google Shape;375;p46"/>
          <p:cNvSpPr txBox="1"/>
          <p:nvPr/>
        </p:nvSpPr>
        <p:spPr>
          <a:xfrm>
            <a:off x="4061850" y="4200"/>
            <a:ext cx="111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rPr>
              <a:t>Multiple filters</a:t>
            </a:r>
            <a:endParaRPr sz="1200">
              <a:solidFill>
                <a:schemeClr val="dk2"/>
              </a:solidFill>
            </a:endParaRPr>
          </a:p>
        </p:txBody>
      </p:sp>
      <p:sp>
        <p:nvSpPr>
          <p:cNvPr id="376" name="Google Shape;376;p46"/>
          <p:cNvSpPr/>
          <p:nvPr/>
        </p:nvSpPr>
        <p:spPr>
          <a:xfrm>
            <a:off x="6329100" y="616625"/>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6"/>
          <p:cNvSpPr/>
          <p:nvPr/>
        </p:nvSpPr>
        <p:spPr>
          <a:xfrm>
            <a:off x="6209425" y="743125"/>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6"/>
          <p:cNvSpPr/>
          <p:nvPr/>
        </p:nvSpPr>
        <p:spPr>
          <a:xfrm>
            <a:off x="6108825" y="869575"/>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46"/>
          <p:cNvSpPr txBox="1"/>
          <p:nvPr/>
        </p:nvSpPr>
        <p:spPr>
          <a:xfrm>
            <a:off x="6131725" y="4200"/>
            <a:ext cx="111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rPr>
              <a:t>Multiple feature maps</a:t>
            </a:r>
            <a:endParaRPr sz="1200">
              <a:solidFill>
                <a:schemeClr val="dk2"/>
              </a:solidFill>
            </a:endParaRPr>
          </a:p>
        </p:txBody>
      </p:sp>
      <p:sp>
        <p:nvSpPr>
          <p:cNvPr id="380" name="Google Shape;380;p46"/>
          <p:cNvSpPr/>
          <p:nvPr/>
        </p:nvSpPr>
        <p:spPr>
          <a:xfrm>
            <a:off x="1864684" y="3036500"/>
            <a:ext cx="633900" cy="5736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46"/>
          <p:cNvSpPr/>
          <p:nvPr/>
        </p:nvSpPr>
        <p:spPr>
          <a:xfrm>
            <a:off x="1785546" y="3116519"/>
            <a:ext cx="633900" cy="5736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46"/>
          <p:cNvSpPr/>
          <p:nvPr/>
        </p:nvSpPr>
        <p:spPr>
          <a:xfrm>
            <a:off x="1719021" y="3196506"/>
            <a:ext cx="633900" cy="5736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46"/>
          <p:cNvSpPr/>
          <p:nvPr/>
        </p:nvSpPr>
        <p:spPr>
          <a:xfrm>
            <a:off x="3415359" y="4276425"/>
            <a:ext cx="633900" cy="5736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46"/>
          <p:cNvSpPr/>
          <p:nvPr/>
        </p:nvSpPr>
        <p:spPr>
          <a:xfrm>
            <a:off x="3336221" y="4356444"/>
            <a:ext cx="633900" cy="5736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46"/>
          <p:cNvSpPr/>
          <p:nvPr/>
        </p:nvSpPr>
        <p:spPr>
          <a:xfrm>
            <a:off x="3269696" y="4436431"/>
            <a:ext cx="633900" cy="5736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46"/>
          <p:cNvSpPr/>
          <p:nvPr/>
        </p:nvSpPr>
        <p:spPr>
          <a:xfrm>
            <a:off x="3421659" y="3249650"/>
            <a:ext cx="633900" cy="5736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46"/>
          <p:cNvSpPr/>
          <p:nvPr/>
        </p:nvSpPr>
        <p:spPr>
          <a:xfrm>
            <a:off x="3342521" y="3329669"/>
            <a:ext cx="633900" cy="5736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46"/>
          <p:cNvSpPr/>
          <p:nvPr/>
        </p:nvSpPr>
        <p:spPr>
          <a:xfrm>
            <a:off x="3275996" y="3409656"/>
            <a:ext cx="633900" cy="5736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46"/>
          <p:cNvSpPr/>
          <p:nvPr/>
        </p:nvSpPr>
        <p:spPr>
          <a:xfrm>
            <a:off x="3427959" y="2302900"/>
            <a:ext cx="633900" cy="5736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46"/>
          <p:cNvSpPr/>
          <p:nvPr/>
        </p:nvSpPr>
        <p:spPr>
          <a:xfrm>
            <a:off x="3348821" y="2382919"/>
            <a:ext cx="633900" cy="5736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46"/>
          <p:cNvSpPr/>
          <p:nvPr/>
        </p:nvSpPr>
        <p:spPr>
          <a:xfrm>
            <a:off x="3282296" y="2462906"/>
            <a:ext cx="633900" cy="5736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46"/>
          <p:cNvSpPr/>
          <p:nvPr/>
        </p:nvSpPr>
        <p:spPr>
          <a:xfrm>
            <a:off x="5770525" y="2216275"/>
            <a:ext cx="718800" cy="7401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2"/>
                </a:solidFill>
              </a:rPr>
              <a:t>feature map 1</a:t>
            </a:r>
            <a:endParaRPr/>
          </a:p>
        </p:txBody>
      </p:sp>
      <p:sp>
        <p:nvSpPr>
          <p:cNvPr id="393" name="Google Shape;393;p46"/>
          <p:cNvSpPr/>
          <p:nvPr/>
        </p:nvSpPr>
        <p:spPr>
          <a:xfrm>
            <a:off x="5770525" y="3166400"/>
            <a:ext cx="718800" cy="7401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2"/>
                </a:solidFill>
              </a:rPr>
              <a:t>f</a:t>
            </a:r>
            <a:r>
              <a:rPr lang="en" sz="1200">
                <a:solidFill>
                  <a:schemeClr val="dk2"/>
                </a:solidFill>
              </a:rPr>
              <a:t>eature map 2</a:t>
            </a:r>
            <a:endParaRPr/>
          </a:p>
        </p:txBody>
      </p:sp>
      <p:sp>
        <p:nvSpPr>
          <p:cNvPr id="394" name="Google Shape;394;p46"/>
          <p:cNvSpPr/>
          <p:nvPr/>
        </p:nvSpPr>
        <p:spPr>
          <a:xfrm>
            <a:off x="5745325" y="4193175"/>
            <a:ext cx="770700" cy="7401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2"/>
                </a:solidFill>
              </a:rPr>
              <a:t>feature map 3</a:t>
            </a:r>
            <a:endParaRPr/>
          </a:p>
        </p:txBody>
      </p:sp>
      <p:sp>
        <p:nvSpPr>
          <p:cNvPr id="395" name="Google Shape;395;p46"/>
          <p:cNvSpPr/>
          <p:nvPr/>
        </p:nvSpPr>
        <p:spPr>
          <a:xfrm>
            <a:off x="7468650" y="2628200"/>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 name="Google Shape;396;p46"/>
          <p:cNvSpPr/>
          <p:nvPr/>
        </p:nvSpPr>
        <p:spPr>
          <a:xfrm>
            <a:off x="7348975" y="2754700"/>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46"/>
          <p:cNvSpPr/>
          <p:nvPr/>
        </p:nvSpPr>
        <p:spPr>
          <a:xfrm>
            <a:off x="7248375" y="2881150"/>
            <a:ext cx="958800" cy="906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8" name="Google Shape;398;p46"/>
          <p:cNvCxnSpPr>
            <a:endCxn id="391" idx="1"/>
          </p:cNvCxnSpPr>
          <p:nvPr/>
        </p:nvCxnSpPr>
        <p:spPr>
          <a:xfrm flipH="1" rot="10800000">
            <a:off x="2617196" y="2749706"/>
            <a:ext cx="665100" cy="1653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46"/>
          <p:cNvCxnSpPr>
            <a:endCxn id="388" idx="1"/>
          </p:cNvCxnSpPr>
          <p:nvPr/>
        </p:nvCxnSpPr>
        <p:spPr>
          <a:xfrm>
            <a:off x="2627696" y="3485856"/>
            <a:ext cx="648300" cy="2106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46"/>
          <p:cNvCxnSpPr>
            <a:endCxn id="385" idx="1"/>
          </p:cNvCxnSpPr>
          <p:nvPr/>
        </p:nvCxnSpPr>
        <p:spPr>
          <a:xfrm>
            <a:off x="2498696" y="3794131"/>
            <a:ext cx="771000" cy="929100"/>
          </a:xfrm>
          <a:prstGeom prst="straightConnector1">
            <a:avLst/>
          </a:prstGeom>
          <a:noFill/>
          <a:ln cap="flat" cmpd="sng" w="9525">
            <a:solidFill>
              <a:schemeClr val="dk2"/>
            </a:solidFill>
            <a:prstDash val="solid"/>
            <a:round/>
            <a:headEnd len="med" w="med" type="none"/>
            <a:tailEnd len="med" w="med" type="triangle"/>
          </a:ln>
        </p:spPr>
      </p:cxnSp>
      <p:sp>
        <p:nvSpPr>
          <p:cNvPr id="401" name="Google Shape;401;p46"/>
          <p:cNvSpPr/>
          <p:nvPr/>
        </p:nvSpPr>
        <p:spPr>
          <a:xfrm>
            <a:off x="4573813" y="2294700"/>
            <a:ext cx="539100" cy="5541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Filter1 </a:t>
            </a:r>
            <a:endParaRPr sz="900"/>
          </a:p>
        </p:txBody>
      </p:sp>
      <p:sp>
        <p:nvSpPr>
          <p:cNvPr id="402" name="Google Shape;402;p46"/>
          <p:cNvSpPr/>
          <p:nvPr/>
        </p:nvSpPr>
        <p:spPr>
          <a:xfrm>
            <a:off x="4603913" y="3290438"/>
            <a:ext cx="539100" cy="5541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rPr>
              <a:t>Filter2</a:t>
            </a:r>
            <a:endParaRPr/>
          </a:p>
        </p:txBody>
      </p:sp>
      <p:sp>
        <p:nvSpPr>
          <p:cNvPr id="403" name="Google Shape;403;p46"/>
          <p:cNvSpPr/>
          <p:nvPr/>
        </p:nvSpPr>
        <p:spPr>
          <a:xfrm>
            <a:off x="4627725" y="4286200"/>
            <a:ext cx="539100" cy="5541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rPr>
              <a:t>Filter3</a:t>
            </a:r>
            <a:endParaRPr/>
          </a:p>
        </p:txBody>
      </p:sp>
      <p:sp>
        <p:nvSpPr>
          <p:cNvPr id="404" name="Google Shape;404;p46"/>
          <p:cNvSpPr/>
          <p:nvPr/>
        </p:nvSpPr>
        <p:spPr>
          <a:xfrm>
            <a:off x="4187338" y="2521525"/>
            <a:ext cx="261000" cy="296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46"/>
          <p:cNvSpPr/>
          <p:nvPr/>
        </p:nvSpPr>
        <p:spPr>
          <a:xfrm>
            <a:off x="4199238" y="3388250"/>
            <a:ext cx="261000" cy="296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46"/>
          <p:cNvSpPr/>
          <p:nvPr/>
        </p:nvSpPr>
        <p:spPr>
          <a:xfrm>
            <a:off x="4207988" y="4415025"/>
            <a:ext cx="261000" cy="296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46"/>
          <p:cNvSpPr/>
          <p:nvPr/>
        </p:nvSpPr>
        <p:spPr>
          <a:xfrm>
            <a:off x="3618463" y="1048350"/>
            <a:ext cx="261000" cy="296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46"/>
          <p:cNvSpPr/>
          <p:nvPr/>
        </p:nvSpPr>
        <p:spPr>
          <a:xfrm>
            <a:off x="5311225" y="2462900"/>
            <a:ext cx="261000" cy="165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46"/>
          <p:cNvSpPr/>
          <p:nvPr/>
        </p:nvSpPr>
        <p:spPr>
          <a:xfrm>
            <a:off x="5473088" y="1048350"/>
            <a:ext cx="261000" cy="165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 name="Google Shape;410;p46"/>
          <p:cNvSpPr/>
          <p:nvPr/>
        </p:nvSpPr>
        <p:spPr>
          <a:xfrm>
            <a:off x="5326275" y="3453800"/>
            <a:ext cx="261000" cy="165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46"/>
          <p:cNvSpPr/>
          <p:nvPr/>
        </p:nvSpPr>
        <p:spPr>
          <a:xfrm>
            <a:off x="5325575" y="4608375"/>
            <a:ext cx="261000" cy="165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46"/>
          <p:cNvSpPr/>
          <p:nvPr/>
        </p:nvSpPr>
        <p:spPr>
          <a:xfrm>
            <a:off x="3261675" y="2302900"/>
            <a:ext cx="396300" cy="405300"/>
          </a:xfrm>
          <a:prstGeom prst="cube">
            <a:avLst>
              <a:gd fmla="val 25000" name="adj"/>
            </a:avLst>
          </a:prstGeom>
          <a:gradFill>
            <a:gsLst>
              <a:gs pos="0">
                <a:srgbClr val="F4FF83"/>
              </a:gs>
              <a:gs pos="100000">
                <a:srgbClr val="E1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46"/>
          <p:cNvSpPr txBox="1"/>
          <p:nvPr/>
        </p:nvSpPr>
        <p:spPr>
          <a:xfrm>
            <a:off x="379775" y="4492375"/>
            <a:ext cx="87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6x6x3</a:t>
            </a:r>
            <a:endParaRPr sz="1200">
              <a:solidFill>
                <a:schemeClr val="dk2"/>
              </a:solidFill>
            </a:endParaRPr>
          </a:p>
        </p:txBody>
      </p:sp>
      <p:sp>
        <p:nvSpPr>
          <p:cNvPr id="414" name="Google Shape;414;p46"/>
          <p:cNvSpPr txBox="1"/>
          <p:nvPr/>
        </p:nvSpPr>
        <p:spPr>
          <a:xfrm>
            <a:off x="1554975" y="3844550"/>
            <a:ext cx="87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3</a:t>
            </a:r>
            <a:r>
              <a:rPr lang="en" sz="1200">
                <a:solidFill>
                  <a:schemeClr val="dk2"/>
                </a:solidFill>
              </a:rPr>
              <a:t>x3x3</a:t>
            </a:r>
            <a:endParaRPr sz="1200">
              <a:solidFill>
                <a:schemeClr val="dk2"/>
              </a:solidFill>
            </a:endParaRPr>
          </a:p>
        </p:txBody>
      </p:sp>
      <p:sp>
        <p:nvSpPr>
          <p:cNvPr id="415" name="Google Shape;415;p46"/>
          <p:cNvSpPr txBox="1"/>
          <p:nvPr/>
        </p:nvSpPr>
        <p:spPr>
          <a:xfrm>
            <a:off x="4606888" y="2770475"/>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3</a:t>
            </a:r>
            <a:r>
              <a:rPr lang="en" sz="1200">
                <a:solidFill>
                  <a:schemeClr val="dk2"/>
                </a:solidFill>
              </a:rPr>
              <a:t>x3</a:t>
            </a:r>
            <a:endParaRPr sz="1200">
              <a:solidFill>
                <a:schemeClr val="dk2"/>
              </a:solidFill>
            </a:endParaRPr>
          </a:p>
        </p:txBody>
      </p:sp>
      <p:sp>
        <p:nvSpPr>
          <p:cNvPr id="416" name="Google Shape;416;p46"/>
          <p:cNvSpPr txBox="1"/>
          <p:nvPr/>
        </p:nvSpPr>
        <p:spPr>
          <a:xfrm>
            <a:off x="4716563" y="3772650"/>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3x3</a:t>
            </a:r>
            <a:endParaRPr sz="1200">
              <a:solidFill>
                <a:schemeClr val="dk2"/>
              </a:solidFill>
            </a:endParaRPr>
          </a:p>
        </p:txBody>
      </p:sp>
      <p:sp>
        <p:nvSpPr>
          <p:cNvPr id="417" name="Google Shape;417;p46"/>
          <p:cNvSpPr txBox="1"/>
          <p:nvPr/>
        </p:nvSpPr>
        <p:spPr>
          <a:xfrm>
            <a:off x="4664175" y="4767750"/>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3x3</a:t>
            </a:r>
            <a:endParaRPr sz="1200">
              <a:solidFill>
                <a:schemeClr val="dk2"/>
              </a:solidFill>
            </a:endParaRPr>
          </a:p>
        </p:txBody>
      </p:sp>
      <p:sp>
        <p:nvSpPr>
          <p:cNvPr id="418" name="Google Shape;418;p46"/>
          <p:cNvSpPr txBox="1"/>
          <p:nvPr/>
        </p:nvSpPr>
        <p:spPr>
          <a:xfrm>
            <a:off x="5871338" y="2876375"/>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4x4</a:t>
            </a:r>
            <a:endParaRPr sz="1200">
              <a:solidFill>
                <a:schemeClr val="dk2"/>
              </a:solidFill>
            </a:endParaRPr>
          </a:p>
        </p:txBody>
      </p:sp>
      <p:sp>
        <p:nvSpPr>
          <p:cNvPr id="419" name="Google Shape;419;p46"/>
          <p:cNvSpPr txBox="1"/>
          <p:nvPr/>
        </p:nvSpPr>
        <p:spPr>
          <a:xfrm>
            <a:off x="5962588" y="3796250"/>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4x4</a:t>
            </a:r>
            <a:endParaRPr sz="1200">
              <a:solidFill>
                <a:schemeClr val="dk2"/>
              </a:solidFill>
            </a:endParaRPr>
          </a:p>
        </p:txBody>
      </p:sp>
      <p:sp>
        <p:nvSpPr>
          <p:cNvPr id="420" name="Google Shape;420;p46"/>
          <p:cNvSpPr txBox="1"/>
          <p:nvPr/>
        </p:nvSpPr>
        <p:spPr>
          <a:xfrm>
            <a:off x="5973888" y="4853025"/>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4x4</a:t>
            </a:r>
            <a:endParaRPr sz="1200">
              <a:solidFill>
                <a:schemeClr val="dk2"/>
              </a:solidFill>
            </a:endParaRPr>
          </a:p>
        </p:txBody>
      </p:sp>
      <p:sp>
        <p:nvSpPr>
          <p:cNvPr id="421" name="Google Shape;421;p46"/>
          <p:cNvSpPr txBox="1"/>
          <p:nvPr/>
        </p:nvSpPr>
        <p:spPr>
          <a:xfrm>
            <a:off x="7321063" y="3772650"/>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4x4x3</a:t>
            </a:r>
            <a:endParaRPr sz="1200">
              <a:solidFill>
                <a:schemeClr val="dk2"/>
              </a:solidFill>
            </a:endParaRPr>
          </a:p>
        </p:txBody>
      </p:sp>
      <p:sp>
        <p:nvSpPr>
          <p:cNvPr id="422" name="Google Shape;422;p46"/>
          <p:cNvSpPr txBox="1"/>
          <p:nvPr/>
        </p:nvSpPr>
        <p:spPr>
          <a:xfrm>
            <a:off x="2498688" y="1650025"/>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6</a:t>
            </a:r>
            <a:r>
              <a:rPr lang="en" sz="1200">
                <a:solidFill>
                  <a:schemeClr val="dk2"/>
                </a:solidFill>
              </a:rPr>
              <a:t>x6</a:t>
            </a:r>
            <a:endParaRPr sz="1200">
              <a:solidFill>
                <a:schemeClr val="dk2"/>
              </a:solidFill>
            </a:endParaRPr>
          </a:p>
        </p:txBody>
      </p:sp>
      <p:sp>
        <p:nvSpPr>
          <p:cNvPr id="423" name="Google Shape;423;p46"/>
          <p:cNvSpPr txBox="1"/>
          <p:nvPr/>
        </p:nvSpPr>
        <p:spPr>
          <a:xfrm>
            <a:off x="6763000" y="3485150"/>
            <a:ext cx="240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424" name="Google Shape;424;p46"/>
          <p:cNvSpPr txBox="1"/>
          <p:nvPr/>
        </p:nvSpPr>
        <p:spPr>
          <a:xfrm>
            <a:off x="4132838" y="1724450"/>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3x3x3</a:t>
            </a:r>
            <a:endParaRPr sz="1200">
              <a:solidFill>
                <a:schemeClr val="dk2"/>
              </a:solidFill>
            </a:endParaRPr>
          </a:p>
        </p:txBody>
      </p:sp>
      <p:sp>
        <p:nvSpPr>
          <p:cNvPr id="425" name="Google Shape;425;p46"/>
          <p:cNvSpPr txBox="1"/>
          <p:nvPr/>
        </p:nvSpPr>
        <p:spPr>
          <a:xfrm>
            <a:off x="6202713" y="1748500"/>
            <a:ext cx="7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4x4x3</a:t>
            </a:r>
            <a:endParaRPr sz="12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47"/>
          <p:cNvPicPr preferRelativeResize="0"/>
          <p:nvPr/>
        </p:nvPicPr>
        <p:blipFill>
          <a:blip r:embed="rId3">
            <a:alphaModFix/>
          </a:blip>
          <a:stretch>
            <a:fillRect/>
          </a:stretch>
        </p:blipFill>
        <p:spPr>
          <a:xfrm>
            <a:off x="1901450" y="0"/>
            <a:ext cx="5482947" cy="4838701"/>
          </a:xfrm>
          <a:prstGeom prst="rect">
            <a:avLst/>
          </a:prstGeom>
          <a:noFill/>
          <a:ln>
            <a:noFill/>
          </a:ln>
        </p:spPr>
      </p:pic>
      <p:sp>
        <p:nvSpPr>
          <p:cNvPr id="431" name="Google Shape;431;p47"/>
          <p:cNvSpPr txBox="1"/>
          <p:nvPr/>
        </p:nvSpPr>
        <p:spPr>
          <a:xfrm>
            <a:off x="0" y="0"/>
            <a:ext cx="1658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Visualize feature maps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8"/>
          <p:cNvSpPr txBox="1"/>
          <p:nvPr/>
        </p:nvSpPr>
        <p:spPr>
          <a:xfrm>
            <a:off x="440500" y="129550"/>
            <a:ext cx="746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980000"/>
                </a:solidFill>
              </a:rPr>
              <a:t>Stride </a:t>
            </a:r>
            <a:endParaRPr b="1" sz="1800">
              <a:solidFill>
                <a:srgbClr val="980000"/>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number says how many pixels will slide from left to right  during convolution.</a:t>
            </a:r>
            <a:endParaRPr sz="1800">
              <a:solidFill>
                <a:schemeClr val="dk2"/>
              </a:solidFill>
            </a:endParaRPr>
          </a:p>
        </p:txBody>
      </p:sp>
      <p:graphicFrame>
        <p:nvGraphicFramePr>
          <p:cNvPr id="437" name="Google Shape;437;p48"/>
          <p:cNvGraphicFramePr/>
          <p:nvPr/>
        </p:nvGraphicFramePr>
        <p:xfrm>
          <a:off x="615650" y="2571750"/>
          <a:ext cx="3000000" cy="3000000"/>
        </p:xfrm>
        <a:graphic>
          <a:graphicData uri="http://schemas.openxmlformats.org/drawingml/2006/table">
            <a:tbl>
              <a:tblPr>
                <a:noFill/>
                <a:tableStyleId>{BADA958A-B307-4890-A142-199CB1FE6797}</a:tableStyleId>
              </a:tblPr>
              <a:tblGrid>
                <a:gridCol w="410800"/>
                <a:gridCol w="410800"/>
                <a:gridCol w="410800"/>
                <a:gridCol w="410800"/>
                <a:gridCol w="410800"/>
                <a:gridCol w="410800"/>
              </a:tblGrid>
              <a:tr h="100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67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0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0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670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
        <p:nvSpPr>
          <p:cNvPr id="438" name="Google Shape;438;p48"/>
          <p:cNvSpPr/>
          <p:nvPr/>
        </p:nvSpPr>
        <p:spPr>
          <a:xfrm>
            <a:off x="1026450" y="2571750"/>
            <a:ext cx="1213200" cy="12201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48"/>
          <p:cNvSpPr/>
          <p:nvPr/>
        </p:nvSpPr>
        <p:spPr>
          <a:xfrm>
            <a:off x="615650" y="2571750"/>
            <a:ext cx="1213200" cy="1220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0" name="Google Shape;440;p48"/>
          <p:cNvCxnSpPr/>
          <p:nvPr/>
        </p:nvCxnSpPr>
        <p:spPr>
          <a:xfrm>
            <a:off x="621875" y="2370925"/>
            <a:ext cx="414600" cy="0"/>
          </a:xfrm>
          <a:prstGeom prst="straightConnector1">
            <a:avLst/>
          </a:prstGeom>
          <a:noFill/>
          <a:ln cap="flat" cmpd="sng" w="9525">
            <a:solidFill>
              <a:schemeClr val="dk2"/>
            </a:solidFill>
            <a:prstDash val="solid"/>
            <a:round/>
            <a:headEnd len="med" w="med" type="none"/>
            <a:tailEnd len="med" w="med" type="triangle"/>
          </a:ln>
        </p:spPr>
      </p:cxnSp>
      <p:sp>
        <p:nvSpPr>
          <p:cNvPr id="441" name="Google Shape;441;p48"/>
          <p:cNvSpPr txBox="1"/>
          <p:nvPr/>
        </p:nvSpPr>
        <p:spPr>
          <a:xfrm>
            <a:off x="1619500" y="2110050"/>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Stride =(1,1)</a:t>
            </a:r>
            <a:endParaRPr sz="1800">
              <a:solidFill>
                <a:schemeClr val="dk2"/>
              </a:solidFill>
            </a:endParaRPr>
          </a:p>
        </p:txBody>
      </p:sp>
      <p:sp>
        <p:nvSpPr>
          <p:cNvPr id="442" name="Google Shape;442;p48"/>
          <p:cNvSpPr/>
          <p:nvPr/>
        </p:nvSpPr>
        <p:spPr>
          <a:xfrm>
            <a:off x="615650" y="2967950"/>
            <a:ext cx="1213200" cy="1220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3" name="Google Shape;443;p48"/>
          <p:cNvCxnSpPr/>
          <p:nvPr/>
        </p:nvCxnSpPr>
        <p:spPr>
          <a:xfrm>
            <a:off x="440500" y="2571750"/>
            <a:ext cx="0" cy="38220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48"/>
          <p:cNvSpPr txBox="1"/>
          <p:nvPr/>
        </p:nvSpPr>
        <p:spPr>
          <a:xfrm>
            <a:off x="4119975" y="2267300"/>
            <a:ext cx="4845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Stride value High</a:t>
            </a:r>
            <a:endParaRPr sz="1800">
              <a:solidFill>
                <a:schemeClr val="dk2"/>
              </a:solidFill>
            </a:endParaRPr>
          </a:p>
          <a:p>
            <a:pPr indent="0" lvl="0" marL="0" rtl="0" algn="l">
              <a:spcBef>
                <a:spcPts val="0"/>
              </a:spcBef>
              <a:spcAft>
                <a:spcPts val="0"/>
              </a:spcAft>
              <a:buNone/>
            </a:pPr>
            <a:r>
              <a:rPr lang="en" sz="1800">
                <a:solidFill>
                  <a:schemeClr val="dk1"/>
                </a:solidFill>
              </a:rPr>
              <a:t>Resulting output feature map size decreases </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Stride value Low</a:t>
            </a:r>
            <a:endParaRPr sz="1800">
              <a:solidFill>
                <a:schemeClr val="dk2"/>
              </a:solidFill>
            </a:endParaRPr>
          </a:p>
          <a:p>
            <a:pPr indent="0" lvl="0" marL="0" rtl="0" algn="l">
              <a:spcBef>
                <a:spcPts val="0"/>
              </a:spcBef>
              <a:spcAft>
                <a:spcPts val="0"/>
              </a:spcAft>
              <a:buNone/>
            </a:pPr>
            <a:r>
              <a:rPr lang="en" sz="1800">
                <a:solidFill>
                  <a:schemeClr val="dk1"/>
                </a:solidFill>
              </a:rPr>
              <a:t>Output feature map size will be larger.  </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This can help us to reduce overfitting !!!</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aphicFrame>
        <p:nvGraphicFramePr>
          <p:cNvPr id="449" name="Google Shape;449;p49"/>
          <p:cNvGraphicFramePr/>
          <p:nvPr/>
        </p:nvGraphicFramePr>
        <p:xfrm>
          <a:off x="310950" y="194550"/>
          <a:ext cx="3000000" cy="3000000"/>
        </p:xfrm>
        <a:graphic>
          <a:graphicData uri="http://schemas.openxmlformats.org/drawingml/2006/table">
            <a:tbl>
              <a:tblPr>
                <a:noFill/>
                <a:tableStyleId>{BADA958A-B307-4890-A142-199CB1FE6797}</a:tableStyleId>
              </a:tblPr>
              <a:tblGrid>
                <a:gridCol w="382850"/>
                <a:gridCol w="382850"/>
                <a:gridCol w="382850"/>
                <a:gridCol w="382850"/>
                <a:gridCol w="382850"/>
                <a:gridCol w="382850"/>
                <a:gridCol w="382850"/>
              </a:tblGrid>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49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50" name="Google Shape;450;p49"/>
          <p:cNvSpPr/>
          <p:nvPr/>
        </p:nvSpPr>
        <p:spPr>
          <a:xfrm>
            <a:off x="310950" y="194550"/>
            <a:ext cx="1148400" cy="115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49"/>
          <p:cNvSpPr/>
          <p:nvPr/>
        </p:nvSpPr>
        <p:spPr>
          <a:xfrm>
            <a:off x="693800" y="194700"/>
            <a:ext cx="1148400" cy="115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452" name="Google Shape;452;p49"/>
          <p:cNvGraphicFramePr/>
          <p:nvPr/>
        </p:nvGraphicFramePr>
        <p:xfrm>
          <a:off x="3572750" y="176775"/>
          <a:ext cx="3000000" cy="3000000"/>
        </p:xfrm>
        <a:graphic>
          <a:graphicData uri="http://schemas.openxmlformats.org/drawingml/2006/table">
            <a:tbl>
              <a:tblPr>
                <a:noFill/>
                <a:tableStyleId>{BADA958A-B307-4890-A142-199CB1FE6797}</a:tableStyleId>
              </a:tblPr>
              <a:tblGrid>
                <a:gridCol w="382850"/>
                <a:gridCol w="382850"/>
                <a:gridCol w="382850"/>
                <a:gridCol w="382850"/>
                <a:gridCol w="382850"/>
                <a:gridCol w="382850"/>
                <a:gridCol w="382850"/>
              </a:tblGrid>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49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53" name="Google Shape;453;p49"/>
          <p:cNvSpPr/>
          <p:nvPr/>
        </p:nvSpPr>
        <p:spPr>
          <a:xfrm>
            <a:off x="4338525" y="176925"/>
            <a:ext cx="1148400" cy="115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49"/>
          <p:cNvSpPr/>
          <p:nvPr/>
        </p:nvSpPr>
        <p:spPr>
          <a:xfrm>
            <a:off x="3572750" y="176925"/>
            <a:ext cx="1148400" cy="115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49"/>
          <p:cNvSpPr txBox="1"/>
          <p:nvPr/>
        </p:nvSpPr>
        <p:spPr>
          <a:xfrm>
            <a:off x="207300" y="3070550"/>
            <a:ext cx="2630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Image size = 7x7</a:t>
            </a:r>
            <a:endParaRPr sz="1300">
              <a:solidFill>
                <a:schemeClr val="dk2"/>
              </a:solidFill>
            </a:endParaRPr>
          </a:p>
          <a:p>
            <a:pPr indent="0" lvl="0" marL="0" rtl="0" algn="l">
              <a:spcBef>
                <a:spcPts val="0"/>
              </a:spcBef>
              <a:spcAft>
                <a:spcPts val="0"/>
              </a:spcAft>
              <a:buNone/>
            </a:pPr>
            <a:r>
              <a:rPr lang="en" sz="1300">
                <a:solidFill>
                  <a:schemeClr val="dk2"/>
                </a:solidFill>
              </a:rPr>
              <a:t>Filter size = 3x3</a:t>
            </a:r>
            <a:endParaRPr sz="1300">
              <a:solidFill>
                <a:schemeClr val="dk2"/>
              </a:solidFill>
            </a:endParaRPr>
          </a:p>
          <a:p>
            <a:pPr indent="0" lvl="0" marL="0" rtl="0" algn="l">
              <a:spcBef>
                <a:spcPts val="0"/>
              </a:spcBef>
              <a:spcAft>
                <a:spcPts val="0"/>
              </a:spcAft>
              <a:buNone/>
            </a:pPr>
            <a:r>
              <a:rPr lang="en" sz="1300">
                <a:solidFill>
                  <a:schemeClr val="dk2"/>
                </a:solidFill>
              </a:rPr>
              <a:t>stride = 1</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Output feature map size=</a:t>
            </a:r>
            <a:endParaRPr sz="1300">
              <a:solidFill>
                <a:schemeClr val="dk2"/>
              </a:solidFill>
            </a:endParaRPr>
          </a:p>
          <a:p>
            <a:pPr indent="0" lvl="0" marL="0" rtl="0" algn="l">
              <a:spcBef>
                <a:spcPts val="0"/>
              </a:spcBef>
              <a:spcAft>
                <a:spcPts val="0"/>
              </a:spcAft>
              <a:buNone/>
            </a:pPr>
            <a:r>
              <a:rPr lang="en" sz="1500">
                <a:solidFill>
                  <a:schemeClr val="dk2"/>
                </a:solidFill>
              </a:rPr>
              <a:t>5x5</a:t>
            </a:r>
            <a:endParaRPr sz="1500">
              <a:solidFill>
                <a:schemeClr val="dk2"/>
              </a:solidFill>
            </a:endParaRPr>
          </a:p>
        </p:txBody>
      </p:sp>
      <p:sp>
        <p:nvSpPr>
          <p:cNvPr id="456" name="Google Shape;456;p49"/>
          <p:cNvSpPr txBox="1"/>
          <p:nvPr/>
        </p:nvSpPr>
        <p:spPr>
          <a:xfrm>
            <a:off x="3597675" y="2976800"/>
            <a:ext cx="2630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Image size = 7x7</a:t>
            </a:r>
            <a:endParaRPr sz="1300">
              <a:solidFill>
                <a:schemeClr val="dk2"/>
              </a:solidFill>
            </a:endParaRPr>
          </a:p>
          <a:p>
            <a:pPr indent="0" lvl="0" marL="0" rtl="0" algn="l">
              <a:spcBef>
                <a:spcPts val="0"/>
              </a:spcBef>
              <a:spcAft>
                <a:spcPts val="0"/>
              </a:spcAft>
              <a:buNone/>
            </a:pPr>
            <a:r>
              <a:rPr lang="en" sz="1300">
                <a:solidFill>
                  <a:schemeClr val="dk2"/>
                </a:solidFill>
              </a:rPr>
              <a:t>Filter size = 3x3</a:t>
            </a:r>
            <a:endParaRPr sz="1300">
              <a:solidFill>
                <a:schemeClr val="dk2"/>
              </a:solidFill>
            </a:endParaRPr>
          </a:p>
          <a:p>
            <a:pPr indent="0" lvl="0" marL="0" rtl="0" algn="l">
              <a:spcBef>
                <a:spcPts val="0"/>
              </a:spcBef>
              <a:spcAft>
                <a:spcPts val="0"/>
              </a:spcAft>
              <a:buNone/>
            </a:pPr>
            <a:r>
              <a:rPr lang="en" sz="1300">
                <a:solidFill>
                  <a:schemeClr val="dk2"/>
                </a:solidFill>
              </a:rPr>
              <a:t>stride = 2</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Output feature map size=</a:t>
            </a:r>
            <a:endParaRPr sz="1300">
              <a:solidFill>
                <a:schemeClr val="dk2"/>
              </a:solidFill>
            </a:endParaRPr>
          </a:p>
          <a:p>
            <a:pPr indent="0" lvl="0" marL="0" rtl="0" algn="l">
              <a:spcBef>
                <a:spcPts val="0"/>
              </a:spcBef>
              <a:spcAft>
                <a:spcPts val="0"/>
              </a:spcAft>
              <a:buNone/>
            </a:pPr>
            <a:r>
              <a:rPr lang="en" sz="1500">
                <a:solidFill>
                  <a:schemeClr val="dk2"/>
                </a:solidFill>
              </a:rPr>
              <a:t>3x3</a:t>
            </a:r>
            <a:endParaRPr sz="1500">
              <a:solidFill>
                <a:schemeClr val="dk2"/>
              </a:solidFill>
            </a:endParaRPr>
          </a:p>
        </p:txBody>
      </p:sp>
      <p:sp>
        <p:nvSpPr>
          <p:cNvPr id="457" name="Google Shape;457;p49"/>
          <p:cNvSpPr txBox="1"/>
          <p:nvPr/>
        </p:nvSpPr>
        <p:spPr>
          <a:xfrm>
            <a:off x="6737075" y="868125"/>
            <a:ext cx="215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FM= (N-F)/S +1</a:t>
            </a:r>
            <a:endParaRPr sz="1800">
              <a:solidFill>
                <a:schemeClr val="dk2"/>
              </a:solidFill>
            </a:endParaRPr>
          </a:p>
        </p:txBody>
      </p:sp>
      <p:sp>
        <p:nvSpPr>
          <p:cNvPr id="458" name="Google Shape;458;p49"/>
          <p:cNvSpPr txBox="1"/>
          <p:nvPr/>
        </p:nvSpPr>
        <p:spPr>
          <a:xfrm>
            <a:off x="6840725" y="1723125"/>
            <a:ext cx="2332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FM= feature map size</a:t>
            </a:r>
            <a:endParaRPr sz="1300">
              <a:solidFill>
                <a:schemeClr val="dk2"/>
              </a:solidFill>
            </a:endParaRPr>
          </a:p>
          <a:p>
            <a:pPr indent="0" lvl="0" marL="0" rtl="0" algn="l">
              <a:spcBef>
                <a:spcPts val="0"/>
              </a:spcBef>
              <a:spcAft>
                <a:spcPts val="0"/>
              </a:spcAft>
              <a:buNone/>
            </a:pPr>
            <a:r>
              <a:rPr lang="en" sz="1300">
                <a:solidFill>
                  <a:schemeClr val="dk2"/>
                </a:solidFill>
              </a:rPr>
              <a:t>N= Image size</a:t>
            </a:r>
            <a:endParaRPr sz="1300">
              <a:solidFill>
                <a:schemeClr val="dk2"/>
              </a:solidFill>
            </a:endParaRPr>
          </a:p>
          <a:p>
            <a:pPr indent="0" lvl="0" marL="0" rtl="0" algn="l">
              <a:spcBef>
                <a:spcPts val="0"/>
              </a:spcBef>
              <a:spcAft>
                <a:spcPts val="0"/>
              </a:spcAft>
              <a:buNone/>
            </a:pPr>
            <a:r>
              <a:rPr lang="en" sz="1300">
                <a:solidFill>
                  <a:schemeClr val="dk2"/>
                </a:solidFill>
              </a:rPr>
              <a:t>F= filter size</a:t>
            </a:r>
            <a:endParaRPr sz="1300">
              <a:solidFill>
                <a:schemeClr val="dk2"/>
              </a:solidFill>
            </a:endParaRPr>
          </a:p>
          <a:p>
            <a:pPr indent="0" lvl="0" marL="0" rtl="0" algn="l">
              <a:spcBef>
                <a:spcPts val="0"/>
              </a:spcBef>
              <a:spcAft>
                <a:spcPts val="0"/>
              </a:spcAft>
              <a:buNone/>
            </a:pPr>
            <a:r>
              <a:rPr lang="en" sz="1300">
                <a:solidFill>
                  <a:schemeClr val="dk2"/>
                </a:solidFill>
              </a:rPr>
              <a:t>S= Stride size</a:t>
            </a:r>
            <a:endParaRPr sz="13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0"/>
          <p:cNvSpPr txBox="1"/>
          <p:nvPr/>
        </p:nvSpPr>
        <p:spPr>
          <a:xfrm>
            <a:off x="427550" y="0"/>
            <a:ext cx="74625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242424"/>
                </a:solidFill>
                <a:highlight>
                  <a:srgbClr val="FFFFFF"/>
                </a:highlight>
                <a:latin typeface="Georgia"/>
                <a:ea typeface="Georgia"/>
                <a:cs typeface="Georgia"/>
                <a:sym typeface="Georgia"/>
              </a:rPr>
              <a:t>Padding</a:t>
            </a:r>
            <a:endParaRPr b="1" sz="17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7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a:t>
            </a:r>
            <a:r>
              <a:rPr lang="en" sz="1500">
                <a:solidFill>
                  <a:srgbClr val="242424"/>
                </a:solidFill>
                <a:highlight>
                  <a:srgbClr val="FFFFFF"/>
                </a:highlight>
                <a:latin typeface="Georgia"/>
                <a:ea typeface="Georgia"/>
                <a:cs typeface="Georgia"/>
                <a:sym typeface="Georgia"/>
              </a:rPr>
              <a:t>A padding layer is typically added to ensure that the outer boundaries of the input layer doesn’t lose its features when the convolution operation is applied. It is also done to adjust the size of the input</a:t>
            </a:r>
            <a:endParaRPr sz="1800">
              <a:solidFill>
                <a:schemeClr val="dk2"/>
              </a:solidFill>
            </a:endParaRPr>
          </a:p>
        </p:txBody>
      </p:sp>
      <p:graphicFrame>
        <p:nvGraphicFramePr>
          <p:cNvPr id="464" name="Google Shape;464;p50"/>
          <p:cNvGraphicFramePr/>
          <p:nvPr/>
        </p:nvGraphicFramePr>
        <p:xfrm>
          <a:off x="505275" y="1521075"/>
          <a:ext cx="3000000" cy="3000000"/>
        </p:xfrm>
        <a:graphic>
          <a:graphicData uri="http://schemas.openxmlformats.org/drawingml/2006/table">
            <a:tbl>
              <a:tblPr>
                <a:noFill/>
                <a:tableStyleId>{BADA958A-B307-4890-A142-199CB1FE6797}</a:tableStyleId>
              </a:tblPr>
              <a:tblGrid>
                <a:gridCol w="382850"/>
                <a:gridCol w="382850"/>
                <a:gridCol w="382850"/>
                <a:gridCol w="382850"/>
                <a:gridCol w="382850"/>
                <a:gridCol w="382850"/>
                <a:gridCol w="382850"/>
              </a:tblGrid>
              <a:tr h="293475">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r h="293475">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r h="293475">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r h="293475">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r h="293475">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r h="293475">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r h="293475">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
        <p:nvSpPr>
          <p:cNvPr id="465" name="Google Shape;465;p50"/>
          <p:cNvSpPr/>
          <p:nvPr/>
        </p:nvSpPr>
        <p:spPr>
          <a:xfrm>
            <a:off x="505275" y="1526600"/>
            <a:ext cx="1127100" cy="116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50"/>
          <p:cNvSpPr/>
          <p:nvPr/>
        </p:nvSpPr>
        <p:spPr>
          <a:xfrm>
            <a:off x="1653825" y="1526600"/>
            <a:ext cx="1127100" cy="11661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50"/>
          <p:cNvSpPr/>
          <p:nvPr/>
        </p:nvSpPr>
        <p:spPr>
          <a:xfrm>
            <a:off x="2802375" y="1526600"/>
            <a:ext cx="1127100" cy="1166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50"/>
          <p:cNvSpPr txBox="1"/>
          <p:nvPr/>
        </p:nvSpPr>
        <p:spPr>
          <a:xfrm>
            <a:off x="3302250" y="3488675"/>
            <a:ext cx="5454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2"/>
                </a:solidFill>
              </a:rPr>
              <a:t>Image size = 7x7</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Filter size = 3x3</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stride = 3</a:t>
            </a:r>
            <a:endParaRPr sz="13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Does not fit !!</a:t>
            </a:r>
            <a:endParaRPr sz="1800">
              <a:solidFill>
                <a:schemeClr val="dk2"/>
              </a:solidFill>
            </a:endParaRPr>
          </a:p>
        </p:txBody>
      </p:sp>
      <p:graphicFrame>
        <p:nvGraphicFramePr>
          <p:cNvPr id="469" name="Google Shape;469;p50"/>
          <p:cNvGraphicFramePr/>
          <p:nvPr/>
        </p:nvGraphicFramePr>
        <p:xfrm>
          <a:off x="5465988" y="1712350"/>
          <a:ext cx="3000000" cy="3000000"/>
        </p:xfrm>
        <a:graphic>
          <a:graphicData uri="http://schemas.openxmlformats.org/drawingml/2006/table">
            <a:tbl>
              <a:tblPr>
                <a:noFill/>
                <a:tableStyleId>{BADA958A-B307-4890-A142-199CB1FE6797}</a:tableStyleId>
              </a:tblPr>
              <a:tblGrid>
                <a:gridCol w="382850"/>
                <a:gridCol w="382850"/>
                <a:gridCol w="382850"/>
                <a:gridCol w="382850"/>
                <a:gridCol w="382850"/>
                <a:gridCol w="382850"/>
                <a:gridCol w="382850"/>
                <a:gridCol w="382850"/>
                <a:gridCol w="382850"/>
              </a:tblGrid>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r h="308150">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c>
                  <a:txBody>
                    <a:bodyPr/>
                    <a:lstStyle/>
                    <a:p>
                      <a:pPr indent="0" lvl="0" marL="0" rtl="0" algn="l">
                        <a:spcBef>
                          <a:spcPts val="0"/>
                        </a:spcBef>
                        <a:spcAft>
                          <a:spcPts val="0"/>
                        </a:spcAft>
                        <a:buNone/>
                      </a:pPr>
                      <a:r>
                        <a:rPr lang="en" sz="900"/>
                        <a:t>0</a:t>
                      </a:r>
                      <a:endParaRPr sz="900"/>
                    </a:p>
                  </a:txBody>
                  <a:tcPr marT="91425" marB="91425" marR="91425" marL="91425">
                    <a:solidFill>
                      <a:srgbClr val="6D9EEB"/>
                    </a:solidFill>
                  </a:tcPr>
                </a:tc>
              </a:tr>
            </a:tbl>
          </a:graphicData>
        </a:graphic>
      </p:graphicFrame>
      <p:sp>
        <p:nvSpPr>
          <p:cNvPr id="470" name="Google Shape;470;p50"/>
          <p:cNvSpPr txBox="1"/>
          <p:nvPr/>
        </p:nvSpPr>
        <p:spPr>
          <a:xfrm>
            <a:off x="5519225" y="1250650"/>
            <a:ext cx="446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Zero padding</a:t>
            </a:r>
            <a:endParaRPr sz="1800">
              <a:solidFill>
                <a:schemeClr val="dk2"/>
              </a:solidFill>
            </a:endParaRPr>
          </a:p>
        </p:txBody>
      </p:sp>
      <p:sp>
        <p:nvSpPr>
          <p:cNvPr id="471" name="Google Shape;471;p50"/>
          <p:cNvSpPr/>
          <p:nvPr/>
        </p:nvSpPr>
        <p:spPr>
          <a:xfrm>
            <a:off x="5466000" y="1712350"/>
            <a:ext cx="1127100" cy="96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50"/>
          <p:cNvSpPr/>
          <p:nvPr/>
        </p:nvSpPr>
        <p:spPr>
          <a:xfrm>
            <a:off x="6651534" y="1712350"/>
            <a:ext cx="1074600" cy="9600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50"/>
          <p:cNvSpPr/>
          <p:nvPr/>
        </p:nvSpPr>
        <p:spPr>
          <a:xfrm>
            <a:off x="7784544" y="1712350"/>
            <a:ext cx="1074600" cy="960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1"/>
          <p:cNvSpPr txBox="1"/>
          <p:nvPr/>
        </p:nvSpPr>
        <p:spPr>
          <a:xfrm>
            <a:off x="820900" y="667000"/>
            <a:ext cx="7388100" cy="37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What are the other types of padding ?</a:t>
            </a:r>
            <a:endParaRPr sz="1800">
              <a:solidFill>
                <a:schemeClr val="dk2"/>
              </a:solidFill>
            </a:endParaRPr>
          </a:p>
          <a:p>
            <a:pPr indent="0" lvl="0" marL="0" rtl="0" algn="l">
              <a:spcBef>
                <a:spcPts val="0"/>
              </a:spcBef>
              <a:spcAft>
                <a:spcPts val="0"/>
              </a:spcAft>
              <a:buNone/>
            </a:pPr>
            <a:r>
              <a:t/>
            </a:r>
            <a:endParaRPr sz="2100">
              <a:solidFill>
                <a:schemeClr val="dk2"/>
              </a:solidFill>
            </a:endParaRPr>
          </a:p>
          <a:p>
            <a:pPr indent="0" lvl="0" marL="0" rtl="0" algn="l">
              <a:spcBef>
                <a:spcPts val="0"/>
              </a:spcBef>
              <a:spcAft>
                <a:spcPts val="0"/>
              </a:spcAft>
              <a:buNone/>
            </a:pPr>
            <a:r>
              <a:t/>
            </a:r>
            <a:endParaRPr b="1" sz="1650">
              <a:solidFill>
                <a:schemeClr val="dk1"/>
              </a:solidFill>
              <a:highlight>
                <a:srgbClr val="FFFFFF"/>
              </a:highlight>
            </a:endParaRPr>
          </a:p>
          <a:p>
            <a:pPr indent="-228600" lvl="0" marL="457200" rtl="0" algn="l">
              <a:lnSpc>
                <a:spcPct val="115000"/>
              </a:lnSpc>
              <a:spcBef>
                <a:spcPts val="0"/>
              </a:spcBef>
              <a:spcAft>
                <a:spcPts val="0"/>
              </a:spcAft>
              <a:buClr>
                <a:srgbClr val="101010"/>
              </a:buClr>
              <a:buSzPts val="1400"/>
              <a:buFont typeface="Roboto"/>
              <a:buNone/>
            </a:pPr>
            <a:r>
              <a:rPr lang="en">
                <a:solidFill>
                  <a:srgbClr val="101010"/>
                </a:solidFill>
                <a:highlight>
                  <a:srgbClr val="FFFFFF"/>
                </a:highlight>
                <a:latin typeface="Roboto"/>
                <a:ea typeface="Roboto"/>
                <a:cs typeface="Roboto"/>
                <a:sym typeface="Roboto"/>
              </a:rPr>
              <a:t>Valid Padding: This type of padding involves no padding at all. The convolution operation is performed only on the valid overlap between the filter and the input. As a result, the output dimensions will be smaller than the input dimensions.</a:t>
            </a:r>
            <a:endParaRPr>
              <a:solidFill>
                <a:srgbClr val="101010"/>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101010"/>
              </a:buClr>
              <a:buSzPts val="1400"/>
              <a:buFont typeface="Roboto"/>
              <a:buNone/>
            </a:pPr>
            <a:r>
              <a:t/>
            </a:r>
            <a:endParaRPr>
              <a:solidFill>
                <a:srgbClr val="101010"/>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101010"/>
              </a:buClr>
              <a:buSzPts val="1400"/>
              <a:buFont typeface="Roboto"/>
              <a:buNone/>
            </a:pPr>
            <a:r>
              <a:rPr lang="en">
                <a:solidFill>
                  <a:srgbClr val="101010"/>
                </a:solidFill>
                <a:highlight>
                  <a:srgbClr val="FFFFFF"/>
                </a:highlight>
                <a:latin typeface="Roboto"/>
                <a:ea typeface="Roboto"/>
                <a:cs typeface="Roboto"/>
                <a:sym typeface="Roboto"/>
              </a:rPr>
              <a:t>Same Padding: In this approach, padding is added to the input so that the output dimensions after the convolution operation are the same as the input dimensions. This is typically achieved by adding an appropriate number of zero-value pixels around the input.</a:t>
            </a:r>
            <a:endParaRPr>
              <a:solidFill>
                <a:srgbClr val="101010"/>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101010"/>
              </a:buClr>
              <a:buSzPts val="1100"/>
              <a:buFont typeface="Roboto"/>
              <a:buNone/>
            </a:pPr>
            <a:r>
              <a:t/>
            </a:r>
            <a:endParaRPr>
              <a:solidFill>
                <a:srgbClr val="101010"/>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101010"/>
              </a:buClr>
              <a:buSzPts val="1100"/>
              <a:buFont typeface="Roboto"/>
              <a:buNone/>
            </a:pPr>
            <a:r>
              <a:rPr b="1" i="1" lang="en" sz="1350">
                <a:solidFill>
                  <a:srgbClr val="273239"/>
                </a:solidFill>
                <a:highlight>
                  <a:srgbClr val="F9F9F9"/>
                </a:highlight>
                <a:latin typeface="Nunito"/>
                <a:ea typeface="Nunito"/>
                <a:cs typeface="Nunito"/>
                <a:sym typeface="Nunito"/>
              </a:rPr>
              <a:t>[(n + 2p) x (n + 2p) image] * [(f x f) filter] —&gt; [(n x n) image]</a:t>
            </a:r>
            <a:endParaRPr>
              <a:solidFill>
                <a:srgbClr val="101010"/>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3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problems in ANN ?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Dense layer ?</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88675" y="1685000"/>
            <a:ext cx="5767773" cy="2883874"/>
          </a:xfrm>
          <a:prstGeom prst="rect">
            <a:avLst/>
          </a:prstGeom>
          <a:noFill/>
          <a:ln>
            <a:noFill/>
          </a:ln>
        </p:spPr>
      </p:pic>
      <p:sp>
        <p:nvSpPr>
          <p:cNvPr id="75" name="Google Shape;75;p16"/>
          <p:cNvSpPr txBox="1"/>
          <p:nvPr/>
        </p:nvSpPr>
        <p:spPr>
          <a:xfrm>
            <a:off x="5748900" y="1917475"/>
            <a:ext cx="3083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Input layer </a:t>
            </a:r>
            <a:endParaRPr sz="1800">
              <a:solidFill>
                <a:schemeClr val="dk2"/>
              </a:solidFill>
            </a:endParaRPr>
          </a:p>
          <a:p>
            <a:pPr indent="0" lvl="0" marL="0" rtl="0" algn="l">
              <a:spcBef>
                <a:spcPts val="0"/>
              </a:spcBef>
              <a:spcAft>
                <a:spcPts val="0"/>
              </a:spcAft>
              <a:buNone/>
            </a:pPr>
            <a:r>
              <a:rPr lang="en" sz="1800">
                <a:solidFill>
                  <a:schemeClr val="dk2"/>
                </a:solidFill>
              </a:rPr>
              <a:t>Hidden layer </a:t>
            </a:r>
            <a:endParaRPr sz="1800">
              <a:solidFill>
                <a:schemeClr val="dk2"/>
              </a:solidFill>
            </a:endParaRPr>
          </a:p>
          <a:p>
            <a:pPr indent="0" lvl="0" marL="0" rtl="0" algn="l">
              <a:spcBef>
                <a:spcPts val="0"/>
              </a:spcBef>
              <a:spcAft>
                <a:spcPts val="0"/>
              </a:spcAft>
              <a:buNone/>
            </a:pPr>
            <a:r>
              <a:rPr lang="en" sz="1800">
                <a:solidFill>
                  <a:schemeClr val="dk2"/>
                </a:solidFill>
              </a:rPr>
              <a:t>Output layer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rgbClr val="980000"/>
                </a:solidFill>
              </a:rPr>
              <a:t>Which one is Dense layer ?</a:t>
            </a:r>
            <a:endParaRPr sz="1800">
              <a:solidFill>
                <a:srgbClr val="98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nvSpPr>
        <p:spPr>
          <a:xfrm>
            <a:off x="803275" y="997600"/>
            <a:ext cx="7462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Feature map size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FM = (N+2P-F)/S+1</a:t>
            </a:r>
            <a:endParaRPr sz="1800">
              <a:solidFill>
                <a:schemeClr val="dk2"/>
              </a:solidFill>
            </a:endParaRPr>
          </a:p>
        </p:txBody>
      </p:sp>
      <p:sp>
        <p:nvSpPr>
          <p:cNvPr id="484" name="Google Shape;484;p52"/>
          <p:cNvSpPr txBox="1"/>
          <p:nvPr/>
        </p:nvSpPr>
        <p:spPr>
          <a:xfrm>
            <a:off x="868050" y="2500475"/>
            <a:ext cx="23322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FM= feature map size</a:t>
            </a:r>
            <a:endParaRPr sz="1300">
              <a:solidFill>
                <a:schemeClr val="dk2"/>
              </a:solidFill>
            </a:endParaRPr>
          </a:p>
          <a:p>
            <a:pPr indent="0" lvl="0" marL="0" rtl="0" algn="l">
              <a:spcBef>
                <a:spcPts val="0"/>
              </a:spcBef>
              <a:spcAft>
                <a:spcPts val="0"/>
              </a:spcAft>
              <a:buNone/>
            </a:pPr>
            <a:r>
              <a:rPr lang="en" sz="1300">
                <a:solidFill>
                  <a:schemeClr val="dk2"/>
                </a:solidFill>
              </a:rPr>
              <a:t>N= Image size</a:t>
            </a:r>
            <a:endParaRPr sz="1300">
              <a:solidFill>
                <a:schemeClr val="dk2"/>
              </a:solidFill>
            </a:endParaRPr>
          </a:p>
          <a:p>
            <a:pPr indent="0" lvl="0" marL="0" rtl="0" algn="l">
              <a:spcBef>
                <a:spcPts val="0"/>
              </a:spcBef>
              <a:spcAft>
                <a:spcPts val="0"/>
              </a:spcAft>
              <a:buNone/>
            </a:pPr>
            <a:r>
              <a:rPr lang="en" sz="1300">
                <a:solidFill>
                  <a:schemeClr val="dk2"/>
                </a:solidFill>
              </a:rPr>
              <a:t>F= filter size</a:t>
            </a:r>
            <a:endParaRPr sz="1300">
              <a:solidFill>
                <a:schemeClr val="dk2"/>
              </a:solidFill>
            </a:endParaRPr>
          </a:p>
          <a:p>
            <a:pPr indent="0" lvl="0" marL="0" rtl="0" algn="l">
              <a:spcBef>
                <a:spcPts val="0"/>
              </a:spcBef>
              <a:spcAft>
                <a:spcPts val="0"/>
              </a:spcAft>
              <a:buNone/>
            </a:pPr>
            <a:r>
              <a:rPr lang="en" sz="1300">
                <a:solidFill>
                  <a:schemeClr val="dk2"/>
                </a:solidFill>
              </a:rPr>
              <a:t>S= Stride size</a:t>
            </a:r>
            <a:endParaRPr sz="1300">
              <a:solidFill>
                <a:schemeClr val="dk2"/>
              </a:solidFill>
            </a:endParaRPr>
          </a:p>
          <a:p>
            <a:pPr indent="0" lvl="0" marL="0" rtl="0" algn="l">
              <a:spcBef>
                <a:spcPts val="0"/>
              </a:spcBef>
              <a:spcAft>
                <a:spcPts val="0"/>
              </a:spcAft>
              <a:buNone/>
            </a:pPr>
            <a:r>
              <a:rPr lang="en" sz="1300">
                <a:solidFill>
                  <a:schemeClr val="dk2"/>
                </a:solidFill>
              </a:rPr>
              <a:t>P= Padding size</a:t>
            </a:r>
            <a:endParaRPr sz="13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3"/>
          <p:cNvPicPr preferRelativeResize="0"/>
          <p:nvPr/>
        </p:nvPicPr>
        <p:blipFill>
          <a:blip r:embed="rId3">
            <a:alphaModFix/>
          </a:blip>
          <a:stretch>
            <a:fillRect/>
          </a:stretch>
        </p:blipFill>
        <p:spPr>
          <a:xfrm>
            <a:off x="385600" y="864975"/>
            <a:ext cx="8167951" cy="2749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4"/>
          <p:cNvSpPr txBox="1"/>
          <p:nvPr/>
        </p:nvSpPr>
        <p:spPr>
          <a:xfrm>
            <a:off x="1140125" y="4547525"/>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495" name="Google Shape;495;p54"/>
          <p:cNvSpPr/>
          <p:nvPr/>
        </p:nvSpPr>
        <p:spPr>
          <a:xfrm>
            <a:off x="453450" y="1541750"/>
            <a:ext cx="1218000" cy="11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54"/>
          <p:cNvSpPr/>
          <p:nvPr/>
        </p:nvSpPr>
        <p:spPr>
          <a:xfrm>
            <a:off x="2344950" y="1658350"/>
            <a:ext cx="1140000" cy="984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54"/>
          <p:cNvSpPr/>
          <p:nvPr/>
        </p:nvSpPr>
        <p:spPr>
          <a:xfrm>
            <a:off x="4179300" y="1658350"/>
            <a:ext cx="1166100" cy="984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54"/>
          <p:cNvSpPr/>
          <p:nvPr/>
        </p:nvSpPr>
        <p:spPr>
          <a:xfrm>
            <a:off x="5793300" y="1635650"/>
            <a:ext cx="1166100" cy="1101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54"/>
          <p:cNvSpPr txBox="1"/>
          <p:nvPr/>
        </p:nvSpPr>
        <p:spPr>
          <a:xfrm>
            <a:off x="401625" y="4132025"/>
            <a:ext cx="684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How many weights and biases ?</a:t>
            </a:r>
            <a:endParaRPr sz="100"/>
          </a:p>
        </p:txBody>
      </p:sp>
      <p:sp>
        <p:nvSpPr>
          <p:cNvPr id="500" name="Google Shape;500;p54"/>
          <p:cNvSpPr txBox="1"/>
          <p:nvPr/>
        </p:nvSpPr>
        <p:spPr>
          <a:xfrm>
            <a:off x="609150" y="2785500"/>
            <a:ext cx="106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28x28x3</a:t>
            </a:r>
            <a:endParaRPr sz="1300">
              <a:solidFill>
                <a:schemeClr val="dk2"/>
              </a:solidFill>
            </a:endParaRPr>
          </a:p>
        </p:txBody>
      </p:sp>
      <p:cxnSp>
        <p:nvCxnSpPr>
          <p:cNvPr id="501" name="Google Shape;501;p54"/>
          <p:cNvCxnSpPr>
            <a:stCxn id="495" idx="3"/>
          </p:cNvCxnSpPr>
          <p:nvPr/>
        </p:nvCxnSpPr>
        <p:spPr>
          <a:xfrm>
            <a:off x="1671450" y="2092400"/>
            <a:ext cx="673500" cy="66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p54"/>
          <p:cNvCxnSpPr/>
          <p:nvPr/>
        </p:nvCxnSpPr>
        <p:spPr>
          <a:xfrm>
            <a:off x="3485175" y="2089100"/>
            <a:ext cx="673500" cy="6600"/>
          </a:xfrm>
          <a:prstGeom prst="straightConnector1">
            <a:avLst/>
          </a:prstGeom>
          <a:noFill/>
          <a:ln cap="flat" cmpd="sng" w="9525">
            <a:solidFill>
              <a:schemeClr val="dk2"/>
            </a:solidFill>
            <a:prstDash val="solid"/>
            <a:round/>
            <a:headEnd len="med" w="med" type="none"/>
            <a:tailEnd len="med" w="med" type="triangle"/>
          </a:ln>
        </p:spPr>
      </p:cxnSp>
      <p:cxnSp>
        <p:nvCxnSpPr>
          <p:cNvPr id="503" name="Google Shape;503;p54"/>
          <p:cNvCxnSpPr/>
          <p:nvPr/>
        </p:nvCxnSpPr>
        <p:spPr>
          <a:xfrm flipH="1" rot="10800000">
            <a:off x="5230800" y="2145700"/>
            <a:ext cx="562500" cy="990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54"/>
          <p:cNvSpPr txBox="1"/>
          <p:nvPr/>
        </p:nvSpPr>
        <p:spPr>
          <a:xfrm>
            <a:off x="2319500" y="1932300"/>
            <a:ext cx="116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f</a:t>
            </a:r>
            <a:r>
              <a:rPr lang="en" sz="1100">
                <a:solidFill>
                  <a:schemeClr val="dk2"/>
                </a:solidFill>
              </a:rPr>
              <a:t>ilter : 3x3x3</a:t>
            </a:r>
            <a:endParaRPr sz="1100">
              <a:solidFill>
                <a:schemeClr val="dk2"/>
              </a:solidFill>
            </a:endParaRPr>
          </a:p>
          <a:p>
            <a:pPr indent="0" lvl="0" marL="0" rtl="0" algn="l">
              <a:spcBef>
                <a:spcPts val="0"/>
              </a:spcBef>
              <a:spcAft>
                <a:spcPts val="0"/>
              </a:spcAft>
              <a:buNone/>
            </a:pPr>
            <a:r>
              <a:rPr lang="en" sz="1100">
                <a:solidFill>
                  <a:schemeClr val="dk2"/>
                </a:solidFill>
              </a:rPr>
              <a:t>Stride : 1</a:t>
            </a:r>
            <a:endParaRPr sz="1100">
              <a:solidFill>
                <a:schemeClr val="dk2"/>
              </a:solidFill>
            </a:endParaRPr>
          </a:p>
          <a:p>
            <a:pPr indent="0" lvl="0" marL="0" rtl="0" algn="l">
              <a:spcBef>
                <a:spcPts val="0"/>
              </a:spcBef>
              <a:spcAft>
                <a:spcPts val="0"/>
              </a:spcAft>
              <a:buNone/>
            </a:pPr>
            <a:r>
              <a:rPr lang="en" sz="1100">
                <a:solidFill>
                  <a:schemeClr val="dk2"/>
                </a:solidFill>
              </a:rPr>
              <a:t>Channel : 6 </a:t>
            </a:r>
            <a:endParaRPr sz="1100">
              <a:solidFill>
                <a:schemeClr val="dk2"/>
              </a:solidFill>
            </a:endParaRPr>
          </a:p>
        </p:txBody>
      </p:sp>
      <p:sp>
        <p:nvSpPr>
          <p:cNvPr id="505" name="Google Shape;505;p54"/>
          <p:cNvSpPr txBox="1"/>
          <p:nvPr/>
        </p:nvSpPr>
        <p:spPr>
          <a:xfrm>
            <a:off x="4133650" y="1879050"/>
            <a:ext cx="1166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filter : 5x5x6</a:t>
            </a:r>
            <a:endParaRPr sz="1100">
              <a:solidFill>
                <a:schemeClr val="dk2"/>
              </a:solidFill>
            </a:endParaRPr>
          </a:p>
          <a:p>
            <a:pPr indent="0" lvl="0" marL="0" rtl="0" algn="l">
              <a:spcBef>
                <a:spcPts val="0"/>
              </a:spcBef>
              <a:spcAft>
                <a:spcPts val="0"/>
              </a:spcAft>
              <a:buNone/>
            </a:pPr>
            <a:r>
              <a:rPr lang="en" sz="1100">
                <a:solidFill>
                  <a:schemeClr val="dk2"/>
                </a:solidFill>
              </a:rPr>
              <a:t>Stride : 1</a:t>
            </a:r>
            <a:endParaRPr sz="1100">
              <a:solidFill>
                <a:schemeClr val="dk2"/>
              </a:solidFill>
            </a:endParaRPr>
          </a:p>
          <a:p>
            <a:pPr indent="0" lvl="0" marL="0" rtl="0" algn="l">
              <a:spcBef>
                <a:spcPts val="0"/>
              </a:spcBef>
              <a:spcAft>
                <a:spcPts val="0"/>
              </a:spcAft>
              <a:buNone/>
            </a:pPr>
            <a:r>
              <a:rPr lang="en" sz="1100">
                <a:solidFill>
                  <a:schemeClr val="dk2"/>
                </a:solidFill>
              </a:rPr>
              <a:t>Padding : 2</a:t>
            </a:r>
            <a:endParaRPr sz="1100">
              <a:solidFill>
                <a:schemeClr val="dk2"/>
              </a:solidFill>
            </a:endParaRPr>
          </a:p>
          <a:p>
            <a:pPr indent="0" lvl="0" marL="0" rtl="0" algn="l">
              <a:spcBef>
                <a:spcPts val="0"/>
              </a:spcBef>
              <a:spcAft>
                <a:spcPts val="0"/>
              </a:spcAft>
              <a:buNone/>
            </a:pPr>
            <a:r>
              <a:rPr lang="en" sz="1100">
                <a:solidFill>
                  <a:schemeClr val="dk2"/>
                </a:solidFill>
              </a:rPr>
              <a:t>Channel : 12 </a:t>
            </a:r>
            <a:endParaRPr sz="1100">
              <a:solidFill>
                <a:schemeClr val="dk2"/>
              </a:solidFill>
            </a:endParaRPr>
          </a:p>
        </p:txBody>
      </p:sp>
      <p:sp>
        <p:nvSpPr>
          <p:cNvPr id="506" name="Google Shape;506;p54"/>
          <p:cNvSpPr txBox="1"/>
          <p:nvPr/>
        </p:nvSpPr>
        <p:spPr>
          <a:xfrm>
            <a:off x="5780250" y="1879050"/>
            <a:ext cx="116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filter : 3x3x8</a:t>
            </a:r>
            <a:endParaRPr sz="1100">
              <a:solidFill>
                <a:schemeClr val="dk2"/>
              </a:solidFill>
            </a:endParaRPr>
          </a:p>
          <a:p>
            <a:pPr indent="0" lvl="0" marL="0" rtl="0" algn="l">
              <a:spcBef>
                <a:spcPts val="0"/>
              </a:spcBef>
              <a:spcAft>
                <a:spcPts val="0"/>
              </a:spcAft>
              <a:buNone/>
            </a:pPr>
            <a:r>
              <a:rPr lang="en" sz="1100">
                <a:solidFill>
                  <a:schemeClr val="dk2"/>
                </a:solidFill>
              </a:rPr>
              <a:t>Stride : 1</a:t>
            </a:r>
            <a:endParaRPr sz="1100">
              <a:solidFill>
                <a:schemeClr val="dk2"/>
              </a:solidFill>
            </a:endParaRPr>
          </a:p>
          <a:p>
            <a:pPr indent="0" lvl="0" marL="0" rtl="0" algn="l">
              <a:spcBef>
                <a:spcPts val="0"/>
              </a:spcBef>
              <a:spcAft>
                <a:spcPts val="0"/>
              </a:spcAft>
              <a:buNone/>
            </a:pPr>
            <a:r>
              <a:rPr lang="en" sz="1100">
                <a:solidFill>
                  <a:schemeClr val="dk2"/>
                </a:solidFill>
              </a:rPr>
              <a:t>Channel : 24</a:t>
            </a:r>
            <a:endParaRPr sz="1100">
              <a:solidFill>
                <a:schemeClr val="dk2"/>
              </a:solidFill>
            </a:endParaRPr>
          </a:p>
        </p:txBody>
      </p:sp>
      <p:cxnSp>
        <p:nvCxnSpPr>
          <p:cNvPr id="507" name="Google Shape;507;p54"/>
          <p:cNvCxnSpPr/>
          <p:nvPr/>
        </p:nvCxnSpPr>
        <p:spPr>
          <a:xfrm>
            <a:off x="6747100" y="2183000"/>
            <a:ext cx="673500" cy="6600"/>
          </a:xfrm>
          <a:prstGeom prst="straightConnector1">
            <a:avLst/>
          </a:prstGeom>
          <a:noFill/>
          <a:ln cap="flat" cmpd="sng" w="9525">
            <a:solidFill>
              <a:schemeClr val="dk2"/>
            </a:solidFill>
            <a:prstDash val="solid"/>
            <a:round/>
            <a:headEnd len="med" w="med" type="none"/>
            <a:tailEnd len="med" w="med" type="triangle"/>
          </a:ln>
        </p:spPr>
      </p:cxnSp>
      <p:sp>
        <p:nvSpPr>
          <p:cNvPr id="508" name="Google Shape;508;p54"/>
          <p:cNvSpPr txBox="1"/>
          <p:nvPr/>
        </p:nvSpPr>
        <p:spPr>
          <a:xfrm>
            <a:off x="466425" y="3536975"/>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Feature map size in every layer ? </a:t>
            </a:r>
            <a:endParaRPr sz="1800">
              <a:solidFill>
                <a:schemeClr val="dk2"/>
              </a:solidFill>
            </a:endParaRPr>
          </a:p>
        </p:txBody>
      </p:sp>
      <p:sp>
        <p:nvSpPr>
          <p:cNvPr id="509" name="Google Shape;509;p54"/>
          <p:cNvSpPr txBox="1"/>
          <p:nvPr/>
        </p:nvSpPr>
        <p:spPr>
          <a:xfrm>
            <a:off x="4242225" y="35369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FM = (N+2P-F)/S+1</a:t>
            </a:r>
            <a:endParaRPr/>
          </a:p>
        </p:txBody>
      </p:sp>
      <p:pic>
        <p:nvPicPr>
          <p:cNvPr id="510" name="Google Shape;510;p54"/>
          <p:cNvPicPr preferRelativeResize="0"/>
          <p:nvPr/>
        </p:nvPicPr>
        <p:blipFill>
          <a:blip r:embed="rId3">
            <a:alphaModFix/>
          </a:blip>
          <a:stretch>
            <a:fillRect/>
          </a:stretch>
        </p:blipFill>
        <p:spPr>
          <a:xfrm>
            <a:off x="7538500" y="1327175"/>
            <a:ext cx="1537050" cy="1537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many weights and biases ?</a:t>
            </a:r>
            <a:endParaRPr/>
          </a:p>
        </p:txBody>
      </p:sp>
      <p:sp>
        <p:nvSpPr>
          <p:cNvPr id="516" name="Google Shape;51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1 neuron= multiple output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Pooling Layer in CNN</a:t>
            </a:r>
            <a:endParaRPr/>
          </a:p>
          <a:p>
            <a:pPr indent="0" lvl="0" marL="0" rtl="0" algn="l">
              <a:spcBef>
                <a:spcPts val="0"/>
              </a:spcBef>
              <a:spcAft>
                <a:spcPts val="0"/>
              </a:spcAft>
              <a:buNone/>
            </a:pPr>
            <a:r>
              <a:rPr lang="en" sz="2577">
                <a:solidFill>
                  <a:schemeClr val="dk2"/>
                </a:solidFill>
              </a:rPr>
              <a:t>Down sampling</a:t>
            </a:r>
            <a:endParaRPr/>
          </a:p>
        </p:txBody>
      </p:sp>
      <p:graphicFrame>
        <p:nvGraphicFramePr>
          <p:cNvPr id="522" name="Google Shape;522;p56"/>
          <p:cNvGraphicFramePr/>
          <p:nvPr/>
        </p:nvGraphicFramePr>
        <p:xfrm>
          <a:off x="952500" y="1809750"/>
          <a:ext cx="3000000" cy="3000000"/>
        </p:xfrm>
        <a:graphic>
          <a:graphicData uri="http://schemas.openxmlformats.org/drawingml/2006/table">
            <a:tbl>
              <a:tblPr>
                <a:noFill/>
                <a:tableStyleId>{BADA958A-B307-4890-A142-199CB1FE6797}</a:tableStyleId>
              </a:tblPr>
              <a:tblGrid>
                <a:gridCol w="462350"/>
                <a:gridCol w="462350"/>
                <a:gridCol w="462350"/>
                <a:gridCol w="462350"/>
              </a:tblGrid>
              <a:tr h="413400">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413400">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413400">
                <a:tc>
                  <a:txBody>
                    <a:bodyPr/>
                    <a:lstStyle/>
                    <a:p>
                      <a:pPr indent="0" lvl="0" marL="0" rtl="0" algn="l">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r h="413400">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bl>
          </a:graphicData>
        </a:graphic>
      </p:graphicFrame>
      <p:graphicFrame>
        <p:nvGraphicFramePr>
          <p:cNvPr id="523" name="Google Shape;523;p56"/>
          <p:cNvGraphicFramePr/>
          <p:nvPr/>
        </p:nvGraphicFramePr>
        <p:xfrm>
          <a:off x="4572000" y="2376375"/>
          <a:ext cx="3000000" cy="3000000"/>
        </p:xfrm>
        <a:graphic>
          <a:graphicData uri="http://schemas.openxmlformats.org/drawingml/2006/table">
            <a:tbl>
              <a:tblPr>
                <a:noFill/>
                <a:tableStyleId>{BADA958A-B307-4890-A142-199CB1FE6797}</a:tableStyleId>
              </a:tblPr>
              <a:tblGrid>
                <a:gridCol w="528600"/>
                <a:gridCol w="528600"/>
              </a:tblGrid>
              <a:tr h="2863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2863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cxnSp>
        <p:nvCxnSpPr>
          <p:cNvPr id="524" name="Google Shape;524;p56"/>
          <p:cNvCxnSpPr/>
          <p:nvPr/>
        </p:nvCxnSpPr>
        <p:spPr>
          <a:xfrm>
            <a:off x="3174200" y="2720750"/>
            <a:ext cx="803400" cy="0"/>
          </a:xfrm>
          <a:prstGeom prst="straightConnector1">
            <a:avLst/>
          </a:prstGeom>
          <a:noFill/>
          <a:ln cap="flat" cmpd="sng" w="9525">
            <a:solidFill>
              <a:schemeClr val="dk2"/>
            </a:solidFill>
            <a:prstDash val="solid"/>
            <a:round/>
            <a:headEnd len="med" w="med" type="none"/>
            <a:tailEnd len="med" w="med" type="triangle"/>
          </a:ln>
        </p:spPr>
      </p:cxnSp>
      <p:sp>
        <p:nvSpPr>
          <p:cNvPr id="525" name="Google Shape;525;p56"/>
          <p:cNvSpPr txBox="1"/>
          <p:nvPr/>
        </p:nvSpPr>
        <p:spPr>
          <a:xfrm>
            <a:off x="3122375" y="1891575"/>
            <a:ext cx="605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Pool size = (2,2)</a:t>
            </a:r>
            <a:endParaRPr sz="1200">
              <a:solidFill>
                <a:schemeClr val="dk2"/>
              </a:solidFill>
            </a:endParaRPr>
          </a:p>
          <a:p>
            <a:pPr indent="0" lvl="0" marL="0" rtl="0" algn="l">
              <a:spcBef>
                <a:spcPts val="0"/>
              </a:spcBef>
              <a:spcAft>
                <a:spcPts val="0"/>
              </a:spcAft>
              <a:buNone/>
            </a:pPr>
            <a:r>
              <a:rPr lang="en" sz="1200">
                <a:solidFill>
                  <a:schemeClr val="dk2"/>
                </a:solidFill>
              </a:rPr>
              <a:t>Stride = 2 </a:t>
            </a:r>
            <a:endParaRPr sz="1200">
              <a:solidFill>
                <a:schemeClr val="dk2"/>
              </a:solidFill>
            </a:endParaRPr>
          </a:p>
        </p:txBody>
      </p:sp>
      <p:sp>
        <p:nvSpPr>
          <p:cNvPr id="526" name="Google Shape;526;p56"/>
          <p:cNvSpPr txBox="1"/>
          <p:nvPr/>
        </p:nvSpPr>
        <p:spPr>
          <a:xfrm>
            <a:off x="3083500" y="4392050"/>
            <a:ext cx="608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Max pooling</a:t>
            </a:r>
            <a:endParaRPr sz="18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Pooling Layer in CNN</a:t>
            </a:r>
            <a:endParaRPr/>
          </a:p>
          <a:p>
            <a:pPr indent="0" lvl="0" marL="0" rtl="0" algn="l">
              <a:spcBef>
                <a:spcPts val="0"/>
              </a:spcBef>
              <a:spcAft>
                <a:spcPts val="0"/>
              </a:spcAft>
              <a:buNone/>
            </a:pPr>
            <a:r>
              <a:t/>
            </a:r>
            <a:endParaRPr sz="2577">
              <a:solidFill>
                <a:schemeClr val="dk2"/>
              </a:solidFill>
            </a:endParaRPr>
          </a:p>
          <a:p>
            <a:pPr indent="0" lvl="0" marL="0" rtl="0" algn="l">
              <a:spcBef>
                <a:spcPts val="0"/>
              </a:spcBef>
              <a:spcAft>
                <a:spcPts val="0"/>
              </a:spcAft>
              <a:buNone/>
            </a:pPr>
            <a:r>
              <a:t/>
            </a:r>
            <a:endParaRPr/>
          </a:p>
        </p:txBody>
      </p:sp>
      <p:graphicFrame>
        <p:nvGraphicFramePr>
          <p:cNvPr id="532" name="Google Shape;532;p57"/>
          <p:cNvGraphicFramePr/>
          <p:nvPr/>
        </p:nvGraphicFramePr>
        <p:xfrm>
          <a:off x="952500" y="1809750"/>
          <a:ext cx="3000000" cy="3000000"/>
        </p:xfrm>
        <a:graphic>
          <a:graphicData uri="http://schemas.openxmlformats.org/drawingml/2006/table">
            <a:tbl>
              <a:tblPr>
                <a:noFill/>
                <a:tableStyleId>{BADA958A-B307-4890-A142-199CB1FE6797}</a:tableStyleId>
              </a:tblPr>
              <a:tblGrid>
                <a:gridCol w="462350"/>
                <a:gridCol w="462350"/>
                <a:gridCol w="462350"/>
                <a:gridCol w="462350"/>
              </a:tblGrid>
              <a:tr h="413400">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413400">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413400">
                <a:tc>
                  <a:txBody>
                    <a:bodyPr/>
                    <a:lstStyle/>
                    <a:p>
                      <a:pPr indent="0" lvl="0" marL="0" rtl="0" algn="l">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r h="413400">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bl>
          </a:graphicData>
        </a:graphic>
      </p:graphicFrame>
      <p:graphicFrame>
        <p:nvGraphicFramePr>
          <p:cNvPr id="533" name="Google Shape;533;p57"/>
          <p:cNvGraphicFramePr/>
          <p:nvPr/>
        </p:nvGraphicFramePr>
        <p:xfrm>
          <a:off x="4572000" y="2376375"/>
          <a:ext cx="3000000" cy="3000000"/>
        </p:xfrm>
        <a:graphic>
          <a:graphicData uri="http://schemas.openxmlformats.org/drawingml/2006/table">
            <a:tbl>
              <a:tblPr>
                <a:noFill/>
                <a:tableStyleId>{BADA958A-B307-4890-A142-199CB1FE6797}</a:tableStyleId>
              </a:tblPr>
              <a:tblGrid>
                <a:gridCol w="528600"/>
                <a:gridCol w="528600"/>
              </a:tblGrid>
              <a:tr h="2863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4.2</a:t>
                      </a:r>
                      <a:endParaRPr/>
                    </a:p>
                  </a:txBody>
                  <a:tcPr marT="91425" marB="91425" marR="91425" marL="91425"/>
                </a:tc>
              </a:tr>
              <a:tr h="286350">
                <a:tc>
                  <a:txBody>
                    <a:bodyPr/>
                    <a:lstStyle/>
                    <a:p>
                      <a:pPr indent="0" lvl="0" marL="0" rtl="0" algn="l">
                        <a:spcBef>
                          <a:spcPts val="0"/>
                        </a:spcBef>
                        <a:spcAft>
                          <a:spcPts val="0"/>
                        </a:spcAft>
                        <a:buNone/>
                      </a:pPr>
                      <a:r>
                        <a:rPr lang="en"/>
                        <a:t>5.5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cxnSp>
        <p:nvCxnSpPr>
          <p:cNvPr id="534" name="Google Shape;534;p57"/>
          <p:cNvCxnSpPr/>
          <p:nvPr/>
        </p:nvCxnSpPr>
        <p:spPr>
          <a:xfrm>
            <a:off x="3174200" y="2720750"/>
            <a:ext cx="803400" cy="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57"/>
          <p:cNvSpPr txBox="1"/>
          <p:nvPr/>
        </p:nvSpPr>
        <p:spPr>
          <a:xfrm>
            <a:off x="3122375" y="1891575"/>
            <a:ext cx="605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Pool size = (2,2)</a:t>
            </a:r>
            <a:endParaRPr sz="1200">
              <a:solidFill>
                <a:schemeClr val="dk2"/>
              </a:solidFill>
            </a:endParaRPr>
          </a:p>
          <a:p>
            <a:pPr indent="0" lvl="0" marL="0" rtl="0" algn="l">
              <a:spcBef>
                <a:spcPts val="0"/>
              </a:spcBef>
              <a:spcAft>
                <a:spcPts val="0"/>
              </a:spcAft>
              <a:buNone/>
            </a:pPr>
            <a:r>
              <a:rPr lang="en" sz="1200">
                <a:solidFill>
                  <a:schemeClr val="dk2"/>
                </a:solidFill>
              </a:rPr>
              <a:t>Stride = 2 </a:t>
            </a:r>
            <a:endParaRPr sz="1200">
              <a:solidFill>
                <a:schemeClr val="dk2"/>
              </a:solidFill>
            </a:endParaRPr>
          </a:p>
        </p:txBody>
      </p:sp>
      <p:sp>
        <p:nvSpPr>
          <p:cNvPr id="536" name="Google Shape;536;p57"/>
          <p:cNvSpPr txBox="1"/>
          <p:nvPr/>
        </p:nvSpPr>
        <p:spPr>
          <a:xfrm>
            <a:off x="2629200" y="39256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Average/</a:t>
            </a:r>
            <a:r>
              <a:rPr lang="en" sz="1800">
                <a:solidFill>
                  <a:schemeClr val="dk2"/>
                </a:solidFill>
              </a:rPr>
              <a:t>Mean pooling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8"/>
          <p:cNvSpPr/>
          <p:nvPr/>
        </p:nvSpPr>
        <p:spPr>
          <a:xfrm>
            <a:off x="311700" y="2034075"/>
            <a:ext cx="803400" cy="7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58"/>
          <p:cNvSpPr/>
          <p:nvPr/>
        </p:nvSpPr>
        <p:spPr>
          <a:xfrm>
            <a:off x="1544800" y="2034075"/>
            <a:ext cx="803400" cy="790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 + Relu</a:t>
            </a:r>
            <a:endParaRPr sz="1100"/>
          </a:p>
        </p:txBody>
      </p:sp>
      <p:sp>
        <p:nvSpPr>
          <p:cNvPr id="543" name="Google Shape;543;p58"/>
          <p:cNvSpPr/>
          <p:nvPr/>
        </p:nvSpPr>
        <p:spPr>
          <a:xfrm>
            <a:off x="2628500" y="2034075"/>
            <a:ext cx="803400" cy="790200"/>
          </a:xfrm>
          <a:prstGeom prst="cube">
            <a:avLst>
              <a:gd fmla="val 25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Max pool</a:t>
            </a:r>
            <a:endParaRPr/>
          </a:p>
        </p:txBody>
      </p:sp>
      <p:sp>
        <p:nvSpPr>
          <p:cNvPr id="544" name="Google Shape;544;p58"/>
          <p:cNvSpPr/>
          <p:nvPr/>
        </p:nvSpPr>
        <p:spPr>
          <a:xfrm>
            <a:off x="3610150" y="2034075"/>
            <a:ext cx="803400" cy="790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Conv + Relu</a:t>
            </a:r>
            <a:endParaRPr/>
          </a:p>
        </p:txBody>
      </p:sp>
      <p:sp>
        <p:nvSpPr>
          <p:cNvPr id="545" name="Google Shape;545;p58"/>
          <p:cNvSpPr/>
          <p:nvPr/>
        </p:nvSpPr>
        <p:spPr>
          <a:xfrm>
            <a:off x="4515600" y="2034075"/>
            <a:ext cx="803400" cy="790200"/>
          </a:xfrm>
          <a:prstGeom prst="cube">
            <a:avLst>
              <a:gd fmla="val 25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Max pool</a:t>
            </a:r>
            <a:endParaRPr/>
          </a:p>
        </p:txBody>
      </p:sp>
      <p:sp>
        <p:nvSpPr>
          <p:cNvPr id="546" name="Google Shape;546;p58"/>
          <p:cNvSpPr/>
          <p:nvPr/>
        </p:nvSpPr>
        <p:spPr>
          <a:xfrm>
            <a:off x="5675500" y="1567575"/>
            <a:ext cx="466500" cy="17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58"/>
          <p:cNvSpPr/>
          <p:nvPr/>
        </p:nvSpPr>
        <p:spPr>
          <a:xfrm>
            <a:off x="6711150" y="1774975"/>
            <a:ext cx="311100" cy="115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58"/>
          <p:cNvSpPr/>
          <p:nvPr/>
        </p:nvSpPr>
        <p:spPr>
          <a:xfrm>
            <a:off x="7589850" y="13992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58"/>
          <p:cNvSpPr/>
          <p:nvPr/>
        </p:nvSpPr>
        <p:spPr>
          <a:xfrm>
            <a:off x="7589850" y="17389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58"/>
          <p:cNvSpPr/>
          <p:nvPr/>
        </p:nvSpPr>
        <p:spPr>
          <a:xfrm>
            <a:off x="7591400" y="20786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58"/>
          <p:cNvSpPr/>
          <p:nvPr/>
        </p:nvSpPr>
        <p:spPr>
          <a:xfrm>
            <a:off x="7591400" y="24183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58"/>
          <p:cNvSpPr/>
          <p:nvPr/>
        </p:nvSpPr>
        <p:spPr>
          <a:xfrm>
            <a:off x="7608475" y="279607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58"/>
          <p:cNvSpPr/>
          <p:nvPr/>
        </p:nvSpPr>
        <p:spPr>
          <a:xfrm>
            <a:off x="7608475" y="31738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58"/>
          <p:cNvSpPr/>
          <p:nvPr/>
        </p:nvSpPr>
        <p:spPr>
          <a:xfrm>
            <a:off x="7608475" y="35135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58"/>
          <p:cNvSpPr/>
          <p:nvPr/>
        </p:nvSpPr>
        <p:spPr>
          <a:xfrm>
            <a:off x="7589850" y="10595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58"/>
          <p:cNvSpPr/>
          <p:nvPr/>
        </p:nvSpPr>
        <p:spPr>
          <a:xfrm>
            <a:off x="7608475" y="38532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58"/>
          <p:cNvSpPr/>
          <p:nvPr/>
        </p:nvSpPr>
        <p:spPr>
          <a:xfrm>
            <a:off x="7608475" y="4192925"/>
            <a:ext cx="311100" cy="29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58"/>
          <p:cNvSpPr txBox="1"/>
          <p:nvPr/>
        </p:nvSpPr>
        <p:spPr>
          <a:xfrm>
            <a:off x="182250" y="1558000"/>
            <a:ext cx="106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28x28x1</a:t>
            </a:r>
            <a:endParaRPr sz="1300">
              <a:solidFill>
                <a:schemeClr val="dk2"/>
              </a:solidFill>
            </a:endParaRPr>
          </a:p>
        </p:txBody>
      </p:sp>
      <p:sp>
        <p:nvSpPr>
          <p:cNvPr id="559" name="Google Shape;559;p58"/>
          <p:cNvSpPr txBox="1"/>
          <p:nvPr/>
        </p:nvSpPr>
        <p:spPr>
          <a:xfrm>
            <a:off x="5429425" y="3386275"/>
            <a:ext cx="1062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rPr>
              <a:t>Fully connected layer + relu</a:t>
            </a:r>
            <a:endParaRPr sz="1100">
              <a:solidFill>
                <a:schemeClr val="dk2"/>
              </a:solidFill>
            </a:endParaRPr>
          </a:p>
        </p:txBody>
      </p:sp>
      <p:sp>
        <p:nvSpPr>
          <p:cNvPr id="560" name="Google Shape;560;p58"/>
          <p:cNvSpPr txBox="1"/>
          <p:nvPr/>
        </p:nvSpPr>
        <p:spPr>
          <a:xfrm>
            <a:off x="6453175" y="3063775"/>
            <a:ext cx="10623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rPr>
              <a:t>Fully connected layer + Softmax</a:t>
            </a:r>
            <a:endParaRPr sz="1100">
              <a:solidFill>
                <a:schemeClr val="dk2"/>
              </a:solidFill>
            </a:endParaRPr>
          </a:p>
        </p:txBody>
      </p:sp>
      <p:sp>
        <p:nvSpPr>
          <p:cNvPr id="561" name="Google Shape;561;p58"/>
          <p:cNvSpPr txBox="1"/>
          <p:nvPr/>
        </p:nvSpPr>
        <p:spPr>
          <a:xfrm>
            <a:off x="7426000" y="474525"/>
            <a:ext cx="145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10 classes probability</a:t>
            </a:r>
            <a:endParaRPr sz="1300">
              <a:solidFill>
                <a:schemeClr val="dk2"/>
              </a:solidFill>
            </a:endParaRPr>
          </a:p>
        </p:txBody>
      </p:sp>
      <p:sp>
        <p:nvSpPr>
          <p:cNvPr id="562" name="Google Shape;562;p58"/>
          <p:cNvSpPr/>
          <p:nvPr/>
        </p:nvSpPr>
        <p:spPr>
          <a:xfrm>
            <a:off x="713000" y="2915450"/>
            <a:ext cx="891000" cy="5850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Filter : 3x3</a:t>
            </a:r>
            <a:endParaRPr sz="800"/>
          </a:p>
          <a:p>
            <a:pPr indent="0" lvl="0" marL="0" rtl="0" algn="ctr">
              <a:spcBef>
                <a:spcPts val="0"/>
              </a:spcBef>
              <a:spcAft>
                <a:spcPts val="0"/>
              </a:spcAft>
              <a:buNone/>
            </a:pPr>
            <a:r>
              <a:rPr lang="en" sz="800"/>
              <a:t>Channels : 6</a:t>
            </a:r>
            <a:endParaRPr sz="800"/>
          </a:p>
          <a:p>
            <a:pPr indent="0" lvl="0" marL="0" rtl="0" algn="ctr">
              <a:spcBef>
                <a:spcPts val="0"/>
              </a:spcBef>
              <a:spcAft>
                <a:spcPts val="0"/>
              </a:spcAft>
              <a:buNone/>
            </a:pPr>
            <a:r>
              <a:rPr lang="en" sz="800"/>
              <a:t>Stride : 1</a:t>
            </a:r>
            <a:endParaRPr sz="800"/>
          </a:p>
        </p:txBody>
      </p:sp>
      <p:sp>
        <p:nvSpPr>
          <p:cNvPr id="563" name="Google Shape;563;p58"/>
          <p:cNvSpPr/>
          <p:nvPr/>
        </p:nvSpPr>
        <p:spPr>
          <a:xfrm>
            <a:off x="2059600" y="2913325"/>
            <a:ext cx="803400" cy="4794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Filter : 2x2</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Stride : 2</a:t>
            </a:r>
            <a:endParaRPr sz="800">
              <a:solidFill>
                <a:schemeClr val="dk1"/>
              </a:solidFill>
            </a:endParaRPr>
          </a:p>
          <a:p>
            <a:pPr indent="0" lvl="0" marL="0" rtl="0" algn="ctr">
              <a:spcBef>
                <a:spcPts val="0"/>
              </a:spcBef>
              <a:spcAft>
                <a:spcPts val="0"/>
              </a:spcAft>
              <a:buNone/>
            </a:pPr>
            <a:r>
              <a:t/>
            </a:r>
            <a:endParaRPr/>
          </a:p>
        </p:txBody>
      </p:sp>
      <p:sp>
        <p:nvSpPr>
          <p:cNvPr id="564" name="Google Shape;564;p58"/>
          <p:cNvSpPr/>
          <p:nvPr/>
        </p:nvSpPr>
        <p:spPr>
          <a:xfrm>
            <a:off x="3071213" y="2939738"/>
            <a:ext cx="891000" cy="5727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Filter : 5x5</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Channels : 12</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Stride : 1</a:t>
            </a:r>
            <a:endParaRPr sz="800">
              <a:solidFill>
                <a:schemeClr val="dk1"/>
              </a:solidFill>
            </a:endParaRPr>
          </a:p>
          <a:p>
            <a:pPr indent="0" lvl="0" marL="0" rtl="0" algn="ctr">
              <a:spcBef>
                <a:spcPts val="0"/>
              </a:spcBef>
              <a:spcAft>
                <a:spcPts val="0"/>
              </a:spcAft>
              <a:buNone/>
            </a:pPr>
            <a:r>
              <a:t/>
            </a:r>
            <a:endParaRPr/>
          </a:p>
        </p:txBody>
      </p:sp>
      <p:sp>
        <p:nvSpPr>
          <p:cNvPr id="565" name="Google Shape;565;p58"/>
          <p:cNvSpPr/>
          <p:nvPr/>
        </p:nvSpPr>
        <p:spPr>
          <a:xfrm>
            <a:off x="4872100" y="1169050"/>
            <a:ext cx="803400" cy="2979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4x4x12</a:t>
            </a:r>
            <a:endParaRPr sz="1200"/>
          </a:p>
        </p:txBody>
      </p:sp>
      <p:sp>
        <p:nvSpPr>
          <p:cNvPr id="566" name="Google Shape;566;p58"/>
          <p:cNvSpPr/>
          <p:nvPr/>
        </p:nvSpPr>
        <p:spPr>
          <a:xfrm>
            <a:off x="1615350" y="1183125"/>
            <a:ext cx="803400" cy="2979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26x26x6</a:t>
            </a:r>
            <a:endParaRPr sz="1100"/>
          </a:p>
        </p:txBody>
      </p:sp>
      <p:sp>
        <p:nvSpPr>
          <p:cNvPr id="567" name="Google Shape;567;p58"/>
          <p:cNvSpPr/>
          <p:nvPr/>
        </p:nvSpPr>
        <p:spPr>
          <a:xfrm>
            <a:off x="2862988" y="1169050"/>
            <a:ext cx="803400" cy="2979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13x13x6</a:t>
            </a:r>
            <a:endParaRPr sz="1100"/>
          </a:p>
        </p:txBody>
      </p:sp>
      <p:sp>
        <p:nvSpPr>
          <p:cNvPr id="568" name="Google Shape;568;p58"/>
          <p:cNvSpPr/>
          <p:nvPr/>
        </p:nvSpPr>
        <p:spPr>
          <a:xfrm>
            <a:off x="3939538" y="1169050"/>
            <a:ext cx="803400" cy="2979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9x9x12</a:t>
            </a:r>
            <a:endParaRPr sz="1100"/>
          </a:p>
        </p:txBody>
      </p:sp>
      <p:sp>
        <p:nvSpPr>
          <p:cNvPr id="569" name="Google Shape;569;p58"/>
          <p:cNvSpPr/>
          <p:nvPr/>
        </p:nvSpPr>
        <p:spPr>
          <a:xfrm>
            <a:off x="4110613" y="2986313"/>
            <a:ext cx="803400" cy="4794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None/>
            </a:pPr>
            <a:r>
              <a:rPr lang="en" sz="800">
                <a:solidFill>
                  <a:schemeClr val="dk1"/>
                </a:solidFill>
              </a:rPr>
              <a:t>Filter : 2x2</a:t>
            </a:r>
            <a:endParaRPr sz="800">
              <a:solidFill>
                <a:schemeClr val="dk1"/>
              </a:solidFill>
            </a:endParaRPr>
          </a:p>
          <a:p>
            <a:pPr indent="0" lvl="0" marL="0" rtl="0" algn="ctr">
              <a:spcBef>
                <a:spcPts val="0"/>
              </a:spcBef>
              <a:spcAft>
                <a:spcPts val="0"/>
              </a:spcAft>
              <a:buNone/>
            </a:pPr>
            <a:r>
              <a:rPr lang="en" sz="800">
                <a:solidFill>
                  <a:schemeClr val="dk1"/>
                </a:solidFill>
              </a:rPr>
              <a:t>Stride : 2</a:t>
            </a:r>
            <a:endParaRPr sz="800">
              <a:solidFill>
                <a:schemeClr val="dk1"/>
              </a:solidFill>
            </a:endParaRPr>
          </a:p>
          <a:p>
            <a:pPr indent="0" lvl="0" marL="0" rtl="0" algn="ctr">
              <a:spcBef>
                <a:spcPts val="0"/>
              </a:spcBef>
              <a:spcAft>
                <a:spcPts val="0"/>
              </a:spcAft>
              <a:buNone/>
            </a:pPr>
            <a:r>
              <a:rPr lang="en" sz="800">
                <a:solidFill>
                  <a:schemeClr val="dk1"/>
                </a:solidFill>
              </a:rPr>
              <a:t>Padding 1</a:t>
            </a:r>
            <a:endParaRPr sz="800">
              <a:solidFill>
                <a:schemeClr val="dk1"/>
              </a:solidFill>
            </a:endParaRPr>
          </a:p>
          <a:p>
            <a:pPr indent="0" lvl="0" marL="0" rtl="0" algn="ctr">
              <a:spcBef>
                <a:spcPts val="0"/>
              </a:spcBef>
              <a:spcAft>
                <a:spcPts val="0"/>
              </a:spcAft>
              <a:buNone/>
            </a:pPr>
            <a:r>
              <a:t/>
            </a:r>
            <a:endParaRPr/>
          </a:p>
        </p:txBody>
      </p:sp>
      <p:sp>
        <p:nvSpPr>
          <p:cNvPr id="570" name="Google Shape;570;p58"/>
          <p:cNvSpPr/>
          <p:nvPr/>
        </p:nvSpPr>
        <p:spPr>
          <a:xfrm>
            <a:off x="6610275" y="1130675"/>
            <a:ext cx="803400" cy="2979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128</a:t>
            </a:r>
            <a:r>
              <a:rPr lang="en" sz="1100"/>
              <a:t>x10</a:t>
            </a:r>
            <a:endParaRPr sz="1100"/>
          </a:p>
        </p:txBody>
      </p:sp>
      <p:sp>
        <p:nvSpPr>
          <p:cNvPr id="571" name="Google Shape;571;p58"/>
          <p:cNvSpPr txBox="1"/>
          <p:nvPr/>
        </p:nvSpPr>
        <p:spPr>
          <a:xfrm>
            <a:off x="158275" y="4494175"/>
            <a:ext cx="93642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Weights=  54                                        300                                            24567            1280         10  =  26211 (total)</a:t>
            </a:r>
            <a:endParaRPr>
              <a:solidFill>
                <a:schemeClr val="dk2"/>
              </a:solidFill>
            </a:endParaRPr>
          </a:p>
        </p:txBody>
      </p:sp>
      <p:cxnSp>
        <p:nvCxnSpPr>
          <p:cNvPr id="572" name="Google Shape;572;p58"/>
          <p:cNvCxnSpPr>
            <a:stCxn id="542" idx="0"/>
            <a:endCxn id="566" idx="2"/>
          </p:cNvCxnSpPr>
          <p:nvPr/>
        </p:nvCxnSpPr>
        <p:spPr>
          <a:xfrm rot="10800000">
            <a:off x="2017075" y="1480875"/>
            <a:ext cx="28200" cy="55320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58"/>
          <p:cNvCxnSpPr>
            <a:stCxn id="566" idx="2"/>
            <a:endCxn id="543" idx="0"/>
          </p:cNvCxnSpPr>
          <p:nvPr/>
        </p:nvCxnSpPr>
        <p:spPr>
          <a:xfrm>
            <a:off x="2017050" y="1481025"/>
            <a:ext cx="1111800" cy="553200"/>
          </a:xfrm>
          <a:prstGeom prst="straightConnector1">
            <a:avLst/>
          </a:prstGeom>
          <a:noFill/>
          <a:ln cap="flat" cmpd="sng" w="9525">
            <a:solidFill>
              <a:schemeClr val="dk2"/>
            </a:solidFill>
            <a:prstDash val="solid"/>
            <a:round/>
            <a:headEnd len="med" w="med" type="none"/>
            <a:tailEnd len="med" w="med" type="triangle"/>
          </a:ln>
        </p:spPr>
      </p:cxnSp>
      <p:cxnSp>
        <p:nvCxnSpPr>
          <p:cNvPr id="574" name="Google Shape;574;p58"/>
          <p:cNvCxnSpPr>
            <a:stCxn id="543" idx="0"/>
            <a:endCxn id="567" idx="2"/>
          </p:cNvCxnSpPr>
          <p:nvPr/>
        </p:nvCxnSpPr>
        <p:spPr>
          <a:xfrm flipH="1" rot="10800000">
            <a:off x="3128975" y="1467075"/>
            <a:ext cx="135600" cy="5670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58"/>
          <p:cNvCxnSpPr>
            <a:stCxn id="567" idx="2"/>
            <a:endCxn id="544" idx="0"/>
          </p:cNvCxnSpPr>
          <p:nvPr/>
        </p:nvCxnSpPr>
        <p:spPr>
          <a:xfrm>
            <a:off x="3264688" y="1466950"/>
            <a:ext cx="846000" cy="567000"/>
          </a:xfrm>
          <a:prstGeom prst="straightConnector1">
            <a:avLst/>
          </a:prstGeom>
          <a:noFill/>
          <a:ln cap="flat" cmpd="sng" w="9525">
            <a:solidFill>
              <a:schemeClr val="dk2"/>
            </a:solidFill>
            <a:prstDash val="solid"/>
            <a:round/>
            <a:headEnd len="med" w="med" type="none"/>
            <a:tailEnd len="med" w="med" type="triangle"/>
          </a:ln>
        </p:spPr>
      </p:cxnSp>
      <p:cxnSp>
        <p:nvCxnSpPr>
          <p:cNvPr id="576" name="Google Shape;576;p58"/>
          <p:cNvCxnSpPr>
            <a:stCxn id="544" idx="0"/>
            <a:endCxn id="568" idx="2"/>
          </p:cNvCxnSpPr>
          <p:nvPr/>
        </p:nvCxnSpPr>
        <p:spPr>
          <a:xfrm flipH="1" rot="10800000">
            <a:off x="4110625" y="1467075"/>
            <a:ext cx="230700" cy="567000"/>
          </a:xfrm>
          <a:prstGeom prst="straightConnector1">
            <a:avLst/>
          </a:prstGeom>
          <a:noFill/>
          <a:ln cap="flat" cmpd="sng" w="9525">
            <a:solidFill>
              <a:schemeClr val="dk2"/>
            </a:solidFill>
            <a:prstDash val="solid"/>
            <a:round/>
            <a:headEnd len="med" w="med" type="none"/>
            <a:tailEnd len="med" w="med" type="triangle"/>
          </a:ln>
        </p:spPr>
      </p:cxnSp>
      <p:cxnSp>
        <p:nvCxnSpPr>
          <p:cNvPr id="577" name="Google Shape;577;p58"/>
          <p:cNvCxnSpPr>
            <a:stCxn id="568" idx="2"/>
            <a:endCxn id="545" idx="0"/>
          </p:cNvCxnSpPr>
          <p:nvPr/>
        </p:nvCxnSpPr>
        <p:spPr>
          <a:xfrm>
            <a:off x="4341238" y="1466950"/>
            <a:ext cx="674700" cy="567000"/>
          </a:xfrm>
          <a:prstGeom prst="straightConnector1">
            <a:avLst/>
          </a:prstGeom>
          <a:noFill/>
          <a:ln cap="flat" cmpd="sng" w="9525">
            <a:solidFill>
              <a:schemeClr val="dk2"/>
            </a:solidFill>
            <a:prstDash val="solid"/>
            <a:round/>
            <a:headEnd len="med" w="med" type="none"/>
            <a:tailEnd len="med" w="med" type="triangle"/>
          </a:ln>
        </p:spPr>
      </p:cxnSp>
      <p:cxnSp>
        <p:nvCxnSpPr>
          <p:cNvPr id="578" name="Google Shape;578;p58"/>
          <p:cNvCxnSpPr>
            <a:stCxn id="545" idx="0"/>
            <a:endCxn id="565" idx="2"/>
          </p:cNvCxnSpPr>
          <p:nvPr/>
        </p:nvCxnSpPr>
        <p:spPr>
          <a:xfrm flipH="1" rot="10800000">
            <a:off x="5016075" y="1467075"/>
            <a:ext cx="257700" cy="567000"/>
          </a:xfrm>
          <a:prstGeom prst="straightConnector1">
            <a:avLst/>
          </a:prstGeom>
          <a:noFill/>
          <a:ln cap="flat" cmpd="sng" w="9525">
            <a:solidFill>
              <a:schemeClr val="dk2"/>
            </a:solidFill>
            <a:prstDash val="solid"/>
            <a:round/>
            <a:headEnd len="med" w="med" type="none"/>
            <a:tailEnd len="med" w="med" type="triangle"/>
          </a:ln>
        </p:spPr>
      </p:cxnSp>
      <p:cxnSp>
        <p:nvCxnSpPr>
          <p:cNvPr id="579" name="Google Shape;579;p58"/>
          <p:cNvCxnSpPr>
            <a:stCxn id="546" idx="0"/>
          </p:cNvCxnSpPr>
          <p:nvPr/>
        </p:nvCxnSpPr>
        <p:spPr>
          <a:xfrm rot="10800000">
            <a:off x="5894950" y="1127175"/>
            <a:ext cx="13800" cy="440400"/>
          </a:xfrm>
          <a:prstGeom prst="straightConnector1">
            <a:avLst/>
          </a:prstGeom>
          <a:noFill/>
          <a:ln cap="flat" cmpd="sng" w="9525">
            <a:solidFill>
              <a:schemeClr val="dk2"/>
            </a:solidFill>
            <a:prstDash val="solid"/>
            <a:round/>
            <a:headEnd len="med" w="med" type="none"/>
            <a:tailEnd len="med" w="med" type="triangle"/>
          </a:ln>
        </p:spPr>
      </p:cxnSp>
      <p:sp>
        <p:nvSpPr>
          <p:cNvPr id="580" name="Google Shape;580;p58"/>
          <p:cNvSpPr/>
          <p:nvPr/>
        </p:nvSpPr>
        <p:spPr>
          <a:xfrm>
            <a:off x="5429425" y="736550"/>
            <a:ext cx="1062300" cy="2979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4x4x12x128</a:t>
            </a: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9"/>
          <p:cNvSpPr txBox="1"/>
          <p:nvPr>
            <p:ph type="title"/>
          </p:nvPr>
        </p:nvSpPr>
        <p:spPr>
          <a:xfrm>
            <a:off x="65525" y="4191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1200"/>
              </a:spcAft>
              <a:buNone/>
            </a:pPr>
            <a:r>
              <a:rPr lang="en" sz="1800"/>
              <a:t>How learning happens in CNN?</a:t>
            </a:r>
            <a:endParaRPr/>
          </a:p>
        </p:txBody>
      </p:sp>
      <p:sp>
        <p:nvSpPr>
          <p:cNvPr id="586" name="Google Shape;586;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 propagation</a:t>
            </a:r>
            <a:endParaRPr/>
          </a:p>
          <a:p>
            <a:pPr indent="0" lvl="0" marL="0" rtl="0" algn="l">
              <a:spcBef>
                <a:spcPts val="1200"/>
              </a:spcBef>
              <a:spcAft>
                <a:spcPts val="1200"/>
              </a:spcAft>
              <a:buNone/>
            </a:pPr>
            <a:r>
              <a:rPr lang="en"/>
              <a:t>Backpropagation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92" name="Google Shape;59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solidFill>
                  <a:schemeClr val="hlink"/>
                </a:solidFill>
                <a:hlinkClick r:id="rId3"/>
              </a:rPr>
              <a:t>https://medium.com/advanced-deep-learning/cnn-operation-with-2-kernels-resulting-in-2-feature-mapsunderstanding-the-convolutional-filter-c4aad26cf32</a:t>
            </a:r>
            <a:endParaRPr/>
          </a:p>
          <a:p>
            <a:pPr indent="0" lvl="0" marL="0" rtl="0" algn="l">
              <a:spcBef>
                <a:spcPts val="1200"/>
              </a:spcBef>
              <a:spcAft>
                <a:spcPts val="0"/>
              </a:spcAft>
              <a:buNone/>
            </a:pPr>
            <a:r>
              <a:rPr lang="en" u="sng">
                <a:solidFill>
                  <a:schemeClr val="hlink"/>
                </a:solidFill>
                <a:hlinkClick r:id="rId4"/>
              </a:rPr>
              <a:t>https://stanford.edu/~shervine/teaching/cs-230/cheatsheet-convolutional-neural-networks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Backpropagation</a:t>
            </a:r>
            <a:r>
              <a:rPr lang="en"/>
              <a:t> in CNN</a:t>
            </a:r>
            <a:endParaRPr/>
          </a:p>
          <a:p>
            <a:pPr indent="0" lvl="0" marL="0" rtl="0" algn="l">
              <a:spcBef>
                <a:spcPts val="1200"/>
              </a:spcBef>
              <a:spcAft>
                <a:spcPts val="0"/>
              </a:spcAft>
              <a:buNone/>
            </a:pPr>
            <a:r>
              <a:rPr lang="en" u="sng">
                <a:solidFill>
                  <a:schemeClr val="hlink"/>
                </a:solidFill>
                <a:hlinkClick r:id="rId5"/>
              </a:rPr>
              <a:t>https://www.jefkine.com/general/2016/09/05/backpropagation-in-convolutional-neural-networks/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a dense layer !!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number of Number of weights and biases leads to overfitting</a:t>
            </a:r>
            <a:endParaRPr/>
          </a:p>
          <a:p>
            <a:pPr indent="0" lvl="0" marL="457200" rtl="0" algn="l">
              <a:spcBef>
                <a:spcPts val="1200"/>
              </a:spcBef>
              <a:spcAft>
                <a:spcPts val="0"/>
              </a:spcAft>
              <a:buNone/>
            </a:pPr>
            <a:r>
              <a:rPr lang="en"/>
              <a:t>This mostly happens in images (every pixel as an input)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194900" y="161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Spatial info is lost (Neighborhood information)</a:t>
            </a:r>
            <a:endParaRPr/>
          </a:p>
        </p:txBody>
      </p:sp>
      <p:pic>
        <p:nvPicPr>
          <p:cNvPr id="87" name="Google Shape;87;p18"/>
          <p:cNvPicPr preferRelativeResize="0"/>
          <p:nvPr/>
        </p:nvPicPr>
        <p:blipFill>
          <a:blip r:embed="rId3">
            <a:alphaModFix/>
          </a:blip>
          <a:stretch>
            <a:fillRect/>
          </a:stretch>
        </p:blipFill>
        <p:spPr>
          <a:xfrm>
            <a:off x="4681577" y="1140125"/>
            <a:ext cx="2906774" cy="3679474"/>
          </a:xfrm>
          <a:prstGeom prst="rect">
            <a:avLst/>
          </a:prstGeom>
          <a:noFill/>
          <a:ln>
            <a:noFill/>
          </a:ln>
        </p:spPr>
      </p:pic>
      <p:pic>
        <p:nvPicPr>
          <p:cNvPr id="88" name="Google Shape;88;p18"/>
          <p:cNvPicPr preferRelativeResize="0"/>
          <p:nvPr/>
        </p:nvPicPr>
        <p:blipFill>
          <a:blip r:embed="rId3">
            <a:alphaModFix/>
          </a:blip>
          <a:stretch>
            <a:fillRect/>
          </a:stretch>
        </p:blipFill>
        <p:spPr>
          <a:xfrm>
            <a:off x="765802" y="1075350"/>
            <a:ext cx="2906774" cy="3679474"/>
          </a:xfrm>
          <a:prstGeom prst="rect">
            <a:avLst/>
          </a:prstGeom>
          <a:noFill/>
          <a:ln>
            <a:noFill/>
          </a:ln>
        </p:spPr>
      </p:pic>
      <p:sp>
        <p:nvSpPr>
          <p:cNvPr id="89" name="Google Shape;89;p18"/>
          <p:cNvSpPr/>
          <p:nvPr/>
        </p:nvSpPr>
        <p:spPr>
          <a:xfrm>
            <a:off x="4988025" y="1813825"/>
            <a:ext cx="168300" cy="168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8"/>
          <p:cNvSpPr txBox="1"/>
          <p:nvPr/>
        </p:nvSpPr>
        <p:spPr>
          <a:xfrm>
            <a:off x="518225" y="1191950"/>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Nose !!</a:t>
            </a:r>
            <a:endParaRPr sz="1800">
              <a:solidFill>
                <a:schemeClr val="dk2"/>
              </a:solidFill>
            </a:endParaRPr>
          </a:p>
        </p:txBody>
      </p:sp>
      <p:sp>
        <p:nvSpPr>
          <p:cNvPr id="91" name="Google Shape;91;p18"/>
          <p:cNvSpPr txBox="1"/>
          <p:nvPr/>
        </p:nvSpPr>
        <p:spPr>
          <a:xfrm>
            <a:off x="4262500" y="1243775"/>
            <a:ext cx="481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Not Nose !!</a:t>
            </a:r>
            <a:endParaRPr sz="1800">
              <a:solidFill>
                <a:schemeClr val="dk2"/>
              </a:solidFill>
            </a:endParaRPr>
          </a:p>
        </p:txBody>
      </p:sp>
      <p:cxnSp>
        <p:nvCxnSpPr>
          <p:cNvPr id="92" name="Google Shape;92;p18"/>
          <p:cNvCxnSpPr/>
          <p:nvPr/>
        </p:nvCxnSpPr>
        <p:spPr>
          <a:xfrm>
            <a:off x="4625275" y="1632450"/>
            <a:ext cx="233100" cy="1683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8"/>
          <p:cNvCxnSpPr/>
          <p:nvPr/>
        </p:nvCxnSpPr>
        <p:spPr>
          <a:xfrm>
            <a:off x="971700" y="1580625"/>
            <a:ext cx="1308600" cy="68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5049750" y="821175"/>
            <a:ext cx="3353925" cy="2399925"/>
          </a:xfrm>
          <a:prstGeom prst="rect">
            <a:avLst/>
          </a:prstGeom>
          <a:noFill/>
          <a:ln>
            <a:noFill/>
          </a:ln>
        </p:spPr>
      </p:pic>
      <p:pic>
        <p:nvPicPr>
          <p:cNvPr id="99" name="Google Shape;99;p19"/>
          <p:cNvPicPr preferRelativeResize="0"/>
          <p:nvPr/>
        </p:nvPicPr>
        <p:blipFill>
          <a:blip r:embed="rId4">
            <a:alphaModFix/>
          </a:blip>
          <a:stretch>
            <a:fillRect/>
          </a:stretch>
        </p:blipFill>
        <p:spPr>
          <a:xfrm>
            <a:off x="571452" y="181400"/>
            <a:ext cx="2906774" cy="3679474"/>
          </a:xfrm>
          <a:prstGeom prst="rect">
            <a:avLst/>
          </a:prstGeom>
          <a:noFill/>
          <a:ln>
            <a:noFill/>
          </a:ln>
        </p:spPr>
      </p:pic>
      <p:pic>
        <p:nvPicPr>
          <p:cNvPr id="100" name="Google Shape;100;p19"/>
          <p:cNvPicPr preferRelativeResize="0"/>
          <p:nvPr/>
        </p:nvPicPr>
        <p:blipFill>
          <a:blip r:embed="rId5">
            <a:alphaModFix/>
          </a:blip>
          <a:stretch>
            <a:fillRect/>
          </a:stretch>
        </p:blipFill>
        <p:spPr>
          <a:xfrm>
            <a:off x="7024126" y="4327850"/>
            <a:ext cx="2171700" cy="400050"/>
          </a:xfrm>
          <a:prstGeom prst="rect">
            <a:avLst/>
          </a:prstGeom>
          <a:noFill/>
          <a:ln>
            <a:noFill/>
          </a:ln>
        </p:spPr>
      </p:pic>
      <p:pic>
        <p:nvPicPr>
          <p:cNvPr id="101" name="Google Shape;101;p19"/>
          <p:cNvPicPr preferRelativeResize="0"/>
          <p:nvPr/>
        </p:nvPicPr>
        <p:blipFill>
          <a:blip r:embed="rId6">
            <a:alphaModFix/>
          </a:blip>
          <a:stretch>
            <a:fillRect/>
          </a:stretch>
        </p:blipFill>
        <p:spPr>
          <a:xfrm>
            <a:off x="4092150" y="4327850"/>
            <a:ext cx="2171700" cy="400050"/>
          </a:xfrm>
          <a:prstGeom prst="rect">
            <a:avLst/>
          </a:prstGeom>
          <a:noFill/>
          <a:ln>
            <a:noFill/>
          </a:ln>
        </p:spPr>
      </p:pic>
      <p:pic>
        <p:nvPicPr>
          <p:cNvPr id="102" name="Google Shape;102;p19"/>
          <p:cNvPicPr preferRelativeResize="0"/>
          <p:nvPr/>
        </p:nvPicPr>
        <p:blipFill>
          <a:blip r:embed="rId7">
            <a:alphaModFix/>
          </a:blip>
          <a:stretch>
            <a:fillRect/>
          </a:stretch>
        </p:blipFill>
        <p:spPr>
          <a:xfrm>
            <a:off x="1920451" y="4327850"/>
            <a:ext cx="2171700" cy="400050"/>
          </a:xfrm>
          <a:prstGeom prst="rect">
            <a:avLst/>
          </a:prstGeom>
          <a:noFill/>
          <a:ln>
            <a:noFill/>
          </a:ln>
        </p:spPr>
      </p:pic>
      <p:pic>
        <p:nvPicPr>
          <p:cNvPr id="103" name="Google Shape;103;p19"/>
          <p:cNvPicPr preferRelativeResize="0"/>
          <p:nvPr/>
        </p:nvPicPr>
        <p:blipFill>
          <a:blip r:embed="rId8">
            <a:alphaModFix/>
          </a:blip>
          <a:stretch>
            <a:fillRect/>
          </a:stretch>
        </p:blipFill>
        <p:spPr>
          <a:xfrm>
            <a:off x="53750" y="4327850"/>
            <a:ext cx="2171700" cy="400050"/>
          </a:xfrm>
          <a:prstGeom prst="rect">
            <a:avLst/>
          </a:prstGeom>
          <a:noFill/>
          <a:ln>
            <a:noFill/>
          </a:ln>
        </p:spPr>
      </p:pic>
      <p:sp>
        <p:nvSpPr>
          <p:cNvPr id="104" name="Google Shape;104;p19"/>
          <p:cNvSpPr txBox="1"/>
          <p:nvPr/>
        </p:nvSpPr>
        <p:spPr>
          <a:xfrm>
            <a:off x="6076325" y="4379100"/>
            <a:ext cx="309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cxnSp>
        <p:nvCxnSpPr>
          <p:cNvPr id="105" name="Google Shape;105;p19"/>
          <p:cNvCxnSpPr/>
          <p:nvPr/>
        </p:nvCxnSpPr>
        <p:spPr>
          <a:xfrm>
            <a:off x="3200100" y="3200100"/>
            <a:ext cx="1101300" cy="660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372650" y="696550"/>
            <a:ext cx="8096250" cy="3362325"/>
          </a:xfrm>
          <a:prstGeom prst="rect">
            <a:avLst/>
          </a:prstGeom>
          <a:noFill/>
          <a:ln>
            <a:noFill/>
          </a:ln>
        </p:spPr>
      </p:pic>
      <p:sp>
        <p:nvSpPr>
          <p:cNvPr id="111" name="Google Shape;111;p20"/>
          <p:cNvSpPr txBox="1"/>
          <p:nvPr/>
        </p:nvSpPr>
        <p:spPr>
          <a:xfrm>
            <a:off x="984650" y="4469800"/>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This may lead to underfitting !!</a:t>
            </a:r>
            <a:endParaRPr sz="1800">
              <a:solidFill>
                <a:schemeClr val="dk2"/>
              </a:solidFill>
            </a:endParaRPr>
          </a:p>
        </p:txBody>
      </p:sp>
      <p:sp>
        <p:nvSpPr>
          <p:cNvPr id="112" name="Google Shape;112;p20"/>
          <p:cNvSpPr txBox="1"/>
          <p:nvPr/>
        </p:nvSpPr>
        <p:spPr>
          <a:xfrm>
            <a:off x="689525" y="116600"/>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One solution could be to Reduce the image resolution !!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solve these problems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Layers </a:t>
            </a:r>
            <a:endParaRPr/>
          </a:p>
          <a:p>
            <a:pPr indent="0" lvl="0" marL="0" rtl="0" algn="l">
              <a:spcBef>
                <a:spcPts val="1200"/>
              </a:spcBef>
              <a:spcAft>
                <a:spcPts val="0"/>
              </a:spcAft>
              <a:buNone/>
            </a:pPr>
            <a:r>
              <a:rPr lang="en"/>
              <a:t>     Reduce the number of weights and biases</a:t>
            </a:r>
            <a:endParaRPr/>
          </a:p>
          <a:p>
            <a:pPr indent="0" lvl="0" marL="0" rtl="0" algn="l">
              <a:spcBef>
                <a:spcPts val="1200"/>
              </a:spcBef>
              <a:spcAft>
                <a:spcPts val="1200"/>
              </a:spcAft>
              <a:buNone/>
            </a:pPr>
            <a:r>
              <a:rPr lang="en"/>
              <a:t>     Neighborhood information is captured !!</a:t>
            </a:r>
            <a:endParaRPr/>
          </a:p>
        </p:txBody>
      </p:sp>
      <p:sp>
        <p:nvSpPr>
          <p:cNvPr id="119" name="Google Shape;119;p21"/>
          <p:cNvSpPr txBox="1"/>
          <p:nvPr/>
        </p:nvSpPr>
        <p:spPr>
          <a:xfrm>
            <a:off x="621875" y="3601750"/>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8761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