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1e6c4b8c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1e6c4b8c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e1b979f76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e1b979f76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e1e6c4b8c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e1e6c4b8c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e4412597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e4412597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e1b979f76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e1b979f76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e1e6c4b8c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e1e6c4b8c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d9284236a981cc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d9284236a981cc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e1e6c4b8c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e1e6c4b8c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e22fb50b4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e22fb50b4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e1e6c4b8c0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e1e6c4b8c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104e763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104e763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e22fb50b4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e22fb50b4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e2d8d7fd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e2d8d7fd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104e763c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104e763c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1b979f76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1b979f76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1e6c4b8c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e1e6c4b8c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1e6c4b8c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e1e6c4b8c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1b979f76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1b979f76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1b979f7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1b979f7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1b979f7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1b979f7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ai.stanford.edu/~syyeung/cvweb/tutorial1.html#:~:text=Image%20filtering%20changes%20the%20range,points%20without%20changing%20the%20colo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Image processing in computer vision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Dr. Sagarika 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p:nvPr/>
        </p:nvSpPr>
        <p:spPr>
          <a:xfrm>
            <a:off x="3342625" y="647775"/>
            <a:ext cx="17103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Main folder</a:t>
            </a:r>
            <a:endParaRPr/>
          </a:p>
        </p:txBody>
      </p:sp>
      <p:sp>
        <p:nvSpPr>
          <p:cNvPr id="164" name="Google Shape;164;p22"/>
          <p:cNvSpPr/>
          <p:nvPr/>
        </p:nvSpPr>
        <p:spPr>
          <a:xfrm>
            <a:off x="453450" y="2021125"/>
            <a:ext cx="919800" cy="38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Class 1 images</a:t>
            </a:r>
            <a:endParaRPr/>
          </a:p>
        </p:txBody>
      </p:sp>
      <p:sp>
        <p:nvSpPr>
          <p:cNvPr id="165" name="Google Shape;165;p22"/>
          <p:cNvSpPr/>
          <p:nvPr/>
        </p:nvSpPr>
        <p:spPr>
          <a:xfrm>
            <a:off x="1525725" y="2021125"/>
            <a:ext cx="919800" cy="38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Class 2 images</a:t>
            </a:r>
            <a:endParaRPr/>
          </a:p>
        </p:txBody>
      </p:sp>
      <p:sp>
        <p:nvSpPr>
          <p:cNvPr id="166" name="Google Shape;166;p22"/>
          <p:cNvSpPr/>
          <p:nvPr/>
        </p:nvSpPr>
        <p:spPr>
          <a:xfrm>
            <a:off x="3038500" y="2021125"/>
            <a:ext cx="919800" cy="38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Class 3 images</a:t>
            </a:r>
            <a:endParaRPr/>
          </a:p>
        </p:txBody>
      </p:sp>
      <p:sp>
        <p:nvSpPr>
          <p:cNvPr id="167" name="Google Shape;167;p22"/>
          <p:cNvSpPr/>
          <p:nvPr/>
        </p:nvSpPr>
        <p:spPr>
          <a:xfrm>
            <a:off x="4629000" y="2021125"/>
            <a:ext cx="919800" cy="38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Class 4 images</a:t>
            </a:r>
            <a:endParaRPr/>
          </a:p>
        </p:txBody>
      </p:sp>
      <p:sp>
        <p:nvSpPr>
          <p:cNvPr id="168" name="Google Shape;168;p22"/>
          <p:cNvSpPr/>
          <p:nvPr/>
        </p:nvSpPr>
        <p:spPr>
          <a:xfrm>
            <a:off x="5766075" y="2021125"/>
            <a:ext cx="919800" cy="38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Class 5 images</a:t>
            </a:r>
            <a:endParaRPr/>
          </a:p>
        </p:txBody>
      </p:sp>
      <p:sp>
        <p:nvSpPr>
          <p:cNvPr id="169" name="Google Shape;169;p22"/>
          <p:cNvSpPr/>
          <p:nvPr/>
        </p:nvSpPr>
        <p:spPr>
          <a:xfrm>
            <a:off x="7252925" y="2021125"/>
            <a:ext cx="919800" cy="38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Class n images</a:t>
            </a:r>
            <a:endParaRPr/>
          </a:p>
        </p:txBody>
      </p:sp>
      <p:cxnSp>
        <p:nvCxnSpPr>
          <p:cNvPr id="170" name="Google Shape;170;p22"/>
          <p:cNvCxnSpPr>
            <a:stCxn id="163" idx="2"/>
            <a:endCxn id="164" idx="0"/>
          </p:cNvCxnSpPr>
          <p:nvPr/>
        </p:nvCxnSpPr>
        <p:spPr>
          <a:xfrm flipH="1">
            <a:off x="913375" y="1036575"/>
            <a:ext cx="3284400" cy="98460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p22"/>
          <p:cNvCxnSpPr>
            <a:stCxn id="163" idx="2"/>
            <a:endCxn id="165" idx="0"/>
          </p:cNvCxnSpPr>
          <p:nvPr/>
        </p:nvCxnSpPr>
        <p:spPr>
          <a:xfrm flipH="1">
            <a:off x="1985575" y="1036575"/>
            <a:ext cx="2212200" cy="984600"/>
          </a:xfrm>
          <a:prstGeom prst="straightConnector1">
            <a:avLst/>
          </a:prstGeom>
          <a:noFill/>
          <a:ln cap="flat" cmpd="sng" w="9525">
            <a:solidFill>
              <a:schemeClr val="dk2"/>
            </a:solidFill>
            <a:prstDash val="solid"/>
            <a:round/>
            <a:headEnd len="med" w="med" type="none"/>
            <a:tailEnd len="med" w="med" type="triangle"/>
          </a:ln>
        </p:spPr>
      </p:cxnSp>
      <p:cxnSp>
        <p:nvCxnSpPr>
          <p:cNvPr id="172" name="Google Shape;172;p22"/>
          <p:cNvCxnSpPr>
            <a:stCxn id="163" idx="2"/>
            <a:endCxn id="166" idx="0"/>
          </p:cNvCxnSpPr>
          <p:nvPr/>
        </p:nvCxnSpPr>
        <p:spPr>
          <a:xfrm flipH="1">
            <a:off x="3498475" y="1036575"/>
            <a:ext cx="699300" cy="98460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22"/>
          <p:cNvCxnSpPr>
            <a:stCxn id="163" idx="2"/>
            <a:endCxn id="167" idx="0"/>
          </p:cNvCxnSpPr>
          <p:nvPr/>
        </p:nvCxnSpPr>
        <p:spPr>
          <a:xfrm>
            <a:off x="4197775" y="1036575"/>
            <a:ext cx="891000" cy="98460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22"/>
          <p:cNvCxnSpPr>
            <a:stCxn id="163" idx="2"/>
            <a:endCxn id="168" idx="0"/>
          </p:cNvCxnSpPr>
          <p:nvPr/>
        </p:nvCxnSpPr>
        <p:spPr>
          <a:xfrm>
            <a:off x="4197775" y="1036575"/>
            <a:ext cx="2028300" cy="98460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22"/>
          <p:cNvCxnSpPr>
            <a:endCxn id="169" idx="0"/>
          </p:cNvCxnSpPr>
          <p:nvPr/>
        </p:nvCxnSpPr>
        <p:spPr>
          <a:xfrm>
            <a:off x="4186625" y="1036525"/>
            <a:ext cx="3526200" cy="984600"/>
          </a:xfrm>
          <a:prstGeom prst="straightConnector1">
            <a:avLst/>
          </a:prstGeom>
          <a:noFill/>
          <a:ln cap="flat" cmpd="sng" w="9525">
            <a:solidFill>
              <a:schemeClr val="dk2"/>
            </a:solidFill>
            <a:prstDash val="solid"/>
            <a:round/>
            <a:headEnd len="med" w="med" type="none"/>
            <a:tailEnd len="med" w="med" type="triangle"/>
          </a:ln>
        </p:spPr>
      </p:cxnSp>
      <p:sp>
        <p:nvSpPr>
          <p:cNvPr id="176" name="Google Shape;176;p22"/>
          <p:cNvSpPr txBox="1"/>
          <p:nvPr/>
        </p:nvSpPr>
        <p:spPr>
          <a:xfrm>
            <a:off x="6685875" y="1948225"/>
            <a:ext cx="59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t>
            </a:r>
            <a:endParaRPr sz="1800">
              <a:solidFill>
                <a:schemeClr val="dk2"/>
              </a:solidFill>
            </a:endParaRPr>
          </a:p>
        </p:txBody>
      </p:sp>
      <p:cxnSp>
        <p:nvCxnSpPr>
          <p:cNvPr id="177" name="Google Shape;177;p22"/>
          <p:cNvCxnSpPr/>
          <p:nvPr/>
        </p:nvCxnSpPr>
        <p:spPr>
          <a:xfrm>
            <a:off x="453450" y="2367925"/>
            <a:ext cx="0" cy="1606500"/>
          </a:xfrm>
          <a:prstGeom prst="straightConnector1">
            <a:avLst/>
          </a:prstGeom>
          <a:noFill/>
          <a:ln cap="flat" cmpd="sng" w="9525">
            <a:solidFill>
              <a:schemeClr val="dk2"/>
            </a:solidFill>
            <a:prstDash val="solid"/>
            <a:round/>
            <a:headEnd len="med" w="med" type="none"/>
            <a:tailEnd len="med" w="med" type="none"/>
          </a:ln>
        </p:spPr>
      </p:cxnSp>
      <p:sp>
        <p:nvSpPr>
          <p:cNvPr id="178" name="Google Shape;178;p22"/>
          <p:cNvSpPr/>
          <p:nvPr/>
        </p:nvSpPr>
        <p:spPr>
          <a:xfrm>
            <a:off x="492325" y="28891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9" name="Google Shape;179;p22"/>
          <p:cNvSpPr/>
          <p:nvPr/>
        </p:nvSpPr>
        <p:spPr>
          <a:xfrm>
            <a:off x="644725" y="30415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p22"/>
          <p:cNvSpPr/>
          <p:nvPr/>
        </p:nvSpPr>
        <p:spPr>
          <a:xfrm>
            <a:off x="797125" y="31939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22"/>
          <p:cNvSpPr/>
          <p:nvPr/>
        </p:nvSpPr>
        <p:spPr>
          <a:xfrm>
            <a:off x="949525" y="33463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82" name="Google Shape;182;p22"/>
          <p:cNvCxnSpPr/>
          <p:nvPr/>
        </p:nvCxnSpPr>
        <p:spPr>
          <a:xfrm>
            <a:off x="1517375" y="2367925"/>
            <a:ext cx="0" cy="1606500"/>
          </a:xfrm>
          <a:prstGeom prst="straightConnector1">
            <a:avLst/>
          </a:prstGeom>
          <a:noFill/>
          <a:ln cap="flat" cmpd="sng" w="9525">
            <a:solidFill>
              <a:schemeClr val="dk2"/>
            </a:solidFill>
            <a:prstDash val="solid"/>
            <a:round/>
            <a:headEnd len="med" w="med" type="none"/>
            <a:tailEnd len="med" w="med" type="none"/>
          </a:ln>
        </p:spPr>
      </p:cxnSp>
      <p:sp>
        <p:nvSpPr>
          <p:cNvPr id="183" name="Google Shape;183;p22"/>
          <p:cNvSpPr/>
          <p:nvPr/>
        </p:nvSpPr>
        <p:spPr>
          <a:xfrm>
            <a:off x="1556250" y="28891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4" name="Google Shape;184;p22"/>
          <p:cNvSpPr/>
          <p:nvPr/>
        </p:nvSpPr>
        <p:spPr>
          <a:xfrm>
            <a:off x="1708650" y="30415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5" name="Google Shape;185;p22"/>
          <p:cNvSpPr/>
          <p:nvPr/>
        </p:nvSpPr>
        <p:spPr>
          <a:xfrm>
            <a:off x="1861050" y="31939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6" name="Google Shape;186;p22"/>
          <p:cNvSpPr/>
          <p:nvPr/>
        </p:nvSpPr>
        <p:spPr>
          <a:xfrm>
            <a:off x="2013450" y="33463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87" name="Google Shape;187;p22"/>
          <p:cNvCxnSpPr/>
          <p:nvPr/>
        </p:nvCxnSpPr>
        <p:spPr>
          <a:xfrm>
            <a:off x="3073188" y="2280325"/>
            <a:ext cx="0" cy="1606500"/>
          </a:xfrm>
          <a:prstGeom prst="straightConnector1">
            <a:avLst/>
          </a:prstGeom>
          <a:noFill/>
          <a:ln cap="flat" cmpd="sng" w="9525">
            <a:solidFill>
              <a:schemeClr val="dk2"/>
            </a:solidFill>
            <a:prstDash val="solid"/>
            <a:round/>
            <a:headEnd len="med" w="med" type="none"/>
            <a:tailEnd len="med" w="med" type="none"/>
          </a:ln>
        </p:spPr>
      </p:cxnSp>
      <p:sp>
        <p:nvSpPr>
          <p:cNvPr id="188" name="Google Shape;188;p22"/>
          <p:cNvSpPr/>
          <p:nvPr/>
        </p:nvSpPr>
        <p:spPr>
          <a:xfrm>
            <a:off x="3112063" y="28015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 name="Google Shape;189;p22"/>
          <p:cNvSpPr/>
          <p:nvPr/>
        </p:nvSpPr>
        <p:spPr>
          <a:xfrm>
            <a:off x="3264463" y="29539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0" name="Google Shape;190;p22"/>
          <p:cNvSpPr/>
          <p:nvPr/>
        </p:nvSpPr>
        <p:spPr>
          <a:xfrm>
            <a:off x="3416863" y="31063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1" name="Google Shape;191;p22"/>
          <p:cNvSpPr/>
          <p:nvPr/>
        </p:nvSpPr>
        <p:spPr>
          <a:xfrm>
            <a:off x="3569263" y="32587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2" name="Google Shape;192;p22"/>
          <p:cNvCxnSpPr/>
          <p:nvPr/>
        </p:nvCxnSpPr>
        <p:spPr>
          <a:xfrm>
            <a:off x="4650925" y="2280325"/>
            <a:ext cx="0" cy="1606500"/>
          </a:xfrm>
          <a:prstGeom prst="straightConnector1">
            <a:avLst/>
          </a:prstGeom>
          <a:noFill/>
          <a:ln cap="flat" cmpd="sng" w="9525">
            <a:solidFill>
              <a:schemeClr val="dk2"/>
            </a:solidFill>
            <a:prstDash val="solid"/>
            <a:round/>
            <a:headEnd len="med" w="med" type="none"/>
            <a:tailEnd len="med" w="med" type="none"/>
          </a:ln>
        </p:spPr>
      </p:cxnSp>
      <p:sp>
        <p:nvSpPr>
          <p:cNvPr id="193" name="Google Shape;193;p22"/>
          <p:cNvSpPr/>
          <p:nvPr/>
        </p:nvSpPr>
        <p:spPr>
          <a:xfrm>
            <a:off x="4689800" y="28015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4" name="Google Shape;194;p22"/>
          <p:cNvSpPr/>
          <p:nvPr/>
        </p:nvSpPr>
        <p:spPr>
          <a:xfrm>
            <a:off x="4842200" y="29539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22"/>
          <p:cNvSpPr/>
          <p:nvPr/>
        </p:nvSpPr>
        <p:spPr>
          <a:xfrm>
            <a:off x="4994600" y="31063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 name="Google Shape;196;p22"/>
          <p:cNvSpPr/>
          <p:nvPr/>
        </p:nvSpPr>
        <p:spPr>
          <a:xfrm>
            <a:off x="5147000" y="32587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7" name="Google Shape;197;p22"/>
          <p:cNvCxnSpPr/>
          <p:nvPr/>
        </p:nvCxnSpPr>
        <p:spPr>
          <a:xfrm>
            <a:off x="5799525" y="2280325"/>
            <a:ext cx="0" cy="1606500"/>
          </a:xfrm>
          <a:prstGeom prst="straightConnector1">
            <a:avLst/>
          </a:prstGeom>
          <a:noFill/>
          <a:ln cap="flat" cmpd="sng" w="9525">
            <a:solidFill>
              <a:schemeClr val="dk2"/>
            </a:solidFill>
            <a:prstDash val="solid"/>
            <a:round/>
            <a:headEnd len="med" w="med" type="none"/>
            <a:tailEnd len="med" w="med" type="none"/>
          </a:ln>
        </p:spPr>
      </p:cxnSp>
      <p:sp>
        <p:nvSpPr>
          <p:cNvPr id="198" name="Google Shape;198;p22"/>
          <p:cNvSpPr/>
          <p:nvPr/>
        </p:nvSpPr>
        <p:spPr>
          <a:xfrm>
            <a:off x="5838400" y="28015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22"/>
          <p:cNvSpPr/>
          <p:nvPr/>
        </p:nvSpPr>
        <p:spPr>
          <a:xfrm>
            <a:off x="5990800" y="29539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22"/>
          <p:cNvSpPr/>
          <p:nvPr/>
        </p:nvSpPr>
        <p:spPr>
          <a:xfrm>
            <a:off x="6143200" y="31063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22"/>
          <p:cNvSpPr/>
          <p:nvPr/>
        </p:nvSpPr>
        <p:spPr>
          <a:xfrm>
            <a:off x="6295600" y="32587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02" name="Google Shape;202;p22"/>
          <p:cNvCxnSpPr/>
          <p:nvPr/>
        </p:nvCxnSpPr>
        <p:spPr>
          <a:xfrm>
            <a:off x="7234000" y="2280325"/>
            <a:ext cx="0" cy="1606500"/>
          </a:xfrm>
          <a:prstGeom prst="straightConnector1">
            <a:avLst/>
          </a:prstGeom>
          <a:noFill/>
          <a:ln cap="flat" cmpd="sng" w="9525">
            <a:solidFill>
              <a:schemeClr val="dk2"/>
            </a:solidFill>
            <a:prstDash val="solid"/>
            <a:round/>
            <a:headEnd len="med" w="med" type="none"/>
            <a:tailEnd len="med" w="med" type="none"/>
          </a:ln>
        </p:spPr>
      </p:cxnSp>
      <p:sp>
        <p:nvSpPr>
          <p:cNvPr id="203" name="Google Shape;203;p22"/>
          <p:cNvSpPr/>
          <p:nvPr/>
        </p:nvSpPr>
        <p:spPr>
          <a:xfrm>
            <a:off x="7272875" y="28015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 name="Google Shape;204;p22"/>
          <p:cNvSpPr/>
          <p:nvPr/>
        </p:nvSpPr>
        <p:spPr>
          <a:xfrm>
            <a:off x="7425275" y="29539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 name="Google Shape;205;p22"/>
          <p:cNvSpPr/>
          <p:nvPr/>
        </p:nvSpPr>
        <p:spPr>
          <a:xfrm>
            <a:off x="7577675" y="31063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 name="Google Shape;206;p22"/>
          <p:cNvSpPr/>
          <p:nvPr/>
        </p:nvSpPr>
        <p:spPr>
          <a:xfrm>
            <a:off x="7730075" y="32587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 name="Google Shape;207;p22"/>
          <p:cNvSpPr txBox="1"/>
          <p:nvPr/>
        </p:nvSpPr>
        <p:spPr>
          <a:xfrm>
            <a:off x="699625" y="4573450"/>
            <a:ext cx="746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Image info can be stored in CSV file and read through it.</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 time image data challenges !!</a:t>
            </a:r>
            <a:endParaRPr/>
          </a:p>
        </p:txBody>
      </p:sp>
      <p:sp>
        <p:nvSpPr>
          <p:cNvPr id="213" name="Google Shape;21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Very large sized image with lot of details</a:t>
            </a:r>
            <a:endParaRPr/>
          </a:p>
          <a:p>
            <a:pPr indent="-342900" lvl="0" marL="457200" rtl="0" algn="l">
              <a:spcBef>
                <a:spcPts val="0"/>
              </a:spcBef>
              <a:spcAft>
                <a:spcPts val="0"/>
              </a:spcAft>
              <a:buSzPts val="1800"/>
              <a:buChar char="●"/>
            </a:pPr>
            <a:r>
              <a:rPr lang="en"/>
              <a:t>Images of different size</a:t>
            </a:r>
            <a:endParaRPr/>
          </a:p>
          <a:p>
            <a:pPr indent="-342900" lvl="0" marL="457200" rtl="0" algn="l">
              <a:spcBef>
                <a:spcPts val="0"/>
              </a:spcBef>
              <a:spcAft>
                <a:spcPts val="0"/>
              </a:spcAft>
              <a:buSzPts val="1800"/>
              <a:buChar char="●"/>
            </a:pPr>
            <a:r>
              <a:rPr lang="en"/>
              <a:t>Image , label mapping might be wrong (Domain </a:t>
            </a:r>
            <a:r>
              <a:rPr lang="en"/>
              <a:t>expertise might be needed to verify</a:t>
            </a:r>
            <a:r>
              <a:rPr lang="en"/>
              <a:t>)</a:t>
            </a:r>
            <a:endParaRPr/>
          </a:p>
          <a:p>
            <a:pPr indent="-342900" lvl="0" marL="457200" rtl="0" algn="l">
              <a:spcBef>
                <a:spcPts val="0"/>
              </a:spcBef>
              <a:spcAft>
                <a:spcPts val="0"/>
              </a:spcAft>
              <a:buSzPts val="1800"/>
              <a:buChar char="●"/>
            </a:pPr>
            <a:r>
              <a:rPr lang="en"/>
              <a:t>Too many images to process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24"/>
          <p:cNvPicPr preferRelativeResize="0"/>
          <p:nvPr/>
        </p:nvPicPr>
        <p:blipFill>
          <a:blip r:embed="rId3">
            <a:alphaModFix/>
          </a:blip>
          <a:stretch>
            <a:fillRect/>
          </a:stretch>
        </p:blipFill>
        <p:spPr>
          <a:xfrm>
            <a:off x="709500" y="152400"/>
            <a:ext cx="7258050"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25"/>
          <p:cNvPicPr preferRelativeResize="0"/>
          <p:nvPr/>
        </p:nvPicPr>
        <p:blipFill>
          <a:blip r:embed="rId3">
            <a:alphaModFix/>
          </a:blip>
          <a:stretch>
            <a:fillRect/>
          </a:stretch>
        </p:blipFill>
        <p:spPr>
          <a:xfrm>
            <a:off x="4447100" y="842125"/>
            <a:ext cx="4346650" cy="2895725"/>
          </a:xfrm>
          <a:prstGeom prst="rect">
            <a:avLst/>
          </a:prstGeom>
          <a:noFill/>
          <a:ln>
            <a:noFill/>
          </a:ln>
        </p:spPr>
      </p:pic>
      <p:pic>
        <p:nvPicPr>
          <p:cNvPr id="224" name="Google Shape;224;p25"/>
          <p:cNvPicPr preferRelativeResize="0"/>
          <p:nvPr/>
        </p:nvPicPr>
        <p:blipFill>
          <a:blip r:embed="rId4">
            <a:alphaModFix/>
          </a:blip>
          <a:stretch>
            <a:fillRect/>
          </a:stretch>
        </p:blipFill>
        <p:spPr>
          <a:xfrm>
            <a:off x="269000" y="934563"/>
            <a:ext cx="2742750" cy="2710850"/>
          </a:xfrm>
          <a:prstGeom prst="rect">
            <a:avLst/>
          </a:prstGeom>
          <a:noFill/>
          <a:ln>
            <a:noFill/>
          </a:ln>
        </p:spPr>
      </p:pic>
      <p:sp>
        <p:nvSpPr>
          <p:cNvPr id="225" name="Google Shape;225;p25"/>
          <p:cNvSpPr txBox="1"/>
          <p:nvPr/>
        </p:nvSpPr>
        <p:spPr>
          <a:xfrm>
            <a:off x="3459225" y="2228425"/>
            <a:ext cx="581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vs</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Image filtering </a:t>
            </a:r>
            <a:endParaRPr/>
          </a:p>
        </p:txBody>
      </p:sp>
      <p:sp>
        <p:nvSpPr>
          <p:cNvPr id="231" name="Google Shape;231;p26"/>
          <p:cNvSpPr txBox="1"/>
          <p:nvPr>
            <p:ph idx="1" type="body"/>
          </p:nvPr>
        </p:nvSpPr>
        <p:spPr>
          <a:xfrm>
            <a:off x="311700" y="1152475"/>
            <a:ext cx="8520600" cy="386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Most common filters are linear filters and the process of applying a linear filter is called convolution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Why filter – </a:t>
            </a:r>
            <a:endParaRPr/>
          </a:p>
          <a:p>
            <a:pPr indent="0" lvl="0" marL="0" rtl="0" algn="l">
              <a:spcBef>
                <a:spcPts val="1200"/>
              </a:spcBef>
              <a:spcAft>
                <a:spcPts val="0"/>
              </a:spcAft>
              <a:buNone/>
            </a:pPr>
            <a:r>
              <a:rPr lang="en"/>
              <a:t>Enhance images :  Denoise, resize, increase contrast, etc. –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Extract information from images • </a:t>
            </a:r>
            <a:endParaRPr/>
          </a:p>
          <a:p>
            <a:pPr indent="0" lvl="0" marL="0" rtl="0" algn="l">
              <a:spcBef>
                <a:spcPts val="1200"/>
              </a:spcBef>
              <a:spcAft>
                <a:spcPts val="0"/>
              </a:spcAft>
              <a:buNone/>
            </a:pPr>
            <a:r>
              <a:rPr lang="en"/>
              <a:t>Texture, edges, distinctive points, etc.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filters</a:t>
            </a:r>
            <a:endParaRPr/>
          </a:p>
        </p:txBody>
      </p:sp>
      <p:sp>
        <p:nvSpPr>
          <p:cNvPr id="237" name="Google Shape;23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General process: </a:t>
            </a:r>
            <a:endParaRPr/>
          </a:p>
          <a:p>
            <a:pPr indent="0" lvl="0" marL="0" rtl="0" algn="l">
              <a:spcBef>
                <a:spcPts val="1200"/>
              </a:spcBef>
              <a:spcAft>
                <a:spcPts val="0"/>
              </a:spcAft>
              <a:buNone/>
            </a:pPr>
            <a:r>
              <a:rPr lang="en"/>
              <a:t>–</a:t>
            </a:r>
            <a:r>
              <a:rPr lang="en" sz="1500">
                <a:solidFill>
                  <a:srgbClr val="242424"/>
                </a:solidFill>
                <a:highlight>
                  <a:srgbClr val="FFFFFF"/>
                </a:highlight>
                <a:latin typeface="Georgia"/>
                <a:ea typeface="Georgia"/>
                <a:cs typeface="Georgia"/>
                <a:sym typeface="Georgia"/>
              </a:rPr>
              <a:t>Linear filtering is the filtering method where the value of output pixel is linear combinations of the neighboring input pixels. It can be done with convolution operation. For example, mean/average filters or Gaussian filter.</a:t>
            </a:r>
            <a:endParaRPr/>
          </a:p>
          <a:p>
            <a:pPr indent="0" lvl="0" marL="0" rtl="0" algn="l">
              <a:spcBef>
                <a:spcPts val="1200"/>
              </a:spcBef>
              <a:spcAft>
                <a:spcPts val="0"/>
              </a:spcAft>
              <a:buNone/>
            </a:pPr>
            <a:r>
              <a:rPr lang="en"/>
              <a:t>• Properties </a:t>
            </a:r>
            <a:endParaRPr/>
          </a:p>
          <a:p>
            <a:pPr indent="0" lvl="0" marL="0" rtl="0" algn="l">
              <a:spcBef>
                <a:spcPts val="1200"/>
              </a:spcBef>
              <a:spcAft>
                <a:spcPts val="0"/>
              </a:spcAft>
              <a:buNone/>
            </a:pPr>
            <a:r>
              <a:rPr lang="en"/>
              <a:t>– Output is a linear function of the input </a:t>
            </a:r>
            <a:endParaRPr/>
          </a:p>
          <a:p>
            <a:pPr indent="0" lvl="0" marL="0" rtl="0" algn="l">
              <a:spcBef>
                <a:spcPts val="1200"/>
              </a:spcBef>
              <a:spcAft>
                <a:spcPts val="1200"/>
              </a:spcAft>
              <a:buNone/>
            </a:pPr>
            <a:r>
              <a:rPr lang="en"/>
              <a:t>– Output is a shift-invariant function of the input (i.e. shift the input image two pixels to the left, the output is shifted two pixels to the left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Convolution</a:t>
            </a:r>
            <a:endParaRPr/>
          </a:p>
        </p:txBody>
      </p:sp>
      <p:sp>
        <p:nvSpPr>
          <p:cNvPr id="243" name="Google Shape;243;p28"/>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sz="1500">
                <a:solidFill>
                  <a:srgbClr val="242424"/>
                </a:solidFill>
                <a:highlight>
                  <a:srgbClr val="FFFFFF"/>
                </a:highlight>
                <a:latin typeface="Georgia"/>
                <a:ea typeface="Georgia"/>
                <a:cs typeface="Georgia"/>
                <a:sym typeface="Georgia"/>
              </a:rPr>
              <a:t>In image convolution, involves a kernel, or matrix that is applied over the input image’s pixels to generate an output image. The kernel size and values determine the effect the kernel has on the image. The dimensions of the kernel should be smaller or equal to that of the input image’s.</a:t>
            </a:r>
            <a:endParaRPr/>
          </a:p>
        </p:txBody>
      </p:sp>
      <p:pic>
        <p:nvPicPr>
          <p:cNvPr id="244" name="Google Shape;244;p28"/>
          <p:cNvPicPr preferRelativeResize="0"/>
          <p:nvPr/>
        </p:nvPicPr>
        <p:blipFill>
          <a:blip r:embed="rId3">
            <a:alphaModFix/>
          </a:blip>
          <a:stretch>
            <a:fillRect/>
          </a:stretch>
        </p:blipFill>
        <p:spPr>
          <a:xfrm>
            <a:off x="2613388" y="2651150"/>
            <a:ext cx="3133725" cy="2400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Edge detection</a:t>
            </a:r>
            <a:endParaRPr/>
          </a:p>
        </p:txBody>
      </p:sp>
      <p:sp>
        <p:nvSpPr>
          <p:cNvPr id="250" name="Google Shape;25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Edges are sudden discontinuities in an image, which can arise from surface normal, surface color, depth, illumination, or other discontinuities. </a:t>
            </a:r>
            <a:endParaRPr sz="1400">
              <a:solidFill>
                <a:schemeClr val="dk1"/>
              </a:solidFill>
              <a:latin typeface="Roboto"/>
              <a:ea typeface="Roboto"/>
              <a:cs typeface="Roboto"/>
              <a:sym typeface="Roboto"/>
            </a:endParaRPr>
          </a:p>
          <a:p>
            <a:pPr indent="0" lvl="0" marL="457200" rtl="0" algn="l">
              <a:spcBef>
                <a:spcPts val="1200"/>
              </a:spcBef>
              <a:spcAft>
                <a:spcPts val="0"/>
              </a:spcAft>
              <a:buNone/>
            </a:pPr>
            <a:r>
              <a:rPr lang="en" sz="1400">
                <a:solidFill>
                  <a:schemeClr val="dk1"/>
                </a:solidFill>
                <a:latin typeface="Roboto"/>
                <a:ea typeface="Roboto"/>
                <a:cs typeface="Roboto"/>
                <a:sym typeface="Roboto"/>
              </a:rPr>
              <a:t>Edges are important for two main reasons.</a:t>
            </a:r>
            <a:endParaRPr sz="1400">
              <a:solidFill>
                <a:schemeClr val="dk1"/>
              </a:solidFill>
              <a:latin typeface="Roboto"/>
              <a:ea typeface="Roboto"/>
              <a:cs typeface="Roboto"/>
              <a:sym typeface="Roboto"/>
            </a:endParaRPr>
          </a:p>
          <a:p>
            <a:pPr indent="0" lvl="0" marL="457200" rtl="0" algn="l">
              <a:spcBef>
                <a:spcPts val="1200"/>
              </a:spcBef>
              <a:spcAft>
                <a:spcPts val="0"/>
              </a:spcAft>
              <a:buNone/>
            </a:pPr>
            <a:r>
              <a:rPr lang="en" sz="1400">
                <a:solidFill>
                  <a:schemeClr val="dk1"/>
                </a:solidFill>
                <a:latin typeface="Roboto"/>
                <a:ea typeface="Roboto"/>
                <a:cs typeface="Roboto"/>
                <a:sym typeface="Roboto"/>
              </a:rPr>
              <a:t>1) Most semantic and shape information can be deduced from them, so we can perform object recognition and analyze perspectives and geometry of an image. </a:t>
            </a:r>
            <a:endParaRPr sz="1400">
              <a:solidFill>
                <a:schemeClr val="dk1"/>
              </a:solidFill>
              <a:latin typeface="Roboto"/>
              <a:ea typeface="Roboto"/>
              <a:cs typeface="Roboto"/>
              <a:sym typeface="Roboto"/>
            </a:endParaRPr>
          </a:p>
          <a:p>
            <a:pPr indent="0" lvl="0" marL="457200" rtl="0" algn="l">
              <a:spcBef>
                <a:spcPts val="1200"/>
              </a:spcBef>
              <a:spcAft>
                <a:spcPts val="0"/>
              </a:spcAft>
              <a:buNone/>
            </a:pPr>
            <a:r>
              <a:rPr lang="en" sz="1400">
                <a:solidFill>
                  <a:schemeClr val="dk1"/>
                </a:solidFill>
                <a:latin typeface="Roboto"/>
                <a:ea typeface="Roboto"/>
                <a:cs typeface="Roboto"/>
                <a:sym typeface="Roboto"/>
              </a:rPr>
              <a:t>2) They are a more compact representation than pixels.</a:t>
            </a:r>
            <a:endParaRPr sz="1400">
              <a:solidFill>
                <a:schemeClr val="dk1"/>
              </a:solidFill>
              <a:latin typeface="Roboto"/>
              <a:ea typeface="Roboto"/>
              <a:cs typeface="Roboto"/>
              <a:sym typeface="Roboto"/>
            </a:endParaRPr>
          </a:p>
          <a:p>
            <a:pPr indent="0" lvl="0" marL="0" rtl="0" algn="l">
              <a:spcBef>
                <a:spcPts val="1200"/>
              </a:spcBef>
              <a:spcAft>
                <a:spcPts val="1200"/>
              </a:spcAft>
              <a:buNone/>
            </a:pPr>
            <a:r>
              <a:t/>
            </a:r>
            <a:endParaRPr sz="1200">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0"/>
          <p:cNvPicPr preferRelativeResize="0"/>
          <p:nvPr/>
        </p:nvPicPr>
        <p:blipFill>
          <a:blip r:embed="rId3">
            <a:alphaModFix/>
          </a:blip>
          <a:stretch>
            <a:fillRect/>
          </a:stretch>
        </p:blipFill>
        <p:spPr>
          <a:xfrm>
            <a:off x="191775" y="113525"/>
            <a:ext cx="1750175" cy="1285725"/>
          </a:xfrm>
          <a:prstGeom prst="rect">
            <a:avLst/>
          </a:prstGeom>
          <a:noFill/>
          <a:ln>
            <a:noFill/>
          </a:ln>
        </p:spPr>
      </p:pic>
      <p:pic>
        <p:nvPicPr>
          <p:cNvPr id="256" name="Google Shape;256;p30"/>
          <p:cNvPicPr preferRelativeResize="0"/>
          <p:nvPr/>
        </p:nvPicPr>
        <p:blipFill>
          <a:blip r:embed="rId4">
            <a:alphaModFix/>
          </a:blip>
          <a:stretch>
            <a:fillRect/>
          </a:stretch>
        </p:blipFill>
        <p:spPr>
          <a:xfrm>
            <a:off x="3106375" y="113525"/>
            <a:ext cx="5048947" cy="2459350"/>
          </a:xfrm>
          <a:prstGeom prst="rect">
            <a:avLst/>
          </a:prstGeom>
          <a:noFill/>
          <a:ln>
            <a:noFill/>
          </a:ln>
        </p:spPr>
      </p:pic>
      <p:pic>
        <p:nvPicPr>
          <p:cNvPr id="257" name="Google Shape;257;p30"/>
          <p:cNvPicPr preferRelativeResize="0"/>
          <p:nvPr/>
        </p:nvPicPr>
        <p:blipFill>
          <a:blip r:embed="rId5">
            <a:alphaModFix/>
          </a:blip>
          <a:stretch>
            <a:fillRect/>
          </a:stretch>
        </p:blipFill>
        <p:spPr>
          <a:xfrm>
            <a:off x="2536300" y="2764150"/>
            <a:ext cx="5886450" cy="1600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ph type="title"/>
          </p:nvPr>
        </p:nvSpPr>
        <p:spPr>
          <a:xfrm>
            <a:off x="23395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features </a:t>
            </a:r>
            <a:endParaRPr/>
          </a:p>
        </p:txBody>
      </p:sp>
      <p:sp>
        <p:nvSpPr>
          <p:cNvPr id="263" name="Google Shape;263;p31"/>
          <p:cNvSpPr txBox="1"/>
          <p:nvPr>
            <p:ph idx="1" type="body"/>
          </p:nvPr>
        </p:nvSpPr>
        <p:spPr>
          <a:xfrm>
            <a:off x="233950" y="572700"/>
            <a:ext cx="8951700" cy="4107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46599"/>
              <a:buFont typeface="Arial"/>
              <a:buNone/>
            </a:pPr>
            <a:r>
              <a:rPr lang="en" sz="2360">
                <a:solidFill>
                  <a:srgbClr val="212529"/>
                </a:solidFill>
                <a:highlight>
                  <a:srgbClr val="FFFFFF"/>
                </a:highlight>
                <a:latin typeface="Roboto"/>
                <a:ea typeface="Roboto"/>
                <a:cs typeface="Roboto"/>
                <a:sym typeface="Roboto"/>
              </a:rPr>
              <a:t>Think about how much may be going on in any single image. Multiple edges, shapes, textures, objects, etc. These are what we mean by </a:t>
            </a:r>
            <a:r>
              <a:rPr i="1" lang="en" sz="2360">
                <a:solidFill>
                  <a:srgbClr val="212529"/>
                </a:solidFill>
                <a:highlight>
                  <a:srgbClr val="FFFFFF"/>
                </a:highlight>
                <a:latin typeface="Roboto"/>
                <a:ea typeface="Roboto"/>
                <a:cs typeface="Roboto"/>
                <a:sym typeface="Roboto"/>
              </a:rPr>
              <a:t>patterns</a:t>
            </a:r>
            <a:r>
              <a:rPr lang="en" sz="2360">
                <a:solidFill>
                  <a:srgbClr val="212529"/>
                </a:solidFill>
                <a:highlight>
                  <a:srgbClr val="FFFFFF"/>
                </a:highlight>
                <a:latin typeface="Roboto"/>
                <a:ea typeface="Roboto"/>
                <a:cs typeface="Roboto"/>
                <a:sym typeface="Roboto"/>
              </a:rPr>
              <a:t>.</a:t>
            </a:r>
            <a:endParaRPr sz="236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ct val="46599"/>
              <a:buFont typeface="Arial"/>
              <a:buNone/>
            </a:pPr>
            <a:r>
              <a:t/>
            </a:r>
            <a:endParaRPr sz="2360">
              <a:solidFill>
                <a:srgbClr val="212529"/>
              </a:solidFill>
              <a:highlight>
                <a:srgbClr val="FFFFFF"/>
              </a:highlight>
              <a:latin typeface="Roboto"/>
              <a:ea typeface="Roboto"/>
              <a:cs typeface="Roboto"/>
              <a:sym typeface="Roboto"/>
            </a:endParaRPr>
          </a:p>
          <a:p>
            <a:pPr indent="-361406" lvl="0" marL="457200" rtl="0" algn="l">
              <a:spcBef>
                <a:spcPts val="1200"/>
              </a:spcBef>
              <a:spcAft>
                <a:spcPts val="0"/>
              </a:spcAft>
              <a:buClr>
                <a:srgbClr val="212529"/>
              </a:buClr>
              <a:buSzPct val="100000"/>
              <a:buFont typeface="Roboto"/>
              <a:buChar char="○"/>
            </a:pPr>
            <a:r>
              <a:rPr lang="en" sz="2460">
                <a:solidFill>
                  <a:srgbClr val="212529"/>
                </a:solidFill>
                <a:highlight>
                  <a:srgbClr val="FFFFFF"/>
                </a:highlight>
                <a:latin typeface="Roboto"/>
                <a:ea typeface="Roboto"/>
                <a:cs typeface="Roboto"/>
                <a:sym typeface="Roboto"/>
              </a:rPr>
              <a:t>edges</a:t>
            </a:r>
            <a:endParaRPr sz="2460">
              <a:solidFill>
                <a:srgbClr val="212529"/>
              </a:solidFill>
              <a:highlight>
                <a:srgbClr val="FFFFFF"/>
              </a:highlight>
              <a:latin typeface="Roboto"/>
              <a:ea typeface="Roboto"/>
              <a:cs typeface="Roboto"/>
              <a:sym typeface="Roboto"/>
            </a:endParaRPr>
          </a:p>
          <a:p>
            <a:pPr indent="-361406" lvl="0" marL="457200" rtl="0" algn="l">
              <a:spcBef>
                <a:spcPts val="0"/>
              </a:spcBef>
              <a:spcAft>
                <a:spcPts val="0"/>
              </a:spcAft>
              <a:buClr>
                <a:srgbClr val="212529"/>
              </a:buClr>
              <a:buSzPct val="100000"/>
              <a:buFont typeface="Roboto"/>
              <a:buChar char="○"/>
            </a:pPr>
            <a:r>
              <a:rPr lang="en" sz="2460">
                <a:solidFill>
                  <a:srgbClr val="212529"/>
                </a:solidFill>
                <a:highlight>
                  <a:srgbClr val="FFFFFF"/>
                </a:highlight>
                <a:latin typeface="Roboto"/>
                <a:ea typeface="Roboto"/>
                <a:cs typeface="Roboto"/>
                <a:sym typeface="Roboto"/>
              </a:rPr>
              <a:t>shapes</a:t>
            </a:r>
            <a:endParaRPr sz="2460">
              <a:solidFill>
                <a:srgbClr val="212529"/>
              </a:solidFill>
              <a:highlight>
                <a:srgbClr val="FFFFFF"/>
              </a:highlight>
              <a:latin typeface="Roboto"/>
              <a:ea typeface="Roboto"/>
              <a:cs typeface="Roboto"/>
              <a:sym typeface="Roboto"/>
            </a:endParaRPr>
          </a:p>
          <a:p>
            <a:pPr indent="-361406" lvl="0" marL="457200" rtl="0" algn="l">
              <a:spcBef>
                <a:spcPts val="0"/>
              </a:spcBef>
              <a:spcAft>
                <a:spcPts val="0"/>
              </a:spcAft>
              <a:buClr>
                <a:srgbClr val="212529"/>
              </a:buClr>
              <a:buSzPct val="100000"/>
              <a:buFont typeface="Roboto"/>
              <a:buChar char="○"/>
            </a:pPr>
            <a:r>
              <a:rPr lang="en" sz="2460">
                <a:solidFill>
                  <a:srgbClr val="212529"/>
                </a:solidFill>
                <a:highlight>
                  <a:srgbClr val="FFFFFF"/>
                </a:highlight>
                <a:latin typeface="Roboto"/>
                <a:ea typeface="Roboto"/>
                <a:cs typeface="Roboto"/>
                <a:sym typeface="Roboto"/>
              </a:rPr>
              <a:t>textures</a:t>
            </a:r>
            <a:endParaRPr sz="2460">
              <a:solidFill>
                <a:srgbClr val="212529"/>
              </a:solidFill>
              <a:highlight>
                <a:srgbClr val="FFFFFF"/>
              </a:highlight>
              <a:latin typeface="Roboto"/>
              <a:ea typeface="Roboto"/>
              <a:cs typeface="Roboto"/>
              <a:sym typeface="Roboto"/>
            </a:endParaRPr>
          </a:p>
          <a:p>
            <a:pPr indent="-361406" lvl="0" marL="457200" rtl="0" algn="l">
              <a:spcBef>
                <a:spcPts val="0"/>
              </a:spcBef>
              <a:spcAft>
                <a:spcPts val="0"/>
              </a:spcAft>
              <a:buClr>
                <a:srgbClr val="212529"/>
              </a:buClr>
              <a:buSzPct val="100000"/>
              <a:buFont typeface="Roboto"/>
              <a:buChar char="○"/>
            </a:pPr>
            <a:r>
              <a:rPr lang="en" sz="2460">
                <a:solidFill>
                  <a:srgbClr val="212529"/>
                </a:solidFill>
                <a:highlight>
                  <a:srgbClr val="FFFFFF"/>
                </a:highlight>
                <a:latin typeface="Roboto"/>
                <a:ea typeface="Roboto"/>
                <a:cs typeface="Roboto"/>
                <a:sym typeface="Roboto"/>
              </a:rPr>
              <a:t>curves</a:t>
            </a:r>
            <a:endParaRPr sz="2460">
              <a:solidFill>
                <a:srgbClr val="212529"/>
              </a:solidFill>
              <a:highlight>
                <a:srgbClr val="FFFFFF"/>
              </a:highlight>
              <a:latin typeface="Roboto"/>
              <a:ea typeface="Roboto"/>
              <a:cs typeface="Roboto"/>
              <a:sym typeface="Roboto"/>
            </a:endParaRPr>
          </a:p>
          <a:p>
            <a:pPr indent="-361406" lvl="0" marL="457200" rtl="0" algn="l">
              <a:spcBef>
                <a:spcPts val="0"/>
              </a:spcBef>
              <a:spcAft>
                <a:spcPts val="0"/>
              </a:spcAft>
              <a:buClr>
                <a:srgbClr val="212529"/>
              </a:buClr>
              <a:buSzPct val="100000"/>
              <a:buFont typeface="Roboto"/>
              <a:buChar char="○"/>
            </a:pPr>
            <a:r>
              <a:rPr lang="en" sz="2460">
                <a:solidFill>
                  <a:srgbClr val="212529"/>
                </a:solidFill>
                <a:highlight>
                  <a:srgbClr val="FFFFFF"/>
                </a:highlight>
                <a:latin typeface="Roboto"/>
                <a:ea typeface="Roboto"/>
                <a:cs typeface="Roboto"/>
                <a:sym typeface="Roboto"/>
              </a:rPr>
              <a:t>objects</a:t>
            </a:r>
            <a:endParaRPr sz="2460">
              <a:solidFill>
                <a:srgbClr val="212529"/>
              </a:solidFill>
              <a:highlight>
                <a:srgbClr val="FFFFFF"/>
              </a:highlight>
              <a:latin typeface="Roboto"/>
              <a:ea typeface="Roboto"/>
              <a:cs typeface="Roboto"/>
              <a:sym typeface="Roboto"/>
            </a:endParaRPr>
          </a:p>
          <a:p>
            <a:pPr indent="-361406" lvl="0" marL="457200" rtl="0" algn="l">
              <a:spcBef>
                <a:spcPts val="0"/>
              </a:spcBef>
              <a:spcAft>
                <a:spcPts val="0"/>
              </a:spcAft>
              <a:buClr>
                <a:srgbClr val="212529"/>
              </a:buClr>
              <a:buSzPct val="100000"/>
              <a:buFont typeface="Roboto"/>
              <a:buChar char="○"/>
            </a:pPr>
            <a:r>
              <a:rPr lang="en" sz="2460">
                <a:solidFill>
                  <a:srgbClr val="212529"/>
                </a:solidFill>
                <a:highlight>
                  <a:srgbClr val="FFFFFF"/>
                </a:highlight>
                <a:latin typeface="Roboto"/>
                <a:ea typeface="Roboto"/>
                <a:cs typeface="Roboto"/>
                <a:sym typeface="Roboto"/>
              </a:rPr>
              <a:t>colors</a:t>
            </a:r>
            <a:endParaRPr sz="236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ct val="46599"/>
              <a:buFont typeface="Arial"/>
              <a:buNone/>
            </a:pPr>
            <a:r>
              <a:t/>
            </a:r>
            <a:endParaRPr sz="2360">
              <a:solidFill>
                <a:srgbClr val="212529"/>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 : Session 4</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Image representations</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idx="1" type="body"/>
          </p:nvPr>
        </p:nvSpPr>
        <p:spPr>
          <a:xfrm>
            <a:off x="311700" y="129550"/>
            <a:ext cx="8520600" cy="4439400"/>
          </a:xfrm>
          <a:prstGeom prst="rect">
            <a:avLst/>
          </a:prstGeom>
        </p:spPr>
        <p:txBody>
          <a:bodyPr anchorCtr="0" anchor="t" bIns="91425" lIns="91425" spcFirstLastPara="1" rIns="91425" wrap="square" tIns="91425">
            <a:normAutofit fontScale="85000" lnSpcReduction="20000"/>
          </a:bodyPr>
          <a:lstStyle/>
          <a:p>
            <a:pPr indent="-356009" lvl="0" marL="457200" rtl="0" algn="l">
              <a:spcBef>
                <a:spcPts val="0"/>
              </a:spcBef>
              <a:spcAft>
                <a:spcPts val="0"/>
              </a:spcAft>
              <a:buClr>
                <a:srgbClr val="212529"/>
              </a:buClr>
              <a:buSzPct val="100000"/>
              <a:buFont typeface="Roboto"/>
              <a:buChar char="●"/>
            </a:pPr>
            <a:r>
              <a:rPr lang="en" sz="2360">
                <a:solidFill>
                  <a:srgbClr val="212529"/>
                </a:solidFill>
                <a:highlight>
                  <a:schemeClr val="lt1"/>
                </a:highlight>
                <a:latin typeface="Roboto"/>
                <a:ea typeface="Roboto"/>
                <a:cs typeface="Roboto"/>
                <a:sym typeface="Roboto"/>
              </a:rPr>
              <a:t>Aside from edges, some filters may detect corners. Some may detect circles. Others, squares. Now these simple, and kind of geometric, filters are what we'd see at the start of a convolutional neural network.</a:t>
            </a:r>
            <a:endParaRPr sz="2360">
              <a:solidFill>
                <a:srgbClr val="212529"/>
              </a:solidFill>
              <a:highlight>
                <a:schemeClr val="lt1"/>
              </a:highlight>
              <a:latin typeface="Roboto"/>
              <a:ea typeface="Roboto"/>
              <a:cs typeface="Roboto"/>
              <a:sym typeface="Roboto"/>
            </a:endParaRPr>
          </a:p>
          <a:p>
            <a:pPr indent="0" lvl="0" marL="0" rtl="0" algn="l">
              <a:spcBef>
                <a:spcPts val="1200"/>
              </a:spcBef>
              <a:spcAft>
                <a:spcPts val="0"/>
              </a:spcAft>
              <a:buNone/>
            </a:pPr>
            <a:r>
              <a:t/>
            </a:r>
            <a:endParaRPr sz="2360">
              <a:solidFill>
                <a:srgbClr val="212529"/>
              </a:solidFill>
              <a:highlight>
                <a:schemeClr val="lt1"/>
              </a:highlight>
              <a:latin typeface="Roboto"/>
              <a:ea typeface="Roboto"/>
              <a:cs typeface="Roboto"/>
              <a:sym typeface="Roboto"/>
            </a:endParaRPr>
          </a:p>
          <a:p>
            <a:pPr indent="-356009" lvl="0" marL="457200" rtl="0" algn="l">
              <a:spcBef>
                <a:spcPts val="1200"/>
              </a:spcBef>
              <a:spcAft>
                <a:spcPts val="0"/>
              </a:spcAft>
              <a:buClr>
                <a:srgbClr val="212529"/>
              </a:buClr>
              <a:buSzPct val="100000"/>
              <a:buFont typeface="Roboto"/>
              <a:buChar char="●"/>
            </a:pPr>
            <a:r>
              <a:rPr lang="en" sz="2360">
                <a:solidFill>
                  <a:srgbClr val="212529"/>
                </a:solidFill>
                <a:highlight>
                  <a:schemeClr val="lt1"/>
                </a:highlight>
                <a:latin typeface="Roboto"/>
                <a:ea typeface="Roboto"/>
                <a:cs typeface="Roboto"/>
                <a:sym typeface="Roboto"/>
              </a:rPr>
              <a:t>The deeper the network goes, the more sophisticated the filters become. In later layers, rather than edges and simple shapes, our filters may be able to detect specific objects like eyes, ears, hair or fur, feathers, scales, and beaks.</a:t>
            </a:r>
            <a:endParaRPr sz="2360">
              <a:solidFill>
                <a:srgbClr val="212529"/>
              </a:solidFill>
              <a:highlight>
                <a:schemeClr val="lt1"/>
              </a:highlight>
              <a:latin typeface="Roboto"/>
              <a:ea typeface="Roboto"/>
              <a:cs typeface="Roboto"/>
              <a:sym typeface="Roboto"/>
            </a:endParaRPr>
          </a:p>
          <a:p>
            <a:pPr indent="0" lvl="0" marL="0" rtl="0" algn="l">
              <a:spcBef>
                <a:spcPts val="1200"/>
              </a:spcBef>
              <a:spcAft>
                <a:spcPts val="0"/>
              </a:spcAft>
              <a:buNone/>
            </a:pPr>
            <a:r>
              <a:t/>
            </a:r>
            <a:endParaRPr sz="2360">
              <a:solidFill>
                <a:srgbClr val="212529"/>
              </a:solidFill>
              <a:highlight>
                <a:schemeClr val="lt1"/>
              </a:highlight>
              <a:latin typeface="Roboto"/>
              <a:ea typeface="Roboto"/>
              <a:cs typeface="Roboto"/>
              <a:sym typeface="Roboto"/>
            </a:endParaRPr>
          </a:p>
          <a:p>
            <a:pPr indent="-356009" lvl="0" marL="457200" rtl="0" algn="l">
              <a:spcBef>
                <a:spcPts val="1200"/>
              </a:spcBef>
              <a:spcAft>
                <a:spcPts val="0"/>
              </a:spcAft>
              <a:buClr>
                <a:srgbClr val="212529"/>
              </a:buClr>
              <a:buSzPct val="100000"/>
              <a:buFont typeface="Roboto"/>
              <a:buChar char="●"/>
            </a:pPr>
            <a:r>
              <a:rPr lang="en" sz="2360">
                <a:solidFill>
                  <a:srgbClr val="212529"/>
                </a:solidFill>
                <a:highlight>
                  <a:schemeClr val="lt1"/>
                </a:highlight>
                <a:latin typeface="Roboto"/>
                <a:ea typeface="Roboto"/>
                <a:cs typeface="Roboto"/>
                <a:sym typeface="Roboto"/>
              </a:rPr>
              <a:t>In even deeper layers, the filters are able to detect even more sophisticated objects like full dogs, cats, lizards, and birds.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Good </a:t>
            </a:r>
            <a:r>
              <a:rPr lang="en"/>
              <a:t>materials</a:t>
            </a:r>
            <a:endParaRPr/>
          </a:p>
        </p:txBody>
      </p:sp>
      <p:sp>
        <p:nvSpPr>
          <p:cNvPr id="274" name="Google Shape;27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https://ai.stanford.edu/~syyeung/cvweb/tutorial1.html#:~:text=Image%20filtering%20changes%20the%20range,points%20without%20changing%20the%20colors</a:t>
            </a:r>
            <a:r>
              <a:rPr lang="en"/>
              <a:t>.</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an image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Pixel grid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How they are </a:t>
            </a:r>
            <a:r>
              <a:rPr lang="en"/>
              <a:t>stored in memory?</a:t>
            </a:r>
            <a:endParaRPr/>
          </a:p>
          <a:p>
            <a:pPr indent="0" lvl="0" marL="0" rtl="0" algn="l">
              <a:spcBef>
                <a:spcPts val="1200"/>
              </a:spcBef>
              <a:spcAft>
                <a:spcPts val="1200"/>
              </a:spcAft>
              <a:buNone/>
            </a:pPr>
            <a:r>
              <a:rPr lang="en" sz="1500">
                <a:solidFill>
                  <a:srgbClr val="242424"/>
                </a:solidFill>
                <a:highlight>
                  <a:srgbClr val="FFFFFF"/>
                </a:highlight>
                <a:latin typeface="Georgia"/>
                <a:ea typeface="Georgia"/>
                <a:cs typeface="Georgia"/>
                <a:sym typeface="Georgia"/>
              </a:rPr>
              <a:t>The typical format for storing pixels is by byte or eight bits. 8 bits can store 2⁸ amount of information. Grayscale images have 1 channel that goes from a scale from 0 to 255 where 0 is black and 255 is white. Colored images typically have 3 channels and stored as 3 bytes: red, green, blue (RGB) values each ranging from 0 to 255 depending on intensity.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representations</a:t>
            </a:r>
            <a:endParaRPr/>
          </a:p>
        </p:txBody>
      </p:sp>
      <p:sp>
        <p:nvSpPr>
          <p:cNvPr id="73" name="Google Shape;73;p16"/>
          <p:cNvSpPr txBox="1"/>
          <p:nvPr>
            <p:ph idx="1" type="body"/>
          </p:nvPr>
        </p:nvSpPr>
        <p:spPr>
          <a:xfrm>
            <a:off x="311700" y="1152475"/>
            <a:ext cx="7876500" cy="3416400"/>
          </a:xfrm>
          <a:prstGeom prst="rect">
            <a:avLst/>
          </a:prstGeom>
        </p:spPr>
        <p:txBody>
          <a:bodyPr anchorCtr="0" anchor="t" bIns="91425" lIns="91425" spcFirstLastPara="1" rIns="91425" wrap="square" tIns="91425">
            <a:normAutofit/>
          </a:bodyPr>
          <a:lstStyle/>
          <a:p>
            <a:pPr indent="-304800" lvl="0" marL="457200" rtl="0" algn="l">
              <a:lnSpc>
                <a:spcPct val="218181"/>
              </a:lnSpc>
              <a:spcBef>
                <a:spcPts val="3200"/>
              </a:spcBef>
              <a:spcAft>
                <a:spcPts val="0"/>
              </a:spcAft>
              <a:buClr>
                <a:srgbClr val="51565E"/>
              </a:buClr>
              <a:buSzPts val="1200"/>
              <a:buFont typeface="Roboto"/>
              <a:buChar char="●"/>
            </a:pPr>
            <a:r>
              <a:rPr b="1" lang="en" sz="1500">
                <a:solidFill>
                  <a:srgbClr val="242424"/>
                </a:solidFill>
                <a:highlight>
                  <a:srgbClr val="FFFFFF"/>
                </a:highlight>
                <a:latin typeface="Georgia"/>
                <a:ea typeface="Georgia"/>
                <a:cs typeface="Georgia"/>
                <a:sym typeface="Georgia"/>
              </a:rPr>
              <a:t>Grayscale representation:</a:t>
            </a:r>
            <a:r>
              <a:rPr lang="en" sz="1500">
                <a:solidFill>
                  <a:srgbClr val="242424"/>
                </a:solidFill>
                <a:highlight>
                  <a:srgbClr val="FFFFFF"/>
                </a:highlight>
                <a:latin typeface="Georgia"/>
                <a:ea typeface="Georgia"/>
                <a:cs typeface="Georgia"/>
                <a:sym typeface="Georgia"/>
              </a:rPr>
              <a:t> Images are represented using a single channel where each pixel contains a grayscale value ranging from 0 (black) to 255 (white). This representation is commonly used for tasks that do not require color information.</a:t>
            </a:r>
            <a:endParaRPr sz="1500">
              <a:solidFill>
                <a:srgbClr val="242424"/>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1788600" y="2999602"/>
            <a:ext cx="3555425" cy="1690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218181"/>
              </a:lnSpc>
              <a:spcBef>
                <a:spcPts val="3200"/>
              </a:spcBef>
              <a:spcAft>
                <a:spcPts val="0"/>
              </a:spcAft>
              <a:buNone/>
            </a:pPr>
            <a:r>
              <a:rPr b="1" lang="en" sz="1500">
                <a:solidFill>
                  <a:srgbClr val="242424"/>
                </a:solidFill>
                <a:highlight>
                  <a:srgbClr val="FFFFFF"/>
                </a:highlight>
                <a:latin typeface="Georgia"/>
                <a:ea typeface="Georgia"/>
                <a:cs typeface="Georgia"/>
                <a:sym typeface="Georgia"/>
              </a:rPr>
              <a:t>Color representation: </a:t>
            </a:r>
            <a:endParaRPr/>
          </a:p>
        </p:txBody>
      </p:sp>
      <p:sp>
        <p:nvSpPr>
          <p:cNvPr id="80" name="Google Shape;80;p17"/>
          <p:cNvSpPr txBox="1"/>
          <p:nvPr>
            <p:ph idx="1" type="body"/>
          </p:nvPr>
        </p:nvSpPr>
        <p:spPr>
          <a:xfrm>
            <a:off x="311700" y="945175"/>
            <a:ext cx="8520600" cy="34164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3200"/>
              </a:spcBef>
              <a:spcAft>
                <a:spcPts val="0"/>
              </a:spcAft>
              <a:buNone/>
            </a:pPr>
            <a:r>
              <a:rPr b="1" lang="en" sz="1500">
                <a:solidFill>
                  <a:srgbClr val="242424"/>
                </a:solidFill>
                <a:highlight>
                  <a:srgbClr val="FFFFFF"/>
                </a:highlight>
                <a:latin typeface="Georgia"/>
                <a:ea typeface="Georgia"/>
                <a:cs typeface="Georgia"/>
                <a:sym typeface="Georgia"/>
              </a:rPr>
              <a:t>RGB color </a:t>
            </a:r>
            <a:r>
              <a:rPr b="1" lang="en" sz="1500">
                <a:solidFill>
                  <a:srgbClr val="242424"/>
                </a:solidFill>
                <a:highlight>
                  <a:srgbClr val="FFFFFF"/>
                </a:highlight>
                <a:latin typeface="Georgia"/>
                <a:ea typeface="Georgia"/>
                <a:cs typeface="Georgia"/>
                <a:sym typeface="Georgia"/>
              </a:rPr>
              <a:t>Space</a:t>
            </a:r>
            <a:r>
              <a:rPr lang="en" sz="1500">
                <a:solidFill>
                  <a:srgbClr val="242424"/>
                </a:solidFill>
                <a:highlight>
                  <a:srgbClr val="FFFFFF"/>
                </a:highlight>
                <a:latin typeface="Georgia"/>
                <a:ea typeface="Georgia"/>
                <a:cs typeface="Georgia"/>
                <a:sym typeface="Georgia"/>
              </a:rPr>
              <a:t> : </a:t>
            </a:r>
            <a:r>
              <a:rPr lang="en" sz="1500">
                <a:solidFill>
                  <a:srgbClr val="242424"/>
                </a:solidFill>
                <a:highlight>
                  <a:srgbClr val="FFFFFF"/>
                </a:highlight>
                <a:latin typeface="Georgia"/>
                <a:ea typeface="Georgia"/>
                <a:cs typeface="Georgia"/>
                <a:sym typeface="Georgia"/>
              </a:rPr>
              <a:t>For color images, the most common representation is the RGB (Red, Green, Blue) format. Each pixel is represented by three color channels (R, G, and B), with each channel containing an intensity value ranging from 0 to 255.</a:t>
            </a:r>
            <a:endParaRPr sz="1500">
              <a:solidFill>
                <a:srgbClr val="242424"/>
              </a:solidFill>
              <a:highlight>
                <a:srgbClr val="FFFFFF"/>
              </a:highlight>
              <a:latin typeface="Georgia"/>
              <a:ea typeface="Georgia"/>
              <a:cs typeface="Georgia"/>
              <a:sym typeface="Georgia"/>
            </a:endParaRPr>
          </a:p>
          <a:p>
            <a:pPr indent="0" lvl="0" marL="457200" rtl="0" algn="l">
              <a:lnSpc>
                <a:spcPct val="150000"/>
              </a:lnSpc>
              <a:spcBef>
                <a:spcPts val="0"/>
              </a:spcBef>
              <a:spcAft>
                <a:spcPts val="0"/>
              </a:spcAft>
              <a:buNone/>
            </a:pPr>
            <a:r>
              <a:t/>
            </a:r>
            <a:endParaRPr sz="1200">
              <a:solidFill>
                <a:srgbClr val="51565E"/>
              </a:solidFill>
              <a:highlight>
                <a:srgbClr val="FFFFFF"/>
              </a:highlight>
              <a:latin typeface="Roboto"/>
              <a:ea typeface="Roboto"/>
              <a:cs typeface="Roboto"/>
              <a:sym typeface="Roboto"/>
            </a:endParaRPr>
          </a:p>
          <a:p>
            <a:pPr indent="0" lvl="0" marL="0" rtl="0" algn="l">
              <a:spcBef>
                <a:spcPts val="230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2435725" y="2047925"/>
            <a:ext cx="4772025" cy="2784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311700" y="440500"/>
            <a:ext cx="8520600" cy="4128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Other color spaces and their usage :</a:t>
            </a:r>
            <a:endParaRPr/>
          </a:p>
          <a:p>
            <a:pPr indent="0" lvl="0" marL="0" rtl="0" algn="l">
              <a:spcBef>
                <a:spcPts val="1200"/>
              </a:spcBef>
              <a:spcAft>
                <a:spcPts val="0"/>
              </a:spcAft>
              <a:buNone/>
            </a:pPr>
            <a:r>
              <a:rPr lang="en"/>
              <a:t>Monitors: RGB</a:t>
            </a:r>
            <a:endParaRPr/>
          </a:p>
          <a:p>
            <a:pPr indent="0" lvl="0" marL="0" rtl="0" algn="l">
              <a:spcBef>
                <a:spcPts val="1200"/>
              </a:spcBef>
              <a:spcAft>
                <a:spcPts val="0"/>
              </a:spcAft>
              <a:buNone/>
            </a:pPr>
            <a:r>
              <a:rPr lang="en"/>
              <a:t>Printers: CMY </a:t>
            </a:r>
            <a:endParaRPr/>
          </a:p>
          <a:p>
            <a:pPr indent="0" lvl="0" marL="0" rtl="0" algn="l">
              <a:spcBef>
                <a:spcPts val="1200"/>
              </a:spcBef>
              <a:spcAft>
                <a:spcPts val="0"/>
              </a:spcAft>
              <a:buNone/>
            </a:pPr>
            <a:r>
              <a:rPr lang="en"/>
              <a:t>Human perception: HSI  [hue (the “inherent/pure” color – red, orange, purple, etc.), saturation (the amount of white mixed in the color, i.e. pink versus magenta), intensity (the amount of black mixed in the color, i.e. dark red versus bright red).]</a:t>
            </a:r>
            <a:endParaRPr/>
          </a:p>
          <a:p>
            <a:pPr indent="0" lvl="0" marL="0" rtl="0" algn="l">
              <a:spcBef>
                <a:spcPts val="1200"/>
              </a:spcBef>
              <a:spcAft>
                <a:spcPts val="0"/>
              </a:spcAft>
              <a:buNone/>
            </a:pPr>
            <a:r>
              <a:rPr lang="en"/>
              <a:t>Efficient compression and transmission: YCbCr.</a:t>
            </a:r>
            <a:endParaRPr/>
          </a:p>
          <a:p>
            <a:pPr indent="0" lvl="0" marL="0" rtl="0" algn="l">
              <a:spcBef>
                <a:spcPts val="1200"/>
              </a:spcBef>
              <a:spcAft>
                <a:spcPts val="1200"/>
              </a:spcAft>
              <a:buNone/>
            </a:pPr>
            <a:r>
              <a:rPr lang="en"/>
              <a:t>The YCbCr color space is a similarly decorrelated color space with Y being the luminance channel similar to the V in HSV.The luminance channel (Y) carries most information from the point of view of human perception, and the human eye is less sensitive to changes in chrominance.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formats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9"/>
          <p:cNvPicPr preferRelativeResize="0"/>
          <p:nvPr/>
        </p:nvPicPr>
        <p:blipFill>
          <a:blip r:embed="rId3">
            <a:alphaModFix/>
          </a:blip>
          <a:stretch>
            <a:fillRect/>
          </a:stretch>
        </p:blipFill>
        <p:spPr>
          <a:xfrm>
            <a:off x="0" y="289550"/>
            <a:ext cx="8887949" cy="4127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Popular image processing libraries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20"/>
          <p:cNvPicPr preferRelativeResize="0"/>
          <p:nvPr/>
        </p:nvPicPr>
        <p:blipFill>
          <a:blip r:embed="rId3">
            <a:alphaModFix/>
          </a:blip>
          <a:stretch>
            <a:fillRect/>
          </a:stretch>
        </p:blipFill>
        <p:spPr>
          <a:xfrm>
            <a:off x="161287" y="0"/>
            <a:ext cx="7862676"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44"/>
              <a:t>How to Organize images for computer vision problems?</a:t>
            </a:r>
            <a:r>
              <a:rPr lang="en"/>
              <a:t> </a:t>
            </a:r>
            <a:endParaRPr/>
          </a:p>
        </p:txBody>
      </p:sp>
      <p:sp>
        <p:nvSpPr>
          <p:cNvPr id="106" name="Google Shape;106;p21"/>
          <p:cNvSpPr/>
          <p:nvPr/>
        </p:nvSpPr>
        <p:spPr>
          <a:xfrm>
            <a:off x="3342625" y="647775"/>
            <a:ext cx="17103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Main folder</a:t>
            </a:r>
            <a:endParaRPr/>
          </a:p>
        </p:txBody>
      </p:sp>
      <p:sp>
        <p:nvSpPr>
          <p:cNvPr id="107" name="Google Shape;107;p21"/>
          <p:cNvSpPr/>
          <p:nvPr/>
        </p:nvSpPr>
        <p:spPr>
          <a:xfrm>
            <a:off x="1632325" y="1305450"/>
            <a:ext cx="17103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Train dataset</a:t>
            </a:r>
            <a:endParaRPr/>
          </a:p>
        </p:txBody>
      </p:sp>
      <p:sp>
        <p:nvSpPr>
          <p:cNvPr id="108" name="Google Shape;108;p21"/>
          <p:cNvSpPr/>
          <p:nvPr/>
        </p:nvSpPr>
        <p:spPr>
          <a:xfrm>
            <a:off x="5052925" y="1305450"/>
            <a:ext cx="17103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Test dataset</a:t>
            </a:r>
            <a:endParaRPr/>
          </a:p>
        </p:txBody>
      </p:sp>
      <p:sp>
        <p:nvSpPr>
          <p:cNvPr id="109" name="Google Shape;109;p21"/>
          <p:cNvSpPr/>
          <p:nvPr/>
        </p:nvSpPr>
        <p:spPr>
          <a:xfrm>
            <a:off x="453450" y="2021125"/>
            <a:ext cx="919800" cy="38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Class 1 images</a:t>
            </a:r>
            <a:endParaRPr/>
          </a:p>
        </p:txBody>
      </p:sp>
      <p:sp>
        <p:nvSpPr>
          <p:cNvPr id="110" name="Google Shape;110;p21"/>
          <p:cNvSpPr/>
          <p:nvPr/>
        </p:nvSpPr>
        <p:spPr>
          <a:xfrm>
            <a:off x="1525725" y="2021125"/>
            <a:ext cx="919800" cy="38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Class 2 images</a:t>
            </a:r>
            <a:endParaRPr/>
          </a:p>
        </p:txBody>
      </p:sp>
      <p:sp>
        <p:nvSpPr>
          <p:cNvPr id="111" name="Google Shape;111;p21"/>
          <p:cNvSpPr/>
          <p:nvPr/>
        </p:nvSpPr>
        <p:spPr>
          <a:xfrm>
            <a:off x="3038500" y="2021125"/>
            <a:ext cx="919800" cy="38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Class n images</a:t>
            </a:r>
            <a:endParaRPr/>
          </a:p>
        </p:txBody>
      </p:sp>
      <p:sp>
        <p:nvSpPr>
          <p:cNvPr id="112" name="Google Shape;112;p21"/>
          <p:cNvSpPr/>
          <p:nvPr/>
        </p:nvSpPr>
        <p:spPr>
          <a:xfrm>
            <a:off x="4629000" y="2021125"/>
            <a:ext cx="919800" cy="38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Class 1 images</a:t>
            </a:r>
            <a:endParaRPr/>
          </a:p>
        </p:txBody>
      </p:sp>
      <p:sp>
        <p:nvSpPr>
          <p:cNvPr id="113" name="Google Shape;113;p21"/>
          <p:cNvSpPr/>
          <p:nvPr/>
        </p:nvSpPr>
        <p:spPr>
          <a:xfrm>
            <a:off x="5766075" y="2021125"/>
            <a:ext cx="919800" cy="38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Class 2 images</a:t>
            </a:r>
            <a:endParaRPr/>
          </a:p>
        </p:txBody>
      </p:sp>
      <p:sp>
        <p:nvSpPr>
          <p:cNvPr id="114" name="Google Shape;114;p21"/>
          <p:cNvSpPr/>
          <p:nvPr/>
        </p:nvSpPr>
        <p:spPr>
          <a:xfrm>
            <a:off x="7252925" y="2021125"/>
            <a:ext cx="919800" cy="38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Class n images</a:t>
            </a:r>
            <a:endParaRPr/>
          </a:p>
        </p:txBody>
      </p:sp>
      <p:cxnSp>
        <p:nvCxnSpPr>
          <p:cNvPr id="115" name="Google Shape;115;p21"/>
          <p:cNvCxnSpPr>
            <a:stCxn id="106" idx="2"/>
            <a:endCxn id="107" idx="0"/>
          </p:cNvCxnSpPr>
          <p:nvPr/>
        </p:nvCxnSpPr>
        <p:spPr>
          <a:xfrm flipH="1">
            <a:off x="2487475" y="1036575"/>
            <a:ext cx="1710300" cy="26880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21"/>
          <p:cNvCxnSpPr>
            <a:stCxn id="106" idx="2"/>
            <a:endCxn id="108" idx="0"/>
          </p:cNvCxnSpPr>
          <p:nvPr/>
        </p:nvCxnSpPr>
        <p:spPr>
          <a:xfrm>
            <a:off x="4197775" y="1036575"/>
            <a:ext cx="1710300" cy="26880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21"/>
          <p:cNvCxnSpPr>
            <a:stCxn id="107" idx="2"/>
            <a:endCxn id="109" idx="0"/>
          </p:cNvCxnSpPr>
          <p:nvPr/>
        </p:nvCxnSpPr>
        <p:spPr>
          <a:xfrm flipH="1">
            <a:off x="913375" y="1694250"/>
            <a:ext cx="1574100" cy="3270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21"/>
          <p:cNvCxnSpPr>
            <a:stCxn id="107" idx="2"/>
            <a:endCxn id="110" idx="0"/>
          </p:cNvCxnSpPr>
          <p:nvPr/>
        </p:nvCxnSpPr>
        <p:spPr>
          <a:xfrm flipH="1">
            <a:off x="1985575" y="1694250"/>
            <a:ext cx="501900" cy="32700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p21"/>
          <p:cNvCxnSpPr>
            <a:stCxn id="107" idx="2"/>
            <a:endCxn id="111" idx="0"/>
          </p:cNvCxnSpPr>
          <p:nvPr/>
        </p:nvCxnSpPr>
        <p:spPr>
          <a:xfrm>
            <a:off x="2487475" y="1694250"/>
            <a:ext cx="1011000" cy="327000"/>
          </a:xfrm>
          <a:prstGeom prst="straightConnector1">
            <a:avLst/>
          </a:prstGeom>
          <a:noFill/>
          <a:ln cap="flat" cmpd="sng" w="9525">
            <a:solidFill>
              <a:schemeClr val="dk2"/>
            </a:solidFill>
            <a:prstDash val="solid"/>
            <a:round/>
            <a:headEnd len="med" w="med" type="none"/>
            <a:tailEnd len="med" w="med" type="triangle"/>
          </a:ln>
        </p:spPr>
      </p:cxnSp>
      <p:cxnSp>
        <p:nvCxnSpPr>
          <p:cNvPr id="120" name="Google Shape;120;p21"/>
          <p:cNvCxnSpPr>
            <a:stCxn id="108" idx="2"/>
            <a:endCxn id="112" idx="0"/>
          </p:cNvCxnSpPr>
          <p:nvPr/>
        </p:nvCxnSpPr>
        <p:spPr>
          <a:xfrm flipH="1">
            <a:off x="5088775" y="1694250"/>
            <a:ext cx="819300" cy="32700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21"/>
          <p:cNvCxnSpPr>
            <a:stCxn id="108" idx="2"/>
            <a:endCxn id="113" idx="0"/>
          </p:cNvCxnSpPr>
          <p:nvPr/>
        </p:nvCxnSpPr>
        <p:spPr>
          <a:xfrm>
            <a:off x="5908075" y="1694250"/>
            <a:ext cx="318000" cy="327000"/>
          </a:xfrm>
          <a:prstGeom prst="straightConnector1">
            <a:avLst/>
          </a:prstGeom>
          <a:noFill/>
          <a:ln cap="flat" cmpd="sng" w="9525">
            <a:solidFill>
              <a:schemeClr val="dk2"/>
            </a:solidFill>
            <a:prstDash val="solid"/>
            <a:round/>
            <a:headEnd len="med" w="med" type="none"/>
            <a:tailEnd len="med" w="med" type="triangle"/>
          </a:ln>
        </p:spPr>
      </p:cxnSp>
      <p:cxnSp>
        <p:nvCxnSpPr>
          <p:cNvPr id="122" name="Google Shape;122;p21"/>
          <p:cNvCxnSpPr>
            <a:stCxn id="108" idx="2"/>
            <a:endCxn id="114" idx="0"/>
          </p:cNvCxnSpPr>
          <p:nvPr/>
        </p:nvCxnSpPr>
        <p:spPr>
          <a:xfrm>
            <a:off x="5908075" y="1694250"/>
            <a:ext cx="1804800" cy="327000"/>
          </a:xfrm>
          <a:prstGeom prst="straightConnector1">
            <a:avLst/>
          </a:prstGeom>
          <a:noFill/>
          <a:ln cap="flat" cmpd="sng" w="9525">
            <a:solidFill>
              <a:schemeClr val="dk2"/>
            </a:solidFill>
            <a:prstDash val="solid"/>
            <a:round/>
            <a:headEnd len="med" w="med" type="none"/>
            <a:tailEnd len="med" w="med" type="triangle"/>
          </a:ln>
        </p:spPr>
      </p:cxnSp>
      <p:sp>
        <p:nvSpPr>
          <p:cNvPr id="123" name="Google Shape;123;p21"/>
          <p:cNvSpPr txBox="1"/>
          <p:nvPr/>
        </p:nvSpPr>
        <p:spPr>
          <a:xfrm>
            <a:off x="2445525" y="1984675"/>
            <a:ext cx="59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t>
            </a:r>
            <a:endParaRPr sz="1800">
              <a:solidFill>
                <a:schemeClr val="dk2"/>
              </a:solidFill>
            </a:endParaRPr>
          </a:p>
        </p:txBody>
      </p:sp>
      <p:sp>
        <p:nvSpPr>
          <p:cNvPr id="124" name="Google Shape;124;p21"/>
          <p:cNvSpPr txBox="1"/>
          <p:nvPr/>
        </p:nvSpPr>
        <p:spPr>
          <a:xfrm>
            <a:off x="6679325" y="1984675"/>
            <a:ext cx="59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t>
            </a:r>
            <a:endParaRPr sz="1800">
              <a:solidFill>
                <a:schemeClr val="dk2"/>
              </a:solidFill>
            </a:endParaRPr>
          </a:p>
        </p:txBody>
      </p:sp>
      <p:cxnSp>
        <p:nvCxnSpPr>
          <p:cNvPr id="125" name="Google Shape;125;p21"/>
          <p:cNvCxnSpPr/>
          <p:nvPr/>
        </p:nvCxnSpPr>
        <p:spPr>
          <a:xfrm>
            <a:off x="453450" y="2367925"/>
            <a:ext cx="0" cy="160650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p21"/>
          <p:cNvCxnSpPr/>
          <p:nvPr/>
        </p:nvCxnSpPr>
        <p:spPr>
          <a:xfrm>
            <a:off x="3044925" y="2291725"/>
            <a:ext cx="0" cy="160650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21"/>
          <p:cNvCxnSpPr/>
          <p:nvPr/>
        </p:nvCxnSpPr>
        <p:spPr>
          <a:xfrm>
            <a:off x="4629000" y="2367925"/>
            <a:ext cx="0" cy="160650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21"/>
          <p:cNvCxnSpPr/>
          <p:nvPr/>
        </p:nvCxnSpPr>
        <p:spPr>
          <a:xfrm>
            <a:off x="5766075" y="2299675"/>
            <a:ext cx="0" cy="160650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21"/>
          <p:cNvCxnSpPr/>
          <p:nvPr/>
        </p:nvCxnSpPr>
        <p:spPr>
          <a:xfrm>
            <a:off x="7252925" y="2367925"/>
            <a:ext cx="0" cy="160650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21"/>
          <p:cNvCxnSpPr/>
          <p:nvPr/>
        </p:nvCxnSpPr>
        <p:spPr>
          <a:xfrm>
            <a:off x="1525725" y="2367925"/>
            <a:ext cx="0" cy="1606500"/>
          </a:xfrm>
          <a:prstGeom prst="straightConnector1">
            <a:avLst/>
          </a:prstGeom>
          <a:noFill/>
          <a:ln cap="flat" cmpd="sng" w="9525">
            <a:solidFill>
              <a:schemeClr val="dk2"/>
            </a:solidFill>
            <a:prstDash val="solid"/>
            <a:round/>
            <a:headEnd len="med" w="med" type="none"/>
            <a:tailEnd len="med" w="med" type="none"/>
          </a:ln>
        </p:spPr>
      </p:cxnSp>
      <p:sp>
        <p:nvSpPr>
          <p:cNvPr id="131" name="Google Shape;131;p21"/>
          <p:cNvSpPr/>
          <p:nvPr/>
        </p:nvSpPr>
        <p:spPr>
          <a:xfrm>
            <a:off x="492325" y="28891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2" name="Google Shape;132;p21"/>
          <p:cNvSpPr/>
          <p:nvPr/>
        </p:nvSpPr>
        <p:spPr>
          <a:xfrm>
            <a:off x="644725" y="30415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 name="Google Shape;133;p21"/>
          <p:cNvSpPr/>
          <p:nvPr/>
        </p:nvSpPr>
        <p:spPr>
          <a:xfrm>
            <a:off x="797125" y="31939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 name="Google Shape;134;p21"/>
          <p:cNvSpPr/>
          <p:nvPr/>
        </p:nvSpPr>
        <p:spPr>
          <a:xfrm>
            <a:off x="949525" y="33463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21"/>
          <p:cNvSpPr/>
          <p:nvPr/>
        </p:nvSpPr>
        <p:spPr>
          <a:xfrm>
            <a:off x="1590188" y="290852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21"/>
          <p:cNvSpPr/>
          <p:nvPr/>
        </p:nvSpPr>
        <p:spPr>
          <a:xfrm>
            <a:off x="1687075" y="30415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 name="Google Shape;137;p21"/>
          <p:cNvSpPr/>
          <p:nvPr/>
        </p:nvSpPr>
        <p:spPr>
          <a:xfrm>
            <a:off x="1839475" y="31939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21"/>
          <p:cNvSpPr/>
          <p:nvPr/>
        </p:nvSpPr>
        <p:spPr>
          <a:xfrm>
            <a:off x="1991875" y="33463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9" name="Google Shape;139;p21"/>
          <p:cNvSpPr/>
          <p:nvPr/>
        </p:nvSpPr>
        <p:spPr>
          <a:xfrm>
            <a:off x="3109600" y="290852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 name="Google Shape;140;p21"/>
          <p:cNvSpPr/>
          <p:nvPr/>
        </p:nvSpPr>
        <p:spPr>
          <a:xfrm>
            <a:off x="3234225" y="30415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1" name="Google Shape;141;p21"/>
          <p:cNvSpPr/>
          <p:nvPr/>
        </p:nvSpPr>
        <p:spPr>
          <a:xfrm>
            <a:off x="3357788" y="31939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2" name="Google Shape;142;p21"/>
          <p:cNvSpPr/>
          <p:nvPr/>
        </p:nvSpPr>
        <p:spPr>
          <a:xfrm>
            <a:off x="4628988" y="2822650"/>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 name="Google Shape;143;p21"/>
          <p:cNvSpPr/>
          <p:nvPr/>
        </p:nvSpPr>
        <p:spPr>
          <a:xfrm>
            <a:off x="4725875" y="2955700"/>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p21"/>
          <p:cNvSpPr/>
          <p:nvPr/>
        </p:nvSpPr>
        <p:spPr>
          <a:xfrm>
            <a:off x="4878275" y="3108100"/>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 name="Google Shape;145;p21"/>
          <p:cNvSpPr/>
          <p:nvPr/>
        </p:nvSpPr>
        <p:spPr>
          <a:xfrm>
            <a:off x="5030675" y="3260500"/>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21"/>
          <p:cNvSpPr/>
          <p:nvPr/>
        </p:nvSpPr>
        <p:spPr>
          <a:xfrm>
            <a:off x="5788550" y="2822650"/>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21"/>
          <p:cNvSpPr/>
          <p:nvPr/>
        </p:nvSpPr>
        <p:spPr>
          <a:xfrm>
            <a:off x="5885438" y="2955700"/>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8" name="Google Shape;148;p21"/>
          <p:cNvSpPr/>
          <p:nvPr/>
        </p:nvSpPr>
        <p:spPr>
          <a:xfrm>
            <a:off x="6037838" y="3108100"/>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p21"/>
          <p:cNvSpPr/>
          <p:nvPr/>
        </p:nvSpPr>
        <p:spPr>
          <a:xfrm>
            <a:off x="6190238" y="3260500"/>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0" name="Google Shape;150;p21"/>
          <p:cNvSpPr/>
          <p:nvPr/>
        </p:nvSpPr>
        <p:spPr>
          <a:xfrm>
            <a:off x="7252925" y="288917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1" name="Google Shape;151;p21"/>
          <p:cNvSpPr/>
          <p:nvPr/>
        </p:nvSpPr>
        <p:spPr>
          <a:xfrm>
            <a:off x="7349813" y="302222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 name="Google Shape;152;p21"/>
          <p:cNvSpPr/>
          <p:nvPr/>
        </p:nvSpPr>
        <p:spPr>
          <a:xfrm>
            <a:off x="7502213" y="317462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3" name="Google Shape;153;p21"/>
          <p:cNvSpPr/>
          <p:nvPr/>
        </p:nvSpPr>
        <p:spPr>
          <a:xfrm>
            <a:off x="7654613" y="3327025"/>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p21"/>
          <p:cNvSpPr/>
          <p:nvPr/>
        </p:nvSpPr>
        <p:spPr>
          <a:xfrm>
            <a:off x="3109588" y="2955700"/>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21"/>
          <p:cNvSpPr/>
          <p:nvPr/>
        </p:nvSpPr>
        <p:spPr>
          <a:xfrm>
            <a:off x="3206475" y="3088750"/>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21"/>
          <p:cNvSpPr/>
          <p:nvPr/>
        </p:nvSpPr>
        <p:spPr>
          <a:xfrm>
            <a:off x="3358875" y="3241150"/>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 name="Google Shape;157;p21"/>
          <p:cNvSpPr/>
          <p:nvPr/>
        </p:nvSpPr>
        <p:spPr>
          <a:xfrm>
            <a:off x="3511275" y="3393550"/>
            <a:ext cx="318000" cy="3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2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