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68" r:id="rId5"/>
    <p:sldId id="258" r:id="rId6"/>
    <p:sldId id="270" r:id="rId7"/>
    <p:sldId id="259" r:id="rId8"/>
    <p:sldId id="271" r:id="rId9"/>
    <p:sldId id="272" r:id="rId10"/>
    <p:sldId id="260" r:id="rId11"/>
    <p:sldId id="262" r:id="rId12"/>
    <p:sldId id="261" r:id="rId13"/>
    <p:sldId id="263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and Mayanglambam" initials="GM" lastIdx="1" clrIdx="0">
    <p:extLst>
      <p:ext uri="{19B8F6BF-5375-455C-9EA6-DF929625EA0E}">
        <p15:presenceInfo xmlns:p15="http://schemas.microsoft.com/office/powerpoint/2012/main" userId="2695ac5f51c6c8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6T20:37:14.85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7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39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9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52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6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0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3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7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0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7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A85C45-7529-4D89-8A3B-A43CB24F063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5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ndiaesa.info/news-menu/1903-india-set-to-acquire-lithium-for-ev-batteries-in-6-month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ing91.com/international-marketing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54AD-33E3-4815-98AF-3F88629D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38" y="2299063"/>
            <a:ext cx="8888004" cy="2858109"/>
          </a:xfrm>
        </p:spPr>
        <p:txBody>
          <a:bodyPr>
            <a:normAutofit/>
          </a:bodyPr>
          <a:lstStyle/>
          <a:p>
            <a:r>
              <a:rPr lang="en-IN" dirty="0"/>
              <a:t>PROJECT ANALYSIS FOR</a:t>
            </a:r>
            <a:br>
              <a:rPr lang="en-IN" dirty="0"/>
            </a:br>
            <a:r>
              <a:rPr lang="en-IN" dirty="0"/>
              <a:t>Telsa Sales and Lithium Mining company (LMC)</a:t>
            </a:r>
          </a:p>
        </p:txBody>
      </p:sp>
    </p:spTree>
    <p:extLst>
      <p:ext uri="{BB962C8B-B14F-4D97-AF65-F5344CB8AC3E}">
        <p14:creationId xmlns:p14="http://schemas.microsoft.com/office/powerpoint/2010/main" val="198109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2D2A4-63C6-4D6E-9AA3-A35F7A1D2922}"/>
              </a:ext>
            </a:extLst>
          </p:cNvPr>
          <p:cNvSpPr txBox="1"/>
          <p:nvPr/>
        </p:nvSpPr>
        <p:spPr>
          <a:xfrm>
            <a:off x="972152" y="606392"/>
            <a:ext cx="571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INFORMATION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4C483-2226-4C61-A7F0-2BB0953C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72" y="4239721"/>
            <a:ext cx="1325866" cy="1327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081E6-9E62-4CED-AEF2-6433207C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70" y="4239369"/>
            <a:ext cx="1348628" cy="1327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F48826-A1B5-4642-933E-E1141AEEF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33" y="4224270"/>
            <a:ext cx="1995849" cy="1327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3863C6-656A-4B67-99BC-4CC76C919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14" y="4127080"/>
            <a:ext cx="1718358" cy="1414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EFA925-194F-4DD8-83EA-C2A45E0488F2}"/>
              </a:ext>
            </a:extLst>
          </p:cNvPr>
          <p:cNvSpPr txBox="1"/>
          <p:nvPr/>
        </p:nvSpPr>
        <p:spPr>
          <a:xfrm>
            <a:off x="1131216" y="1791093"/>
            <a:ext cx="5717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6"/>
              </a:rPr>
              <a:t>India energy Storage Alliance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96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92205F-0679-4533-BDFD-D05AB26D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9FAA2-12B8-4991-98D9-B11AED22E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9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77FBD-0EA5-44E1-A55A-A9CFDF6B8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1843E-44CB-4FC8-93DB-C26F5620C9E3}"/>
              </a:ext>
            </a:extLst>
          </p:cNvPr>
          <p:cNvSpPr txBox="1"/>
          <p:nvPr/>
        </p:nvSpPr>
        <p:spPr>
          <a:xfrm>
            <a:off x="348343" y="383177"/>
            <a:ext cx="54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ALPHA AS INDIGO AIRLINES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2C7CF68-702C-4732-8494-581547999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2294"/>
              </p:ext>
            </p:extLst>
          </p:nvPr>
        </p:nvGraphicFramePr>
        <p:xfrm>
          <a:off x="461554" y="931817"/>
          <a:ext cx="11207932" cy="569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966">
                  <a:extLst>
                    <a:ext uri="{9D8B030D-6E8A-4147-A177-3AD203B41FA5}">
                      <a16:colId xmlns:a16="http://schemas.microsoft.com/office/drawing/2014/main" val="2306658280"/>
                    </a:ext>
                  </a:extLst>
                </a:gridCol>
                <a:gridCol w="5603966">
                  <a:extLst>
                    <a:ext uri="{9D8B030D-6E8A-4147-A177-3AD203B41FA5}">
                      <a16:colId xmlns:a16="http://schemas.microsoft.com/office/drawing/2014/main" val="3534512704"/>
                    </a:ext>
                  </a:extLst>
                </a:gridCol>
              </a:tblGrid>
              <a:tr h="284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10535"/>
                  </a:ext>
                </a:extLst>
              </a:tr>
              <a:tr h="284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28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8899EA-3437-42D4-B696-2AA2573922FA}"/>
              </a:ext>
            </a:extLst>
          </p:cNvPr>
          <p:cNvSpPr txBox="1"/>
          <p:nvPr/>
        </p:nvSpPr>
        <p:spPr>
          <a:xfrm>
            <a:off x="522513" y="931818"/>
            <a:ext cx="338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Strengths</a:t>
            </a:r>
          </a:p>
          <a:p>
            <a:endParaRPr lang="en-IN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D0151-8876-42C2-8AD9-504AA026A6B1}"/>
              </a:ext>
            </a:extLst>
          </p:cNvPr>
          <p:cNvSpPr txBox="1"/>
          <p:nvPr/>
        </p:nvSpPr>
        <p:spPr>
          <a:xfrm>
            <a:off x="6096000" y="931816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Weakness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E22C9-DEC0-43C0-88AA-545F4A3B82D4}"/>
              </a:ext>
            </a:extLst>
          </p:cNvPr>
          <p:cNvSpPr txBox="1"/>
          <p:nvPr/>
        </p:nvSpPr>
        <p:spPr>
          <a:xfrm>
            <a:off x="461554" y="3796937"/>
            <a:ext cx="219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Opportunities</a:t>
            </a:r>
          </a:p>
          <a:p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20822-2340-470D-B6B6-B05FCF7FC045}"/>
              </a:ext>
            </a:extLst>
          </p:cNvPr>
          <p:cNvSpPr txBox="1"/>
          <p:nvPr/>
        </p:nvSpPr>
        <p:spPr>
          <a:xfrm>
            <a:off x="6096000" y="3796937"/>
            <a:ext cx="242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Threats</a:t>
            </a:r>
          </a:p>
          <a:p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76B5D-8AF1-4816-9253-AF2D8F57CAE0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4ED9B-34D8-4514-B5B6-417B8AEFF69E}"/>
              </a:ext>
            </a:extLst>
          </p:cNvPr>
          <p:cNvSpPr txBox="1"/>
          <p:nvPr/>
        </p:nvSpPr>
        <p:spPr>
          <a:xfrm>
            <a:off x="522513" y="1757458"/>
            <a:ext cx="48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Positive Image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F875A-21EE-4FF9-9B6E-914A560D3BDA}"/>
              </a:ext>
            </a:extLst>
          </p:cNvPr>
          <p:cNvSpPr txBox="1"/>
          <p:nvPr/>
        </p:nvSpPr>
        <p:spPr>
          <a:xfrm>
            <a:off x="522513" y="2485460"/>
            <a:ext cx="48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Services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6C104-8C68-43B6-955A-0E0086122E55}"/>
              </a:ext>
            </a:extLst>
          </p:cNvPr>
          <p:cNvSpPr txBox="1"/>
          <p:nvPr/>
        </p:nvSpPr>
        <p:spPr>
          <a:xfrm>
            <a:off x="522513" y="3241597"/>
            <a:ext cx="492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Highly drive workforce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002-3316-4B1D-890C-C91FB502739C}"/>
              </a:ext>
            </a:extLst>
          </p:cNvPr>
          <p:cNvSpPr txBox="1"/>
          <p:nvPr/>
        </p:nvSpPr>
        <p:spPr>
          <a:xfrm>
            <a:off x="6270171" y="1757458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Sustaining profits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8CDCD-013F-4BF5-90EF-9D6FD33CCD5C}"/>
              </a:ext>
            </a:extLst>
          </p:cNvPr>
          <p:cNvSpPr txBox="1"/>
          <p:nvPr/>
        </p:nvSpPr>
        <p:spPr>
          <a:xfrm>
            <a:off x="6270171" y="2485460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Over-dependence on volumes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200422-1938-465C-BBF3-341A17FBDA28}"/>
              </a:ext>
            </a:extLst>
          </p:cNvPr>
          <p:cNvSpPr txBox="1"/>
          <p:nvPr/>
        </p:nvSpPr>
        <p:spPr>
          <a:xfrm>
            <a:off x="522513" y="4735564"/>
            <a:ext cx="427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graphikweb-regular"/>
              </a:rPr>
              <a:t>Growing demand for foreign travel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1ACF7-D436-4438-A761-25E858138BA6}"/>
              </a:ext>
            </a:extLst>
          </p:cNvPr>
          <p:cNvSpPr txBox="1"/>
          <p:nvPr/>
        </p:nvSpPr>
        <p:spPr>
          <a:xfrm>
            <a:off x="6270171" y="4735564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Competition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01660-7A1A-4F2E-9574-C4BDEFC0CE5F}"/>
              </a:ext>
            </a:extLst>
          </p:cNvPr>
          <p:cNvSpPr txBox="1"/>
          <p:nvPr/>
        </p:nvSpPr>
        <p:spPr>
          <a:xfrm>
            <a:off x="6270171" y="5562989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Costing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47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1843E-44CB-4FC8-93DB-C26F5620C9E3}"/>
              </a:ext>
            </a:extLst>
          </p:cNvPr>
          <p:cNvSpPr txBox="1"/>
          <p:nvPr/>
        </p:nvSpPr>
        <p:spPr>
          <a:xfrm>
            <a:off x="348343" y="383177"/>
            <a:ext cx="54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BETA AS NETFLIX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2C7CF68-702C-4732-8494-581547999D16}"/>
              </a:ext>
            </a:extLst>
          </p:cNvPr>
          <p:cNvGraphicFramePr>
            <a:graphicFrameLocks noGrp="1"/>
          </p:cNvGraphicFramePr>
          <p:nvPr/>
        </p:nvGraphicFramePr>
        <p:xfrm>
          <a:off x="461554" y="931817"/>
          <a:ext cx="11207932" cy="569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966">
                  <a:extLst>
                    <a:ext uri="{9D8B030D-6E8A-4147-A177-3AD203B41FA5}">
                      <a16:colId xmlns:a16="http://schemas.microsoft.com/office/drawing/2014/main" val="2306658280"/>
                    </a:ext>
                  </a:extLst>
                </a:gridCol>
                <a:gridCol w="5603966">
                  <a:extLst>
                    <a:ext uri="{9D8B030D-6E8A-4147-A177-3AD203B41FA5}">
                      <a16:colId xmlns:a16="http://schemas.microsoft.com/office/drawing/2014/main" val="3534512704"/>
                    </a:ext>
                  </a:extLst>
                </a:gridCol>
              </a:tblGrid>
              <a:tr h="284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10535"/>
                  </a:ext>
                </a:extLst>
              </a:tr>
              <a:tr h="284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28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8899EA-3437-42D4-B696-2AA2573922FA}"/>
              </a:ext>
            </a:extLst>
          </p:cNvPr>
          <p:cNvSpPr txBox="1"/>
          <p:nvPr/>
        </p:nvSpPr>
        <p:spPr>
          <a:xfrm>
            <a:off x="522513" y="931818"/>
            <a:ext cx="338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Strengths</a:t>
            </a:r>
          </a:p>
          <a:p>
            <a:endParaRPr lang="en-IN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D0151-8876-42C2-8AD9-504AA026A6B1}"/>
              </a:ext>
            </a:extLst>
          </p:cNvPr>
          <p:cNvSpPr txBox="1"/>
          <p:nvPr/>
        </p:nvSpPr>
        <p:spPr>
          <a:xfrm>
            <a:off x="6096000" y="931816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Weakness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E22C9-DEC0-43C0-88AA-545F4A3B82D4}"/>
              </a:ext>
            </a:extLst>
          </p:cNvPr>
          <p:cNvSpPr txBox="1"/>
          <p:nvPr/>
        </p:nvSpPr>
        <p:spPr>
          <a:xfrm>
            <a:off x="461554" y="3796937"/>
            <a:ext cx="219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Opportunities</a:t>
            </a:r>
          </a:p>
          <a:p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20822-2340-470D-B6B6-B05FCF7FC045}"/>
              </a:ext>
            </a:extLst>
          </p:cNvPr>
          <p:cNvSpPr txBox="1"/>
          <p:nvPr/>
        </p:nvSpPr>
        <p:spPr>
          <a:xfrm>
            <a:off x="6096000" y="3796937"/>
            <a:ext cx="242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Threats</a:t>
            </a:r>
          </a:p>
          <a:p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76B5D-8AF1-4816-9253-AF2D8F57CAE0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4ED9B-34D8-4514-B5B6-417B8AEFF69E}"/>
              </a:ext>
            </a:extLst>
          </p:cNvPr>
          <p:cNvSpPr txBox="1"/>
          <p:nvPr/>
        </p:nvSpPr>
        <p:spPr>
          <a:xfrm>
            <a:off x="522513" y="1757458"/>
            <a:ext cx="48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Growth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F875A-21EE-4FF9-9B6E-914A560D3BDA}"/>
              </a:ext>
            </a:extLst>
          </p:cNvPr>
          <p:cNvSpPr txBox="1"/>
          <p:nvPr/>
        </p:nvSpPr>
        <p:spPr>
          <a:xfrm>
            <a:off x="522513" y="2485460"/>
            <a:ext cx="48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none" strike="noStrike" dirty="0">
                <a:solidFill>
                  <a:srgbClr val="4199FB"/>
                </a:solidFill>
                <a:effectLst/>
                <a:latin typeface="graphikweb-regular"/>
                <a:hlinkClick r:id="rId2"/>
              </a:rPr>
              <a:t>International</a:t>
            </a:r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 Customer Base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6C104-8C68-43B6-955A-0E0086122E55}"/>
              </a:ext>
            </a:extLst>
          </p:cNvPr>
          <p:cNvSpPr txBox="1"/>
          <p:nvPr/>
        </p:nvSpPr>
        <p:spPr>
          <a:xfrm>
            <a:off x="522513" y="3229986"/>
            <a:ext cx="492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graphikweb-regular"/>
              </a:rPr>
              <a:t>Brand Equity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002-3316-4B1D-890C-C91FB502739C}"/>
              </a:ext>
            </a:extLst>
          </p:cNvPr>
          <p:cNvSpPr txBox="1"/>
          <p:nvPr/>
        </p:nvSpPr>
        <p:spPr>
          <a:xfrm>
            <a:off x="6270171" y="1757458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Increase in Operational Costs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8CDCD-013F-4BF5-90EF-9D6FD33CCD5C}"/>
              </a:ext>
            </a:extLst>
          </p:cNvPr>
          <p:cNvSpPr txBox="1"/>
          <p:nvPr/>
        </p:nvSpPr>
        <p:spPr>
          <a:xfrm>
            <a:off x="6270171" y="2485460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Criticism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200422-1938-465C-BBF3-341A17FBDA28}"/>
              </a:ext>
            </a:extLst>
          </p:cNvPr>
          <p:cNvSpPr txBox="1"/>
          <p:nvPr/>
        </p:nvSpPr>
        <p:spPr>
          <a:xfrm>
            <a:off x="522513" y="4735564"/>
            <a:ext cx="427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Increase in Customer Base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1ACF7-D436-4438-A761-25E858138BA6}"/>
              </a:ext>
            </a:extLst>
          </p:cNvPr>
          <p:cNvSpPr txBox="1"/>
          <p:nvPr/>
        </p:nvSpPr>
        <p:spPr>
          <a:xfrm>
            <a:off x="6270171" y="4735564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Competitors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01660-7A1A-4F2E-9574-C4BDEFC0CE5F}"/>
              </a:ext>
            </a:extLst>
          </p:cNvPr>
          <p:cNvSpPr txBox="1"/>
          <p:nvPr/>
        </p:nvSpPr>
        <p:spPr>
          <a:xfrm>
            <a:off x="6270171" y="5562989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Piracy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EB25C-4015-4C6A-91A0-B0B48F83D1CA}"/>
              </a:ext>
            </a:extLst>
          </p:cNvPr>
          <p:cNvSpPr txBox="1"/>
          <p:nvPr/>
        </p:nvSpPr>
        <p:spPr>
          <a:xfrm>
            <a:off x="579120" y="5500299"/>
            <a:ext cx="41539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Alliances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8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78D7-F3CF-4E4C-937E-2680E267FB7D}"/>
              </a:ext>
            </a:extLst>
          </p:cNvPr>
          <p:cNvSpPr txBox="1"/>
          <p:nvPr/>
        </p:nvSpPr>
        <p:spPr>
          <a:xfrm>
            <a:off x="2595154" y="2194560"/>
            <a:ext cx="57999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01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FAB6E-CAED-4736-B8BA-BA32540F7144}"/>
              </a:ext>
            </a:extLst>
          </p:cNvPr>
          <p:cNvSpPr txBox="1"/>
          <p:nvPr/>
        </p:nvSpPr>
        <p:spPr>
          <a:xfrm>
            <a:off x="505326" y="344942"/>
            <a:ext cx="1107707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       EVENT OVER LAST 6  MONTHS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F5E85-9CD8-49B1-B1EC-45225E663C6B}"/>
              </a:ext>
            </a:extLst>
          </p:cNvPr>
          <p:cNvSpPr txBox="1"/>
          <p:nvPr/>
        </p:nvSpPr>
        <p:spPr>
          <a:xfrm>
            <a:off x="2880905" y="3819886"/>
            <a:ext cx="519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 Tiwan Conflict (Causing chip shortage )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F88FF-4672-4C54-A728-CFD86C3F884A}"/>
              </a:ext>
            </a:extLst>
          </p:cNvPr>
          <p:cNvSpPr txBox="1"/>
          <p:nvPr/>
        </p:nvSpPr>
        <p:spPr>
          <a:xfrm>
            <a:off x="2880904" y="4637938"/>
            <a:ext cx="645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 discovers Lithium reserves in Rajasthan &amp; J&amp;K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B36D-E6DD-4486-9FEA-5F8909866CF1}"/>
              </a:ext>
            </a:extLst>
          </p:cNvPr>
          <p:cNvSpPr txBox="1"/>
          <p:nvPr/>
        </p:nvSpPr>
        <p:spPr>
          <a:xfrm>
            <a:off x="2880905" y="5419709"/>
            <a:ext cx="465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Tesla started their Office in Pune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9B319-D84F-48DC-B404-D813C506E905}"/>
              </a:ext>
            </a:extLst>
          </p:cNvPr>
          <p:cNvSpPr txBox="1"/>
          <p:nvPr/>
        </p:nvSpPr>
        <p:spPr>
          <a:xfrm>
            <a:off x="2863487" y="6317150"/>
            <a:ext cx="54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Lithium price drops after drop in Chinese EV Sales</a:t>
            </a:r>
            <a:endParaRPr lang="en-IN" dirty="0"/>
          </a:p>
        </p:txBody>
      </p:sp>
      <p:pic>
        <p:nvPicPr>
          <p:cNvPr id="8" name="Picture 7" descr="A person and person in suits&#10;&#10;Description automatically generated">
            <a:extLst>
              <a:ext uri="{FF2B5EF4-FFF2-40B4-BE49-F238E27FC236}">
                <a16:creationId xmlns:a16="http://schemas.microsoft.com/office/drawing/2014/main" id="{86C09F37-3CF0-D3FF-56C0-6DFE5AB8E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4320"/>
            <a:ext cx="2663119" cy="1673679"/>
          </a:xfrm>
          <a:prstGeom prst="rect">
            <a:avLst/>
          </a:prstGeom>
        </p:spPr>
      </p:pic>
      <p:pic>
        <p:nvPicPr>
          <p:cNvPr id="14" name="Picture 13" descr="A white car parked in front of a building&#10;&#10;Description automatically generated">
            <a:extLst>
              <a:ext uri="{FF2B5EF4-FFF2-40B4-BE49-F238E27FC236}">
                <a16:creationId xmlns:a16="http://schemas.microsoft.com/office/drawing/2014/main" id="{8ABFF3BA-32E6-3797-DAB5-5BD567C0B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09" y="1103099"/>
            <a:ext cx="4075181" cy="2716787"/>
          </a:xfrm>
          <a:prstGeom prst="rect">
            <a:avLst/>
          </a:prstGeom>
        </p:spPr>
      </p:pic>
      <p:pic>
        <p:nvPicPr>
          <p:cNvPr id="16" name="Picture 15" descr="A conveyor belt with a pile of gravel&#10;&#10;Description automatically generated">
            <a:extLst>
              <a:ext uri="{FF2B5EF4-FFF2-40B4-BE49-F238E27FC236}">
                <a16:creationId xmlns:a16="http://schemas.microsoft.com/office/drawing/2014/main" id="{F50F7B71-13EC-11A4-D759-3D96FEFFC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178" y="4578043"/>
            <a:ext cx="3520282" cy="21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FAB6E-CAED-4736-B8BA-BA32540F7144}"/>
              </a:ext>
            </a:extLst>
          </p:cNvPr>
          <p:cNvSpPr txBox="1"/>
          <p:nvPr/>
        </p:nvSpPr>
        <p:spPr>
          <a:xfrm>
            <a:off x="3857897" y="71410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OVER LAST 6  MONTHS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F5E85-9CD8-49B1-B1EC-45225E663C6B}"/>
              </a:ext>
            </a:extLst>
          </p:cNvPr>
          <p:cNvSpPr txBox="1"/>
          <p:nvPr/>
        </p:nvSpPr>
        <p:spPr>
          <a:xfrm>
            <a:off x="635726" y="2037806"/>
            <a:ext cx="403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COVID-19  OUTBREAK IN CHINA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6BE69-DD1A-470E-932D-90FC0222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56" y="1200967"/>
            <a:ext cx="2452687" cy="1837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F88FF-4672-4C54-A728-CFD86C3F884A}"/>
              </a:ext>
            </a:extLst>
          </p:cNvPr>
          <p:cNvSpPr txBox="1"/>
          <p:nvPr/>
        </p:nvSpPr>
        <p:spPr>
          <a:xfrm>
            <a:off x="635726" y="3819886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INDIA-CHINA   BORDER DISPUTE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760B3B-F959-4F02-A60E-A3C7EC7CAF26}"/>
              </a:ext>
            </a:extLst>
          </p:cNvPr>
          <p:cNvSpPr/>
          <p:nvPr/>
        </p:nvSpPr>
        <p:spPr>
          <a:xfrm>
            <a:off x="7524208" y="1738308"/>
            <a:ext cx="1193072" cy="755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243CCA-95ED-4B5B-8537-A0B3A1BC0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45" y="1010194"/>
            <a:ext cx="2637129" cy="2027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3B36D-E6DD-4486-9FEA-5F8909866CF1}"/>
              </a:ext>
            </a:extLst>
          </p:cNvPr>
          <p:cNvSpPr txBox="1"/>
          <p:nvPr/>
        </p:nvSpPr>
        <p:spPr>
          <a:xfrm>
            <a:off x="635726" y="4601657"/>
            <a:ext cx="465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BANNING OF CHINESE APPS  IN INDIA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9B319-D84F-48DC-B404-D813C506E905}"/>
              </a:ext>
            </a:extLst>
          </p:cNvPr>
          <p:cNvSpPr txBox="1"/>
          <p:nvPr/>
        </p:nvSpPr>
        <p:spPr>
          <a:xfrm>
            <a:off x="618308" y="5499098"/>
            <a:ext cx="54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AMERICAN BIOWEAPON OR CHINESE VIRUS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C04DE-AC5C-4E79-B431-80833341F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96" y="4485137"/>
            <a:ext cx="3853050" cy="20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CC24A-4814-4C3A-AA4E-7F61F63F42A5}"/>
              </a:ext>
            </a:extLst>
          </p:cNvPr>
          <p:cNvSpPr txBox="1"/>
          <p:nvPr/>
        </p:nvSpPr>
        <p:spPr>
          <a:xfrm>
            <a:off x="299357" y="185881"/>
            <a:ext cx="427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1E504-9933-778F-4E91-8E2CB186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" y="832212"/>
            <a:ext cx="11713534" cy="59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9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533BA-87CC-47EC-AF02-27849FFEE84F}"/>
              </a:ext>
            </a:extLst>
          </p:cNvPr>
          <p:cNvSpPr txBox="1"/>
          <p:nvPr/>
        </p:nvSpPr>
        <p:spPr>
          <a:xfrm>
            <a:off x="76200" y="97971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ALPHA &amp; BETA STOCK PRICE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E2CDB5-BF92-0977-97EB-F14DEC46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D2383F70-F487-ABF6-DE23-CFF6964C2842}"/>
              </a:ext>
            </a:extLst>
          </p:cNvPr>
          <p:cNvSpPr/>
          <p:nvPr/>
        </p:nvSpPr>
        <p:spPr>
          <a:xfrm>
            <a:off x="3000374" y="1609725"/>
            <a:ext cx="3584910" cy="156661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Lithium price stable  during June July period May be Lock down imposed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0E0717-FB87-B77A-862B-C92CCEDD933B}"/>
              </a:ext>
            </a:extLst>
          </p:cNvPr>
          <p:cNvCxnSpPr/>
          <p:nvPr/>
        </p:nvCxnSpPr>
        <p:spPr>
          <a:xfrm flipH="1">
            <a:off x="1965158" y="3007895"/>
            <a:ext cx="2045368" cy="5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C4E7EA-A2DF-AC01-4072-FD05A1A1217A}"/>
              </a:ext>
            </a:extLst>
          </p:cNvPr>
          <p:cNvCxnSpPr>
            <a:cxnSpLocks/>
          </p:cNvCxnSpPr>
          <p:nvPr/>
        </p:nvCxnSpPr>
        <p:spPr>
          <a:xfrm flipH="1">
            <a:off x="3866147" y="3007895"/>
            <a:ext cx="726156" cy="164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A423D40-586E-43D3-1A83-137D4C5AD1C5}"/>
              </a:ext>
            </a:extLst>
          </p:cNvPr>
          <p:cNvSpPr/>
          <p:nvPr/>
        </p:nvSpPr>
        <p:spPr>
          <a:xfrm>
            <a:off x="7620000" y="1609724"/>
            <a:ext cx="2606842" cy="12938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Same Trend in Supply but gets down end of month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CABC67-8BDC-E464-8BFC-B572C5EE0E78}"/>
              </a:ext>
            </a:extLst>
          </p:cNvPr>
          <p:cNvCxnSpPr>
            <a:cxnSpLocks/>
          </p:cNvCxnSpPr>
          <p:nvPr/>
        </p:nvCxnSpPr>
        <p:spPr>
          <a:xfrm flipH="1" flipV="1">
            <a:off x="4700337" y="1050758"/>
            <a:ext cx="3320716" cy="5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374EC-2AA2-C12D-BF5B-02F75E74BACB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2987842" y="796628"/>
            <a:ext cx="4632158" cy="146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2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85D44-9E4B-F550-786F-39287C67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7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0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849F1-39C8-45C0-917A-11E024A0D294}"/>
              </a:ext>
            </a:extLst>
          </p:cNvPr>
          <p:cNvSpPr txBox="1"/>
          <p:nvPr/>
        </p:nvSpPr>
        <p:spPr>
          <a:xfrm>
            <a:off x="712270" y="779646"/>
            <a:ext cx="62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Analysis of  Data Trends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3D92E1-554C-4DAC-8741-F734BD91940E}"/>
              </a:ext>
            </a:extLst>
          </p:cNvPr>
          <p:cNvSpPr/>
          <p:nvPr/>
        </p:nvSpPr>
        <p:spPr>
          <a:xfrm>
            <a:off x="866274" y="1549667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DCAA97-0843-4237-A879-747BBD51A5F8}"/>
              </a:ext>
            </a:extLst>
          </p:cNvPr>
          <p:cNvSpPr/>
          <p:nvPr/>
        </p:nvSpPr>
        <p:spPr>
          <a:xfrm>
            <a:off x="866274" y="2219864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17BAE9-5215-434C-B181-3841A5EFCBFB}"/>
              </a:ext>
            </a:extLst>
          </p:cNvPr>
          <p:cNvSpPr/>
          <p:nvPr/>
        </p:nvSpPr>
        <p:spPr>
          <a:xfrm>
            <a:off x="866274" y="3012707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5BEAD-7853-4AD8-8B90-36966D1EE132}"/>
              </a:ext>
            </a:extLst>
          </p:cNvPr>
          <p:cNvSpPr txBox="1"/>
          <p:nvPr/>
        </p:nvSpPr>
        <p:spPr>
          <a:xfrm>
            <a:off x="1405287" y="1526844"/>
            <a:ext cx="49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Arial Black" panose="020B0A04020102020204" pitchFamily="34" charset="0"/>
              </a:rPr>
              <a:t>Car Price Goes down every month end </a:t>
            </a:r>
          </a:p>
          <a:p>
            <a:pPr algn="l"/>
            <a:endParaRPr lang="en-IN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0CB31-006C-4503-AA19-908A008C29DA}"/>
              </a:ext>
            </a:extLst>
          </p:cNvPr>
          <p:cNvSpPr txBox="1"/>
          <p:nvPr/>
        </p:nvSpPr>
        <p:spPr>
          <a:xfrm>
            <a:off x="1482290" y="2181709"/>
            <a:ext cx="647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Arial Black" panose="020B0A04020102020204" pitchFamily="34" charset="0"/>
              </a:rPr>
              <a:t>Lithium Price goes down Every month end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1B4E2-DAC0-45F6-ACFF-B5D51E661FF6}"/>
              </a:ext>
            </a:extLst>
          </p:cNvPr>
          <p:cNvSpPr txBox="1"/>
          <p:nvPr/>
        </p:nvSpPr>
        <p:spPr>
          <a:xfrm>
            <a:off x="1482291" y="2912883"/>
            <a:ext cx="646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 Black" panose="020B0A04020102020204" pitchFamily="34" charset="0"/>
                <a:ea typeface="Segoe UI Black" panose="020B0A02040204020203" pitchFamily="34" charset="0"/>
              </a:rPr>
              <a:t>Eventually increase in Car sales in the end of months / as they expect salary in the end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938B6BF-CF0D-414A-AE2A-2C9D882DC945}"/>
              </a:ext>
            </a:extLst>
          </p:cNvPr>
          <p:cNvSpPr/>
          <p:nvPr/>
        </p:nvSpPr>
        <p:spPr>
          <a:xfrm>
            <a:off x="7560859" y="1382279"/>
            <a:ext cx="782424" cy="353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2EEA1-F710-B0DF-4711-0BB4C7C3ACEA}"/>
              </a:ext>
            </a:extLst>
          </p:cNvPr>
          <p:cNvSpPr txBox="1"/>
          <p:nvPr/>
        </p:nvSpPr>
        <p:spPr>
          <a:xfrm>
            <a:off x="1482290" y="3706795"/>
            <a:ext cx="616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 Black" panose="020B0A04020102020204" pitchFamily="34" charset="0"/>
                <a:ea typeface="Segoe UI Black" panose="020B0A02040204020203" pitchFamily="34" charset="0"/>
              </a:rPr>
              <a:t>Eventually increasing in Tesla Shares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7D49E81-59CE-6DEE-475E-2098B6EB2BD5}"/>
              </a:ext>
            </a:extLst>
          </p:cNvPr>
          <p:cNvSpPr/>
          <p:nvPr/>
        </p:nvSpPr>
        <p:spPr>
          <a:xfrm>
            <a:off x="866274" y="3793072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04AA0-9672-0337-64C7-CA7103C4A360}"/>
              </a:ext>
            </a:extLst>
          </p:cNvPr>
          <p:cNvSpPr txBox="1"/>
          <p:nvPr/>
        </p:nvSpPr>
        <p:spPr>
          <a:xfrm>
            <a:off x="1482290" y="4500160"/>
            <a:ext cx="616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 Black" panose="020B0A04020102020204" pitchFamily="34" charset="0"/>
                <a:ea typeface="Segoe UI Black" panose="020B0A02040204020203" pitchFamily="34" charset="0"/>
              </a:rPr>
              <a:t>End of month there is less supply may be demand is less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E491AB4-C12A-8291-75C3-9FF71DD2A62B}"/>
              </a:ext>
            </a:extLst>
          </p:cNvPr>
          <p:cNvSpPr/>
          <p:nvPr/>
        </p:nvSpPr>
        <p:spPr>
          <a:xfrm>
            <a:off x="866274" y="4586437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4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2" grpId="0" animBg="1"/>
      <p:bldP spid="18" grpId="0"/>
      <p:bldP spid="19" grpId="0" animBg="1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07861-40AD-74B1-6606-28673D94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35AA0-7578-8DD8-84D4-BF540D513658}"/>
              </a:ext>
            </a:extLst>
          </p:cNvPr>
          <p:cNvSpPr txBox="1"/>
          <p:nvPr/>
        </p:nvSpPr>
        <p:spPr>
          <a:xfrm>
            <a:off x="712270" y="779646"/>
            <a:ext cx="62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Variation in car Sales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14400C0-067A-C881-FF22-335AD12E61A3}"/>
              </a:ext>
            </a:extLst>
          </p:cNvPr>
          <p:cNvSpPr/>
          <p:nvPr/>
        </p:nvSpPr>
        <p:spPr>
          <a:xfrm>
            <a:off x="866274" y="1549667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EA628F2-FB51-1E88-AF6E-CF77E4BCA93B}"/>
              </a:ext>
            </a:extLst>
          </p:cNvPr>
          <p:cNvSpPr/>
          <p:nvPr/>
        </p:nvSpPr>
        <p:spPr>
          <a:xfrm>
            <a:off x="866274" y="2219864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E80D8AC-7E33-5EA1-9D2B-E358E7B438D5}"/>
              </a:ext>
            </a:extLst>
          </p:cNvPr>
          <p:cNvSpPr/>
          <p:nvPr/>
        </p:nvSpPr>
        <p:spPr>
          <a:xfrm>
            <a:off x="866274" y="3012707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DF541-D88A-C0CB-96E8-4A5F89B4D4AF}"/>
              </a:ext>
            </a:extLst>
          </p:cNvPr>
          <p:cNvSpPr txBox="1"/>
          <p:nvPr/>
        </p:nvSpPr>
        <p:spPr>
          <a:xfrm>
            <a:off x="1405287" y="1526844"/>
            <a:ext cx="646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Arial Black" panose="020B0A04020102020204" pitchFamily="34" charset="0"/>
              </a:rPr>
              <a:t>Car Sales direct impacted by Car Prices</a:t>
            </a:r>
          </a:p>
          <a:p>
            <a:pPr algn="l"/>
            <a:endParaRPr lang="en-IN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894DC-D2B0-69B5-BA1F-6BC53B4211FD}"/>
              </a:ext>
            </a:extLst>
          </p:cNvPr>
          <p:cNvSpPr txBox="1"/>
          <p:nvPr/>
        </p:nvSpPr>
        <p:spPr>
          <a:xfrm>
            <a:off x="1482290" y="2181709"/>
            <a:ext cx="647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Arial Black" panose="020B0A04020102020204" pitchFamily="34" charset="0"/>
              </a:rPr>
              <a:t>Battery cards are mostly depended on Lithium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3DA53-F171-75A7-DF0D-55483444F703}"/>
              </a:ext>
            </a:extLst>
          </p:cNvPr>
          <p:cNvSpPr txBox="1"/>
          <p:nvPr/>
        </p:nvSpPr>
        <p:spPr>
          <a:xfrm>
            <a:off x="1482291" y="2912883"/>
            <a:ext cx="646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 Black" panose="020B0A04020102020204" pitchFamily="34" charset="0"/>
                <a:ea typeface="Segoe UI Black" panose="020B0A02040204020203" pitchFamily="34" charset="0"/>
              </a:rPr>
              <a:t>Supply chain for lithium and Price of Lithium Directly impacts car Prices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B6FC34E-F434-9C41-F0E5-1CFB67EC77A1}"/>
              </a:ext>
            </a:extLst>
          </p:cNvPr>
          <p:cNvSpPr/>
          <p:nvPr/>
        </p:nvSpPr>
        <p:spPr>
          <a:xfrm>
            <a:off x="7560859" y="1382279"/>
            <a:ext cx="782424" cy="353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C023-3C68-885D-E739-664FF3FA7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DB2E6164-62F0-1B1D-7504-8D9E00A7F631}"/>
              </a:ext>
            </a:extLst>
          </p:cNvPr>
          <p:cNvSpPr/>
          <p:nvPr/>
        </p:nvSpPr>
        <p:spPr>
          <a:xfrm>
            <a:off x="1411707" y="4628147"/>
            <a:ext cx="6408820" cy="13074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                                 Low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B78DCC2-C088-3E48-F395-4D1CE2834254}"/>
              </a:ext>
            </a:extLst>
          </p:cNvPr>
          <p:cNvSpPr/>
          <p:nvPr/>
        </p:nvSpPr>
        <p:spPr>
          <a:xfrm>
            <a:off x="834007" y="545432"/>
            <a:ext cx="1468035" cy="507732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Low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9BA28-9352-CAC2-52BF-5AB51FCBC19E}"/>
              </a:ext>
            </a:extLst>
          </p:cNvPr>
          <p:cNvSpPr txBox="1"/>
          <p:nvPr/>
        </p:nvSpPr>
        <p:spPr>
          <a:xfrm rot="16200000">
            <a:off x="-409075" y="2349985"/>
            <a:ext cx="28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Market Growth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DD097-B537-EFEB-51DE-E48AF3F3557B}"/>
              </a:ext>
            </a:extLst>
          </p:cNvPr>
          <p:cNvSpPr txBox="1"/>
          <p:nvPr/>
        </p:nvSpPr>
        <p:spPr>
          <a:xfrm>
            <a:off x="3529263" y="5622758"/>
            <a:ext cx="28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Market Share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FDFC4-7FB8-5022-9F91-8E0D0FFEC6D8}"/>
              </a:ext>
            </a:extLst>
          </p:cNvPr>
          <p:cNvSpPr/>
          <p:nvPr/>
        </p:nvSpPr>
        <p:spPr>
          <a:xfrm>
            <a:off x="2061411" y="1604211"/>
            <a:ext cx="2093494" cy="119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Stars </a:t>
            </a:r>
          </a:p>
          <a:p>
            <a:pPr algn="ctr"/>
            <a:r>
              <a:rPr lang="en-IN" dirty="0"/>
              <a:t>Electric Vehicles </a:t>
            </a:r>
          </a:p>
          <a:p>
            <a:pPr algn="ctr"/>
            <a:r>
              <a:rPr lang="en-IN" dirty="0"/>
              <a:t>Sustainable Energy</a:t>
            </a:r>
          </a:p>
          <a:p>
            <a:pPr algn="ctr"/>
            <a:r>
              <a:rPr lang="en-IN" dirty="0"/>
              <a:t>Model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0F2B2-C09E-EC66-DE5B-18492396F24A}"/>
              </a:ext>
            </a:extLst>
          </p:cNvPr>
          <p:cNvSpPr/>
          <p:nvPr/>
        </p:nvSpPr>
        <p:spPr>
          <a:xfrm>
            <a:off x="2061411" y="3593251"/>
            <a:ext cx="2093494" cy="119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Cash Cow </a:t>
            </a:r>
          </a:p>
          <a:p>
            <a:pPr algn="ctr"/>
            <a:r>
              <a:rPr lang="en-IN" dirty="0"/>
              <a:t>Model X,Y,S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A70A35-E9F3-31A7-087B-CE08D7806AE8}"/>
              </a:ext>
            </a:extLst>
          </p:cNvPr>
          <p:cNvSpPr/>
          <p:nvPr/>
        </p:nvSpPr>
        <p:spPr>
          <a:xfrm>
            <a:off x="4515853" y="3593251"/>
            <a:ext cx="2093494" cy="119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Dogs</a:t>
            </a:r>
          </a:p>
          <a:p>
            <a:pPr algn="ctr"/>
            <a:r>
              <a:rPr lang="en-IN" dirty="0"/>
              <a:t>Models With Complains</a:t>
            </a:r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B2DCCF-E853-CF61-27F4-57C3F2DA409A}"/>
              </a:ext>
            </a:extLst>
          </p:cNvPr>
          <p:cNvSpPr/>
          <p:nvPr/>
        </p:nvSpPr>
        <p:spPr>
          <a:xfrm>
            <a:off x="4515853" y="1616243"/>
            <a:ext cx="2093494" cy="119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 marks</a:t>
            </a:r>
          </a:p>
          <a:p>
            <a:pPr algn="ctr"/>
            <a:r>
              <a:rPr lang="en-IN" dirty="0"/>
              <a:t>Trucks / bigger vehicles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02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2475</TotalTime>
  <Words>279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Black</vt:lpstr>
      <vt:lpstr>Calisto MT</vt:lpstr>
      <vt:lpstr>graphikweb-regular</vt:lpstr>
      <vt:lpstr>roboto</vt:lpstr>
      <vt:lpstr>Wingdings 2</vt:lpstr>
      <vt:lpstr>Slate</vt:lpstr>
      <vt:lpstr>PROJECT ANALYSIS FOR Telsa Sales and Lithium Mining company (LMC)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FOR ALPHA &amp; BETA COMPANIES</dc:title>
  <dc:creator>Gunand Mayanglambam</dc:creator>
  <cp:lastModifiedBy>jitendra singh</cp:lastModifiedBy>
  <cp:revision>29</cp:revision>
  <dcterms:created xsi:type="dcterms:W3CDTF">2020-08-06T09:51:58Z</dcterms:created>
  <dcterms:modified xsi:type="dcterms:W3CDTF">2024-02-13T13:53:09Z</dcterms:modified>
</cp:coreProperties>
</file>