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83" r:id="rId3"/>
    <p:sldId id="260" r:id="rId4"/>
    <p:sldId id="287" r:id="rId5"/>
    <p:sldId id="288" r:id="rId6"/>
    <p:sldId id="301" r:id="rId7"/>
    <p:sldId id="274" r:id="rId8"/>
    <p:sldId id="303" r:id="rId9"/>
    <p:sldId id="307" r:id="rId10"/>
    <p:sldId id="306" r:id="rId11"/>
    <p:sldId id="271" r:id="rId12"/>
    <p:sldId id="317" r:id="rId13"/>
    <p:sldId id="272" r:id="rId14"/>
    <p:sldId id="308" r:id="rId15"/>
    <p:sldId id="309" r:id="rId16"/>
    <p:sldId id="316" r:id="rId17"/>
    <p:sldId id="279" r:id="rId18"/>
    <p:sldId id="281" r:id="rId19"/>
    <p:sldId id="282" r:id="rId20"/>
    <p:sldId id="286" r:id="rId21"/>
    <p:sldId id="291" r:id="rId22"/>
    <p:sldId id="292" r:id="rId23"/>
    <p:sldId id="293" r:id="rId24"/>
    <p:sldId id="294" r:id="rId25"/>
    <p:sldId id="318" r:id="rId26"/>
    <p:sldId id="310" r:id="rId27"/>
    <p:sldId id="319" r:id="rId28"/>
    <p:sldId id="298" r:id="rId29"/>
    <p:sldId id="311" r:id="rId30"/>
    <p:sldId id="296" r:id="rId31"/>
    <p:sldId id="299" r:id="rId32"/>
    <p:sldId id="300" r:id="rId33"/>
    <p:sldId id="321" r:id="rId34"/>
    <p:sldId id="320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3F"/>
    <a:srgbClr val="516529"/>
    <a:srgbClr val="51B35A"/>
    <a:srgbClr val="183202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8" autoAdjust="0"/>
    <p:restoredTop sz="98768" autoAdjust="0"/>
  </p:normalViewPr>
  <p:slideViewPr>
    <p:cSldViewPr snapToGrid="0">
      <p:cViewPr>
        <p:scale>
          <a:sx n="66" d="100"/>
          <a:sy n="66" d="100"/>
        </p:scale>
        <p:origin x="-672" y="-180"/>
      </p:cViewPr>
      <p:guideLst>
        <p:guide orient="horz" pos="3190"/>
        <p:guide pos="29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0C6-E268-451F-A7EF-E50D70533E59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6A62-7996-446C-A551-DFE681DEE76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A6A62-7996-446C-A551-DFE681DEE7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6E17-399D-4A86-8CBF-B3848C1740EA}" type="datetimeFigureOut">
              <a:rPr lang="en-US" smtClean="0"/>
              <a:pPr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8A43-E9D6-471E-AB2B-46966D54DE7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6E17-399D-4A86-8CBF-B3848C1740E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8A43-E9D6-471E-AB2B-46966D54D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47260"/>
            <a:ext cx="9143999" cy="11838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159258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Extending the </a:t>
            </a:r>
            <a:r>
              <a:rPr lang="en-US" sz="4800" dirty="0" err="1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Mashic</a:t>
            </a: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  <a:latin typeface="Tw Cen MT" pitchFamily="34" charset="0"/>
              </a:rPr>
              <a:t> Compiler</a:t>
            </a:r>
            <a:endParaRPr lang="en-US" sz="4800" dirty="0">
              <a:solidFill>
                <a:schemeClr val="accent3">
                  <a:lumMod val="50000"/>
                </a:schemeClr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745" y="3207216"/>
            <a:ext cx="4244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Enforcing Security Policies in the Presence of Malicious Advertisements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54680" y="4963626"/>
            <a:ext cx="5791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/>
              <a:t>Jos</a:t>
            </a:r>
            <a:r>
              <a:rPr lang="pt-PT" sz="2800" b="1" dirty="0" smtClean="0"/>
              <a:t>é Fragoso Santos</a:t>
            </a:r>
          </a:p>
          <a:p>
            <a:pPr algn="r"/>
            <a:r>
              <a:rPr lang="pt-PT" sz="2800" b="1" dirty="0" smtClean="0"/>
              <a:t>Equipe Project INDES</a:t>
            </a:r>
          </a:p>
          <a:p>
            <a:pPr algn="r"/>
            <a:r>
              <a:rPr lang="pt-PT" sz="2800" b="1" dirty="0" smtClean="0"/>
              <a:t>INRIA Sophia Antipolis Méditerranée</a:t>
            </a:r>
          </a:p>
        </p:txBody>
      </p:sp>
      <p:pic>
        <p:nvPicPr>
          <p:cNvPr id="3074" name="Picture 2" descr="C:\Users\jsantos\Desktop\logo_INR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7560" y="255270"/>
            <a:ext cx="1524000" cy="556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5" y="155122"/>
            <a:ext cx="7311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&lt;script&gt;: </a:t>
            </a:r>
            <a:r>
              <a:rPr lang="en-US" sz="3200" dirty="0" smtClean="0">
                <a:latin typeface="Tw Cen MT" pitchFamily="34" charset="0"/>
              </a:rPr>
              <a:t>Security Vulnerabilities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81121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60295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1030175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136"/>
          <p:cNvGrpSpPr/>
          <p:nvPr/>
        </p:nvGrpSpPr>
        <p:grpSpPr>
          <a:xfrm>
            <a:off x="5868000" y="1728000"/>
            <a:ext cx="1975756" cy="1317880"/>
            <a:chOff x="4171950" y="2111121"/>
            <a:chExt cx="1952512" cy="1317880"/>
          </a:xfrm>
        </p:grpSpPr>
        <p:sp>
          <p:nvSpPr>
            <p:cNvPr id="138" name="Rounded Rectangle 137"/>
            <p:cNvSpPr/>
            <p:nvPr/>
          </p:nvSpPr>
          <p:spPr>
            <a:xfrm>
              <a:off x="4182364" y="2111121"/>
              <a:ext cx="1859208" cy="13178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4171950" y="2212521"/>
              <a:ext cx="195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256000" y="3420000"/>
            <a:ext cx="1310640" cy="1152962"/>
            <a:chOff x="5989320" y="2527498"/>
            <a:chExt cx="1310640" cy="1152962"/>
          </a:xfrm>
        </p:grpSpPr>
        <p:sp>
          <p:nvSpPr>
            <p:cNvPr id="142" name="Rounded Rectangle 141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989320" y="3253740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46"/>
          <p:cNvGrpSpPr/>
          <p:nvPr/>
        </p:nvGrpSpPr>
        <p:grpSpPr>
          <a:xfrm>
            <a:off x="7142400" y="3420000"/>
            <a:ext cx="1356360" cy="1152962"/>
            <a:chOff x="6987540" y="3429000"/>
            <a:chExt cx="1356360" cy="1152962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381060" y="3630931"/>
              <a:ext cx="540000" cy="540000"/>
            </a:xfrm>
            <a:prstGeom prst="rect">
              <a:avLst/>
            </a:prstGeom>
          </p:spPr>
        </p:pic>
        <p:grpSp>
          <p:nvGrpSpPr>
            <p:cNvPr id="14" name="Group 136"/>
            <p:cNvGrpSpPr/>
            <p:nvPr/>
          </p:nvGrpSpPr>
          <p:grpSpPr>
            <a:xfrm>
              <a:off x="6987540" y="3429000"/>
              <a:ext cx="1356360" cy="1152962"/>
              <a:chOff x="5989320" y="2527498"/>
              <a:chExt cx="1356360" cy="115296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89320" y="3253740"/>
                <a:ext cx="1356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B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 148"/>
          <p:cNvGrpSpPr/>
          <p:nvPr/>
        </p:nvGrpSpPr>
        <p:grpSpPr>
          <a:xfrm>
            <a:off x="6199200" y="4876800"/>
            <a:ext cx="1371600" cy="1152962"/>
            <a:chOff x="5989320" y="2527498"/>
            <a:chExt cx="1371600" cy="1152962"/>
          </a:xfrm>
        </p:grpSpPr>
        <p:sp>
          <p:nvSpPr>
            <p:cNvPr id="153" name="Rounded Rectangle 152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89320" y="325374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C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6" name="Picture 85" descr="bonecos.jpg"/>
          <p:cNvPicPr>
            <a:picLocks noChangeAspect="1"/>
          </p:cNvPicPr>
          <p:nvPr/>
        </p:nvPicPr>
        <p:blipFill>
          <a:blip r:embed="rId3" cstate="print"/>
          <a:srcRect l="16607" t="60072" r="66607" b="20643"/>
          <a:stretch>
            <a:fillRect/>
          </a:stretch>
        </p:blipFill>
        <p:spPr>
          <a:xfrm>
            <a:off x="5635082" y="3612424"/>
            <a:ext cx="563999" cy="540000"/>
          </a:xfrm>
          <a:prstGeom prst="rect">
            <a:avLst/>
          </a:prstGeom>
        </p:spPr>
      </p:pic>
      <p:pic>
        <p:nvPicPr>
          <p:cNvPr id="97" name="Picture 96" descr="bonecos.jpg"/>
          <p:cNvPicPr>
            <a:picLocks noChangeAspect="1"/>
          </p:cNvPicPr>
          <p:nvPr/>
        </p:nvPicPr>
        <p:blipFill>
          <a:blip r:embed="rId3" cstate="print"/>
          <a:srcRect l="50000" t="80000" r="33393" b="286"/>
          <a:stretch>
            <a:fillRect/>
          </a:stretch>
        </p:blipFill>
        <p:spPr>
          <a:xfrm>
            <a:off x="6605451" y="5090160"/>
            <a:ext cx="545873" cy="5400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994400" y="3474000"/>
            <a:ext cx="5417820" cy="9194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Gadgets included using the script tag can circumvent the integrator code!!!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5" y="155122"/>
            <a:ext cx="7589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&lt;script&gt;: </a:t>
            </a:r>
            <a:r>
              <a:rPr lang="en-US" sz="3200" dirty="0" smtClean="0">
                <a:latin typeface="Tw Cen MT" pitchFamily="34" charset="0"/>
              </a:rPr>
              <a:t>Security Vulnerabilities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81121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60295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1030175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136"/>
          <p:cNvGrpSpPr/>
          <p:nvPr/>
        </p:nvGrpSpPr>
        <p:grpSpPr>
          <a:xfrm>
            <a:off x="5868000" y="1728000"/>
            <a:ext cx="1975756" cy="1317880"/>
            <a:chOff x="4171950" y="2111121"/>
            <a:chExt cx="1952512" cy="1317880"/>
          </a:xfrm>
        </p:grpSpPr>
        <p:sp>
          <p:nvSpPr>
            <p:cNvPr id="138" name="Rounded Rectangle 137"/>
            <p:cNvSpPr/>
            <p:nvPr/>
          </p:nvSpPr>
          <p:spPr>
            <a:xfrm>
              <a:off x="4182364" y="2111121"/>
              <a:ext cx="1859208" cy="13178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4171950" y="2212521"/>
              <a:ext cx="195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256000" y="3420000"/>
            <a:ext cx="1310640" cy="1152962"/>
            <a:chOff x="5989320" y="2527498"/>
            <a:chExt cx="1310640" cy="1152962"/>
          </a:xfrm>
        </p:grpSpPr>
        <p:sp>
          <p:nvSpPr>
            <p:cNvPr id="142" name="Rounded Rectangle 141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989320" y="3253740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46"/>
          <p:cNvGrpSpPr/>
          <p:nvPr/>
        </p:nvGrpSpPr>
        <p:grpSpPr>
          <a:xfrm>
            <a:off x="7142400" y="3420000"/>
            <a:ext cx="1356360" cy="1152962"/>
            <a:chOff x="6987540" y="3429000"/>
            <a:chExt cx="1356360" cy="1152962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381060" y="3630931"/>
              <a:ext cx="540000" cy="540000"/>
            </a:xfrm>
            <a:prstGeom prst="rect">
              <a:avLst/>
            </a:prstGeom>
          </p:spPr>
        </p:pic>
        <p:grpSp>
          <p:nvGrpSpPr>
            <p:cNvPr id="14" name="Group 136"/>
            <p:cNvGrpSpPr/>
            <p:nvPr/>
          </p:nvGrpSpPr>
          <p:grpSpPr>
            <a:xfrm>
              <a:off x="6987540" y="3429000"/>
              <a:ext cx="1356360" cy="1152962"/>
              <a:chOff x="5989320" y="2527498"/>
              <a:chExt cx="1356360" cy="115296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89320" y="3253740"/>
                <a:ext cx="1356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B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8"/>
          <p:cNvGrpSpPr/>
          <p:nvPr/>
        </p:nvGrpSpPr>
        <p:grpSpPr>
          <a:xfrm>
            <a:off x="6199200" y="4876800"/>
            <a:ext cx="1371600" cy="1152962"/>
            <a:chOff x="5989320" y="2527498"/>
            <a:chExt cx="1371600" cy="1152962"/>
          </a:xfrm>
        </p:grpSpPr>
        <p:sp>
          <p:nvSpPr>
            <p:cNvPr id="153" name="Rounded Rectangle 152"/>
            <p:cNvSpPr/>
            <p:nvPr/>
          </p:nvSpPr>
          <p:spPr>
            <a:xfrm>
              <a:off x="6020706" y="2527498"/>
              <a:ext cx="1224000" cy="1152962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89320" y="325374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C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6" name="Picture 85" descr="bonecos.jpg"/>
          <p:cNvPicPr>
            <a:picLocks noChangeAspect="1"/>
          </p:cNvPicPr>
          <p:nvPr/>
        </p:nvPicPr>
        <p:blipFill>
          <a:blip r:embed="rId3" cstate="print"/>
          <a:srcRect l="16607" t="60072" r="66607" b="20643"/>
          <a:stretch>
            <a:fillRect/>
          </a:stretch>
        </p:blipFill>
        <p:spPr>
          <a:xfrm>
            <a:off x="5635082" y="3612424"/>
            <a:ext cx="563999" cy="540000"/>
          </a:xfrm>
          <a:prstGeom prst="rect">
            <a:avLst/>
          </a:prstGeom>
        </p:spPr>
      </p:pic>
      <p:pic>
        <p:nvPicPr>
          <p:cNvPr id="97" name="Picture 96" descr="bonecos.jpg"/>
          <p:cNvPicPr>
            <a:picLocks noChangeAspect="1"/>
          </p:cNvPicPr>
          <p:nvPr/>
        </p:nvPicPr>
        <p:blipFill>
          <a:blip r:embed="rId3" cstate="print"/>
          <a:srcRect l="50000" t="80000" r="33393" b="286"/>
          <a:stretch>
            <a:fillRect/>
          </a:stretch>
        </p:blipFill>
        <p:spPr>
          <a:xfrm>
            <a:off x="6605451" y="5090160"/>
            <a:ext cx="545873" cy="540000"/>
          </a:xfrm>
          <a:prstGeom prst="rect">
            <a:avLst/>
          </a:prstGeom>
        </p:spPr>
      </p:pic>
      <p:pic>
        <p:nvPicPr>
          <p:cNvPr id="78" name="Picture 77" descr="bom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1268" y="3869328"/>
            <a:ext cx="432000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3" name="Curved Connector 102"/>
          <p:cNvCxnSpPr>
            <a:stCxn id="86" idx="1"/>
            <a:endCxn id="78" idx="3"/>
          </p:cNvCxnSpPr>
          <p:nvPr/>
        </p:nvCxnSpPr>
        <p:spPr>
          <a:xfrm rot="10800000" flipV="1">
            <a:off x="4413268" y="3882424"/>
            <a:ext cx="1221814" cy="202904"/>
          </a:xfrm>
          <a:prstGeom prst="curvedConnector3">
            <a:avLst>
              <a:gd name="adj1" fmla="val 60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7" name="Picture 136" descr="card.jpg"/>
          <p:cNvPicPr>
            <a:picLocks noChangeAspect="1"/>
          </p:cNvPicPr>
          <p:nvPr/>
        </p:nvPicPr>
        <p:blipFill>
          <a:blip r:embed="rId5" cstate="print"/>
          <a:srcRect l="7547" t="9896" r="4826" b="3312"/>
          <a:stretch>
            <a:fillRect/>
          </a:stretch>
        </p:blipFill>
        <p:spPr>
          <a:xfrm>
            <a:off x="2806337" y="4569823"/>
            <a:ext cx="682262" cy="432000"/>
          </a:xfrm>
          <a:prstGeom prst="rect">
            <a:avLst/>
          </a:prstGeom>
        </p:spPr>
      </p:pic>
      <p:cxnSp>
        <p:nvCxnSpPr>
          <p:cNvPr id="145" name="Curved Connector 144"/>
          <p:cNvCxnSpPr>
            <a:stCxn id="137" idx="3"/>
            <a:endCxn id="97" idx="1"/>
          </p:cNvCxnSpPr>
          <p:nvPr/>
        </p:nvCxnSpPr>
        <p:spPr>
          <a:xfrm>
            <a:off x="3488599" y="4785823"/>
            <a:ext cx="3116852" cy="574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592800" y="5462820"/>
            <a:ext cx="2217420" cy="5107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Confidentiality</a:t>
            </a:r>
            <a:endParaRPr 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593465" y="3047280"/>
            <a:ext cx="2217420" cy="5107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Integrity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5" y="155122"/>
            <a:ext cx="7589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&lt;script&gt;: </a:t>
            </a:r>
            <a:r>
              <a:rPr lang="en-US" sz="3200" dirty="0" smtClean="0">
                <a:latin typeface="Tw Cen MT" pitchFamily="34" charset="0"/>
              </a:rPr>
              <a:t>Security Vulnerabilities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3265" y="1876693"/>
            <a:ext cx="5417820" cy="9194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External  gadgets represent real threats to existing </a:t>
            </a:r>
            <a:r>
              <a:rPr lang="en-US" sz="2400" b="1" dirty="0" err="1" smtClean="0"/>
              <a:t>mashups</a:t>
            </a:r>
            <a:r>
              <a:rPr lang="en-US" sz="2400" b="1" dirty="0" smtClean="0"/>
              <a:t>!!!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73752" y="3140261"/>
            <a:ext cx="5486399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“Readers  of the New York Times were greeted with by an animated image of a fake virus scan”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328" y="4774221"/>
            <a:ext cx="5523052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“Members of Facebook were presented with ads deceptively portraying private images of their family and friends”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4319" y="3865944"/>
            <a:ext cx="1134319" cy="8681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3216" y="4027990"/>
            <a:ext cx="89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2009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11617" y="2736167"/>
            <a:ext cx="5409324" cy="2327324"/>
            <a:chOff x="2111617" y="2736167"/>
            <a:chExt cx="5409324" cy="2327324"/>
          </a:xfrm>
        </p:grpSpPr>
        <p:sp>
          <p:nvSpPr>
            <p:cNvPr id="12" name="Explosion 1 11"/>
            <p:cNvSpPr/>
            <p:nvPr/>
          </p:nvSpPr>
          <p:spPr>
            <a:xfrm>
              <a:off x="2111617" y="2736167"/>
              <a:ext cx="5409324" cy="2327324"/>
            </a:xfrm>
            <a:prstGeom prst="irregularSeal1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8600" y="3576288"/>
              <a:ext cx="3502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These threats are 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real!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001128" y="960121"/>
            <a:ext cx="5919864" cy="3554729"/>
            <a:chOff x="2038508" y="2743651"/>
            <a:chExt cx="5409324" cy="2327324"/>
          </a:xfrm>
        </p:grpSpPr>
        <p:sp>
          <p:nvSpPr>
            <p:cNvPr id="18" name="Explosion 1 11"/>
            <p:cNvSpPr/>
            <p:nvPr/>
          </p:nvSpPr>
          <p:spPr>
            <a:xfrm>
              <a:off x="2038508" y="2743651"/>
              <a:ext cx="5409324" cy="2327324"/>
            </a:xfrm>
            <a:prstGeom prst="irregularSeal1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2905490" y="3576289"/>
              <a:ext cx="3502210" cy="78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gadgets </a:t>
              </a:r>
              <a:r>
                <a:rPr lang="pt-PT" sz="24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cannot</a:t>
              </a:r>
              <a:r>
                <a:rPr lang="pt-PT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be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trusted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 </a:t>
              </a:r>
              <a:r>
                <a:rPr lang="pt-PT" sz="24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r>
                <a:rPr lang="pt-PT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sensitive</a:t>
              </a:r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mashups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444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&lt;</a:t>
            </a:r>
            <a:r>
              <a:rPr lang="en-US" sz="4400" dirty="0" err="1" smtClean="0">
                <a:latin typeface="Tw Cen MT" pitchFamily="34" charset="0"/>
              </a:rPr>
              <a:t>iframe</a:t>
            </a:r>
            <a:r>
              <a:rPr lang="en-US" sz="4400" dirty="0" smtClean="0">
                <a:latin typeface="Tw Cen MT" pitchFamily="34" charset="0"/>
              </a:rPr>
              <a:t>&gt; and </a:t>
            </a:r>
            <a:r>
              <a:rPr lang="en-US" sz="4400" dirty="0" err="1" smtClean="0">
                <a:latin typeface="Tw Cen MT" pitchFamily="34" charset="0"/>
              </a:rPr>
              <a:t>PostMessage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0946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0120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900000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85"/>
          <p:cNvGrpSpPr/>
          <p:nvPr/>
        </p:nvGrpSpPr>
        <p:grpSpPr>
          <a:xfrm>
            <a:off x="5106075" y="3164619"/>
            <a:ext cx="1338482" cy="1536854"/>
            <a:chOff x="1092425" y="1602856"/>
            <a:chExt cx="1338482" cy="1536854"/>
          </a:xfrm>
        </p:grpSpPr>
        <p:sp>
          <p:nvSpPr>
            <p:cNvPr id="97" name="Rounded Rectangle 96"/>
            <p:cNvSpPr/>
            <p:nvPr/>
          </p:nvSpPr>
          <p:spPr>
            <a:xfrm>
              <a:off x="1092425" y="1699327"/>
              <a:ext cx="1310910" cy="144038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bonecos.jpg"/>
            <p:cNvPicPr>
              <a:picLocks noChangeAspect="1"/>
            </p:cNvPicPr>
            <p:nvPr/>
          </p:nvPicPr>
          <p:blipFill>
            <a:blip r:embed="rId3" cstate="print"/>
            <a:srcRect l="83571" b="80643"/>
            <a:stretch>
              <a:fillRect/>
            </a:stretch>
          </p:blipFill>
          <p:spPr>
            <a:xfrm>
              <a:off x="1353433" y="1982135"/>
              <a:ext cx="549964" cy="540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120267" y="2722044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rot="16200000">
              <a:off x="1499247" y="2008595"/>
              <a:ext cx="1211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57"/>
          <p:cNvGrpSpPr/>
          <p:nvPr/>
        </p:nvGrpSpPr>
        <p:grpSpPr>
          <a:xfrm>
            <a:off x="6941618" y="3195639"/>
            <a:ext cx="1338482" cy="1536854"/>
            <a:chOff x="6941618" y="3195639"/>
            <a:chExt cx="1338482" cy="1536854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200000" y="3574800"/>
              <a:ext cx="540000" cy="540000"/>
            </a:xfrm>
            <a:prstGeom prst="rect">
              <a:avLst/>
            </a:prstGeom>
          </p:spPr>
        </p:pic>
        <p:grpSp>
          <p:nvGrpSpPr>
            <p:cNvPr id="12" name="Group 145"/>
            <p:cNvGrpSpPr/>
            <p:nvPr/>
          </p:nvGrpSpPr>
          <p:grpSpPr>
            <a:xfrm>
              <a:off x="6941618" y="3195639"/>
              <a:ext cx="1338482" cy="1536854"/>
              <a:chOff x="1092425" y="1602856"/>
              <a:chExt cx="1338482" cy="1536854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1092425" y="1699327"/>
                <a:ext cx="1310910" cy="144038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0267" y="2722044"/>
                <a:ext cx="1310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A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1499247" y="2008595"/>
                <a:ext cx="1211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&lt;script&gt;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" name="Group 159"/>
          <p:cNvGrpSpPr/>
          <p:nvPr/>
        </p:nvGrpSpPr>
        <p:grpSpPr>
          <a:xfrm>
            <a:off x="5701564" y="1692251"/>
            <a:ext cx="1981976" cy="1317880"/>
            <a:chOff x="6037230" y="1622803"/>
            <a:chExt cx="1981976" cy="1317880"/>
          </a:xfrm>
        </p:grpSpPr>
        <p:grpSp>
          <p:nvGrpSpPr>
            <p:cNvPr id="15" name="Group 136"/>
            <p:cNvGrpSpPr/>
            <p:nvPr/>
          </p:nvGrpSpPr>
          <p:grpSpPr>
            <a:xfrm>
              <a:off x="6037230" y="1622803"/>
              <a:ext cx="1975756" cy="1317880"/>
              <a:chOff x="4171950" y="2111121"/>
              <a:chExt cx="1952512" cy="1317880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0" name="Picture 139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434421" y="2702596"/>
                <a:ext cx="545807" cy="54000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71950" y="2212521"/>
                <a:ext cx="1952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6814365" y="2266192"/>
              <a:ext cx="1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80"/>
          <p:cNvGrpSpPr/>
          <p:nvPr/>
        </p:nvGrpSpPr>
        <p:grpSpPr>
          <a:xfrm>
            <a:off x="5178504" y="4886292"/>
            <a:ext cx="2847373" cy="1493135"/>
            <a:chOff x="3546474" y="4735821"/>
            <a:chExt cx="2847373" cy="1493135"/>
          </a:xfrm>
        </p:grpSpPr>
        <p:sp>
          <p:nvSpPr>
            <p:cNvPr id="116" name="Rounded Rectangle 115"/>
            <p:cNvSpPr/>
            <p:nvPr/>
          </p:nvSpPr>
          <p:spPr>
            <a:xfrm>
              <a:off x="3546474" y="4735821"/>
              <a:ext cx="2847373" cy="14931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55"/>
            <p:cNvGrpSpPr/>
            <p:nvPr/>
          </p:nvGrpSpPr>
          <p:grpSpPr>
            <a:xfrm>
              <a:off x="3722378" y="4864823"/>
              <a:ext cx="1371600" cy="1152962"/>
              <a:chOff x="6187440" y="4876800"/>
              <a:chExt cx="1371600" cy="1152962"/>
            </a:xfrm>
          </p:grpSpPr>
          <p:pic>
            <p:nvPicPr>
              <p:cNvPr id="152" name="Picture 15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18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5" name="TextBox 134"/>
            <p:cNvSpPr txBox="1"/>
            <p:nvPr/>
          </p:nvSpPr>
          <p:spPr>
            <a:xfrm>
              <a:off x="5045367" y="4864070"/>
              <a:ext cx="132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179"/>
            <p:cNvGrpSpPr/>
            <p:nvPr/>
          </p:nvGrpSpPr>
          <p:grpSpPr>
            <a:xfrm>
              <a:off x="5339062" y="5320014"/>
              <a:ext cx="716136" cy="714834"/>
              <a:chOff x="5281912" y="5217144"/>
              <a:chExt cx="716136" cy="714834"/>
            </a:xfrm>
          </p:grpSpPr>
          <p:sp>
            <p:nvSpPr>
              <p:cNvPr id="145" name="Oval 144"/>
              <p:cNvSpPr/>
              <p:nvPr/>
            </p:nvSpPr>
            <p:spPr>
              <a:xfrm flipH="1">
                <a:off x="5563611" y="5217144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flipH="1">
                <a:off x="5569350" y="5515337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flipH="1">
                <a:off x="5281912" y="551726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 flipH="1">
                <a:off x="5859151" y="551562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flipH="1">
                <a:off x="5407305" y="5793128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 flipH="1">
                <a:off x="5750734" y="5796940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45" idx="4"/>
                <a:endCxn id="156" idx="0"/>
              </p:cNvCxnSpPr>
              <p:nvPr/>
            </p:nvCxnSpPr>
            <p:spPr>
              <a:xfrm>
                <a:off x="5633059" y="5352182"/>
                <a:ext cx="5739" cy="16315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45" idx="4"/>
                <a:endCxn id="161" idx="0"/>
              </p:cNvCxnSpPr>
              <p:nvPr/>
            </p:nvCxnSpPr>
            <p:spPr>
              <a:xfrm flipH="1">
                <a:off x="5351360" y="5352182"/>
                <a:ext cx="281699" cy="1650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45" idx="4"/>
                <a:endCxn id="162" idx="0"/>
              </p:cNvCxnSpPr>
              <p:nvPr/>
            </p:nvCxnSpPr>
            <p:spPr>
              <a:xfrm>
                <a:off x="5633059" y="5352182"/>
                <a:ext cx="295540" cy="16344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56" idx="4"/>
                <a:endCxn id="163" idx="0"/>
              </p:cNvCxnSpPr>
              <p:nvPr/>
            </p:nvCxnSpPr>
            <p:spPr>
              <a:xfrm flipH="1">
                <a:off x="5476753" y="5650375"/>
                <a:ext cx="162045" cy="142753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6" idx="4"/>
                <a:endCxn id="164" idx="0"/>
              </p:cNvCxnSpPr>
              <p:nvPr/>
            </p:nvCxnSpPr>
            <p:spPr>
              <a:xfrm>
                <a:off x="5638798" y="5650375"/>
                <a:ext cx="181384" cy="14656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" name="Straight Arrow Connector 141"/>
          <p:cNvCxnSpPr/>
          <p:nvPr/>
        </p:nvCxnSpPr>
        <p:spPr>
          <a:xfrm flipH="1">
            <a:off x="6573552" y="3044855"/>
            <a:ext cx="8904" cy="1851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6761545" y="3012060"/>
            <a:ext cx="8904" cy="18512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301638" y="2858948"/>
            <a:ext cx="2801074" cy="706056"/>
            <a:chOff x="3301638" y="2858948"/>
            <a:chExt cx="2801074" cy="706056"/>
          </a:xfrm>
        </p:grpSpPr>
        <p:sp>
          <p:nvSpPr>
            <p:cNvPr id="157" name="Oval Callout 156"/>
            <p:cNvSpPr/>
            <p:nvPr/>
          </p:nvSpPr>
          <p:spPr>
            <a:xfrm>
              <a:off x="3301638" y="2858948"/>
              <a:ext cx="2801074" cy="706056"/>
            </a:xfrm>
            <a:prstGeom prst="wedgeEllipseCallout">
              <a:avLst>
                <a:gd name="adj1" fmla="val 70489"/>
                <a:gd name="adj2" fmla="val 56378"/>
              </a:avLst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46027" y="2963119"/>
              <a:ext cx="241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PostMessage</a:t>
              </a:r>
              <a:endParaRPr lang="en-US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264493" y="3814060"/>
            <a:ext cx="3854370" cy="891250"/>
            <a:chOff x="1264493" y="3814060"/>
            <a:chExt cx="3854370" cy="891250"/>
          </a:xfrm>
        </p:grpSpPr>
        <p:sp>
          <p:nvSpPr>
            <p:cNvPr id="174" name="Oval Callout 173"/>
            <p:cNvSpPr/>
            <p:nvPr/>
          </p:nvSpPr>
          <p:spPr>
            <a:xfrm>
              <a:off x="1264493" y="3814060"/>
              <a:ext cx="3854370" cy="891250"/>
            </a:xfrm>
            <a:prstGeom prst="wedgeEllipseCallout">
              <a:avLst>
                <a:gd name="adj1" fmla="val 22109"/>
                <a:gd name="adj2" fmla="val -9431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553861" y="3925747"/>
              <a:ext cx="314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Only strings can be passed between frames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70383" y="1718168"/>
            <a:ext cx="357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1134320" y="1666753"/>
            <a:ext cx="3854370" cy="891250"/>
            <a:chOff x="682907" y="1770925"/>
            <a:chExt cx="3854370" cy="891250"/>
          </a:xfrm>
        </p:grpSpPr>
        <p:sp>
          <p:nvSpPr>
            <p:cNvPr id="172" name="Oval Callout 171"/>
            <p:cNvSpPr/>
            <p:nvPr/>
          </p:nvSpPr>
          <p:spPr>
            <a:xfrm>
              <a:off x="682907" y="1770925"/>
              <a:ext cx="3854370" cy="891250"/>
            </a:xfrm>
            <a:prstGeom prst="wedgeEllipseCallout">
              <a:avLst>
                <a:gd name="adj1" fmla="val 43131"/>
                <a:gd name="adj2" fmla="val 9399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169043" y="1886673"/>
              <a:ext cx="314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Interframe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communication is asynchronous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12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solidFill>
                  <a:prstClr val="black"/>
                </a:solidFill>
                <a:latin typeface="Tw Cen MT" pitchFamily="34" charset="0"/>
              </a:rPr>
              <a:t>Same Origin Policy</a:t>
            </a:r>
            <a:endParaRPr lang="en-US" sz="4400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902" y="1491523"/>
            <a:ext cx="7517946" cy="49419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32808" y="1763486"/>
            <a:ext cx="6662056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 script cannot read the content of a document from a different </a:t>
            </a:r>
            <a:r>
              <a:rPr lang="pt-PT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ORIGIN </a:t>
            </a:r>
            <a:r>
              <a:rPr lang="pt-PT" b="1" dirty="0" smtClean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than the page that contains the script  </a:t>
            </a:r>
            <a:endParaRPr lang="en-US" b="1" dirty="0">
              <a:solidFill>
                <a:srgbClr val="9BBB59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08"/>
          <p:cNvGrpSpPr/>
          <p:nvPr/>
        </p:nvGrpSpPr>
        <p:grpSpPr>
          <a:xfrm>
            <a:off x="1447620" y="2876005"/>
            <a:ext cx="2837542" cy="3167744"/>
            <a:chOff x="1546680" y="506185"/>
            <a:chExt cx="2837542" cy="3167744"/>
          </a:xfrm>
        </p:grpSpPr>
        <p:sp>
          <p:nvSpPr>
            <p:cNvPr id="110" name="Rounded Rectangle 109"/>
            <p:cNvSpPr/>
            <p:nvPr/>
          </p:nvSpPr>
          <p:spPr>
            <a:xfrm>
              <a:off x="1546680" y="506185"/>
              <a:ext cx="2837542" cy="316774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9870" y="1140767"/>
              <a:ext cx="1578838" cy="2119651"/>
              <a:chOff x="1224500" y="2735249"/>
              <a:chExt cx="2624215" cy="3532508"/>
            </a:xfrm>
          </p:grpSpPr>
          <p:sp>
            <p:nvSpPr>
              <p:cNvPr id="124" name="Rounded Rectangle 3"/>
              <p:cNvSpPr/>
              <p:nvPr/>
            </p:nvSpPr>
            <p:spPr>
              <a:xfrm>
                <a:off x="1224500" y="2735249"/>
                <a:ext cx="2624215" cy="353250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Group 48"/>
              <p:cNvGrpSpPr/>
              <p:nvPr/>
            </p:nvGrpSpPr>
            <p:grpSpPr>
              <a:xfrm>
                <a:off x="1464541" y="3080426"/>
                <a:ext cx="2142000" cy="2844000"/>
                <a:chOff x="900000" y="2520000"/>
                <a:chExt cx="2142000" cy="2844000"/>
              </a:xfrm>
            </p:grpSpPr>
            <p:sp>
              <p:nvSpPr>
                <p:cNvPr id="128" name="Oval 6"/>
                <p:cNvSpPr/>
                <p:nvPr/>
              </p:nvSpPr>
              <p:spPr>
                <a:xfrm rot="10800000">
                  <a:off x="1440000" y="252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Oval 7"/>
                <p:cNvSpPr/>
                <p:nvPr/>
              </p:nvSpPr>
              <p:spPr>
                <a:xfrm rot="10800000">
                  <a:off x="900000" y="3168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Oval 8"/>
                <p:cNvSpPr/>
                <p:nvPr/>
              </p:nvSpPr>
              <p:spPr>
                <a:xfrm rot="10800000">
                  <a:off x="1440000" y="3168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Oval 9"/>
                <p:cNvSpPr/>
                <p:nvPr/>
              </p:nvSpPr>
              <p:spPr>
                <a:xfrm rot="10800000">
                  <a:off x="1980000" y="3168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2" name="Straight Arrow Connector 10"/>
                <p:cNvCxnSpPr/>
                <p:nvPr/>
              </p:nvCxnSpPr>
              <p:spPr>
                <a:xfrm flipH="1">
                  <a:off x="1026000" y="2772000"/>
                  <a:ext cx="54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1"/>
                <p:cNvCxnSpPr/>
                <p:nvPr/>
              </p:nvCxnSpPr>
              <p:spPr>
                <a:xfrm>
                  <a:off x="1566000" y="2772000"/>
                  <a:ext cx="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2"/>
                <p:cNvCxnSpPr>
                  <a:endCxn id="129" idx="4"/>
                </p:cNvCxnSpPr>
                <p:nvPr/>
              </p:nvCxnSpPr>
              <p:spPr>
                <a:xfrm>
                  <a:off x="1566000" y="2772000"/>
                  <a:ext cx="54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"/>
                <p:cNvSpPr/>
                <p:nvPr/>
              </p:nvSpPr>
              <p:spPr>
                <a:xfrm rot="10800000">
                  <a:off x="1710000" y="3816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Oval 14"/>
                <p:cNvSpPr/>
                <p:nvPr/>
              </p:nvSpPr>
              <p:spPr>
                <a:xfrm rot="10800000">
                  <a:off x="2790000" y="3816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Oval 15"/>
                <p:cNvSpPr/>
                <p:nvPr/>
              </p:nvSpPr>
              <p:spPr>
                <a:xfrm rot="10800000">
                  <a:off x="1170000" y="3816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Oval 16"/>
                <p:cNvSpPr/>
                <p:nvPr/>
              </p:nvSpPr>
              <p:spPr>
                <a:xfrm rot="10800000">
                  <a:off x="2250000" y="3816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41" name="Straight Arrow Connector 17"/>
                <p:cNvCxnSpPr>
                  <a:stCxn id="129" idx="0"/>
                  <a:endCxn id="136" idx="4"/>
                </p:cNvCxnSpPr>
                <p:nvPr/>
              </p:nvCxnSpPr>
              <p:spPr>
                <a:xfrm flipH="1">
                  <a:off x="1296000" y="3420000"/>
                  <a:ext cx="81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8"/>
                <p:cNvCxnSpPr>
                  <a:endCxn id="132" idx="4"/>
                </p:cNvCxnSpPr>
                <p:nvPr/>
              </p:nvCxnSpPr>
              <p:spPr>
                <a:xfrm flipH="1">
                  <a:off x="1836000" y="3429000"/>
                  <a:ext cx="271096" cy="387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9"/>
                <p:cNvCxnSpPr>
                  <a:stCxn id="129" idx="0"/>
                  <a:endCxn id="137" idx="4"/>
                </p:cNvCxnSpPr>
                <p:nvPr/>
              </p:nvCxnSpPr>
              <p:spPr>
                <a:xfrm>
                  <a:off x="2106000" y="3420000"/>
                  <a:ext cx="27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20"/>
                <p:cNvCxnSpPr>
                  <a:stCxn id="129" idx="0"/>
                  <a:endCxn id="134" idx="4"/>
                </p:cNvCxnSpPr>
                <p:nvPr/>
              </p:nvCxnSpPr>
              <p:spPr>
                <a:xfrm>
                  <a:off x="2106000" y="3420000"/>
                  <a:ext cx="81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21"/>
                <p:cNvSpPr/>
                <p:nvPr/>
              </p:nvSpPr>
              <p:spPr>
                <a:xfrm rot="10800000">
                  <a:off x="900000" y="4464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Oval 22"/>
                <p:cNvSpPr/>
                <p:nvPr/>
              </p:nvSpPr>
              <p:spPr>
                <a:xfrm rot="10800000">
                  <a:off x="1440000" y="4464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47" name="Straight Arrow Connector 23"/>
                <p:cNvCxnSpPr>
                  <a:stCxn id="136" idx="0"/>
                  <a:endCxn id="141" idx="4"/>
                </p:cNvCxnSpPr>
                <p:nvPr/>
              </p:nvCxnSpPr>
              <p:spPr>
                <a:xfrm flipH="1">
                  <a:off x="1026000" y="4068000"/>
                  <a:ext cx="27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24"/>
                <p:cNvCxnSpPr>
                  <a:stCxn id="136" idx="0"/>
                  <a:endCxn id="142" idx="4"/>
                </p:cNvCxnSpPr>
                <p:nvPr/>
              </p:nvCxnSpPr>
              <p:spPr>
                <a:xfrm>
                  <a:off x="1296000" y="4068000"/>
                  <a:ext cx="27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25"/>
                <p:cNvSpPr/>
                <p:nvPr/>
              </p:nvSpPr>
              <p:spPr>
                <a:xfrm rot="10800000">
                  <a:off x="1980000" y="4464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Oval 26"/>
                <p:cNvSpPr/>
                <p:nvPr/>
              </p:nvSpPr>
              <p:spPr>
                <a:xfrm rot="10800000">
                  <a:off x="2520000" y="4464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51" name="Straight Arrow Connector 27"/>
                <p:cNvCxnSpPr>
                  <a:stCxn id="137" idx="0"/>
                  <a:endCxn id="145" idx="4"/>
                </p:cNvCxnSpPr>
                <p:nvPr/>
              </p:nvCxnSpPr>
              <p:spPr>
                <a:xfrm flipH="1">
                  <a:off x="2106000" y="4068000"/>
                  <a:ext cx="27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28"/>
                <p:cNvCxnSpPr>
                  <a:stCxn id="137" idx="0"/>
                  <a:endCxn id="146" idx="4"/>
                </p:cNvCxnSpPr>
                <p:nvPr/>
              </p:nvCxnSpPr>
              <p:spPr>
                <a:xfrm>
                  <a:off x="2376000" y="4068000"/>
                  <a:ext cx="27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29"/>
                <p:cNvSpPr/>
                <p:nvPr/>
              </p:nvSpPr>
              <p:spPr>
                <a:xfrm rot="10800000">
                  <a:off x="1980000" y="5112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Oval 30"/>
                <p:cNvSpPr/>
                <p:nvPr/>
              </p:nvSpPr>
              <p:spPr>
                <a:xfrm rot="10800000">
                  <a:off x="900000" y="5112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Oval 31"/>
                <p:cNvSpPr/>
                <p:nvPr/>
              </p:nvSpPr>
              <p:spPr>
                <a:xfrm rot="10800000">
                  <a:off x="1440000" y="5112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56" name="Straight Arrow Connector 32"/>
                <p:cNvCxnSpPr>
                  <a:stCxn id="142" idx="0"/>
                  <a:endCxn id="150" idx="4"/>
                </p:cNvCxnSpPr>
                <p:nvPr/>
              </p:nvCxnSpPr>
              <p:spPr>
                <a:xfrm flipH="1">
                  <a:off x="1026000" y="4716000"/>
                  <a:ext cx="54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33"/>
                <p:cNvCxnSpPr>
                  <a:stCxn id="142" idx="0"/>
                  <a:endCxn id="151" idx="4"/>
                </p:cNvCxnSpPr>
                <p:nvPr/>
              </p:nvCxnSpPr>
              <p:spPr>
                <a:xfrm>
                  <a:off x="1566000" y="4716000"/>
                  <a:ext cx="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34"/>
                <p:cNvCxnSpPr>
                  <a:stCxn id="142" idx="0"/>
                  <a:endCxn id="149" idx="4"/>
                </p:cNvCxnSpPr>
                <p:nvPr/>
              </p:nvCxnSpPr>
              <p:spPr>
                <a:xfrm>
                  <a:off x="1566000" y="4716000"/>
                  <a:ext cx="54000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35"/>
                <p:cNvSpPr/>
                <p:nvPr/>
              </p:nvSpPr>
              <p:spPr>
                <a:xfrm rot="10800000">
                  <a:off x="2520000" y="5112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60" name="Straight Arrow Connector 36"/>
                <p:cNvCxnSpPr>
                  <a:stCxn id="146" idx="0"/>
                  <a:endCxn id="155" idx="4"/>
                </p:cNvCxnSpPr>
                <p:nvPr/>
              </p:nvCxnSpPr>
              <p:spPr>
                <a:xfrm>
                  <a:off x="2646000" y="4716000"/>
                  <a:ext cx="0" cy="396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2396793" y="2775005"/>
                <a:ext cx="1300562" cy="71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200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dom</a:t>
                </a:r>
                <a:endParaRPr lang="en-US" sz="22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1627329" y="668199"/>
              <a:ext cx="18279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200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page</a:t>
              </a:r>
              <a:r>
                <a:rPr lang="pt-PT" sz="2200" b="1" dirty="0" smtClean="0">
                  <a:solidFill>
                    <a:srgbClr val="9BBB59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pt-PT" sz="2200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.html</a:t>
              </a:r>
              <a:endPara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46789" y="3285155"/>
              <a:ext cx="198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src: www.</a:t>
              </a:r>
              <a:r>
                <a:rPr lang="pt-PT" b="1" dirty="0" smtClean="0">
                  <a:solidFill>
                    <a:srgbClr val="9BBB59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pt-PT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.com </a:t>
              </a:r>
              <a:endPara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138"/>
            <p:cNvGrpSpPr/>
            <p:nvPr/>
          </p:nvGrpSpPr>
          <p:grpSpPr>
            <a:xfrm>
              <a:off x="3348000" y="1371600"/>
              <a:ext cx="900000" cy="731143"/>
              <a:chOff x="6120000" y="4739640"/>
              <a:chExt cx="900000" cy="731143"/>
            </a:xfrm>
          </p:grpSpPr>
          <p:grpSp>
            <p:nvGrpSpPr>
              <p:cNvPr id="7" name="Group 132"/>
              <p:cNvGrpSpPr/>
              <p:nvPr/>
            </p:nvGrpSpPr>
            <p:grpSpPr>
              <a:xfrm>
                <a:off x="6120000" y="4739640"/>
                <a:ext cx="900000" cy="731143"/>
                <a:chOff x="6120000" y="4739640"/>
                <a:chExt cx="900000" cy="731143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6120000" y="4739640"/>
                  <a:ext cx="900000" cy="73114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120000" y="4752000"/>
                  <a:ext cx="9000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b="1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Integrator</a:t>
                  </a:r>
                  <a:endParaRPr lang="en-US" sz="12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121" name="Picture 120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6404400" y="5040464"/>
                <a:ext cx="332290" cy="324022"/>
              </a:xfrm>
              <a:prstGeom prst="rect">
                <a:avLst/>
              </a:prstGeom>
            </p:spPr>
          </p:pic>
        </p:grpSp>
        <p:grpSp>
          <p:nvGrpSpPr>
            <p:cNvPr id="9" name="Group 143"/>
            <p:cNvGrpSpPr/>
            <p:nvPr/>
          </p:nvGrpSpPr>
          <p:grpSpPr>
            <a:xfrm>
              <a:off x="3348000" y="2392680"/>
              <a:ext cx="900000" cy="738103"/>
              <a:chOff x="6120000" y="4732680"/>
              <a:chExt cx="900000" cy="738103"/>
            </a:xfrm>
          </p:grpSpPr>
          <p:grpSp>
            <p:nvGrpSpPr>
              <p:cNvPr id="10" name="Group 132"/>
              <p:cNvGrpSpPr/>
              <p:nvPr/>
            </p:nvGrpSpPr>
            <p:grpSpPr>
              <a:xfrm>
                <a:off x="6120000" y="4732680"/>
                <a:ext cx="900000" cy="738103"/>
                <a:chOff x="6120000" y="4732680"/>
                <a:chExt cx="900000" cy="738103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6120000" y="4732680"/>
                  <a:ext cx="900000" cy="73810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0000" y="4752000"/>
                  <a:ext cx="9000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b="1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Gadget I</a:t>
                  </a:r>
                  <a:endParaRPr lang="en-US" sz="12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117" name="Picture 116" descr="bonecos.jpg"/>
              <p:cNvPicPr>
                <a:picLocks noChangeAspect="1"/>
              </p:cNvPicPr>
              <p:nvPr/>
            </p:nvPicPr>
            <p:blipFill>
              <a:blip r:embed="rId4" cstate="print"/>
              <a:srcRect l="83571" b="80643"/>
              <a:stretch>
                <a:fillRect/>
              </a:stretch>
            </p:blipFill>
            <p:spPr>
              <a:xfrm>
                <a:off x="6397200" y="5024370"/>
                <a:ext cx="340196" cy="377762"/>
              </a:xfrm>
              <a:prstGeom prst="rect">
                <a:avLst/>
              </a:prstGeom>
            </p:spPr>
          </p:pic>
        </p:grpSp>
      </p:grpSp>
      <p:grpSp>
        <p:nvGrpSpPr>
          <p:cNvPr id="11" name="Group 160"/>
          <p:cNvGrpSpPr/>
          <p:nvPr/>
        </p:nvGrpSpPr>
        <p:grpSpPr>
          <a:xfrm>
            <a:off x="4888800" y="2876400"/>
            <a:ext cx="2837542" cy="3178017"/>
            <a:chOff x="4907915" y="370115"/>
            <a:chExt cx="2837542" cy="3178017"/>
          </a:xfrm>
        </p:grpSpPr>
        <p:grpSp>
          <p:nvGrpSpPr>
            <p:cNvPr id="12" name="Group 158"/>
            <p:cNvGrpSpPr/>
            <p:nvPr/>
          </p:nvGrpSpPr>
          <p:grpSpPr>
            <a:xfrm>
              <a:off x="4907915" y="370115"/>
              <a:ext cx="2837542" cy="3167744"/>
              <a:chOff x="4824640" y="446315"/>
              <a:chExt cx="2837542" cy="3167744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824640" y="446315"/>
                <a:ext cx="2837542" cy="316774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tint val="66000"/>
                      <a:satMod val="160000"/>
                    </a:schemeClr>
                  </a:gs>
                  <a:gs pos="50000">
                    <a:schemeClr val="accent3">
                      <a:tint val="44500"/>
                      <a:satMod val="160000"/>
                    </a:schemeClr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Group 2"/>
              <p:cNvGrpSpPr/>
              <p:nvPr/>
            </p:nvGrpSpPr>
            <p:grpSpPr>
              <a:xfrm>
                <a:off x="4939665" y="1113554"/>
                <a:ext cx="1578838" cy="2119651"/>
                <a:chOff x="1224500" y="2735249"/>
                <a:chExt cx="2624215" cy="3532508"/>
              </a:xfrm>
            </p:grpSpPr>
            <p:sp>
              <p:nvSpPr>
                <p:cNvPr id="175" name="Rounded Rectangle 3"/>
                <p:cNvSpPr/>
                <p:nvPr/>
              </p:nvSpPr>
              <p:spPr>
                <a:xfrm>
                  <a:off x="1224500" y="2735249"/>
                  <a:ext cx="2624215" cy="3532508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" name="Group 48"/>
                <p:cNvGrpSpPr/>
                <p:nvPr/>
              </p:nvGrpSpPr>
              <p:grpSpPr>
                <a:xfrm>
                  <a:off x="1464541" y="3080426"/>
                  <a:ext cx="2142000" cy="2844000"/>
                  <a:chOff x="900000" y="2520000"/>
                  <a:chExt cx="2142000" cy="284400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 rot="10800000">
                    <a:off x="1440000" y="2520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 rot="10800000">
                    <a:off x="900000" y="3168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 rot="10800000">
                    <a:off x="1440000" y="3168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 rot="10800000">
                    <a:off x="1980000" y="3168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82" name="Straight Arrow Connector 181"/>
                  <p:cNvCxnSpPr>
                    <a:stCxn id="178" idx="0"/>
                    <a:endCxn id="179" idx="4"/>
                  </p:cNvCxnSpPr>
                  <p:nvPr/>
                </p:nvCxnSpPr>
                <p:spPr>
                  <a:xfrm flipH="1">
                    <a:off x="1026000" y="2772000"/>
                    <a:ext cx="54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Arrow Connector 182"/>
                  <p:cNvCxnSpPr>
                    <a:stCxn id="178" idx="0"/>
                    <a:endCxn id="180" idx="4"/>
                  </p:cNvCxnSpPr>
                  <p:nvPr/>
                </p:nvCxnSpPr>
                <p:spPr>
                  <a:xfrm>
                    <a:off x="1566000" y="2772000"/>
                    <a:ext cx="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Arrow Connector 183"/>
                  <p:cNvCxnSpPr>
                    <a:stCxn id="178" idx="0"/>
                    <a:endCxn id="181" idx="4"/>
                  </p:cNvCxnSpPr>
                  <p:nvPr/>
                </p:nvCxnSpPr>
                <p:spPr>
                  <a:xfrm>
                    <a:off x="1566000" y="2772000"/>
                    <a:ext cx="54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/>
                  <p:cNvSpPr/>
                  <p:nvPr/>
                </p:nvSpPr>
                <p:spPr>
                  <a:xfrm rot="10800000">
                    <a:off x="1710000" y="3816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6" name="Oval 14"/>
                  <p:cNvSpPr/>
                  <p:nvPr/>
                </p:nvSpPr>
                <p:spPr>
                  <a:xfrm rot="10800000">
                    <a:off x="2790000" y="3816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 rot="10800000">
                    <a:off x="1170000" y="3816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 rot="10800000">
                    <a:off x="2250000" y="3816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89" name="Straight Arrow Connector 188"/>
                  <p:cNvCxnSpPr>
                    <a:stCxn id="181" idx="0"/>
                    <a:endCxn id="187" idx="4"/>
                  </p:cNvCxnSpPr>
                  <p:nvPr/>
                </p:nvCxnSpPr>
                <p:spPr>
                  <a:xfrm flipH="1">
                    <a:off x="1296000" y="3420000"/>
                    <a:ext cx="81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Arrow Connector 189"/>
                  <p:cNvCxnSpPr>
                    <a:endCxn id="185" idx="4"/>
                  </p:cNvCxnSpPr>
                  <p:nvPr/>
                </p:nvCxnSpPr>
                <p:spPr>
                  <a:xfrm flipH="1">
                    <a:off x="1836000" y="3429000"/>
                    <a:ext cx="271096" cy="387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/>
                  <p:cNvCxnSpPr>
                    <a:stCxn id="181" idx="0"/>
                    <a:endCxn id="188" idx="4"/>
                  </p:cNvCxnSpPr>
                  <p:nvPr/>
                </p:nvCxnSpPr>
                <p:spPr>
                  <a:xfrm>
                    <a:off x="2106000" y="3420000"/>
                    <a:ext cx="27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Arrow Connector 191"/>
                  <p:cNvCxnSpPr>
                    <a:stCxn id="181" idx="0"/>
                  </p:cNvCxnSpPr>
                  <p:nvPr/>
                </p:nvCxnSpPr>
                <p:spPr>
                  <a:xfrm>
                    <a:off x="2106000" y="3420000"/>
                    <a:ext cx="81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Oval 192"/>
                  <p:cNvSpPr/>
                  <p:nvPr/>
                </p:nvSpPr>
                <p:spPr>
                  <a:xfrm rot="10800000">
                    <a:off x="900000" y="4464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 rot="10800000">
                    <a:off x="1440000" y="4464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95" name="Straight Arrow Connector 194"/>
                  <p:cNvCxnSpPr>
                    <a:stCxn id="187" idx="0"/>
                    <a:endCxn id="193" idx="4"/>
                  </p:cNvCxnSpPr>
                  <p:nvPr/>
                </p:nvCxnSpPr>
                <p:spPr>
                  <a:xfrm flipH="1">
                    <a:off x="1026000" y="4068000"/>
                    <a:ext cx="27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Arrow Connector 195"/>
                  <p:cNvCxnSpPr>
                    <a:stCxn id="187" idx="0"/>
                    <a:endCxn id="194" idx="4"/>
                  </p:cNvCxnSpPr>
                  <p:nvPr/>
                </p:nvCxnSpPr>
                <p:spPr>
                  <a:xfrm>
                    <a:off x="1296000" y="4068000"/>
                    <a:ext cx="27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Oval 196"/>
                  <p:cNvSpPr/>
                  <p:nvPr/>
                </p:nvSpPr>
                <p:spPr>
                  <a:xfrm rot="10800000">
                    <a:off x="1980000" y="4464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10800000">
                    <a:off x="2520000" y="4464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99" name="Straight Arrow Connector 198"/>
                  <p:cNvCxnSpPr>
                    <a:stCxn id="188" idx="0"/>
                    <a:endCxn id="197" idx="4"/>
                  </p:cNvCxnSpPr>
                  <p:nvPr/>
                </p:nvCxnSpPr>
                <p:spPr>
                  <a:xfrm flipH="1">
                    <a:off x="2106000" y="4068000"/>
                    <a:ext cx="27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>
                    <a:stCxn id="188" idx="0"/>
                    <a:endCxn id="198" idx="4"/>
                  </p:cNvCxnSpPr>
                  <p:nvPr/>
                </p:nvCxnSpPr>
                <p:spPr>
                  <a:xfrm>
                    <a:off x="2376000" y="4068000"/>
                    <a:ext cx="27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Oval 200"/>
                  <p:cNvSpPr/>
                  <p:nvPr/>
                </p:nvSpPr>
                <p:spPr>
                  <a:xfrm rot="10800000">
                    <a:off x="1980000" y="5112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 rot="10800000">
                    <a:off x="900000" y="5112000"/>
                    <a:ext cx="252000" cy="252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203" name="Straight Arrow Connector 202"/>
                  <p:cNvCxnSpPr>
                    <a:stCxn id="194" idx="0"/>
                    <a:endCxn id="202" idx="4"/>
                  </p:cNvCxnSpPr>
                  <p:nvPr/>
                </p:nvCxnSpPr>
                <p:spPr>
                  <a:xfrm flipH="1">
                    <a:off x="1026000" y="4716000"/>
                    <a:ext cx="54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Arrow Connector 203"/>
                  <p:cNvCxnSpPr>
                    <a:stCxn id="194" idx="0"/>
                    <a:endCxn id="201" idx="4"/>
                  </p:cNvCxnSpPr>
                  <p:nvPr/>
                </p:nvCxnSpPr>
                <p:spPr>
                  <a:xfrm>
                    <a:off x="1566000" y="4716000"/>
                    <a:ext cx="540000" cy="396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2396793" y="2775005"/>
                  <a:ext cx="1300562" cy="71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200" b="1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dom</a:t>
                  </a:r>
                  <a:endParaRPr lang="en-US" sz="22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4897124" y="640986"/>
                <a:ext cx="1827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200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page</a:t>
                </a:r>
                <a:r>
                  <a:rPr lang="pt-PT" sz="2200" b="1" dirty="0">
                    <a:solidFill>
                      <a:srgbClr val="9BBB59">
                        <a:lumMod val="75000"/>
                      </a:srgbClr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pt-PT" sz="2200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.html</a:t>
                </a:r>
                <a:endParaRPr lang="en-US" sz="22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Group 153"/>
              <p:cNvGrpSpPr/>
              <p:nvPr/>
            </p:nvGrpSpPr>
            <p:grpSpPr>
              <a:xfrm>
                <a:off x="6616800" y="2293200"/>
                <a:ext cx="900000" cy="731143"/>
                <a:chOff x="6120000" y="4739640"/>
                <a:chExt cx="900000" cy="731143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6120000" y="4739640"/>
                  <a:ext cx="900000" cy="73114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6120000" y="4752000"/>
                  <a:ext cx="9000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b="1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Gadget I</a:t>
                  </a:r>
                  <a:endParaRPr lang="en-US" sz="12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174" name="Picture 173" descr="bonecos.jp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33214" t="80286" r="50000" b="429"/>
                <a:stretch>
                  <a:fillRect/>
                </a:stretch>
              </p:blipFill>
              <p:spPr>
                <a:xfrm>
                  <a:off x="6400800" y="5041719"/>
                  <a:ext cx="338400" cy="324000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54"/>
              <p:cNvGrpSpPr/>
              <p:nvPr/>
            </p:nvGrpSpPr>
            <p:grpSpPr>
              <a:xfrm>
                <a:off x="6616800" y="1339200"/>
                <a:ext cx="900000" cy="731143"/>
                <a:chOff x="5990460" y="1417320"/>
                <a:chExt cx="900000" cy="731143"/>
              </a:xfrm>
            </p:grpSpPr>
            <p:sp>
              <p:nvSpPr>
                <p:cNvPr id="169" name="Rounded Rectangle 168"/>
                <p:cNvSpPr/>
                <p:nvPr/>
              </p:nvSpPr>
              <p:spPr>
                <a:xfrm>
                  <a:off x="5990460" y="1417320"/>
                  <a:ext cx="900000" cy="73114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990460" y="1429680"/>
                  <a:ext cx="900000" cy="277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1200" b="1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Integrator</a:t>
                  </a:r>
                  <a:endParaRPr lang="en-US" sz="12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171" name="Picture 170" descr="bonecos.jpg"/>
                <p:cNvPicPr>
                  <a:picLocks noChangeAspect="1"/>
                </p:cNvPicPr>
                <p:nvPr/>
              </p:nvPicPr>
              <p:blipFill>
                <a:blip r:embed="rId6" cstate="print"/>
                <a:srcRect l="50000" t="714" r="33571" b="80429"/>
                <a:stretch>
                  <a:fillRect/>
                </a:stretch>
              </p:blipFill>
              <p:spPr>
                <a:xfrm>
                  <a:off x="6271260" y="1712323"/>
                  <a:ext cx="338727" cy="324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3" name="TextBox 162"/>
            <p:cNvSpPr txBox="1"/>
            <p:nvPr/>
          </p:nvSpPr>
          <p:spPr>
            <a:xfrm>
              <a:off x="5299589" y="3178800"/>
              <a:ext cx="198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src: www.</a:t>
              </a:r>
              <a:r>
                <a:rPr lang="pt-PT" b="1" dirty="0" smtClean="0">
                  <a:solidFill>
                    <a:srgbClr val="9BBB59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PT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.com </a:t>
              </a:r>
              <a:endPara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8" name="Shape 207"/>
          <p:cNvCxnSpPr>
            <a:stCxn id="159" idx="0"/>
            <a:endCxn id="169" idx="1"/>
          </p:cNvCxnSpPr>
          <p:nvPr/>
        </p:nvCxnSpPr>
        <p:spPr>
          <a:xfrm rot="5400000" flipH="1" flipV="1">
            <a:off x="4078644" y="2821909"/>
            <a:ext cx="1289368" cy="3915264"/>
          </a:xfrm>
          <a:prstGeom prst="curvedConnector4">
            <a:avLst>
              <a:gd name="adj1" fmla="val -17730"/>
              <a:gd name="adj2" fmla="val 41627"/>
            </a:avLst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&quot;No&quot; Symbol 208"/>
          <p:cNvSpPr/>
          <p:nvPr/>
        </p:nvSpPr>
        <p:spPr>
          <a:xfrm>
            <a:off x="4230000" y="4250327"/>
            <a:ext cx="710292" cy="710293"/>
          </a:xfrm>
          <a:prstGeom prst="noSmoking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8" name="Group 227"/>
          <p:cNvGrpSpPr/>
          <p:nvPr/>
        </p:nvGrpSpPr>
        <p:grpSpPr>
          <a:xfrm>
            <a:off x="2765695" y="4374000"/>
            <a:ext cx="5295599" cy="1462920"/>
            <a:chOff x="2765695" y="4374000"/>
            <a:chExt cx="5295599" cy="1462920"/>
          </a:xfrm>
        </p:grpSpPr>
        <p:grpSp>
          <p:nvGrpSpPr>
            <p:cNvPr id="19" name="Group 215"/>
            <p:cNvGrpSpPr/>
            <p:nvPr/>
          </p:nvGrpSpPr>
          <p:grpSpPr>
            <a:xfrm>
              <a:off x="6202800" y="4374000"/>
              <a:ext cx="1858494" cy="1414753"/>
              <a:chOff x="1243934" y="4754880"/>
              <a:chExt cx="1858494" cy="1414753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1288347" y="4754880"/>
                <a:ext cx="1814081" cy="138672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243934" y="4798420"/>
                <a:ext cx="18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Gadget I</a:t>
                </a:r>
                <a:endPara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19" name="Picture 218" descr="bonecos.jpg"/>
              <p:cNvPicPr>
                <a:picLocks noChangeAspect="1"/>
              </p:cNvPicPr>
              <p:nvPr/>
            </p:nvPicPr>
            <p:blipFill>
              <a:blip r:embed="rId5" cstate="print"/>
              <a:srcRect l="33214" t="80286" r="50000" b="429"/>
              <a:stretch>
                <a:fillRect/>
              </a:stretch>
            </p:blipFill>
            <p:spPr>
              <a:xfrm>
                <a:off x="1906443" y="5246514"/>
                <a:ext cx="630513" cy="559492"/>
              </a:xfrm>
              <a:prstGeom prst="rect">
                <a:avLst/>
              </a:prstGeom>
            </p:spPr>
          </p:pic>
          <p:sp>
            <p:nvSpPr>
              <p:cNvPr id="220" name="TextBox 219"/>
              <p:cNvSpPr txBox="1"/>
              <p:nvPr/>
            </p:nvSpPr>
            <p:spPr>
              <a:xfrm>
                <a:off x="1258537" y="5800301"/>
                <a:ext cx="18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www.</a:t>
                </a:r>
                <a:r>
                  <a:rPr lang="pt-PT" b="1" dirty="0" smtClean="0">
                    <a:solidFill>
                      <a:srgbClr val="9BBB59">
                        <a:lumMod val="75000"/>
                      </a:srgbClr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pt-PT" b="1" dirty="0" smtClean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.com </a:t>
                </a:r>
                <a:endPara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22" name="Shape 221"/>
            <p:cNvCxnSpPr>
              <a:stCxn id="159" idx="0"/>
              <a:endCxn id="217" idx="1"/>
            </p:cNvCxnSpPr>
            <p:nvPr/>
          </p:nvCxnSpPr>
          <p:spPr>
            <a:xfrm rot="5400000" flipH="1" flipV="1">
              <a:off x="4328021" y="3505034"/>
              <a:ext cx="356865" cy="3481517"/>
            </a:xfrm>
            <a:prstGeom prst="curvedConnector4">
              <a:avLst>
                <a:gd name="adj1" fmla="val -64058"/>
                <a:gd name="adj2" fmla="val 51089"/>
              </a:avLst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6" name="&quot;No&quot; Symbol 225"/>
            <p:cNvSpPr/>
            <p:nvPr/>
          </p:nvSpPr>
          <p:spPr>
            <a:xfrm>
              <a:off x="4230000" y="5126627"/>
              <a:ext cx="710292" cy="710293"/>
            </a:xfrm>
            <a:prstGeom prst="noSmoking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492701" y="2268639"/>
            <a:ext cx="3460830" cy="1319514"/>
            <a:chOff x="3492701" y="2268639"/>
            <a:chExt cx="3460830" cy="1319514"/>
          </a:xfrm>
        </p:grpSpPr>
        <p:sp>
          <p:nvSpPr>
            <p:cNvPr id="114" name="Oval Callout 113"/>
            <p:cNvSpPr/>
            <p:nvPr/>
          </p:nvSpPr>
          <p:spPr>
            <a:xfrm>
              <a:off x="3492701" y="2268639"/>
              <a:ext cx="3460830" cy="1319514"/>
            </a:xfrm>
            <a:prstGeom prst="wedgeEllipseCallout">
              <a:avLst>
                <a:gd name="adj1" fmla="val -66319"/>
                <a:gd name="adj2" fmla="val -4922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8461" y="2419108"/>
              <a:ext cx="266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Domain Name</a:t>
              </a:r>
            </a:p>
            <a:p>
              <a:pPr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App Layer Protocol </a:t>
              </a:r>
            </a:p>
            <a:p>
              <a:pPr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Port number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478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Mashup Security Problem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80"/>
            <a:ext cx="6521451" cy="5638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6625" y="2166203"/>
            <a:ext cx="3683603" cy="3589020"/>
            <a:chOff x="942372" y="2293525"/>
            <a:chExt cx="3683603" cy="3589020"/>
          </a:xfrm>
        </p:grpSpPr>
        <p:sp>
          <p:nvSpPr>
            <p:cNvPr id="98" name="Rounded Rectangle 97"/>
            <p:cNvSpPr/>
            <p:nvPr/>
          </p:nvSpPr>
          <p:spPr>
            <a:xfrm>
              <a:off x="1121241" y="2293525"/>
              <a:ext cx="3329940" cy="358902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42372" y="2303362"/>
              <a:ext cx="3683603" cy="92597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>
                  <a:latin typeface="Arial" pitchFamily="34" charset="0"/>
                  <a:cs typeface="Arial" pitchFamily="34" charset="0"/>
                </a:rPr>
                <a:t>Gadgets with the script tag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82691" y="2165878"/>
            <a:ext cx="3683603" cy="3589020"/>
            <a:chOff x="4766945" y="2293200"/>
            <a:chExt cx="3683603" cy="3589020"/>
          </a:xfrm>
        </p:grpSpPr>
        <p:sp>
          <p:nvSpPr>
            <p:cNvPr id="145" name="Rounded Rectangle 144"/>
            <p:cNvSpPr/>
            <p:nvPr/>
          </p:nvSpPr>
          <p:spPr>
            <a:xfrm>
              <a:off x="4945243" y="2293200"/>
              <a:ext cx="3329940" cy="35890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766945" y="2304000"/>
              <a:ext cx="3683603" cy="92597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>
                  <a:latin typeface="Arial" pitchFamily="34" charset="0"/>
                  <a:cs typeface="Arial" pitchFamily="34" charset="0"/>
                </a:rPr>
                <a:t>Gadgets with the iframe tag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84404" y="3607200"/>
            <a:ext cx="3607200" cy="1608979"/>
            <a:chOff x="1121691" y="3455146"/>
            <a:chExt cx="3289813" cy="1608979"/>
          </a:xfrm>
        </p:grpSpPr>
        <p:pic>
          <p:nvPicPr>
            <p:cNvPr id="1028" name="Picture 4" descr="C:\Users\jsantos\Desktop\add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224" y="4506997"/>
              <a:ext cx="557128" cy="557128"/>
            </a:xfrm>
            <a:prstGeom prst="rect">
              <a:avLst/>
            </a:prstGeom>
            <a:noFill/>
          </p:spPr>
        </p:pic>
        <p:pic>
          <p:nvPicPr>
            <p:cNvPr id="1029" name="Picture 5" descr="C:\Users\jsantos\Desktop\Ambox_Minu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1691" y="3455146"/>
              <a:ext cx="695391" cy="695391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805650" y="3565003"/>
              <a:ext cx="2604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Communication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7200" y="4602460"/>
              <a:ext cx="2604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 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69919" y="3619121"/>
            <a:ext cx="3289813" cy="1608979"/>
            <a:chOff x="1121691" y="3455146"/>
            <a:chExt cx="3289813" cy="1608979"/>
          </a:xfrm>
        </p:grpSpPr>
        <p:pic>
          <p:nvPicPr>
            <p:cNvPr id="44" name="Picture 4" descr="C:\Users\jsantos\Desktop\add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224" y="4506997"/>
              <a:ext cx="557128" cy="557128"/>
            </a:xfrm>
            <a:prstGeom prst="rect">
              <a:avLst/>
            </a:prstGeom>
            <a:noFill/>
          </p:spPr>
        </p:pic>
        <p:pic>
          <p:nvPicPr>
            <p:cNvPr id="45" name="Picture 5" descr="C:\Users\jsantos\Desktop\Ambox_Minu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1691" y="3455146"/>
              <a:ext cx="695391" cy="695391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1805650" y="3565003"/>
              <a:ext cx="2604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 Issues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07200" y="4602460"/>
              <a:ext cx="2604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Communication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41449" y="3706600"/>
            <a:ext cx="6521451" cy="900124"/>
            <a:chOff x="1441449" y="3706600"/>
            <a:chExt cx="6521451" cy="900124"/>
          </a:xfrm>
        </p:grpSpPr>
        <p:sp>
          <p:nvSpPr>
            <p:cNvPr id="48" name="Rounded Rectangle 47"/>
            <p:cNvSpPr/>
            <p:nvPr/>
          </p:nvSpPr>
          <p:spPr>
            <a:xfrm>
              <a:off x="1441449" y="3706600"/>
              <a:ext cx="6521451" cy="90012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08881" y="3738623"/>
              <a:ext cx="62850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Programmers resign security for the sake of functionality!!!</a:t>
              </a:r>
              <a:endParaRPr lang="en-US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74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w Cen MT" pitchFamily="34" charset="0"/>
              </a:rPr>
              <a:t>Mashup</a:t>
            </a:r>
            <a:r>
              <a:rPr lang="en-US" sz="4400" dirty="0" smtClean="0">
                <a:latin typeface="Tw Cen MT" pitchFamily="34" charset="0"/>
              </a:rPr>
              <a:t> Isolation: a recipe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1121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60295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0383" y="1718168"/>
            <a:ext cx="357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 rot="10800000">
            <a:off x="2560175" y="277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95" idx="0"/>
            <a:endCxn id="133" idx="4"/>
          </p:cNvCxnSpPr>
          <p:nvPr/>
        </p:nvCxnSpPr>
        <p:spPr>
          <a:xfrm>
            <a:off x="1786175" y="3659400"/>
            <a:ext cx="0" cy="376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6" idx="0"/>
            <a:endCxn id="130" idx="4"/>
          </p:cNvCxnSpPr>
          <p:nvPr/>
        </p:nvCxnSpPr>
        <p:spPr>
          <a:xfrm flipH="1">
            <a:off x="3370175" y="365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6" idx="0"/>
            <a:endCxn id="131" idx="4"/>
          </p:cNvCxnSpPr>
          <p:nvPr/>
        </p:nvCxnSpPr>
        <p:spPr>
          <a:xfrm>
            <a:off x="3586175" y="365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95" idx="4"/>
          </p:cNvCxnSpPr>
          <p:nvPr/>
        </p:nvCxnSpPr>
        <p:spPr>
          <a:xfrm flipH="1">
            <a:off x="1786175" y="3029400"/>
            <a:ext cx="90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96" idx="4"/>
          </p:cNvCxnSpPr>
          <p:nvPr/>
        </p:nvCxnSpPr>
        <p:spPr>
          <a:xfrm>
            <a:off x="2686175" y="3029400"/>
            <a:ext cx="90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5" idx="0"/>
            <a:endCxn id="132" idx="4"/>
          </p:cNvCxnSpPr>
          <p:nvPr/>
        </p:nvCxnSpPr>
        <p:spPr>
          <a:xfrm flipH="1">
            <a:off x="115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5" idx="0"/>
            <a:endCxn id="134" idx="4"/>
          </p:cNvCxnSpPr>
          <p:nvPr/>
        </p:nvCxnSpPr>
        <p:spPr>
          <a:xfrm>
            <a:off x="178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6" idx="0"/>
            <a:endCxn id="128" idx="4"/>
          </p:cNvCxnSpPr>
          <p:nvPr/>
        </p:nvCxnSpPr>
        <p:spPr>
          <a:xfrm flipH="1">
            <a:off x="295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6" idx="0"/>
            <a:endCxn id="129" idx="4"/>
          </p:cNvCxnSpPr>
          <p:nvPr/>
        </p:nvCxnSpPr>
        <p:spPr>
          <a:xfrm>
            <a:off x="358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rot="10800000">
            <a:off x="1660175" y="340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0800000">
            <a:off x="3460175" y="340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4"/>
          <p:cNvGrpSpPr/>
          <p:nvPr/>
        </p:nvGrpSpPr>
        <p:grpSpPr>
          <a:xfrm>
            <a:off x="1030175" y="4035789"/>
            <a:ext cx="1512000" cy="253611"/>
            <a:chOff x="2070000" y="1978389"/>
            <a:chExt cx="1512000" cy="253611"/>
          </a:xfrm>
        </p:grpSpPr>
        <p:sp>
          <p:nvSpPr>
            <p:cNvPr id="132" name="Oval 131"/>
            <p:cNvSpPr/>
            <p:nvPr/>
          </p:nvSpPr>
          <p:spPr>
            <a:xfrm rot="10800000">
              <a:off x="20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 rot="10800000">
              <a:off x="2700000" y="1978389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 rot="10800000">
              <a:off x="33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90"/>
          <p:cNvGrpSpPr/>
          <p:nvPr/>
        </p:nvGrpSpPr>
        <p:grpSpPr>
          <a:xfrm>
            <a:off x="2830175" y="4037400"/>
            <a:ext cx="1512000" cy="252000"/>
            <a:chOff x="3870000" y="1980000"/>
            <a:chExt cx="1512000" cy="252000"/>
          </a:xfrm>
        </p:grpSpPr>
        <p:sp>
          <p:nvSpPr>
            <p:cNvPr id="128" name="Oval 127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/>
          <p:cNvCxnSpPr>
            <a:stCxn id="134" idx="0"/>
            <a:endCxn id="124" idx="4"/>
          </p:cNvCxnSpPr>
          <p:nvPr/>
        </p:nvCxnSpPr>
        <p:spPr>
          <a:xfrm flipH="1">
            <a:off x="1786175" y="428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34" idx="0"/>
            <a:endCxn id="126" idx="4"/>
          </p:cNvCxnSpPr>
          <p:nvPr/>
        </p:nvCxnSpPr>
        <p:spPr>
          <a:xfrm flipH="1">
            <a:off x="2200175" y="428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0"/>
            <a:endCxn id="127" idx="4"/>
          </p:cNvCxnSpPr>
          <p:nvPr/>
        </p:nvCxnSpPr>
        <p:spPr>
          <a:xfrm>
            <a:off x="2416175" y="428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4" idx="0"/>
            <a:endCxn id="125" idx="4"/>
          </p:cNvCxnSpPr>
          <p:nvPr/>
        </p:nvCxnSpPr>
        <p:spPr>
          <a:xfrm>
            <a:off x="2416175" y="428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" name="Group 91"/>
          <p:cNvGrpSpPr/>
          <p:nvPr/>
        </p:nvGrpSpPr>
        <p:grpSpPr>
          <a:xfrm>
            <a:off x="1660175" y="4667400"/>
            <a:ext cx="1512000" cy="252000"/>
            <a:chOff x="3870000" y="1980000"/>
            <a:chExt cx="1512000" cy="252000"/>
          </a:xfrm>
        </p:grpSpPr>
        <p:sp>
          <p:nvSpPr>
            <p:cNvPr id="124" name="Oval 123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>
            <a:stCxn id="129" idx="0"/>
            <a:endCxn id="106" idx="4"/>
          </p:cNvCxnSpPr>
          <p:nvPr/>
        </p:nvCxnSpPr>
        <p:spPr>
          <a:xfrm flipH="1">
            <a:off x="3946175" y="4289400"/>
            <a:ext cx="27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29" idx="0"/>
            <a:endCxn id="107" idx="4"/>
          </p:cNvCxnSpPr>
          <p:nvPr/>
        </p:nvCxnSpPr>
        <p:spPr>
          <a:xfrm>
            <a:off x="4216175" y="4289400"/>
            <a:ext cx="27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rot="10800000">
            <a:off x="4360175" y="466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22"/>
          <p:cNvGrpSpPr/>
          <p:nvPr/>
        </p:nvGrpSpPr>
        <p:grpSpPr>
          <a:xfrm>
            <a:off x="1030175" y="5297400"/>
            <a:ext cx="1512000" cy="252000"/>
            <a:chOff x="3870000" y="1980000"/>
            <a:chExt cx="1512000" cy="252000"/>
          </a:xfrm>
        </p:grpSpPr>
        <p:sp>
          <p:nvSpPr>
            <p:cNvPr id="120" name="Oval 119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>
            <a:stCxn id="124" idx="0"/>
            <a:endCxn id="120" idx="4"/>
          </p:cNvCxnSpPr>
          <p:nvPr/>
        </p:nvCxnSpPr>
        <p:spPr>
          <a:xfrm flipH="1">
            <a:off x="1156175" y="491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4" idx="0"/>
            <a:endCxn id="122" idx="4"/>
          </p:cNvCxnSpPr>
          <p:nvPr/>
        </p:nvCxnSpPr>
        <p:spPr>
          <a:xfrm flipH="1">
            <a:off x="1570175" y="491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4" idx="0"/>
            <a:endCxn id="123" idx="4"/>
          </p:cNvCxnSpPr>
          <p:nvPr/>
        </p:nvCxnSpPr>
        <p:spPr>
          <a:xfrm>
            <a:off x="1786175" y="491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4" idx="0"/>
            <a:endCxn id="121" idx="4"/>
          </p:cNvCxnSpPr>
          <p:nvPr/>
        </p:nvCxnSpPr>
        <p:spPr>
          <a:xfrm>
            <a:off x="1786175" y="491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" name="Group 136"/>
          <p:cNvGrpSpPr/>
          <p:nvPr/>
        </p:nvGrpSpPr>
        <p:grpSpPr>
          <a:xfrm>
            <a:off x="5913720" y="2111120"/>
            <a:ext cx="1975756" cy="1676020"/>
            <a:chOff x="4171950" y="2111121"/>
            <a:chExt cx="1952512" cy="1676020"/>
          </a:xfrm>
        </p:grpSpPr>
        <p:sp>
          <p:nvSpPr>
            <p:cNvPr id="138" name="Rounded Rectangle 137"/>
            <p:cNvSpPr/>
            <p:nvPr/>
          </p:nvSpPr>
          <p:spPr>
            <a:xfrm>
              <a:off x="4182364" y="2111121"/>
              <a:ext cx="1859208" cy="167602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4171950" y="2212521"/>
              <a:ext cx="195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66740" y="4663440"/>
            <a:ext cx="1371600" cy="1152962"/>
            <a:chOff x="6199200" y="4876800"/>
            <a:chExt cx="1371600" cy="1152962"/>
          </a:xfrm>
        </p:grpSpPr>
        <p:grpSp>
          <p:nvGrpSpPr>
            <p:cNvPr id="15" name="Group 148"/>
            <p:cNvGrpSpPr/>
            <p:nvPr/>
          </p:nvGrpSpPr>
          <p:grpSpPr>
            <a:xfrm>
              <a:off x="6199200" y="4876800"/>
              <a:ext cx="1371600" cy="1152962"/>
              <a:chOff x="5989320" y="2527498"/>
              <a:chExt cx="1371600" cy="1152962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989320" y="325374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C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97" name="Picture 96" descr="bonecos.jpg"/>
            <p:cNvPicPr>
              <a:picLocks noChangeAspect="1"/>
            </p:cNvPicPr>
            <p:nvPr/>
          </p:nvPicPr>
          <p:blipFill>
            <a:blip r:embed="rId3" cstate="print"/>
            <a:srcRect l="50000" t="80000" r="33393" b="286"/>
            <a:stretch>
              <a:fillRect/>
            </a:stretch>
          </p:blipFill>
          <p:spPr>
            <a:xfrm>
              <a:off x="6605451" y="5090160"/>
              <a:ext cx="545873" cy="5400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5867400" y="3284220"/>
            <a:ext cx="2049780" cy="392430"/>
            <a:chOff x="5867400" y="3284220"/>
            <a:chExt cx="2049780" cy="392430"/>
          </a:xfrm>
        </p:grpSpPr>
        <p:sp>
          <p:nvSpPr>
            <p:cNvPr id="147" name="Rounded Rectangle 146"/>
            <p:cNvSpPr/>
            <p:nvPr/>
          </p:nvSpPr>
          <p:spPr>
            <a:xfrm>
              <a:off x="6015990" y="3310890"/>
              <a:ext cx="1714500" cy="3657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867400" y="3284220"/>
              <a:ext cx="204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Proxy Interface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Oval 105"/>
          <p:cNvSpPr/>
          <p:nvPr/>
        </p:nvSpPr>
        <p:spPr>
          <a:xfrm rot="10800000">
            <a:off x="3820175" y="466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525780" y="4015740"/>
            <a:ext cx="4343400" cy="1562100"/>
            <a:chOff x="525780" y="4015740"/>
            <a:chExt cx="4343400" cy="1562100"/>
          </a:xfrm>
        </p:grpSpPr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3946175" y="49194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525780" y="4015740"/>
              <a:ext cx="4343400" cy="1562100"/>
              <a:chOff x="525780" y="4015740"/>
              <a:chExt cx="4343400" cy="1562100"/>
            </a:xfrm>
          </p:grpSpPr>
          <p:sp>
            <p:nvSpPr>
              <p:cNvPr id="143" name="Isosceles Triangle 142"/>
              <p:cNvSpPr/>
              <p:nvPr/>
            </p:nvSpPr>
            <p:spPr>
              <a:xfrm>
                <a:off x="3002280" y="4541520"/>
                <a:ext cx="1866900" cy="1036320"/>
              </a:xfrm>
              <a:prstGeom prst="triangle">
                <a:avLst>
                  <a:gd name="adj" fmla="val 51224"/>
                </a:avLst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>
                <a:stCxn id="106" idx="0"/>
                <a:endCxn id="117" idx="4"/>
              </p:cNvCxnSpPr>
              <p:nvPr/>
            </p:nvCxnSpPr>
            <p:spPr>
              <a:xfrm flipH="1">
                <a:off x="3316175" y="491940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6" idx="0"/>
                <a:endCxn id="119" idx="4"/>
              </p:cNvCxnSpPr>
              <p:nvPr/>
            </p:nvCxnSpPr>
            <p:spPr>
              <a:xfrm>
                <a:off x="3946175" y="491940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" name="Group 118"/>
              <p:cNvGrpSpPr/>
              <p:nvPr/>
            </p:nvGrpSpPr>
            <p:grpSpPr>
              <a:xfrm>
                <a:off x="3190175" y="5297400"/>
                <a:ext cx="1512000" cy="253611"/>
                <a:chOff x="2070000" y="1978389"/>
                <a:chExt cx="1512000" cy="253611"/>
              </a:xfrm>
            </p:grpSpPr>
            <p:sp>
              <p:nvSpPr>
                <p:cNvPr id="117" name="Oval 116"/>
                <p:cNvSpPr/>
                <p:nvPr/>
              </p:nvSpPr>
              <p:spPr>
                <a:xfrm rot="10800000">
                  <a:off x="207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rot="10800000">
                  <a:off x="2700000" y="1978389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rot="10800000">
                  <a:off x="333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50" name="Picture 2" descr="C:\Users\jsantos\Desktop\scisso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466853">
                <a:off x="3831426" y="4202769"/>
                <a:ext cx="392999" cy="392999"/>
              </a:xfrm>
              <a:prstGeom prst="rect">
                <a:avLst/>
              </a:prstGeom>
              <a:noFill/>
            </p:spPr>
          </p:pic>
          <p:grpSp>
            <p:nvGrpSpPr>
              <p:cNvPr id="150" name="Group 149"/>
              <p:cNvGrpSpPr/>
              <p:nvPr/>
            </p:nvGrpSpPr>
            <p:grpSpPr>
              <a:xfrm>
                <a:off x="525780" y="4015740"/>
                <a:ext cx="3261360" cy="998220"/>
                <a:chOff x="525780" y="4015740"/>
                <a:chExt cx="3261360" cy="998220"/>
              </a:xfrm>
            </p:grpSpPr>
            <p:sp>
              <p:nvSpPr>
                <p:cNvPr id="148" name="Oval Callout 147"/>
                <p:cNvSpPr/>
                <p:nvPr/>
              </p:nvSpPr>
              <p:spPr>
                <a:xfrm>
                  <a:off x="525780" y="4015740"/>
                  <a:ext cx="2994660" cy="998220"/>
                </a:xfrm>
                <a:prstGeom prst="wedgeEllipseCallout">
                  <a:avLst>
                    <a:gd name="adj1" fmla="val 51432"/>
                    <a:gd name="adj2" fmla="val 46154"/>
                  </a:avLst>
                </a:prstGeom>
                <a:solidFill>
                  <a:schemeClr val="accent3">
                    <a:lumMod val="20000"/>
                    <a:lumOff val="80000"/>
                    <a:alpha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82980" y="4175760"/>
                  <a:ext cx="28041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Part of the </a:t>
                  </a:r>
                  <a:r>
                    <a:rPr lang="en-US" b="1" dirty="0" err="1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dom</a:t>
                  </a:r>
                  <a:r>
                    <a:rPr lang="en-US" b="1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for gadget interaction</a:t>
                  </a:r>
                  <a:endParaRPr lang="en-US" b="1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89" name="Group 188"/>
          <p:cNvGrpSpPr/>
          <p:nvPr/>
        </p:nvGrpSpPr>
        <p:grpSpPr>
          <a:xfrm>
            <a:off x="5463540" y="4076700"/>
            <a:ext cx="3147060" cy="1893332"/>
            <a:chOff x="2773680" y="1798320"/>
            <a:chExt cx="3147060" cy="1893332"/>
          </a:xfrm>
        </p:grpSpPr>
        <p:sp>
          <p:nvSpPr>
            <p:cNvPr id="190" name="Rounded Rectangle 189"/>
            <p:cNvSpPr/>
            <p:nvPr/>
          </p:nvSpPr>
          <p:spPr>
            <a:xfrm>
              <a:off x="2773680" y="1798320"/>
              <a:ext cx="3147060" cy="18821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994660" y="1905000"/>
              <a:ext cx="2750820" cy="3581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66"/>
            <p:cNvGrpSpPr/>
            <p:nvPr/>
          </p:nvGrpSpPr>
          <p:grpSpPr>
            <a:xfrm>
              <a:off x="2869260" y="2377440"/>
              <a:ext cx="1371600" cy="1152962"/>
              <a:chOff x="6199200" y="4876800"/>
              <a:chExt cx="1371600" cy="1152962"/>
            </a:xfrm>
          </p:grpSpPr>
          <p:grpSp>
            <p:nvGrpSpPr>
              <p:cNvPr id="204" name="Group 148"/>
              <p:cNvGrpSpPr/>
              <p:nvPr/>
            </p:nvGrpSpPr>
            <p:grpSpPr>
              <a:xfrm>
                <a:off x="619920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206" name="Rounded Rectangle 205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205" name="Picture 20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50000" t="80000" r="33393" b="286"/>
              <a:stretch>
                <a:fillRect/>
              </a:stretch>
            </p:blipFill>
            <p:spPr>
              <a:xfrm>
                <a:off x="6605451" y="5090160"/>
                <a:ext cx="545873" cy="540000"/>
              </a:xfrm>
              <a:prstGeom prst="rect">
                <a:avLst/>
              </a:prstGeom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3078480" y="1920240"/>
              <a:ext cx="2598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Listener Interface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4" name="Group 72"/>
            <p:cNvGrpSpPr/>
            <p:nvPr/>
          </p:nvGrpSpPr>
          <p:grpSpPr>
            <a:xfrm>
              <a:off x="4310315" y="2358540"/>
              <a:ext cx="1512000" cy="883611"/>
              <a:chOff x="1125155" y="4827420"/>
              <a:chExt cx="1512000" cy="883611"/>
            </a:xfrm>
          </p:grpSpPr>
          <p:sp>
            <p:nvSpPr>
              <p:cNvPr id="196" name="Oval 195"/>
              <p:cNvSpPr/>
              <p:nvPr/>
            </p:nvSpPr>
            <p:spPr>
              <a:xfrm rot="10800000">
                <a:off x="1755155" y="482742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Arrow Connector 196"/>
              <p:cNvCxnSpPr>
                <a:stCxn id="196" idx="0"/>
                <a:endCxn id="201" idx="4"/>
              </p:cNvCxnSpPr>
              <p:nvPr/>
            </p:nvCxnSpPr>
            <p:spPr>
              <a:xfrm flipH="1">
                <a:off x="1251155" y="507942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96" idx="0"/>
                <a:endCxn id="203" idx="4"/>
              </p:cNvCxnSpPr>
              <p:nvPr/>
            </p:nvCxnSpPr>
            <p:spPr>
              <a:xfrm>
                <a:off x="1881155" y="507942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99" name="Group 118"/>
              <p:cNvGrpSpPr/>
              <p:nvPr/>
            </p:nvGrpSpPr>
            <p:grpSpPr>
              <a:xfrm>
                <a:off x="1125155" y="5457420"/>
                <a:ext cx="1512000" cy="253611"/>
                <a:chOff x="2070000" y="1978389"/>
                <a:chExt cx="1512000" cy="253611"/>
              </a:xfrm>
            </p:grpSpPr>
            <p:sp>
              <p:nvSpPr>
                <p:cNvPr id="201" name="Oval 200"/>
                <p:cNvSpPr/>
                <p:nvPr/>
              </p:nvSpPr>
              <p:spPr>
                <a:xfrm rot="10800000">
                  <a:off x="207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 rot="10800000">
                  <a:off x="2700000" y="1978389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 rot="10800000">
                  <a:off x="333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Arrow Connector 199"/>
              <p:cNvCxnSpPr>
                <a:stCxn id="196" idx="0"/>
                <a:endCxn id="202" idx="4"/>
              </p:cNvCxnSpPr>
              <p:nvPr/>
            </p:nvCxnSpPr>
            <p:spPr>
              <a:xfrm>
                <a:off x="1881155" y="5079420"/>
                <a:ext cx="0" cy="37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450080" y="3322320"/>
              <a:ext cx="1272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9" name="Shape 208"/>
          <p:cNvCxnSpPr>
            <a:stCxn id="106" idx="0"/>
          </p:cNvCxnSpPr>
          <p:nvPr/>
        </p:nvCxnSpPr>
        <p:spPr>
          <a:xfrm rot="16200000" flipH="1">
            <a:off x="4630907" y="4234667"/>
            <a:ext cx="125040" cy="14945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6134100" y="3653552"/>
            <a:ext cx="1504950" cy="548878"/>
            <a:chOff x="6134100" y="3653552"/>
            <a:chExt cx="1504950" cy="548878"/>
          </a:xfrm>
        </p:grpSpPr>
        <p:grpSp>
          <p:nvGrpSpPr>
            <p:cNvPr id="220" name="Group 219"/>
            <p:cNvGrpSpPr/>
            <p:nvPr/>
          </p:nvGrpSpPr>
          <p:grpSpPr>
            <a:xfrm>
              <a:off x="7117080" y="3664982"/>
              <a:ext cx="521970" cy="537448"/>
              <a:chOff x="7025640" y="3661172"/>
              <a:chExt cx="521970" cy="537448"/>
            </a:xfrm>
          </p:grpSpPr>
          <p:cxnSp>
            <p:nvCxnSpPr>
              <p:cNvPr id="215" name="Straight Arrow Connector 214"/>
              <p:cNvCxnSpPr/>
              <p:nvPr/>
            </p:nvCxnSpPr>
            <p:spPr>
              <a:xfrm>
                <a:off x="7025640" y="3672840"/>
                <a:ext cx="205740" cy="5257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7315200" y="3661172"/>
                <a:ext cx="232410" cy="5298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/>
            <p:cNvGrpSpPr/>
            <p:nvPr/>
          </p:nvGrpSpPr>
          <p:grpSpPr>
            <a:xfrm>
              <a:off x="6134100" y="3653552"/>
              <a:ext cx="521970" cy="537448"/>
              <a:chOff x="7025640" y="3661172"/>
              <a:chExt cx="521970" cy="53744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>
                <a:off x="7025640" y="3672840"/>
                <a:ext cx="205740" cy="5257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V="1">
                <a:off x="7315200" y="3661172"/>
                <a:ext cx="232410" cy="5298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24" name="TextBox 223"/>
            <p:cNvSpPr txBox="1"/>
            <p:nvPr/>
          </p:nvSpPr>
          <p:spPr>
            <a:xfrm>
              <a:off x="6720840" y="3684270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7" name="Oval Callout 226"/>
          <p:cNvSpPr/>
          <p:nvPr/>
        </p:nvSpPr>
        <p:spPr>
          <a:xfrm>
            <a:off x="3253740" y="2682240"/>
            <a:ext cx="2293620" cy="1089660"/>
          </a:xfrm>
          <a:prstGeom prst="wedgeEllipseCallout">
            <a:avLst>
              <a:gd name="adj1" fmla="val 77177"/>
              <a:gd name="adj2" fmla="val 62485"/>
            </a:avLst>
          </a:prstGeom>
          <a:solidFill>
            <a:schemeClr val="accent3">
              <a:lumMod val="20000"/>
              <a:lumOff val="8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3459480" y="2889349"/>
            <a:ext cx="22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 via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PostMessage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API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669175" y="1088020"/>
            <a:ext cx="5247287" cy="892342"/>
            <a:chOff x="2752443" y="4259195"/>
            <a:chExt cx="5247287" cy="892342"/>
          </a:xfrm>
        </p:grpSpPr>
        <p:sp>
          <p:nvSpPr>
            <p:cNvPr id="116" name="Rounded Rectangle 115"/>
            <p:cNvSpPr/>
            <p:nvPr/>
          </p:nvSpPr>
          <p:spPr>
            <a:xfrm>
              <a:off x="2752443" y="4259195"/>
              <a:ext cx="4892636" cy="8912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09570" y="4320540"/>
              <a:ext cx="50901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Attacks on </a:t>
              </a:r>
              <a:r>
                <a:rPr lang="en-US" sz="1600" b="1" dirty="0" err="1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Javascript</a:t>
              </a:r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Mashup</a:t>
              </a:r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Communication</a:t>
              </a:r>
            </a:p>
            <a:p>
              <a:r>
                <a:rPr lang="pt-PT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Adam Barth </a:t>
              </a:r>
              <a:r>
                <a:rPr lang="pt-PT" sz="1600" b="1" dirty="0" err="1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pt-PT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1600" b="1" dirty="0" err="1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Colin</a:t>
              </a:r>
              <a:r>
                <a:rPr lang="pt-PT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Jackson </a:t>
              </a:r>
              <a:r>
                <a:rPr lang="pt-PT" sz="1600" b="1" dirty="0" err="1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pt-PT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William Li</a:t>
              </a:r>
              <a:r>
                <a:rPr lang="pt-PT" sz="1600" b="1" i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PT" sz="1600" b="1" i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Web </a:t>
              </a:r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2.0 Security and Privacy 2009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50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w Cen MT" pitchFamily="34" charset="0"/>
              </a:rPr>
              <a:t>Mashup</a:t>
            </a:r>
            <a:r>
              <a:rPr lang="en-US" sz="4400" dirty="0" smtClean="0">
                <a:latin typeface="Tw Cen MT" pitchFamily="34" charset="0"/>
              </a:rPr>
              <a:t> Isolation: </a:t>
            </a:r>
            <a:r>
              <a:rPr lang="en-US" sz="3200" dirty="0" smtClean="0">
                <a:latin typeface="Tw Cen MT" pitchFamily="34" charset="0"/>
              </a:rPr>
              <a:t>A Recipe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1121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60295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0383" y="1718168"/>
            <a:ext cx="303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 rot="10800000">
            <a:off x="2560175" y="277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95" idx="0"/>
            <a:endCxn id="133" idx="4"/>
          </p:cNvCxnSpPr>
          <p:nvPr/>
        </p:nvCxnSpPr>
        <p:spPr>
          <a:xfrm>
            <a:off x="1786175" y="3659400"/>
            <a:ext cx="0" cy="376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6" idx="0"/>
            <a:endCxn id="130" idx="4"/>
          </p:cNvCxnSpPr>
          <p:nvPr/>
        </p:nvCxnSpPr>
        <p:spPr>
          <a:xfrm flipH="1">
            <a:off x="3370175" y="365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6" idx="0"/>
            <a:endCxn id="131" idx="4"/>
          </p:cNvCxnSpPr>
          <p:nvPr/>
        </p:nvCxnSpPr>
        <p:spPr>
          <a:xfrm>
            <a:off x="3586175" y="365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95" idx="4"/>
          </p:cNvCxnSpPr>
          <p:nvPr/>
        </p:nvCxnSpPr>
        <p:spPr>
          <a:xfrm flipH="1">
            <a:off x="1786175" y="3029400"/>
            <a:ext cx="90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96" idx="4"/>
          </p:cNvCxnSpPr>
          <p:nvPr/>
        </p:nvCxnSpPr>
        <p:spPr>
          <a:xfrm>
            <a:off x="2686175" y="3029400"/>
            <a:ext cx="90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5" idx="0"/>
            <a:endCxn id="132" idx="4"/>
          </p:cNvCxnSpPr>
          <p:nvPr/>
        </p:nvCxnSpPr>
        <p:spPr>
          <a:xfrm flipH="1">
            <a:off x="115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5" idx="0"/>
            <a:endCxn id="134" idx="4"/>
          </p:cNvCxnSpPr>
          <p:nvPr/>
        </p:nvCxnSpPr>
        <p:spPr>
          <a:xfrm>
            <a:off x="178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6" idx="0"/>
            <a:endCxn id="128" idx="4"/>
          </p:cNvCxnSpPr>
          <p:nvPr/>
        </p:nvCxnSpPr>
        <p:spPr>
          <a:xfrm flipH="1">
            <a:off x="295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6" idx="0"/>
            <a:endCxn id="129" idx="4"/>
          </p:cNvCxnSpPr>
          <p:nvPr/>
        </p:nvCxnSpPr>
        <p:spPr>
          <a:xfrm>
            <a:off x="3586175" y="365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rot="10800000">
            <a:off x="1660175" y="340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0800000">
            <a:off x="3460175" y="340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04"/>
          <p:cNvGrpSpPr/>
          <p:nvPr/>
        </p:nvGrpSpPr>
        <p:grpSpPr>
          <a:xfrm>
            <a:off x="1030175" y="4035789"/>
            <a:ext cx="1512000" cy="253611"/>
            <a:chOff x="2070000" y="1978389"/>
            <a:chExt cx="1512000" cy="253611"/>
          </a:xfrm>
        </p:grpSpPr>
        <p:sp>
          <p:nvSpPr>
            <p:cNvPr id="132" name="Oval 131"/>
            <p:cNvSpPr/>
            <p:nvPr/>
          </p:nvSpPr>
          <p:spPr>
            <a:xfrm rot="10800000">
              <a:off x="20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 rot="10800000">
              <a:off x="2700000" y="1978389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 rot="10800000">
              <a:off x="33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90"/>
          <p:cNvGrpSpPr/>
          <p:nvPr/>
        </p:nvGrpSpPr>
        <p:grpSpPr>
          <a:xfrm>
            <a:off x="2830175" y="4037400"/>
            <a:ext cx="1512000" cy="252000"/>
            <a:chOff x="3870000" y="1980000"/>
            <a:chExt cx="1512000" cy="252000"/>
          </a:xfrm>
        </p:grpSpPr>
        <p:sp>
          <p:nvSpPr>
            <p:cNvPr id="128" name="Oval 127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/>
          <p:cNvCxnSpPr>
            <a:stCxn id="134" idx="0"/>
            <a:endCxn id="124" idx="4"/>
          </p:cNvCxnSpPr>
          <p:nvPr/>
        </p:nvCxnSpPr>
        <p:spPr>
          <a:xfrm flipH="1">
            <a:off x="1786175" y="428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34" idx="0"/>
            <a:endCxn id="126" idx="4"/>
          </p:cNvCxnSpPr>
          <p:nvPr/>
        </p:nvCxnSpPr>
        <p:spPr>
          <a:xfrm flipH="1">
            <a:off x="2200175" y="428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0"/>
            <a:endCxn id="127" idx="4"/>
          </p:cNvCxnSpPr>
          <p:nvPr/>
        </p:nvCxnSpPr>
        <p:spPr>
          <a:xfrm>
            <a:off x="2416175" y="428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4" idx="0"/>
            <a:endCxn id="125" idx="4"/>
          </p:cNvCxnSpPr>
          <p:nvPr/>
        </p:nvCxnSpPr>
        <p:spPr>
          <a:xfrm>
            <a:off x="2416175" y="428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" name="Group 91"/>
          <p:cNvGrpSpPr/>
          <p:nvPr/>
        </p:nvGrpSpPr>
        <p:grpSpPr>
          <a:xfrm>
            <a:off x="1660175" y="4667400"/>
            <a:ext cx="1512000" cy="252000"/>
            <a:chOff x="3870000" y="1980000"/>
            <a:chExt cx="1512000" cy="252000"/>
          </a:xfrm>
        </p:grpSpPr>
        <p:sp>
          <p:nvSpPr>
            <p:cNvPr id="124" name="Oval 123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>
            <a:stCxn id="129" idx="0"/>
            <a:endCxn id="106" idx="4"/>
          </p:cNvCxnSpPr>
          <p:nvPr/>
        </p:nvCxnSpPr>
        <p:spPr>
          <a:xfrm flipH="1">
            <a:off x="3946175" y="4289400"/>
            <a:ext cx="27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29" idx="0"/>
            <a:endCxn id="107" idx="4"/>
          </p:cNvCxnSpPr>
          <p:nvPr/>
        </p:nvCxnSpPr>
        <p:spPr>
          <a:xfrm>
            <a:off x="4216175" y="4289400"/>
            <a:ext cx="27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rot="10800000">
            <a:off x="4360175" y="466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22"/>
          <p:cNvGrpSpPr/>
          <p:nvPr/>
        </p:nvGrpSpPr>
        <p:grpSpPr>
          <a:xfrm>
            <a:off x="1030175" y="5297400"/>
            <a:ext cx="1512000" cy="252000"/>
            <a:chOff x="3870000" y="1980000"/>
            <a:chExt cx="1512000" cy="252000"/>
          </a:xfrm>
        </p:grpSpPr>
        <p:sp>
          <p:nvSpPr>
            <p:cNvPr id="120" name="Oval 119"/>
            <p:cNvSpPr/>
            <p:nvPr/>
          </p:nvSpPr>
          <p:spPr>
            <a:xfrm rot="10800000">
              <a:off x="387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rot="10800000">
              <a:off x="5130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rot="10800000">
              <a:off x="4284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rot="10800000">
              <a:off x="4716000" y="198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>
            <a:stCxn id="124" idx="0"/>
            <a:endCxn id="120" idx="4"/>
          </p:cNvCxnSpPr>
          <p:nvPr/>
        </p:nvCxnSpPr>
        <p:spPr>
          <a:xfrm flipH="1">
            <a:off x="1156175" y="491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4" idx="0"/>
            <a:endCxn id="122" idx="4"/>
          </p:cNvCxnSpPr>
          <p:nvPr/>
        </p:nvCxnSpPr>
        <p:spPr>
          <a:xfrm flipH="1">
            <a:off x="1570175" y="491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24" idx="0"/>
            <a:endCxn id="123" idx="4"/>
          </p:cNvCxnSpPr>
          <p:nvPr/>
        </p:nvCxnSpPr>
        <p:spPr>
          <a:xfrm>
            <a:off x="1786175" y="4919400"/>
            <a:ext cx="216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4" idx="0"/>
            <a:endCxn id="121" idx="4"/>
          </p:cNvCxnSpPr>
          <p:nvPr/>
        </p:nvCxnSpPr>
        <p:spPr>
          <a:xfrm>
            <a:off x="1786175" y="4919400"/>
            <a:ext cx="630000" cy="3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" name="Group 136"/>
          <p:cNvGrpSpPr/>
          <p:nvPr/>
        </p:nvGrpSpPr>
        <p:grpSpPr>
          <a:xfrm>
            <a:off x="5913720" y="2111120"/>
            <a:ext cx="1975756" cy="1676020"/>
            <a:chOff x="4171950" y="2111121"/>
            <a:chExt cx="1952512" cy="1676020"/>
          </a:xfrm>
        </p:grpSpPr>
        <p:sp>
          <p:nvSpPr>
            <p:cNvPr id="138" name="Rounded Rectangle 137"/>
            <p:cNvSpPr/>
            <p:nvPr/>
          </p:nvSpPr>
          <p:spPr>
            <a:xfrm>
              <a:off x="4182364" y="2111121"/>
              <a:ext cx="1859208" cy="167602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4171950" y="2212521"/>
              <a:ext cx="195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97"/>
          <p:cNvGrpSpPr/>
          <p:nvPr/>
        </p:nvGrpSpPr>
        <p:grpSpPr>
          <a:xfrm>
            <a:off x="5566740" y="4663440"/>
            <a:ext cx="1371600" cy="1152962"/>
            <a:chOff x="6199200" y="4876800"/>
            <a:chExt cx="1371600" cy="1152962"/>
          </a:xfrm>
        </p:grpSpPr>
        <p:grpSp>
          <p:nvGrpSpPr>
            <p:cNvPr id="10" name="Group 148"/>
            <p:cNvGrpSpPr/>
            <p:nvPr/>
          </p:nvGrpSpPr>
          <p:grpSpPr>
            <a:xfrm>
              <a:off x="6199200" y="4876800"/>
              <a:ext cx="1371600" cy="1152962"/>
              <a:chOff x="5989320" y="2527498"/>
              <a:chExt cx="1371600" cy="1152962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989320" y="325374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C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97" name="Picture 96" descr="bonecos.jpg"/>
            <p:cNvPicPr>
              <a:picLocks noChangeAspect="1"/>
            </p:cNvPicPr>
            <p:nvPr/>
          </p:nvPicPr>
          <p:blipFill>
            <a:blip r:embed="rId3" cstate="print"/>
            <a:srcRect l="50000" t="80000" r="33393" b="286"/>
            <a:stretch>
              <a:fillRect/>
            </a:stretch>
          </p:blipFill>
          <p:spPr>
            <a:xfrm>
              <a:off x="6605451" y="5090160"/>
              <a:ext cx="545873" cy="540000"/>
            </a:xfrm>
            <a:prstGeom prst="rect">
              <a:avLst/>
            </a:prstGeom>
          </p:spPr>
        </p:pic>
      </p:grpSp>
      <p:grpSp>
        <p:nvGrpSpPr>
          <p:cNvPr id="11" name="Group 187"/>
          <p:cNvGrpSpPr/>
          <p:nvPr/>
        </p:nvGrpSpPr>
        <p:grpSpPr>
          <a:xfrm>
            <a:off x="5867400" y="3284220"/>
            <a:ext cx="2049780" cy="392430"/>
            <a:chOff x="5867400" y="3284220"/>
            <a:chExt cx="2049780" cy="392430"/>
          </a:xfrm>
        </p:grpSpPr>
        <p:sp>
          <p:nvSpPr>
            <p:cNvPr id="147" name="Rounded Rectangle 146"/>
            <p:cNvSpPr/>
            <p:nvPr/>
          </p:nvSpPr>
          <p:spPr>
            <a:xfrm>
              <a:off x="6015990" y="3310890"/>
              <a:ext cx="1714500" cy="3657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867400" y="3284220"/>
              <a:ext cx="204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Proxy Interface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Oval 105"/>
          <p:cNvSpPr/>
          <p:nvPr/>
        </p:nvSpPr>
        <p:spPr>
          <a:xfrm rot="10800000">
            <a:off x="3820175" y="466740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88"/>
          <p:cNvGrpSpPr/>
          <p:nvPr/>
        </p:nvGrpSpPr>
        <p:grpSpPr>
          <a:xfrm>
            <a:off x="5463540" y="4076700"/>
            <a:ext cx="3147060" cy="1893332"/>
            <a:chOff x="2773680" y="1798320"/>
            <a:chExt cx="3147060" cy="1893332"/>
          </a:xfrm>
        </p:grpSpPr>
        <p:sp>
          <p:nvSpPr>
            <p:cNvPr id="190" name="Rounded Rectangle 189"/>
            <p:cNvSpPr/>
            <p:nvPr/>
          </p:nvSpPr>
          <p:spPr>
            <a:xfrm>
              <a:off x="2773680" y="1798320"/>
              <a:ext cx="3147060" cy="18821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994660" y="1905000"/>
              <a:ext cx="2750820" cy="3581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66"/>
            <p:cNvGrpSpPr/>
            <p:nvPr/>
          </p:nvGrpSpPr>
          <p:grpSpPr>
            <a:xfrm>
              <a:off x="2869260" y="2377440"/>
              <a:ext cx="1371600" cy="1152962"/>
              <a:chOff x="6199200" y="4876800"/>
              <a:chExt cx="1371600" cy="1152962"/>
            </a:xfrm>
          </p:grpSpPr>
          <p:grpSp>
            <p:nvGrpSpPr>
              <p:cNvPr id="19" name="Group 148"/>
              <p:cNvGrpSpPr/>
              <p:nvPr/>
            </p:nvGrpSpPr>
            <p:grpSpPr>
              <a:xfrm>
                <a:off x="619920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206" name="Rounded Rectangle 205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205" name="Picture 20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50000" t="80000" r="33393" b="286"/>
              <a:stretch>
                <a:fillRect/>
              </a:stretch>
            </p:blipFill>
            <p:spPr>
              <a:xfrm>
                <a:off x="6605451" y="5090160"/>
                <a:ext cx="545873" cy="540000"/>
              </a:xfrm>
              <a:prstGeom prst="rect">
                <a:avLst/>
              </a:prstGeom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3078480" y="1920240"/>
              <a:ext cx="2598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Listener Interface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72"/>
            <p:cNvGrpSpPr/>
            <p:nvPr/>
          </p:nvGrpSpPr>
          <p:grpSpPr>
            <a:xfrm>
              <a:off x="4310315" y="2358540"/>
              <a:ext cx="1512000" cy="883611"/>
              <a:chOff x="1125155" y="4827420"/>
              <a:chExt cx="1512000" cy="883611"/>
            </a:xfrm>
          </p:grpSpPr>
          <p:sp>
            <p:nvSpPr>
              <p:cNvPr id="196" name="Oval 195"/>
              <p:cNvSpPr/>
              <p:nvPr/>
            </p:nvSpPr>
            <p:spPr>
              <a:xfrm rot="10800000">
                <a:off x="1755155" y="482742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Arrow Connector 196"/>
              <p:cNvCxnSpPr>
                <a:stCxn id="196" idx="0"/>
                <a:endCxn id="201" idx="4"/>
              </p:cNvCxnSpPr>
              <p:nvPr/>
            </p:nvCxnSpPr>
            <p:spPr>
              <a:xfrm flipH="1">
                <a:off x="1251155" y="507942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96" idx="0"/>
                <a:endCxn id="203" idx="4"/>
              </p:cNvCxnSpPr>
              <p:nvPr/>
            </p:nvCxnSpPr>
            <p:spPr>
              <a:xfrm>
                <a:off x="1881155" y="5079420"/>
                <a:ext cx="630000" cy="379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1" name="Group 118"/>
              <p:cNvGrpSpPr/>
              <p:nvPr/>
            </p:nvGrpSpPr>
            <p:grpSpPr>
              <a:xfrm>
                <a:off x="1125155" y="5457420"/>
                <a:ext cx="1512000" cy="253611"/>
                <a:chOff x="2070000" y="1978389"/>
                <a:chExt cx="1512000" cy="253611"/>
              </a:xfrm>
            </p:grpSpPr>
            <p:sp>
              <p:nvSpPr>
                <p:cNvPr id="201" name="Oval 200"/>
                <p:cNvSpPr/>
                <p:nvPr/>
              </p:nvSpPr>
              <p:spPr>
                <a:xfrm rot="10800000">
                  <a:off x="207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 rot="10800000">
                  <a:off x="2700000" y="1978389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 rot="10800000">
                  <a:off x="3330000" y="1980000"/>
                  <a:ext cx="252000" cy="252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Arrow Connector 199"/>
              <p:cNvCxnSpPr>
                <a:stCxn id="196" idx="0"/>
                <a:endCxn id="202" idx="4"/>
              </p:cNvCxnSpPr>
              <p:nvPr/>
            </p:nvCxnSpPr>
            <p:spPr>
              <a:xfrm>
                <a:off x="1881155" y="5079420"/>
                <a:ext cx="0" cy="37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450080" y="3322320"/>
              <a:ext cx="1272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8" name="Shape 107"/>
          <p:cNvCxnSpPr/>
          <p:nvPr/>
        </p:nvCxnSpPr>
        <p:spPr>
          <a:xfrm rot="16200000" flipH="1">
            <a:off x="4630907" y="4234667"/>
            <a:ext cx="125040" cy="14945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853440" y="3832860"/>
            <a:ext cx="670560" cy="609600"/>
            <a:chOff x="1066800" y="2819400"/>
            <a:chExt cx="670560" cy="609600"/>
          </a:xfrm>
        </p:grpSpPr>
        <p:sp>
          <p:nvSpPr>
            <p:cNvPr id="135" name="Oval 134"/>
            <p:cNvSpPr/>
            <p:nvPr/>
          </p:nvSpPr>
          <p:spPr>
            <a:xfrm>
              <a:off x="1066800" y="2819400"/>
              <a:ext cx="670560" cy="609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74420" y="294132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N1: A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186940" y="5097780"/>
            <a:ext cx="670560" cy="609600"/>
            <a:chOff x="1066800" y="2819400"/>
            <a:chExt cx="670560" cy="609600"/>
          </a:xfrm>
        </p:grpSpPr>
        <p:sp>
          <p:nvSpPr>
            <p:cNvPr id="142" name="Oval 141"/>
            <p:cNvSpPr/>
            <p:nvPr/>
          </p:nvSpPr>
          <p:spPr>
            <a:xfrm>
              <a:off x="1066800" y="2819400"/>
              <a:ext cx="670560" cy="609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96340" y="2948940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N2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3078480" y="1005840"/>
            <a:ext cx="4792980" cy="9372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3268980" y="106680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gadget exposes function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the integrator wants to compute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(A) and store its value on N2 whenever N3 is clicked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66440" y="107061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N3 is clicked</a:t>
            </a:r>
          </a:p>
          <a:p>
            <a:endParaRPr lang="en-US" sz="16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3246120" y="3238500"/>
            <a:ext cx="670560" cy="609600"/>
            <a:chOff x="1066800" y="2819400"/>
            <a:chExt cx="670560" cy="609600"/>
          </a:xfrm>
        </p:grpSpPr>
        <p:sp>
          <p:nvSpPr>
            <p:cNvPr id="154" name="Oval 153"/>
            <p:cNvSpPr/>
            <p:nvPr/>
          </p:nvSpPr>
          <p:spPr>
            <a:xfrm>
              <a:off x="1066800" y="2819400"/>
              <a:ext cx="670560" cy="609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96340" y="2948940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N3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58" name="Curved Connector 157"/>
          <p:cNvCxnSpPr>
            <a:stCxn id="154" idx="6"/>
            <a:endCxn id="138" idx="1"/>
          </p:cNvCxnSpPr>
          <p:nvPr/>
        </p:nvCxnSpPr>
        <p:spPr>
          <a:xfrm flipV="1">
            <a:off x="3916680" y="2949130"/>
            <a:ext cx="2007578" cy="594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062094" y="3534230"/>
            <a:ext cx="8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Click!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74060" y="107061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integrator reads the value stored in N1.</a:t>
            </a:r>
          </a:p>
          <a:p>
            <a:endParaRPr lang="en-US" sz="16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1508760" y="1285240"/>
            <a:ext cx="4434840" cy="2844800"/>
          </a:xfrm>
          <a:custGeom>
            <a:avLst/>
            <a:gdLst>
              <a:gd name="connsiteX0" fmla="*/ 0 w 4427220"/>
              <a:gd name="connsiteY0" fmla="*/ 1173480 h 1173480"/>
              <a:gd name="connsiteX1" fmla="*/ 4427220 w 4427220"/>
              <a:gd name="connsiteY1" fmla="*/ 0 h 1173480"/>
              <a:gd name="connsiteX0" fmla="*/ 0 w 4434840"/>
              <a:gd name="connsiteY0" fmla="*/ 1181100 h 1181100"/>
              <a:gd name="connsiteX1" fmla="*/ 4434840 w 4434840"/>
              <a:gd name="connsiteY1" fmla="*/ 0 h 1181100"/>
              <a:gd name="connsiteX0" fmla="*/ 0 w 4434840"/>
              <a:gd name="connsiteY0" fmla="*/ 2844800 h 2844800"/>
              <a:gd name="connsiteX1" fmla="*/ 4434840 w 4434840"/>
              <a:gd name="connsiteY1" fmla="*/ 1663700 h 2844800"/>
              <a:gd name="connsiteX0" fmla="*/ 0 w 4434840"/>
              <a:gd name="connsiteY0" fmla="*/ 2844800 h 2844800"/>
              <a:gd name="connsiteX1" fmla="*/ 4434840 w 4434840"/>
              <a:gd name="connsiteY1" fmla="*/ 166370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4840" h="2844800">
                <a:moveTo>
                  <a:pt x="0" y="2844800"/>
                </a:moveTo>
                <a:cubicBezTo>
                  <a:pt x="906780" y="2237740"/>
                  <a:pt x="2674620" y="0"/>
                  <a:pt x="4434840" y="166370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273675" y="2229088"/>
            <a:ext cx="3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266440" y="106299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integrator proxy marshals A as a string and invokes the respective function of the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gadget listener library.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6553200" y="3688080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621780" y="365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baseline="-250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baseline="-25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65805" y="107061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gadget listener function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demarshals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b="1" baseline="-250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invokes the appropriate gadget function. The integrator awaits blocked.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6682740" y="4625340"/>
            <a:ext cx="1013460" cy="7239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97980" y="474726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f(A) = B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7315200" y="3642360"/>
            <a:ext cx="0" cy="434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273425" y="105537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gadget listener function marshals B as a string and sends it to the integrator via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PostMessage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338060" y="368808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b="1" baseline="-250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78505" y="1062990"/>
            <a:ext cx="448818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integrator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demarshalls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 from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b="1" baseline="-250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updates node N2. 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183130" y="5128260"/>
            <a:ext cx="670560" cy="609600"/>
            <a:chOff x="1066800" y="2819400"/>
            <a:chExt cx="670560" cy="609600"/>
          </a:xfrm>
        </p:grpSpPr>
        <p:sp>
          <p:nvSpPr>
            <p:cNvPr id="179" name="Oval 178"/>
            <p:cNvSpPr/>
            <p:nvPr/>
          </p:nvSpPr>
          <p:spPr>
            <a:xfrm>
              <a:off x="1066800" y="2819400"/>
              <a:ext cx="670560" cy="609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74420" y="294132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N2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" name="Freeform 183"/>
          <p:cNvSpPr/>
          <p:nvPr/>
        </p:nvSpPr>
        <p:spPr>
          <a:xfrm>
            <a:off x="2842260" y="2933700"/>
            <a:ext cx="3070860" cy="3456940"/>
          </a:xfrm>
          <a:custGeom>
            <a:avLst/>
            <a:gdLst>
              <a:gd name="connsiteX0" fmla="*/ 3070860 w 3070860"/>
              <a:gd name="connsiteY0" fmla="*/ 0 h 2461260"/>
              <a:gd name="connsiteX1" fmla="*/ 0 w 3070860"/>
              <a:gd name="connsiteY1" fmla="*/ 2461260 h 2461260"/>
              <a:gd name="connsiteX0" fmla="*/ 3070860 w 3070860"/>
              <a:gd name="connsiteY0" fmla="*/ 0 h 3456940"/>
              <a:gd name="connsiteX1" fmla="*/ 0 w 3070860"/>
              <a:gd name="connsiteY1" fmla="*/ 2461260 h 3456940"/>
              <a:gd name="connsiteX0" fmla="*/ 3070860 w 3070860"/>
              <a:gd name="connsiteY0" fmla="*/ 0 h 3456940"/>
              <a:gd name="connsiteX1" fmla="*/ 0 w 3070860"/>
              <a:gd name="connsiteY1" fmla="*/ 2461260 h 345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0860" h="3456940">
                <a:moveTo>
                  <a:pt x="3070860" y="0"/>
                </a:moveTo>
                <a:cubicBezTo>
                  <a:pt x="1658620" y="3456940"/>
                  <a:pt x="200660" y="2981960"/>
                  <a:pt x="0" y="246126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352800" y="5379720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272069" y="2754775"/>
            <a:ext cx="461665" cy="544010"/>
            <a:chOff x="7272069" y="2754775"/>
            <a:chExt cx="461665" cy="544010"/>
          </a:xfrm>
        </p:grpSpPr>
        <p:sp>
          <p:nvSpPr>
            <p:cNvPr id="177" name="TextBox 176"/>
            <p:cNvSpPr txBox="1"/>
            <p:nvPr/>
          </p:nvSpPr>
          <p:spPr>
            <a:xfrm rot="5400000">
              <a:off x="7285732" y="2757994"/>
              <a:ext cx="434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7292050" y="2754775"/>
              <a:ext cx="254644" cy="54401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186940" y="5128260"/>
            <a:ext cx="670560" cy="609600"/>
            <a:chOff x="1066800" y="2819400"/>
            <a:chExt cx="670560" cy="609600"/>
          </a:xfrm>
        </p:grpSpPr>
        <p:sp>
          <p:nvSpPr>
            <p:cNvPr id="143" name="Oval 142"/>
            <p:cNvSpPr/>
            <p:nvPr/>
          </p:nvSpPr>
          <p:spPr>
            <a:xfrm>
              <a:off x="1066800" y="2819400"/>
              <a:ext cx="670560" cy="6096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074420" y="294132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N2: B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/>
      <p:bldP spid="159" grpId="0"/>
      <p:bldP spid="159" grpId="1"/>
      <p:bldP spid="160" grpId="0" animBg="1"/>
      <p:bldP spid="161" grpId="0" animBg="1"/>
      <p:bldP spid="161" grpId="1" animBg="1"/>
      <p:bldP spid="162" grpId="0"/>
      <p:bldP spid="162" grpId="1"/>
      <p:bldP spid="163" grpId="0" animBg="1"/>
      <p:bldP spid="166" grpId="0"/>
      <p:bldP spid="166" grpId="1"/>
      <p:bldP spid="167" grpId="0" animBg="1"/>
      <p:bldP spid="168" grpId="0" animBg="1"/>
      <p:bldP spid="168" grpId="1" animBg="1"/>
      <p:bldP spid="169" grpId="0"/>
      <p:bldP spid="169" grpId="1"/>
      <p:bldP spid="172" grpId="0" animBg="1"/>
      <p:bldP spid="173" grpId="0"/>
      <p:bldP spid="173" grpId="2"/>
      <p:bldP spid="173" grpId="3"/>
      <p:bldP spid="174" grpId="0" animBg="1"/>
      <p:bldP spid="184" grpId="0" animBg="1"/>
      <p:bldP spid="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55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Mashic: </a:t>
            </a:r>
            <a:r>
              <a:rPr lang="pt-PT" sz="3200" dirty="0" smtClean="0">
                <a:latin typeface="Tw Cen MT" pitchFamily="34" charset="0"/>
              </a:rPr>
              <a:t>Automating Mashup Isolation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837" y="1468121"/>
            <a:ext cx="8193315" cy="521047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64565" y="1600200"/>
            <a:ext cx="1493520" cy="10363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578608" y="2225040"/>
            <a:ext cx="6521451" cy="11963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68462" y="2362200"/>
            <a:ext cx="643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Automatically secure mashups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Correctness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guarantees!</a:t>
            </a:r>
            <a:endParaRPr lang="pt-PT" sz="24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70305" y="1783080"/>
            <a:ext cx="107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Goals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65187" y="3845303"/>
            <a:ext cx="1493520" cy="10363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1479230" y="4470143"/>
            <a:ext cx="6521451" cy="14554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0927" y="4005323"/>
            <a:ext cx="107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How?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8455" y="4606724"/>
            <a:ext cx="618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Apply a </a:t>
            </a:r>
            <a:r>
              <a:rPr lang="pt-PT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CPS transformation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the     </a:t>
            </a:r>
          </a:p>
          <a:p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integrator code</a:t>
            </a:r>
          </a:p>
          <a:p>
            <a:pPr>
              <a:buFont typeface="Arial" pitchFamily="34" charset="0"/>
              <a:buChar char="•"/>
            </a:pP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Use </a:t>
            </a:r>
            <a:r>
              <a:rPr lang="pt-PT" sz="24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Opaque Object Handles (OOH)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99155" y="4020563"/>
            <a:ext cx="5090795" cy="1295400"/>
            <a:chOff x="3504565" y="3939540"/>
            <a:chExt cx="5090795" cy="1295400"/>
          </a:xfrm>
        </p:grpSpPr>
        <p:sp>
          <p:nvSpPr>
            <p:cNvPr id="84" name="Oval Callout 83"/>
            <p:cNvSpPr/>
            <p:nvPr/>
          </p:nvSpPr>
          <p:spPr>
            <a:xfrm>
              <a:off x="3504565" y="3939540"/>
              <a:ext cx="5052060" cy="1295400"/>
            </a:xfrm>
            <a:prstGeom prst="wedgeEllipseCallout">
              <a:avLst>
                <a:gd name="adj1" fmla="val -28036"/>
                <a:gd name="adj2" fmla="val 63782"/>
              </a:avLst>
            </a:prstGeom>
            <a:solidFill>
              <a:schemeClr val="accent3">
                <a:lumMod val="20000"/>
                <a:lumOff val="8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96640" y="4267200"/>
              <a:ext cx="4998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Integrator can refer to objects that are defined inside the gadget...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94455" y="3510023"/>
            <a:ext cx="5249545" cy="1028700"/>
            <a:chOff x="3451225" y="4206240"/>
            <a:chExt cx="5249545" cy="1028700"/>
          </a:xfrm>
        </p:grpSpPr>
        <p:sp>
          <p:nvSpPr>
            <p:cNvPr id="88" name="Oval Callout 87"/>
            <p:cNvSpPr/>
            <p:nvPr/>
          </p:nvSpPr>
          <p:spPr>
            <a:xfrm>
              <a:off x="3451225" y="4206240"/>
              <a:ext cx="4542155" cy="1028700"/>
            </a:xfrm>
            <a:prstGeom prst="wedgeEllipseCallout">
              <a:avLst>
                <a:gd name="adj1" fmla="val -28036"/>
                <a:gd name="adj2" fmla="val 63782"/>
              </a:avLst>
            </a:prstGeom>
            <a:solidFill>
              <a:schemeClr val="accent3">
                <a:lumMod val="20000"/>
                <a:lumOff val="8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02050" y="4419600"/>
              <a:ext cx="4998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 unique number associated with </a:t>
              </a:r>
            </a:p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an object in a frame.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97580" y="1188720"/>
            <a:ext cx="4549141" cy="919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Mashic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Compiler</a:t>
            </a:r>
          </a:p>
          <a:p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Zhengqin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Luo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Tamara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Rezk</a:t>
            </a:r>
            <a:endParaRPr lang="en-US" sz="1600" b="1" i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CSF 2012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Mashic: </a:t>
            </a:r>
            <a:r>
              <a:rPr lang="pt-PT" sz="3200" dirty="0" smtClean="0">
                <a:latin typeface="Tw Cen MT" pitchFamily="34" charset="0"/>
              </a:rPr>
              <a:t>Soundness and Security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26464" y="1653540"/>
            <a:ext cx="7135495" cy="1135380"/>
            <a:chOff x="972184" y="1752600"/>
            <a:chExt cx="7135495" cy="1135380"/>
          </a:xfrm>
        </p:grpSpPr>
        <p:sp>
          <p:nvSpPr>
            <p:cNvPr id="19" name="Oval 18"/>
            <p:cNvSpPr/>
            <p:nvPr/>
          </p:nvSpPr>
          <p:spPr>
            <a:xfrm>
              <a:off x="972184" y="1752600"/>
              <a:ext cx="2571115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86228" y="2377440"/>
              <a:ext cx="6521451" cy="5105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53222" y="2491740"/>
              <a:ext cx="643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Benign Gadget: Type II Gadget 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8384" y="1912620"/>
              <a:ext cx="2418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Assumption</a:t>
              </a:r>
              <a:endPara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0264" y="3012987"/>
            <a:ext cx="7135495" cy="1181100"/>
            <a:chOff x="972184" y="1752600"/>
            <a:chExt cx="7135495" cy="1181100"/>
          </a:xfrm>
        </p:grpSpPr>
        <p:sp>
          <p:nvSpPr>
            <p:cNvPr id="24" name="Oval 23"/>
            <p:cNvSpPr/>
            <p:nvPr/>
          </p:nvSpPr>
          <p:spPr>
            <a:xfrm>
              <a:off x="972184" y="1752600"/>
              <a:ext cx="2571115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86228" y="2377440"/>
              <a:ext cx="6521451" cy="5562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3222" y="2491740"/>
              <a:ext cx="643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compiled mashup preserves the original semantics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8384" y="1912620"/>
              <a:ext cx="2418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Theorem</a:t>
              </a:r>
              <a:endPara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3604" y="4610100"/>
            <a:ext cx="7105015" cy="1379220"/>
            <a:chOff x="903604" y="4610100"/>
            <a:chExt cx="7105015" cy="1379220"/>
          </a:xfrm>
        </p:grpSpPr>
        <p:grpSp>
          <p:nvGrpSpPr>
            <p:cNvPr id="34" name="Group 33"/>
            <p:cNvGrpSpPr/>
            <p:nvPr/>
          </p:nvGrpSpPr>
          <p:grpSpPr>
            <a:xfrm>
              <a:off x="903604" y="4610100"/>
              <a:ext cx="7105015" cy="1379220"/>
              <a:chOff x="956944" y="1653540"/>
              <a:chExt cx="7105015" cy="13792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56944" y="1653540"/>
                <a:ext cx="2571115" cy="10363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540508" y="2278380"/>
                <a:ext cx="6521451" cy="7543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2664" y="1813560"/>
                <a:ext cx="241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635125" y="5288280"/>
              <a:ext cx="613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After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Mashic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compilation, the malicious gadget cannot read/write information belonging to the integrator. 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46120" y="3028950"/>
            <a:ext cx="2072640" cy="800100"/>
            <a:chOff x="3246120" y="3028950"/>
            <a:chExt cx="2072640" cy="800100"/>
          </a:xfrm>
        </p:grpSpPr>
        <p:sp>
          <p:nvSpPr>
            <p:cNvPr id="40" name="Oval Callout 39"/>
            <p:cNvSpPr/>
            <p:nvPr/>
          </p:nvSpPr>
          <p:spPr>
            <a:xfrm>
              <a:off x="3246120" y="3028950"/>
              <a:ext cx="2072640" cy="800100"/>
            </a:xfrm>
            <a:prstGeom prst="wedgeEllipseCallout">
              <a:avLst>
                <a:gd name="adj1" fmla="val -55996"/>
                <a:gd name="adj2" fmla="val 51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76600" y="3244334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Correcteness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454266" y="4097439"/>
            <a:ext cx="8495817" cy="806370"/>
          </a:xfrm>
          <a:custGeom>
            <a:avLst/>
            <a:gdLst>
              <a:gd name="connsiteX0" fmla="*/ 0 w 8495817"/>
              <a:gd name="connsiteY0" fmla="*/ 11575 h 11575"/>
              <a:gd name="connsiteX1" fmla="*/ 8495817 w 8495817"/>
              <a:gd name="connsiteY1" fmla="*/ 0 h 11575"/>
              <a:gd name="connsiteX0" fmla="*/ 0 w 8495817"/>
              <a:gd name="connsiteY0" fmla="*/ 11575 h 524719"/>
              <a:gd name="connsiteX1" fmla="*/ 8495817 w 8495817"/>
              <a:gd name="connsiteY1" fmla="*/ 0 h 524719"/>
              <a:gd name="connsiteX0" fmla="*/ 0 w 8495817"/>
              <a:gd name="connsiteY0" fmla="*/ 11575 h 806370"/>
              <a:gd name="connsiteX1" fmla="*/ 8495817 w 8495817"/>
              <a:gd name="connsiteY1" fmla="*/ 0 h 80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5817" h="806370">
                <a:moveTo>
                  <a:pt x="0" y="11575"/>
                </a:moveTo>
                <a:cubicBezTo>
                  <a:pt x="2843514" y="806370"/>
                  <a:pt x="5351361" y="524719"/>
                  <a:pt x="8495817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68980" y="4446270"/>
            <a:ext cx="2087880" cy="800100"/>
            <a:chOff x="3230880" y="3028950"/>
            <a:chExt cx="2087880" cy="800100"/>
          </a:xfrm>
        </p:grpSpPr>
        <p:sp>
          <p:nvSpPr>
            <p:cNvPr id="44" name="Oval Callout 43"/>
            <p:cNvSpPr/>
            <p:nvPr/>
          </p:nvSpPr>
          <p:spPr>
            <a:xfrm>
              <a:off x="3246120" y="3028950"/>
              <a:ext cx="2072640" cy="800100"/>
            </a:xfrm>
            <a:prstGeom prst="wedgeEllipseCallout">
              <a:avLst>
                <a:gd name="adj1" fmla="val -55996"/>
                <a:gd name="adj2" fmla="val 51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0880" y="3244334"/>
              <a:ext cx="199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584" y="3023825"/>
            <a:ext cx="7721181" cy="2746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228" y="1005840"/>
            <a:ext cx="7228522" cy="4970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42571" y="2947035"/>
            <a:ext cx="6504578" cy="963930"/>
            <a:chOff x="955402" y="2766060"/>
            <a:chExt cx="6504578" cy="1948012"/>
          </a:xfrm>
        </p:grpSpPr>
        <p:sp>
          <p:nvSpPr>
            <p:cNvPr id="31" name="Rounded Rectangle 30"/>
            <p:cNvSpPr/>
            <p:nvPr/>
          </p:nvSpPr>
          <p:spPr>
            <a:xfrm>
              <a:off x="955402" y="2766060"/>
              <a:ext cx="6504578" cy="1948012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3404" y="2906820"/>
              <a:ext cx="6319158" cy="167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Combine </a:t>
              </a:r>
              <a:r>
                <a:rPr lang="pt-PT" sz="2400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data and/or code from multiple origins</a:t>
              </a:r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create a </a:t>
              </a:r>
              <a:r>
                <a:rPr lang="pt-PT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new service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65466" y="155122"/>
            <a:ext cx="524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Mashups...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82040" y="4038600"/>
            <a:ext cx="4297680" cy="2194560"/>
            <a:chOff x="1082040" y="4038600"/>
            <a:chExt cx="4297680" cy="2194560"/>
          </a:xfrm>
        </p:grpSpPr>
        <p:sp>
          <p:nvSpPr>
            <p:cNvPr id="36" name="Cloud Callout 35"/>
            <p:cNvSpPr/>
            <p:nvPr/>
          </p:nvSpPr>
          <p:spPr>
            <a:xfrm>
              <a:off x="1082040" y="4038600"/>
              <a:ext cx="4297680" cy="2194560"/>
            </a:xfrm>
            <a:prstGeom prst="cloudCallout">
              <a:avLst>
                <a:gd name="adj1" fmla="val 42822"/>
                <a:gd name="adj2" fmla="val -5937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033" name="Picture 9" descr="C:\Users\jsantos\Desktop\viralvideocha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939" y="4358640"/>
              <a:ext cx="1660536" cy="3352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4" name="Picture 10" descr="C:\Users\jsantos\Desktop\book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7533" y="4659630"/>
              <a:ext cx="1012825" cy="46513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5" name="Picture 11" descr="C:\Users\jsantos\Desktop\twittervis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44558" y="4842828"/>
              <a:ext cx="1463381" cy="24733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6" name="Picture 12" descr="C:\Users\jsantos\Desktop\www.bcdef.org.flapp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27225" y="5257800"/>
              <a:ext cx="685800" cy="457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8" name="Picture 14" descr="C:\Users\jsantos\Desktop\popurls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64418" y="5231129"/>
              <a:ext cx="777002" cy="5827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8" name="Group 17"/>
          <p:cNvGrpSpPr/>
          <p:nvPr/>
        </p:nvGrpSpPr>
        <p:grpSpPr>
          <a:xfrm>
            <a:off x="3672839" y="0"/>
            <a:ext cx="4213859" cy="2834640"/>
            <a:chOff x="3672839" y="0"/>
            <a:chExt cx="4213859" cy="2834640"/>
          </a:xfrm>
        </p:grpSpPr>
        <p:sp>
          <p:nvSpPr>
            <p:cNvPr id="35" name="Cloud Callout 34"/>
            <p:cNvSpPr/>
            <p:nvPr/>
          </p:nvSpPr>
          <p:spPr>
            <a:xfrm flipH="1">
              <a:off x="3672839" y="0"/>
              <a:ext cx="4213859" cy="2834640"/>
            </a:xfrm>
            <a:prstGeom prst="cloudCallout">
              <a:avLst>
                <a:gd name="adj1" fmla="val -28535"/>
                <a:gd name="adj2" fmla="val 5642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C:\Users\jsantos\Desktop\google-map-logo-300x225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95707" y="365760"/>
              <a:ext cx="857293" cy="840032"/>
            </a:xfrm>
            <a:prstGeom prst="rect">
              <a:avLst/>
            </a:prstGeom>
            <a:noFill/>
          </p:spPr>
        </p:pic>
        <p:pic>
          <p:nvPicPr>
            <p:cNvPr id="1026" name="Picture 2" descr="C:\Users\jsantos\Desktop\flickrimage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18735" y="1340169"/>
              <a:ext cx="1116129" cy="671511"/>
            </a:xfrm>
            <a:prstGeom prst="rect">
              <a:avLst/>
            </a:prstGeom>
            <a:noFill/>
          </p:spPr>
        </p:pic>
        <p:pic>
          <p:nvPicPr>
            <p:cNvPr id="1027" name="Picture 3" descr="C:\Users\jsantos\Desktop\myspace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33035" y="388303"/>
              <a:ext cx="1426845" cy="4390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8" name="Picture 4" descr="C:\Users\jsantos\Desktop\youtub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31179" y="951955"/>
              <a:ext cx="753285" cy="747306"/>
            </a:xfrm>
            <a:prstGeom prst="rect">
              <a:avLst/>
            </a:prstGeom>
            <a:noFill/>
          </p:spPr>
        </p:pic>
        <p:pic>
          <p:nvPicPr>
            <p:cNvPr id="1030" name="Picture 6" descr="C:\Users\jsantos\Desktop\Facebook_icon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782435" y="1059814"/>
              <a:ext cx="730885" cy="730885"/>
            </a:xfrm>
            <a:prstGeom prst="rect">
              <a:avLst/>
            </a:prstGeom>
            <a:noFill/>
          </p:spPr>
        </p:pic>
        <p:pic>
          <p:nvPicPr>
            <p:cNvPr id="1031" name="Picture 7" descr="C:\Users\jsantos\Desktop\amazon-logo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585461" y="1897381"/>
              <a:ext cx="625856" cy="5867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" name="Picture 8" descr="C:\Users\jsantos\Desktop\google-video-indexing-130649879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545580" y="1950720"/>
              <a:ext cx="503669" cy="48006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4155311" y="706056"/>
            <a:ext cx="3148314" cy="1365813"/>
            <a:chOff x="138896" y="879676"/>
            <a:chExt cx="3148314" cy="1365813"/>
          </a:xfrm>
        </p:grpSpPr>
        <p:sp>
          <p:nvSpPr>
            <p:cNvPr id="27" name="Cloud 26"/>
            <p:cNvSpPr/>
            <p:nvPr/>
          </p:nvSpPr>
          <p:spPr>
            <a:xfrm>
              <a:off x="138896" y="879676"/>
              <a:ext cx="3148314" cy="136581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9499" y="1203767"/>
              <a:ext cx="1866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Gadgets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34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Extending Mashic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1659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7502" y="2392680"/>
            <a:ext cx="643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26464" y="1653540"/>
            <a:ext cx="7135495" cy="1150620"/>
            <a:chOff x="926464" y="1653540"/>
            <a:chExt cx="7135495" cy="1150620"/>
          </a:xfrm>
        </p:grpSpPr>
        <p:grpSp>
          <p:nvGrpSpPr>
            <p:cNvPr id="18" name="Group 17"/>
            <p:cNvGrpSpPr/>
            <p:nvPr/>
          </p:nvGrpSpPr>
          <p:grpSpPr>
            <a:xfrm>
              <a:off x="926464" y="1653540"/>
              <a:ext cx="2571115" cy="1036320"/>
              <a:chOff x="926464" y="1653540"/>
              <a:chExt cx="2571115" cy="103632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26464" y="1653540"/>
                <a:ext cx="2571115" cy="10363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02664" y="1813560"/>
                <a:ext cx="241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Challenge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40508" y="2278380"/>
              <a:ext cx="6521451" cy="525780"/>
              <a:chOff x="1540508" y="2278380"/>
              <a:chExt cx="6521451" cy="52578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540508" y="2278380"/>
                <a:ext cx="6521451" cy="5257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90700" y="2324100"/>
                <a:ext cx="613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Handle Type I Gadgets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895349" y="3078480"/>
            <a:ext cx="7135495" cy="1356360"/>
            <a:chOff x="926464" y="1653540"/>
            <a:chExt cx="7135495" cy="1356360"/>
          </a:xfrm>
        </p:grpSpPr>
        <p:grpSp>
          <p:nvGrpSpPr>
            <p:cNvPr id="25" name="Group 17"/>
            <p:cNvGrpSpPr/>
            <p:nvPr/>
          </p:nvGrpSpPr>
          <p:grpSpPr>
            <a:xfrm>
              <a:off x="926464" y="1653540"/>
              <a:ext cx="2571115" cy="1036320"/>
              <a:chOff x="926464" y="1653540"/>
              <a:chExt cx="2571115" cy="10363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926464" y="1653540"/>
                <a:ext cx="2571115" cy="10363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02664" y="1813560"/>
                <a:ext cx="241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How?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6"/>
            <p:cNvGrpSpPr/>
            <p:nvPr/>
          </p:nvGrpSpPr>
          <p:grpSpPr>
            <a:xfrm>
              <a:off x="1540508" y="2278380"/>
              <a:ext cx="6521451" cy="731520"/>
              <a:chOff x="1540508" y="2278380"/>
              <a:chExt cx="6521451" cy="7315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540508" y="2278380"/>
                <a:ext cx="6521451" cy="73152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90700" y="2324100"/>
                <a:ext cx="6134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 same way the integrator is allowed to access the objects belonging to the gadget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555749" y="4457700"/>
            <a:ext cx="6628131" cy="1203960"/>
            <a:chOff x="1555749" y="4457700"/>
            <a:chExt cx="6628131" cy="1203960"/>
          </a:xfrm>
        </p:grpSpPr>
        <p:grpSp>
          <p:nvGrpSpPr>
            <p:cNvPr id="46" name="Group 45"/>
            <p:cNvGrpSpPr/>
            <p:nvPr/>
          </p:nvGrpSpPr>
          <p:grpSpPr>
            <a:xfrm>
              <a:off x="1555749" y="4914900"/>
              <a:ext cx="6628131" cy="746760"/>
              <a:chOff x="1441449" y="4480560"/>
              <a:chExt cx="6628131" cy="74676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441449" y="4480560"/>
                <a:ext cx="6521451" cy="746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29740" y="4549140"/>
                <a:ext cx="6339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pt-PT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Apply a </a:t>
                </a:r>
                <a:r>
                  <a:rPr lang="pt-PT" b="1" dirty="0" smtClean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CPS transformation</a:t>
                </a:r>
                <a:r>
                  <a:rPr lang="pt-PT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to the gadget code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pt-PT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Use </a:t>
                </a:r>
                <a:r>
                  <a:rPr lang="pt-PT" b="1" dirty="0" smtClean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Opaque Object Handles (OOH) </a:t>
                </a:r>
                <a:r>
                  <a:rPr lang="pt-PT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on the gadget side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" name="Down Arrow 46"/>
            <p:cNvSpPr/>
            <p:nvPr/>
          </p:nvSpPr>
          <p:spPr>
            <a:xfrm>
              <a:off x="4481195" y="4480560"/>
              <a:ext cx="441960" cy="525780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8240" y="4457700"/>
              <a:ext cx="199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Recalling…</a:t>
              </a:r>
              <a:endParaRPr lang="en-US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88665" y="3619500"/>
            <a:ext cx="3101340" cy="1569720"/>
            <a:chOff x="5158740" y="2865120"/>
            <a:chExt cx="2804160" cy="1341120"/>
          </a:xfrm>
        </p:grpSpPr>
        <p:sp>
          <p:nvSpPr>
            <p:cNvPr id="34" name="Explosion 1 33"/>
            <p:cNvSpPr/>
            <p:nvPr/>
          </p:nvSpPr>
          <p:spPr>
            <a:xfrm>
              <a:off x="5158740" y="2865120"/>
              <a:ext cx="2804160" cy="134112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20740" y="3314700"/>
              <a:ext cx="1356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Almost!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941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Supporting Type I Gadgets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6231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7760" y="1615440"/>
            <a:ext cx="3116580" cy="477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81614" y="1706880"/>
            <a:ext cx="1327252" cy="145542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1320" y="1725831"/>
            <a:ext cx="1393860" cy="2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Integrator.js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691640" y="4152900"/>
            <a:ext cx="1950720" cy="1988820"/>
            <a:chOff x="5501640" y="1798320"/>
            <a:chExt cx="1950720" cy="1988820"/>
          </a:xfrm>
        </p:grpSpPr>
        <p:sp>
          <p:nvSpPr>
            <p:cNvPr id="61" name="Rounded Rectangle 60"/>
            <p:cNvSpPr/>
            <p:nvPr/>
          </p:nvSpPr>
          <p:spPr>
            <a:xfrm>
              <a:off x="5501640" y="1798320"/>
              <a:ext cx="1950720" cy="1988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742000" y="2689861"/>
              <a:ext cx="1154100" cy="960120"/>
              <a:chOff x="6187440" y="5174845"/>
              <a:chExt cx="1371600" cy="988253"/>
            </a:xfrm>
          </p:grpSpPr>
          <p:pic>
            <p:nvPicPr>
              <p:cNvPr id="55" name="Picture 5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7" y="527023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56" name="Group 148"/>
              <p:cNvGrpSpPr/>
              <p:nvPr/>
            </p:nvGrpSpPr>
            <p:grpSpPr>
              <a:xfrm>
                <a:off x="6187440" y="5174845"/>
                <a:ext cx="1371600" cy="988253"/>
                <a:chOff x="5989320" y="2825543"/>
                <a:chExt cx="1371600" cy="98825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6020706" y="2825543"/>
                  <a:ext cx="1224001" cy="98825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89320" y="3441979"/>
                  <a:ext cx="1371600" cy="34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A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 rot="16200000">
              <a:off x="6431280" y="2743200"/>
              <a:ext cx="135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6200000">
            <a:off x="2369820" y="3575780"/>
            <a:ext cx="1036320" cy="2971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-592873" y="3742273"/>
            <a:ext cx="39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Page.html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14900" y="1775460"/>
            <a:ext cx="3337560" cy="97536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9700" y="185166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Allow two-sided communication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1460" y="2880360"/>
            <a:ext cx="2019300" cy="838200"/>
            <a:chOff x="-198120" y="2727960"/>
            <a:chExt cx="2019300" cy="838200"/>
          </a:xfrm>
        </p:grpSpPr>
        <p:sp>
          <p:nvSpPr>
            <p:cNvPr id="68" name="Oval Callout 67"/>
            <p:cNvSpPr/>
            <p:nvPr/>
          </p:nvSpPr>
          <p:spPr>
            <a:xfrm>
              <a:off x="-182880" y="2727960"/>
              <a:ext cx="2004060" cy="838200"/>
            </a:xfrm>
            <a:prstGeom prst="wedgeEllipseCallout">
              <a:avLst>
                <a:gd name="adj1" fmla="val 58309"/>
                <a:gd name="adj2" fmla="val 64530"/>
              </a:avLst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98120" y="2910840"/>
              <a:ext cx="20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Current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Mashic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154045" y="3215643"/>
            <a:ext cx="1456055" cy="632460"/>
            <a:chOff x="-244475" y="3148080"/>
            <a:chExt cx="1448435" cy="593338"/>
          </a:xfrm>
        </p:grpSpPr>
        <p:sp>
          <p:nvSpPr>
            <p:cNvPr id="73" name="Oval Callout 72"/>
            <p:cNvSpPr/>
            <p:nvPr/>
          </p:nvSpPr>
          <p:spPr>
            <a:xfrm>
              <a:off x="-244475" y="3148080"/>
              <a:ext cx="1448435" cy="593338"/>
            </a:xfrm>
            <a:prstGeom prst="wedgeEllipseCallout">
              <a:avLst>
                <a:gd name="adj1" fmla="val -61843"/>
                <a:gd name="adj2" fmla="val 66348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205740" y="3229094"/>
              <a:ext cx="13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Goal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30140" y="3063240"/>
            <a:ext cx="3482340" cy="1234440"/>
            <a:chOff x="4930140" y="3063240"/>
            <a:chExt cx="3482340" cy="1234440"/>
          </a:xfrm>
        </p:grpSpPr>
        <p:sp>
          <p:nvSpPr>
            <p:cNvPr id="76" name="Rounded Rectangle 75"/>
            <p:cNvSpPr/>
            <p:nvPr/>
          </p:nvSpPr>
          <p:spPr>
            <a:xfrm>
              <a:off x="4930140" y="3063240"/>
              <a:ext cx="3337560" cy="12344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05400" y="3078480"/>
              <a:ext cx="3307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Add proxy and listener libraries to both the gadget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and to the integrator code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10740" y="241554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0740" y="278130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2458385" y="2011828"/>
            <a:ext cx="389641" cy="40425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34540" y="423672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34540" y="460248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58"/>
          <p:cNvSpPr/>
          <p:nvPr/>
        </p:nvSpPr>
        <p:spPr>
          <a:xfrm rot="5400000">
            <a:off x="1927860" y="3598640"/>
            <a:ext cx="1036320" cy="2971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968240" y="4518660"/>
            <a:ext cx="3482340" cy="960120"/>
            <a:chOff x="4930140" y="3063240"/>
            <a:chExt cx="3482340" cy="960120"/>
          </a:xfrm>
        </p:grpSpPr>
        <p:sp>
          <p:nvSpPr>
            <p:cNvPr id="93" name="Rounded Rectangle 92"/>
            <p:cNvSpPr/>
            <p:nvPr/>
          </p:nvSpPr>
          <p:spPr>
            <a:xfrm>
              <a:off x="4930140" y="3063240"/>
              <a:ext cx="3337560" cy="9601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05400" y="3078480"/>
              <a:ext cx="3307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Control the communication from the gadget to the integrator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90906" y="2842260"/>
            <a:ext cx="1808988" cy="838200"/>
            <a:chOff x="-409787" y="2705100"/>
            <a:chExt cx="2009987" cy="838200"/>
          </a:xfrm>
        </p:grpSpPr>
        <p:sp>
          <p:nvSpPr>
            <p:cNvPr id="97" name="Oval Callout 96"/>
            <p:cNvSpPr/>
            <p:nvPr/>
          </p:nvSpPr>
          <p:spPr>
            <a:xfrm>
              <a:off x="-403860" y="2705100"/>
              <a:ext cx="2004060" cy="838200"/>
            </a:xfrm>
            <a:prstGeom prst="wedgeEllipseCallout">
              <a:avLst>
                <a:gd name="adj1" fmla="val 58309"/>
                <a:gd name="adj2" fmla="val 64530"/>
              </a:avLst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409787" y="2926080"/>
              <a:ext cx="20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Uncontrolled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06445" y="3368043"/>
            <a:ext cx="1456055" cy="632460"/>
            <a:chOff x="-244475" y="3148080"/>
            <a:chExt cx="1448435" cy="593338"/>
          </a:xfrm>
        </p:grpSpPr>
        <p:sp>
          <p:nvSpPr>
            <p:cNvPr id="100" name="Oval Callout 99"/>
            <p:cNvSpPr/>
            <p:nvPr/>
          </p:nvSpPr>
          <p:spPr>
            <a:xfrm>
              <a:off x="-244475" y="3148080"/>
              <a:ext cx="1448435" cy="593338"/>
            </a:xfrm>
            <a:prstGeom prst="wedgeEllipseCallout">
              <a:avLst>
                <a:gd name="adj1" fmla="val -73356"/>
                <a:gd name="adj2" fmla="val 4345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5740" y="3229094"/>
              <a:ext cx="1386840" cy="34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Controlled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88" grpId="0" animBg="1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66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Controlling </a:t>
            </a:r>
            <a:r>
              <a:rPr lang="pt-PT" sz="3200" dirty="0" smtClean="0">
                <a:latin typeface="Tw Cen MT" pitchFamily="34" charset="0"/>
              </a:rPr>
              <a:t>Gadget – Integrator Com.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62314"/>
            <a:ext cx="8461648" cy="50527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7760" y="1615440"/>
            <a:ext cx="3116580" cy="477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81614" y="1706880"/>
            <a:ext cx="1327252" cy="145542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1320" y="1725831"/>
            <a:ext cx="1393860" cy="2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Integrator.js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691640" y="4152900"/>
            <a:ext cx="1950720" cy="1988820"/>
            <a:chOff x="5501640" y="1798320"/>
            <a:chExt cx="1950720" cy="1988820"/>
          </a:xfrm>
        </p:grpSpPr>
        <p:sp>
          <p:nvSpPr>
            <p:cNvPr id="61" name="Rounded Rectangle 60"/>
            <p:cNvSpPr/>
            <p:nvPr/>
          </p:nvSpPr>
          <p:spPr>
            <a:xfrm>
              <a:off x="5501640" y="1798320"/>
              <a:ext cx="1950720" cy="1988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3"/>
            <p:cNvGrpSpPr/>
            <p:nvPr/>
          </p:nvGrpSpPr>
          <p:grpSpPr>
            <a:xfrm>
              <a:off x="5742000" y="2689861"/>
              <a:ext cx="1154100" cy="960120"/>
              <a:chOff x="6187440" y="5174845"/>
              <a:chExt cx="1371600" cy="988253"/>
            </a:xfrm>
          </p:grpSpPr>
          <p:pic>
            <p:nvPicPr>
              <p:cNvPr id="55" name="Picture 5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7" y="527023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5" name="Group 148"/>
              <p:cNvGrpSpPr/>
              <p:nvPr/>
            </p:nvGrpSpPr>
            <p:grpSpPr>
              <a:xfrm>
                <a:off x="6187440" y="5174845"/>
                <a:ext cx="1371600" cy="988253"/>
                <a:chOff x="5989320" y="2825543"/>
                <a:chExt cx="1371600" cy="98825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6020706" y="2825543"/>
                  <a:ext cx="1224001" cy="98825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89320" y="3441979"/>
                  <a:ext cx="1371600" cy="34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A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 rot="16200000">
              <a:off x="6431280" y="2743200"/>
              <a:ext cx="135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6200000">
            <a:off x="2369820" y="3575780"/>
            <a:ext cx="1036320" cy="2971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-592873" y="3742273"/>
            <a:ext cx="39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Page.html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14900" y="1775460"/>
            <a:ext cx="3337560" cy="5638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9700" y="185166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How?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10740" y="241554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0740" y="278130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2458385" y="2011828"/>
            <a:ext cx="389641" cy="40425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34540" y="423672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34540" y="460248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58"/>
          <p:cNvSpPr/>
          <p:nvPr/>
        </p:nvSpPr>
        <p:spPr>
          <a:xfrm rot="5400000">
            <a:off x="1927860" y="3598640"/>
            <a:ext cx="1036320" cy="2971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95"/>
          <p:cNvGrpSpPr/>
          <p:nvPr/>
        </p:nvGrpSpPr>
        <p:grpSpPr>
          <a:xfrm>
            <a:off x="390906" y="2842260"/>
            <a:ext cx="1808988" cy="838200"/>
            <a:chOff x="-409787" y="2705100"/>
            <a:chExt cx="2009987" cy="838200"/>
          </a:xfrm>
        </p:grpSpPr>
        <p:sp>
          <p:nvSpPr>
            <p:cNvPr id="97" name="Oval Callout 96"/>
            <p:cNvSpPr/>
            <p:nvPr/>
          </p:nvSpPr>
          <p:spPr>
            <a:xfrm>
              <a:off x="-403860" y="2705100"/>
              <a:ext cx="2004060" cy="838200"/>
            </a:xfrm>
            <a:prstGeom prst="wedgeEllipseCallout">
              <a:avLst>
                <a:gd name="adj1" fmla="val 58309"/>
                <a:gd name="adj2" fmla="val 64530"/>
              </a:avLst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409787" y="2926080"/>
              <a:ext cx="20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Uncontrolled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98"/>
          <p:cNvGrpSpPr/>
          <p:nvPr/>
        </p:nvGrpSpPr>
        <p:grpSpPr>
          <a:xfrm>
            <a:off x="3306445" y="3368043"/>
            <a:ext cx="1456055" cy="632460"/>
            <a:chOff x="-244475" y="3148080"/>
            <a:chExt cx="1448435" cy="593338"/>
          </a:xfrm>
        </p:grpSpPr>
        <p:sp>
          <p:nvSpPr>
            <p:cNvPr id="100" name="Oval Callout 99"/>
            <p:cNvSpPr/>
            <p:nvPr/>
          </p:nvSpPr>
          <p:spPr>
            <a:xfrm>
              <a:off x="-244475" y="3148080"/>
              <a:ext cx="1448435" cy="593338"/>
            </a:xfrm>
            <a:prstGeom prst="wedgeEllipseCallout">
              <a:avLst>
                <a:gd name="adj1" fmla="val -73356"/>
                <a:gd name="adj2" fmla="val 4345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5740" y="3229094"/>
              <a:ext cx="1386840" cy="34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Controlled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4900" y="2590800"/>
            <a:ext cx="4122420" cy="708660"/>
            <a:chOff x="4914900" y="2590800"/>
            <a:chExt cx="4122420" cy="708660"/>
          </a:xfrm>
        </p:grpSpPr>
        <p:sp>
          <p:nvSpPr>
            <p:cNvPr id="76" name="Rounded Rectangle 75"/>
            <p:cNvSpPr/>
            <p:nvPr/>
          </p:nvSpPr>
          <p:spPr>
            <a:xfrm>
              <a:off x="5455920" y="2590800"/>
              <a:ext cx="3322320" cy="7086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Establish a lattice of security levels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99660" y="3429000"/>
            <a:ext cx="4042410" cy="708660"/>
            <a:chOff x="4914900" y="2590800"/>
            <a:chExt cx="4042410" cy="708660"/>
          </a:xfrm>
        </p:grpSpPr>
        <p:sp>
          <p:nvSpPr>
            <p:cNvPr id="62" name="Rounded Rectangle 61"/>
            <p:cNvSpPr/>
            <p:nvPr/>
          </p:nvSpPr>
          <p:spPr>
            <a:xfrm>
              <a:off x="5455920" y="2590800"/>
              <a:ext cx="3322320" cy="7086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98770" y="259842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Assign a security level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each integrator resource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884420" y="5166360"/>
            <a:ext cx="4122420" cy="976670"/>
            <a:chOff x="4914900" y="2590800"/>
            <a:chExt cx="4122420" cy="976670"/>
          </a:xfrm>
        </p:grpSpPr>
        <p:sp>
          <p:nvSpPr>
            <p:cNvPr id="75" name="Rounded Rectangle 74"/>
            <p:cNvSpPr/>
            <p:nvPr/>
          </p:nvSpPr>
          <p:spPr>
            <a:xfrm>
              <a:off x="5455920" y="2590800"/>
              <a:ext cx="3322320" cy="9753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8780" y="2644140"/>
              <a:ext cx="3558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Check all the gadget – integrator accesses at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runtime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85055" y="4297680"/>
            <a:ext cx="4122420" cy="731520"/>
            <a:chOff x="4914900" y="2590800"/>
            <a:chExt cx="4122420" cy="731520"/>
          </a:xfrm>
        </p:grpSpPr>
        <p:sp>
          <p:nvSpPr>
            <p:cNvPr id="84" name="Rounded Rectangle 83"/>
            <p:cNvSpPr/>
            <p:nvPr/>
          </p:nvSpPr>
          <p:spPr>
            <a:xfrm>
              <a:off x="5455920" y="2590800"/>
              <a:ext cx="3322320" cy="7315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Assign a security level to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each gadget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25780" y="1516380"/>
            <a:ext cx="4739641" cy="3345180"/>
            <a:chOff x="525780" y="1516380"/>
            <a:chExt cx="4739641" cy="3345180"/>
          </a:xfrm>
        </p:grpSpPr>
        <p:grpSp>
          <p:nvGrpSpPr>
            <p:cNvPr id="126" name="Group 125"/>
            <p:cNvGrpSpPr/>
            <p:nvPr/>
          </p:nvGrpSpPr>
          <p:grpSpPr>
            <a:xfrm>
              <a:off x="525780" y="1516380"/>
              <a:ext cx="4739641" cy="3345180"/>
              <a:chOff x="525780" y="1516380"/>
              <a:chExt cx="4739641" cy="3345180"/>
            </a:xfrm>
          </p:grpSpPr>
          <p:sp>
            <p:nvSpPr>
              <p:cNvPr id="68" name="Cloud Callout 67"/>
              <p:cNvSpPr/>
              <p:nvPr/>
            </p:nvSpPr>
            <p:spPr>
              <a:xfrm>
                <a:off x="525780" y="1516380"/>
                <a:ext cx="4739641" cy="3345180"/>
              </a:xfrm>
              <a:prstGeom prst="cloudCallout">
                <a:avLst>
                  <a:gd name="adj1" fmla="val 34901"/>
                  <a:gd name="adj2" fmla="val 324"/>
                </a:avLst>
              </a:prstGeom>
              <a:solidFill>
                <a:schemeClr val="accent5">
                  <a:lumMod val="20000"/>
                  <a:lumOff val="8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087440" y="2019480"/>
                <a:ext cx="1584780" cy="1584780"/>
                <a:chOff x="2520000" y="1080000"/>
                <a:chExt cx="1584780" cy="158478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73" name="Oval 72"/>
                <p:cNvSpPr/>
                <p:nvPr/>
              </p:nvSpPr>
              <p:spPr>
                <a:xfrm>
                  <a:off x="3240000" y="108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600000" y="144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240000" y="180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960000" y="180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600000" y="216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240000" y="252000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520000" y="1739040"/>
                  <a:ext cx="144780" cy="1447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73" idx="4"/>
                  <a:endCxn id="94" idx="0"/>
                </p:cNvCxnSpPr>
                <p:nvPr/>
              </p:nvCxnSpPr>
              <p:spPr>
                <a:xfrm flipH="1">
                  <a:off x="2592390" y="1224780"/>
                  <a:ext cx="720000" cy="51426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73" idx="4"/>
                  <a:endCxn id="74" idx="0"/>
                </p:cNvCxnSpPr>
                <p:nvPr/>
              </p:nvCxnSpPr>
              <p:spPr>
                <a:xfrm>
                  <a:off x="3312390" y="122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74" idx="4"/>
                  <a:endCxn id="77" idx="0"/>
                </p:cNvCxnSpPr>
                <p:nvPr/>
              </p:nvCxnSpPr>
              <p:spPr>
                <a:xfrm flipH="1">
                  <a:off x="3312390" y="158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74" idx="4"/>
                  <a:endCxn id="91" idx="0"/>
                </p:cNvCxnSpPr>
                <p:nvPr/>
              </p:nvCxnSpPr>
              <p:spPr>
                <a:xfrm>
                  <a:off x="3672390" y="158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91" idx="4"/>
                  <a:endCxn id="92" idx="0"/>
                </p:cNvCxnSpPr>
                <p:nvPr/>
              </p:nvCxnSpPr>
              <p:spPr>
                <a:xfrm flipH="1">
                  <a:off x="3672390" y="194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77" idx="4"/>
                  <a:endCxn id="92" idx="0"/>
                </p:cNvCxnSpPr>
                <p:nvPr/>
              </p:nvCxnSpPr>
              <p:spPr>
                <a:xfrm>
                  <a:off x="3312390" y="194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92" idx="4"/>
                  <a:endCxn id="93" idx="0"/>
                </p:cNvCxnSpPr>
                <p:nvPr/>
              </p:nvCxnSpPr>
              <p:spPr>
                <a:xfrm flipH="1">
                  <a:off x="3312390" y="2304780"/>
                  <a:ext cx="360000" cy="21522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94" idx="4"/>
                  <a:endCxn id="93" idx="0"/>
                </p:cNvCxnSpPr>
                <p:nvPr/>
              </p:nvCxnSpPr>
              <p:spPr>
                <a:xfrm>
                  <a:off x="2592390" y="1883820"/>
                  <a:ext cx="720000" cy="636180"/>
                </a:xfrm>
                <a:prstGeom prst="lin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3094200" y="1943280"/>
                <a:ext cx="1224780" cy="1584780"/>
                <a:chOff x="3879060" y="2510340"/>
                <a:chExt cx="1224780" cy="158478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4959060" y="323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419060" y="395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419060" y="287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419060" y="323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419060" y="323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879060" y="323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4419060" y="3590340"/>
                  <a:ext cx="144780" cy="144780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4419060" y="2510340"/>
                  <a:ext cx="144780" cy="14478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5" idx="4"/>
                  <a:endCxn id="110" idx="0"/>
                </p:cNvCxnSpPr>
                <p:nvPr/>
              </p:nvCxnSpPr>
              <p:spPr>
                <a:xfrm>
                  <a:off x="4491450" y="2655120"/>
                  <a:ext cx="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0" idx="4"/>
                  <a:endCxn id="112" idx="0"/>
                </p:cNvCxnSpPr>
                <p:nvPr/>
              </p:nvCxnSpPr>
              <p:spPr>
                <a:xfrm>
                  <a:off x="4491450" y="3015120"/>
                  <a:ext cx="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0" idx="4"/>
                  <a:endCxn id="113" idx="0"/>
                </p:cNvCxnSpPr>
                <p:nvPr/>
              </p:nvCxnSpPr>
              <p:spPr>
                <a:xfrm flipH="1">
                  <a:off x="3951450" y="3015120"/>
                  <a:ext cx="54000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0" idx="4"/>
                  <a:endCxn id="108" idx="0"/>
                </p:cNvCxnSpPr>
                <p:nvPr/>
              </p:nvCxnSpPr>
              <p:spPr>
                <a:xfrm>
                  <a:off x="4491450" y="3015120"/>
                  <a:ext cx="54000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08" idx="4"/>
                  <a:endCxn id="114" idx="0"/>
                </p:cNvCxnSpPr>
                <p:nvPr/>
              </p:nvCxnSpPr>
              <p:spPr>
                <a:xfrm flipH="1">
                  <a:off x="4491450" y="3375120"/>
                  <a:ext cx="54000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2" idx="4"/>
                  <a:endCxn id="114" idx="0"/>
                </p:cNvCxnSpPr>
                <p:nvPr/>
              </p:nvCxnSpPr>
              <p:spPr>
                <a:xfrm>
                  <a:off x="4491450" y="3375120"/>
                  <a:ext cx="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3" idx="4"/>
                  <a:endCxn id="114" idx="0"/>
                </p:cNvCxnSpPr>
                <p:nvPr/>
              </p:nvCxnSpPr>
              <p:spPr>
                <a:xfrm>
                  <a:off x="3951450" y="3375120"/>
                  <a:ext cx="54000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114" idx="4"/>
                  <a:endCxn id="109" idx="0"/>
                </p:cNvCxnSpPr>
                <p:nvPr/>
              </p:nvCxnSpPr>
              <p:spPr>
                <a:xfrm>
                  <a:off x="4491450" y="3735120"/>
                  <a:ext cx="0" cy="215220"/>
                </a:xfrm>
                <a:prstGeom prst="lin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1036320" y="3573780"/>
                <a:ext cx="181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Confidentiality</a:t>
                </a:r>
                <a:endParaRPr lang="en-US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08020" y="3581400"/>
                <a:ext cx="108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Integrity</a:t>
                </a:r>
                <a:endParaRPr lang="en-US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2156460" y="195072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000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2000" baseline="-25000" dirty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70960" y="193548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000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sz="2000" baseline="-25000" dirty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331720" y="3954780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000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pt-PT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000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sz="2000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35280" y="3924300"/>
            <a:ext cx="4533900" cy="1600200"/>
            <a:chOff x="-384810" y="472440"/>
            <a:chExt cx="4533900" cy="1600200"/>
          </a:xfrm>
        </p:grpSpPr>
        <p:sp>
          <p:nvSpPr>
            <p:cNvPr id="137" name="Cloud Callout 136"/>
            <p:cNvSpPr/>
            <p:nvPr/>
          </p:nvSpPr>
          <p:spPr>
            <a:xfrm>
              <a:off x="-384810" y="472440"/>
              <a:ext cx="4344035" cy="1600200"/>
            </a:xfrm>
            <a:prstGeom prst="cloudCallout">
              <a:avLst>
                <a:gd name="adj1" fmla="val 53409"/>
                <a:gd name="adj2" fmla="val -46243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54330" y="853440"/>
              <a:ext cx="37947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v</a:t>
              </a:r>
              <a:r>
                <a:rPr lang="pt-PT" sz="2400" b="1" baseline="30000" dirty="0" err="1" smtClean="0">
                  <a:solidFill>
                    <a:schemeClr val="accent5">
                      <a:lumMod val="50000"/>
                    </a:schemeClr>
                  </a:solidFill>
                </a:rPr>
                <a:t>l</a:t>
              </a:r>
              <a:r>
                <a:rPr lang="pt-PT" sz="2400" b="1" baseline="30000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where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l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is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in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400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400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  <a:p>
              <a:r>
                <a:rPr lang="pt-PT" dirty="0" smtClean="0"/>
                <a:t> 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379220" y="4815840"/>
            <a:ext cx="3322955" cy="1600200"/>
            <a:chOff x="1379220" y="3741420"/>
            <a:chExt cx="3322955" cy="1600200"/>
          </a:xfrm>
        </p:grpSpPr>
        <p:sp>
          <p:nvSpPr>
            <p:cNvPr id="141" name="Cloud Callout 140"/>
            <p:cNvSpPr/>
            <p:nvPr/>
          </p:nvSpPr>
          <p:spPr>
            <a:xfrm>
              <a:off x="1379220" y="3741420"/>
              <a:ext cx="3322955" cy="1600200"/>
            </a:xfrm>
            <a:prstGeom prst="cloudCallout">
              <a:avLst>
                <a:gd name="adj1" fmla="val 54556"/>
                <a:gd name="adj2" fmla="val -55291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83384" y="4198620"/>
              <a:ext cx="29114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∑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 : Gadgets → 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French Script MT" pitchFamily="66" charset="0"/>
                </a:rPr>
                <a:t>L</a:t>
              </a:r>
              <a:r>
                <a:rPr lang="pt-PT" sz="24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sz="2400" b="1" baseline="-25000" dirty="0" smtClean="0">
                <a:solidFill>
                  <a:schemeClr val="accent5">
                    <a:lumMod val="50000"/>
                  </a:schemeClr>
                </a:solidFill>
                <a:latin typeface="Rod" pitchFamily="49" charset="-79"/>
                <a:cs typeface="Rod" pitchFamily="49" charset="-79"/>
              </a:endParaRPr>
            </a:p>
            <a:p>
              <a:r>
                <a:rPr lang="pt-PT" dirty="0" smtClean="0"/>
                <a:t> 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011680" y="3246121"/>
            <a:ext cx="5897880" cy="1089659"/>
            <a:chOff x="2011680" y="3246121"/>
            <a:chExt cx="5897880" cy="1089659"/>
          </a:xfrm>
        </p:grpSpPr>
        <p:grpSp>
          <p:nvGrpSpPr>
            <p:cNvPr id="134" name="Group 133"/>
            <p:cNvGrpSpPr/>
            <p:nvPr/>
          </p:nvGrpSpPr>
          <p:grpSpPr>
            <a:xfrm>
              <a:off x="2011680" y="3329940"/>
              <a:ext cx="640080" cy="647700"/>
              <a:chOff x="2049780" y="3695700"/>
              <a:chExt cx="640080" cy="6477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2049780" y="3695700"/>
                <a:ext cx="640080" cy="6477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49780" y="3779520"/>
                <a:ext cx="617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2834640" y="3246121"/>
              <a:ext cx="5074920" cy="10896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Track Information Flow in the integrator </a:t>
              </a:r>
              <a:endParaRPr lang="en-US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66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Controlling </a:t>
            </a:r>
            <a:r>
              <a:rPr lang="pt-PT" sz="3200" dirty="0" smtClean="0">
                <a:latin typeface="Tw Cen MT" pitchFamily="34" charset="0"/>
              </a:rPr>
              <a:t>Gadget – Integrator Com.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6231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7760" y="1615440"/>
            <a:ext cx="3116580" cy="477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81614" y="1706880"/>
            <a:ext cx="1327252" cy="145542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1320" y="1725831"/>
            <a:ext cx="1393860" cy="2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Integrator.js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691640" y="4152900"/>
            <a:ext cx="1950720" cy="1988820"/>
            <a:chOff x="5501640" y="1798320"/>
            <a:chExt cx="1950720" cy="1988820"/>
          </a:xfrm>
        </p:grpSpPr>
        <p:sp>
          <p:nvSpPr>
            <p:cNvPr id="61" name="Rounded Rectangle 60"/>
            <p:cNvSpPr/>
            <p:nvPr/>
          </p:nvSpPr>
          <p:spPr>
            <a:xfrm>
              <a:off x="5501640" y="1798320"/>
              <a:ext cx="1950720" cy="1988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3"/>
            <p:cNvGrpSpPr/>
            <p:nvPr/>
          </p:nvGrpSpPr>
          <p:grpSpPr>
            <a:xfrm>
              <a:off x="5742000" y="2689861"/>
              <a:ext cx="1154100" cy="960120"/>
              <a:chOff x="6187440" y="5174845"/>
              <a:chExt cx="1371600" cy="988253"/>
            </a:xfrm>
          </p:grpSpPr>
          <p:pic>
            <p:nvPicPr>
              <p:cNvPr id="55" name="Picture 5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7" y="527023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5" name="Group 148"/>
              <p:cNvGrpSpPr/>
              <p:nvPr/>
            </p:nvGrpSpPr>
            <p:grpSpPr>
              <a:xfrm>
                <a:off x="6187440" y="5174845"/>
                <a:ext cx="1371600" cy="988253"/>
                <a:chOff x="5989320" y="2825543"/>
                <a:chExt cx="1371600" cy="98825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6020706" y="2825543"/>
                  <a:ext cx="1224001" cy="98825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89320" y="3441979"/>
                  <a:ext cx="1371600" cy="34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A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 rot="16200000">
              <a:off x="6431280" y="2743200"/>
              <a:ext cx="135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592873" y="3742273"/>
            <a:ext cx="39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Page.html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488180" y="1775460"/>
            <a:ext cx="4076700" cy="655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33900" y="1783080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gadget wants to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acess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property p of the object o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10740" y="241554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0740" y="278130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2458385" y="2011828"/>
            <a:ext cx="389641" cy="40425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34540" y="423672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34540" y="460248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175" y="2720340"/>
            <a:ext cx="4122420" cy="1653540"/>
            <a:chOff x="4914900" y="2590800"/>
            <a:chExt cx="4122420" cy="1653540"/>
          </a:xfrm>
        </p:grpSpPr>
        <p:sp>
          <p:nvSpPr>
            <p:cNvPr id="50" name="Rounded Rectangle 49"/>
            <p:cNvSpPr/>
            <p:nvPr/>
          </p:nvSpPr>
          <p:spPr>
            <a:xfrm>
              <a:off x="5455920" y="2590800"/>
              <a:ext cx="3322320" cy="16535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78780" y="2644140"/>
              <a:ext cx="35585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gadget proxy library sends a request to the integrator listener library with the id of the object and the name of the property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 flipV="1">
            <a:off x="2843360" y="3177540"/>
            <a:ext cx="14140" cy="96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64180" y="3429000"/>
            <a:ext cx="891540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b="1" baseline="-25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702175" y="2712720"/>
            <a:ext cx="4122420" cy="1653540"/>
            <a:chOff x="4914900" y="2590800"/>
            <a:chExt cx="4122420" cy="1653540"/>
          </a:xfrm>
        </p:grpSpPr>
        <p:sp>
          <p:nvSpPr>
            <p:cNvPr id="33" name="Rounded Rectangle 32"/>
            <p:cNvSpPr/>
            <p:nvPr/>
          </p:nvSpPr>
          <p:spPr>
            <a:xfrm>
              <a:off x="5455920" y="2590800"/>
              <a:ext cx="3322320" cy="16535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78780" y="2644140"/>
              <a:ext cx="3558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integrator listener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checks if gadget C has permission to read property </a:t>
              </a:r>
            </a:p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 of object o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94405" y="1554480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560955" y="868680"/>
            <a:ext cx="3534410" cy="1173480"/>
            <a:chOff x="2560955" y="868680"/>
            <a:chExt cx="3534410" cy="1173480"/>
          </a:xfrm>
        </p:grpSpPr>
        <p:sp>
          <p:nvSpPr>
            <p:cNvPr id="37" name="Oval Callout 36"/>
            <p:cNvSpPr/>
            <p:nvPr/>
          </p:nvSpPr>
          <p:spPr>
            <a:xfrm>
              <a:off x="2560955" y="868680"/>
              <a:ext cx="3397885" cy="1173480"/>
            </a:xfrm>
            <a:prstGeom prst="wedgeEllipseCallout">
              <a:avLst>
                <a:gd name="adj1" fmla="val -38475"/>
                <a:gd name="adj2" fmla="val 72003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8265" y="1249680"/>
              <a:ext cx="3467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Γ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(o[p])|</a:t>
              </a:r>
              <a:r>
                <a:rPr lang="pt-PT" sz="20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&lt;=</a:t>
              </a:r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∑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</a:t>
              </a:r>
              <a:r>
                <a:rPr lang="en-US" sz="2000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)|</a:t>
              </a:r>
              <a:r>
                <a:rPr lang="en-US" sz="20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?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02175" y="2720340"/>
            <a:ext cx="4122420" cy="1653540"/>
            <a:chOff x="4914900" y="2590800"/>
            <a:chExt cx="4122420" cy="1653540"/>
          </a:xfrm>
        </p:grpSpPr>
        <p:sp>
          <p:nvSpPr>
            <p:cNvPr id="59" name="Rounded Rectangle 58"/>
            <p:cNvSpPr/>
            <p:nvPr/>
          </p:nvSpPr>
          <p:spPr>
            <a:xfrm>
              <a:off x="5455920" y="2590800"/>
              <a:ext cx="3322320" cy="16535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78780" y="2644140"/>
              <a:ext cx="3558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 yes, the integrator listener builds a response and sends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it to the gadget proxy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06880" y="3169920"/>
            <a:ext cx="670560" cy="982980"/>
            <a:chOff x="1706880" y="3169920"/>
            <a:chExt cx="670560" cy="98298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362200" y="3169920"/>
              <a:ext cx="15240" cy="9829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06880" y="3429000"/>
              <a:ext cx="556260" cy="40862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{4}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878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Tracking</a:t>
            </a:r>
            <a:r>
              <a:rPr lang="pt-PT" sz="4400" dirty="0" smtClean="0">
                <a:latin typeface="Tw Cen MT" pitchFamily="34" charset="0"/>
              </a:rPr>
              <a:t> IF in </a:t>
            </a:r>
            <a:r>
              <a:rPr lang="pt-PT" sz="4400" dirty="0" err="1" smtClean="0">
                <a:latin typeface="Tw Cen MT" pitchFamily="34" charset="0"/>
              </a:rPr>
              <a:t>the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Integrator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837" y="1384301"/>
            <a:ext cx="8193315" cy="474036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1"/>
          <p:cNvGrpSpPr/>
          <p:nvPr/>
        </p:nvGrpSpPr>
        <p:grpSpPr>
          <a:xfrm>
            <a:off x="964565" y="1600200"/>
            <a:ext cx="7143115" cy="1684020"/>
            <a:chOff x="964565" y="1600200"/>
            <a:chExt cx="7143115" cy="1684020"/>
          </a:xfrm>
        </p:grpSpPr>
        <p:sp>
          <p:nvSpPr>
            <p:cNvPr id="29" name="Oval 28"/>
            <p:cNvSpPr/>
            <p:nvPr/>
          </p:nvSpPr>
          <p:spPr>
            <a:xfrm>
              <a:off x="964565" y="1600200"/>
              <a:ext cx="1493520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3"/>
            <p:cNvGrpSpPr/>
            <p:nvPr/>
          </p:nvGrpSpPr>
          <p:grpSpPr>
            <a:xfrm>
              <a:off x="1021080" y="1756748"/>
              <a:ext cx="7086600" cy="1527472"/>
              <a:chOff x="1021080" y="1756748"/>
              <a:chExt cx="7086600" cy="152747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578608" y="2225040"/>
                <a:ext cx="6521451" cy="10591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68462" y="2362200"/>
                <a:ext cx="64392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Keep track of the information that can be sent to each gadget!</a:t>
                </a:r>
                <a:endParaRPr lang="pt-PT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21080" y="1756748"/>
                <a:ext cx="1363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Why?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42"/>
          <p:cNvGrpSpPr/>
          <p:nvPr/>
        </p:nvGrpSpPr>
        <p:grpSpPr>
          <a:xfrm>
            <a:off x="964800" y="3672840"/>
            <a:ext cx="7143115" cy="1985010"/>
            <a:chOff x="964565" y="1600200"/>
            <a:chExt cx="7143115" cy="1985010"/>
          </a:xfrm>
        </p:grpSpPr>
        <p:sp>
          <p:nvSpPr>
            <p:cNvPr id="44" name="Oval 43"/>
            <p:cNvSpPr/>
            <p:nvPr/>
          </p:nvSpPr>
          <p:spPr>
            <a:xfrm>
              <a:off x="964565" y="1600200"/>
              <a:ext cx="1493520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33"/>
            <p:cNvGrpSpPr/>
            <p:nvPr/>
          </p:nvGrpSpPr>
          <p:grpSpPr>
            <a:xfrm>
              <a:off x="1021080" y="1756748"/>
              <a:ext cx="7086600" cy="1828462"/>
              <a:chOff x="1021080" y="1756748"/>
              <a:chExt cx="7086600" cy="1828462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578608" y="2225040"/>
                <a:ext cx="6521451" cy="136017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8462" y="2362200"/>
                <a:ext cx="643921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Instrument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integrator code with IF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tracking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operations</a:t>
                </a:r>
                <a:endParaRPr lang="pt-PT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Label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runtime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values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security</a:t>
                </a:r>
                <a:r>
                  <a:rPr lang="pt-PT" sz="2200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PT" sz="2200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levels</a:t>
                </a:r>
                <a:endParaRPr lang="pt-PT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21080" y="1756748"/>
                <a:ext cx="1363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How?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" name="Group 56"/>
          <p:cNvGrpSpPr/>
          <p:nvPr/>
        </p:nvGrpSpPr>
        <p:grpSpPr>
          <a:xfrm>
            <a:off x="2300604" y="3162300"/>
            <a:ext cx="4984116" cy="1181100"/>
            <a:chOff x="2300604" y="3162300"/>
            <a:chExt cx="4984116" cy="1181100"/>
          </a:xfrm>
        </p:grpSpPr>
        <p:sp>
          <p:nvSpPr>
            <p:cNvPr id="55" name="Oval Callout 54"/>
            <p:cNvSpPr/>
            <p:nvPr/>
          </p:nvSpPr>
          <p:spPr>
            <a:xfrm>
              <a:off x="2300604" y="3162300"/>
              <a:ext cx="4984116" cy="1181100"/>
            </a:xfrm>
            <a:prstGeom prst="wedgeEllipseCallout">
              <a:avLst>
                <a:gd name="adj1" fmla="val -43956"/>
                <a:gd name="adj2" fmla="val 7119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26030" y="3436620"/>
              <a:ext cx="4750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Because the integrator is </a:t>
              </a:r>
              <a:r>
                <a:rPr lang="pt-PT" sz="2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TRUSTED</a:t>
              </a:r>
              <a:r>
                <a:rPr lang="pt-PT" sz="28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28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337560" y="3726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pSp>
        <p:nvGrpSpPr>
          <p:cNvPr id="25" name="Grupo 24"/>
          <p:cNvGrpSpPr/>
          <p:nvPr/>
        </p:nvGrpSpPr>
        <p:grpSpPr>
          <a:xfrm>
            <a:off x="3303270" y="5600700"/>
            <a:ext cx="3954780" cy="857250"/>
            <a:chOff x="3303270" y="5600700"/>
            <a:chExt cx="3954780" cy="857250"/>
          </a:xfrm>
        </p:grpSpPr>
        <p:sp>
          <p:nvSpPr>
            <p:cNvPr id="22" name="Chamada oval 21"/>
            <p:cNvSpPr/>
            <p:nvPr/>
          </p:nvSpPr>
          <p:spPr>
            <a:xfrm>
              <a:off x="3303270" y="5600700"/>
              <a:ext cx="3840480" cy="857250"/>
            </a:xfrm>
            <a:prstGeom prst="wedgeEllipseCallout">
              <a:avLst>
                <a:gd name="adj1" fmla="val -63393"/>
                <a:gd name="adj2" fmla="val -5877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55"/>
            <p:cNvSpPr txBox="1"/>
            <p:nvPr/>
          </p:nvSpPr>
          <p:spPr>
            <a:xfrm>
              <a:off x="3592830" y="5692140"/>
              <a:ext cx="3665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Highly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DYNAMIC</a:t>
              </a:r>
              <a:r>
                <a:rPr lang="pt-PT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approach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!</a:t>
              </a:r>
              <a:r>
                <a:rPr lang="pt-PT" sz="28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8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8785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Labeling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Runtime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Values</a:t>
            </a:r>
            <a:endParaRPr lang="en-US" sz="4400" dirty="0" smtClean="0">
              <a:latin typeface="Tw Cen MT" pitchFamily="34" charset="0"/>
            </a:endParaRPr>
          </a:p>
          <a:p>
            <a:endParaRPr lang="en-US" sz="3200" dirty="0" smtClean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3600" y="1386000"/>
            <a:ext cx="8193315" cy="474036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7"/>
          <p:cNvSpPr txBox="1"/>
          <p:nvPr/>
        </p:nvSpPr>
        <p:spPr>
          <a:xfrm>
            <a:off x="2819400" y="1070610"/>
            <a:ext cx="5181600" cy="919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Flow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for a Core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pt-PT" sz="16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Daniel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Hedin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Andrei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Sabelfeld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CSF 2012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" name="Grupo 81"/>
          <p:cNvGrpSpPr/>
          <p:nvPr/>
        </p:nvGrpSpPr>
        <p:grpSpPr>
          <a:xfrm>
            <a:off x="368136" y="1876302"/>
            <a:ext cx="2612569" cy="1454730"/>
            <a:chOff x="338455" y="1710047"/>
            <a:chExt cx="2612569" cy="1454730"/>
          </a:xfrm>
        </p:grpSpPr>
        <p:sp>
          <p:nvSpPr>
            <p:cNvPr id="51" name="Nuvem 50"/>
            <p:cNvSpPr/>
            <p:nvPr/>
          </p:nvSpPr>
          <p:spPr>
            <a:xfrm>
              <a:off x="338455" y="1710047"/>
              <a:ext cx="2612569" cy="1454730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98770" y="2113813"/>
              <a:ext cx="239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Original </a:t>
              </a:r>
              <a:r>
                <a:rPr lang="pt-PT" sz="24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endParaRPr lang="pt-PT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814451" y="2600694"/>
            <a:ext cx="1888177" cy="2137559"/>
            <a:chOff x="3847605" y="2422565"/>
            <a:chExt cx="1888177" cy="2137559"/>
          </a:xfrm>
        </p:grpSpPr>
        <p:sp>
          <p:nvSpPr>
            <p:cNvPr id="60" name="Seta para a direita 59"/>
            <p:cNvSpPr/>
            <p:nvPr/>
          </p:nvSpPr>
          <p:spPr>
            <a:xfrm>
              <a:off x="4025734" y="3811979"/>
              <a:ext cx="1662547" cy="74814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3" name="Chamada em forma de nuvem 62"/>
            <p:cNvSpPr/>
            <p:nvPr/>
          </p:nvSpPr>
          <p:spPr>
            <a:xfrm>
              <a:off x="3847605" y="2422565"/>
              <a:ext cx="1888177" cy="1318161"/>
            </a:xfrm>
            <a:prstGeom prst="cloudCallo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096987" y="2648197"/>
              <a:ext cx="15556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2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Runtime</a:t>
              </a:r>
              <a:r>
                <a:rPr lang="pt-PT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2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Labeling</a:t>
              </a:r>
              <a:endParaRPr lang="pt-PT" sz="2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1218459" y="2852269"/>
            <a:ext cx="1343025" cy="2856547"/>
            <a:chOff x="1831274" y="2403603"/>
            <a:chExt cx="1343025" cy="2856547"/>
          </a:xfrm>
        </p:grpSpPr>
        <p:grpSp>
          <p:nvGrpSpPr>
            <p:cNvPr id="36" name="Grupo 35"/>
            <p:cNvGrpSpPr/>
            <p:nvPr/>
          </p:nvGrpSpPr>
          <p:grpSpPr>
            <a:xfrm>
              <a:off x="1831274" y="2403603"/>
              <a:ext cx="1343025" cy="2856547"/>
              <a:chOff x="2393249" y="2432178"/>
              <a:chExt cx="1343025" cy="2856547"/>
            </a:xfrm>
          </p:grpSpPr>
          <p:sp>
            <p:nvSpPr>
              <p:cNvPr id="23" name="Rectângulo arredondado 22"/>
              <p:cNvSpPr/>
              <p:nvPr/>
            </p:nvSpPr>
            <p:spPr>
              <a:xfrm>
                <a:off x="2393249" y="2432178"/>
                <a:ext cx="1343025" cy="285654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5" name="Grupo 34"/>
              <p:cNvGrpSpPr/>
              <p:nvPr/>
            </p:nvGrpSpPr>
            <p:grpSpPr>
              <a:xfrm>
                <a:off x="2672715" y="2580799"/>
                <a:ext cx="822961" cy="2505551"/>
                <a:chOff x="2672715" y="2580799"/>
                <a:chExt cx="822961" cy="2505551"/>
              </a:xfrm>
            </p:grpSpPr>
            <p:sp>
              <p:nvSpPr>
                <p:cNvPr id="24" name="Rectângulo 23"/>
                <p:cNvSpPr/>
                <p:nvPr/>
              </p:nvSpPr>
              <p:spPr>
                <a:xfrm>
                  <a:off x="2672716" y="2580799"/>
                  <a:ext cx="822960" cy="502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6" name="Rectângulo 25"/>
                <p:cNvSpPr/>
                <p:nvPr/>
              </p:nvSpPr>
              <p:spPr>
                <a:xfrm>
                  <a:off x="2672716" y="3073717"/>
                  <a:ext cx="822960" cy="502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7" name="Rectângulo 26"/>
                <p:cNvSpPr/>
                <p:nvPr/>
              </p:nvSpPr>
              <p:spPr>
                <a:xfrm>
                  <a:off x="2672715" y="3573780"/>
                  <a:ext cx="822960" cy="502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8" name="Rectângulo 27"/>
                <p:cNvSpPr/>
                <p:nvPr/>
              </p:nvSpPr>
              <p:spPr>
                <a:xfrm>
                  <a:off x="2672715" y="4078606"/>
                  <a:ext cx="822960" cy="502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2" name="Rectângulo 31"/>
                <p:cNvSpPr/>
                <p:nvPr/>
              </p:nvSpPr>
              <p:spPr>
                <a:xfrm>
                  <a:off x="2672715" y="4583430"/>
                  <a:ext cx="822960" cy="502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37" name="CaixaDeTexto 36"/>
            <p:cNvSpPr txBox="1"/>
            <p:nvPr/>
          </p:nvSpPr>
          <p:spPr>
            <a:xfrm>
              <a:off x="2152650" y="2621548"/>
              <a:ext cx="790575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: v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pt-PT" sz="1600" b="1" baseline="-25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143125" y="3069223"/>
              <a:ext cx="790575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: v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t-PT" sz="1600" b="1" baseline="-25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133600" y="3545473"/>
              <a:ext cx="790575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: v</a:t>
              </a:r>
              <a:r>
                <a:rPr lang="pt-PT" sz="16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PT" sz="1600" b="1" baseline="-25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133600" y="4583698"/>
              <a:ext cx="790575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pt-PT" sz="1600" b="1" baseline="-25000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pt-PT" sz="16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</a:t>
              </a:r>
              <a:r>
                <a:rPr lang="pt-PT" sz="1600" b="1" baseline="-25000" dirty="0" err="1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lang="pt-PT" sz="1600" b="1" baseline="-25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 rot="5400000">
              <a:off x="2271713" y="4116977"/>
              <a:ext cx="49529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16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pt-PT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5973289" y="1353787"/>
            <a:ext cx="2952317" cy="1520043"/>
            <a:chOff x="5949538" y="1781299"/>
            <a:chExt cx="2663108" cy="1258785"/>
          </a:xfrm>
        </p:grpSpPr>
        <p:sp>
          <p:nvSpPr>
            <p:cNvPr id="105" name="Nuvem 104"/>
            <p:cNvSpPr/>
            <p:nvPr/>
          </p:nvSpPr>
          <p:spPr>
            <a:xfrm>
              <a:off x="5949538" y="1781299"/>
              <a:ext cx="2624445" cy="12587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6213830" y="2011451"/>
              <a:ext cx="239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Labeled</a:t>
              </a:r>
              <a:r>
                <a:rPr lang="pt-PT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4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endParaRPr lang="pt-PT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0" name="Picture 2" descr="C:\Users\jsantos\Desktop\EOPA914.jpg"/>
          <p:cNvPicPr>
            <a:picLocks noChangeAspect="1" noChangeArrowheads="1"/>
          </p:cNvPicPr>
          <p:nvPr/>
        </p:nvPicPr>
        <p:blipFill>
          <a:blip r:embed="rId3" cstate="print"/>
          <a:srcRect l="10250" t="21750" r="10500" b="23000"/>
          <a:stretch>
            <a:fillRect/>
          </a:stretch>
        </p:blipFill>
        <p:spPr bwMode="auto">
          <a:xfrm>
            <a:off x="7384019" y="2132436"/>
            <a:ext cx="703076" cy="387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9" name="Grupo 118"/>
          <p:cNvGrpSpPr/>
          <p:nvPr/>
        </p:nvGrpSpPr>
        <p:grpSpPr>
          <a:xfrm>
            <a:off x="5082640" y="2446526"/>
            <a:ext cx="2280062" cy="3419883"/>
            <a:chOff x="5082640" y="2446526"/>
            <a:chExt cx="2280062" cy="3419883"/>
          </a:xfrm>
        </p:grpSpPr>
        <p:grpSp>
          <p:nvGrpSpPr>
            <p:cNvPr id="104" name="Grupo 103"/>
            <p:cNvGrpSpPr/>
            <p:nvPr/>
          </p:nvGrpSpPr>
          <p:grpSpPr>
            <a:xfrm>
              <a:off x="5082640" y="2446526"/>
              <a:ext cx="2280062" cy="3419883"/>
              <a:chOff x="5082639" y="2470278"/>
              <a:chExt cx="2280062" cy="3419883"/>
            </a:xfrm>
          </p:grpSpPr>
          <p:grpSp>
            <p:nvGrpSpPr>
              <p:cNvPr id="69" name="Grupo 35"/>
              <p:cNvGrpSpPr/>
              <p:nvPr/>
            </p:nvGrpSpPr>
            <p:grpSpPr>
              <a:xfrm>
                <a:off x="5082639" y="2470278"/>
                <a:ext cx="2280062" cy="3419883"/>
                <a:chOff x="2459306" y="2420303"/>
                <a:chExt cx="2280062" cy="3419883"/>
              </a:xfrm>
            </p:grpSpPr>
            <p:sp>
              <p:nvSpPr>
                <p:cNvPr id="75" name="Rectângulo arredondado 74"/>
                <p:cNvSpPr/>
                <p:nvPr/>
              </p:nvSpPr>
              <p:spPr>
                <a:xfrm>
                  <a:off x="2459306" y="2420303"/>
                  <a:ext cx="2280062" cy="341988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76" name="Grupo 34"/>
                <p:cNvGrpSpPr/>
                <p:nvPr/>
              </p:nvGrpSpPr>
              <p:grpSpPr>
                <a:xfrm>
                  <a:off x="2672715" y="2580799"/>
                  <a:ext cx="822961" cy="2505551"/>
                  <a:chOff x="2672715" y="2580799"/>
                  <a:chExt cx="822961" cy="2505551"/>
                </a:xfrm>
              </p:grpSpPr>
              <p:sp>
                <p:nvSpPr>
                  <p:cNvPr id="77" name="Rectângulo 76"/>
                  <p:cNvSpPr/>
                  <p:nvPr/>
                </p:nvSpPr>
                <p:spPr>
                  <a:xfrm>
                    <a:off x="2672716" y="2580799"/>
                    <a:ext cx="822960" cy="5029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8" name="Rectângulo 77"/>
                  <p:cNvSpPr/>
                  <p:nvPr/>
                </p:nvSpPr>
                <p:spPr>
                  <a:xfrm>
                    <a:off x="2672716" y="3073717"/>
                    <a:ext cx="822960" cy="5029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9" name="Rectângulo 78"/>
                  <p:cNvSpPr/>
                  <p:nvPr/>
                </p:nvSpPr>
                <p:spPr>
                  <a:xfrm>
                    <a:off x="2672715" y="3573780"/>
                    <a:ext cx="822960" cy="5029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0" name="Rectângulo 79"/>
                  <p:cNvSpPr/>
                  <p:nvPr/>
                </p:nvSpPr>
                <p:spPr>
                  <a:xfrm>
                    <a:off x="2672715" y="4078606"/>
                    <a:ext cx="822960" cy="5029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1" name="Rectângulo 80"/>
                  <p:cNvSpPr/>
                  <p:nvPr/>
                </p:nvSpPr>
                <p:spPr>
                  <a:xfrm>
                    <a:off x="2672715" y="4583430"/>
                    <a:ext cx="822960" cy="5029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318908" y="2700098"/>
                <a:ext cx="809625" cy="2300704"/>
                <a:chOff x="5318908" y="2700098"/>
                <a:chExt cx="809625" cy="2300704"/>
              </a:xfrm>
            </p:grpSpPr>
            <p:sp>
              <p:nvSpPr>
                <p:cNvPr id="70" name="CaixaDeTexto 69"/>
                <p:cNvSpPr txBox="1"/>
                <p:nvPr/>
              </p:nvSpPr>
              <p:spPr>
                <a:xfrm>
                  <a:off x="5337958" y="2700098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5328433" y="3147773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5318908" y="3624023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v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CaixaDeTexto 72"/>
                <p:cNvSpPr txBox="1"/>
                <p:nvPr/>
              </p:nvSpPr>
              <p:spPr>
                <a:xfrm>
                  <a:off x="5318908" y="4662248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</a:t>
                  </a:r>
                  <a:r>
                    <a:rPr lang="pt-PT" sz="1600" b="1" baseline="-25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:r>
                    <a:rPr lang="pt-PT" sz="1600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v</a:t>
                  </a:r>
                  <a:r>
                    <a:rPr lang="pt-PT" sz="1600" b="1" baseline="-25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 rot="5400000">
                  <a:off x="5457021" y="4195527"/>
                  <a:ext cx="49529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dirty="0" smtClean="0">
                      <a:solidFill>
                        <a:schemeClr val="accent3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pt-PT" sz="1600" b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0" name="Grupo 99"/>
              <p:cNvGrpSpPr/>
              <p:nvPr/>
            </p:nvGrpSpPr>
            <p:grpSpPr>
              <a:xfrm>
                <a:off x="6327222" y="2640670"/>
                <a:ext cx="832485" cy="2505551"/>
                <a:chOff x="6327222" y="2640670"/>
                <a:chExt cx="832485" cy="2505551"/>
              </a:xfrm>
            </p:grpSpPr>
            <p:sp>
              <p:nvSpPr>
                <p:cNvPr id="85" name="Rectângulo 84"/>
                <p:cNvSpPr/>
                <p:nvPr/>
              </p:nvSpPr>
              <p:spPr>
                <a:xfrm>
                  <a:off x="6327223" y="2640670"/>
                  <a:ext cx="822960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6" name="Rectângulo 85"/>
                <p:cNvSpPr/>
                <p:nvPr/>
              </p:nvSpPr>
              <p:spPr>
                <a:xfrm>
                  <a:off x="6327223" y="3133588"/>
                  <a:ext cx="822960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7" name="Rectângulo 86"/>
                <p:cNvSpPr/>
                <p:nvPr/>
              </p:nvSpPr>
              <p:spPr>
                <a:xfrm>
                  <a:off x="6327222" y="3633651"/>
                  <a:ext cx="822960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8" name="Rectângulo 87"/>
                <p:cNvSpPr/>
                <p:nvPr/>
              </p:nvSpPr>
              <p:spPr>
                <a:xfrm>
                  <a:off x="6327222" y="4138477"/>
                  <a:ext cx="822960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9" name="Rectângulo 88"/>
                <p:cNvSpPr/>
                <p:nvPr/>
              </p:nvSpPr>
              <p:spPr>
                <a:xfrm>
                  <a:off x="6327222" y="4643301"/>
                  <a:ext cx="822960" cy="5029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6369132" y="2709994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CaixaDeTexto 90"/>
                <p:cNvSpPr txBox="1"/>
                <p:nvPr/>
              </p:nvSpPr>
              <p:spPr>
                <a:xfrm>
                  <a:off x="6359607" y="3157669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" name="CaixaDeTexto 91"/>
                <p:cNvSpPr txBox="1"/>
                <p:nvPr/>
              </p:nvSpPr>
              <p:spPr>
                <a:xfrm>
                  <a:off x="6350082" y="3633919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l</a:t>
                  </a:r>
                  <a:r>
                    <a:rPr lang="pt-PT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6350082" y="4672144"/>
                  <a:ext cx="7905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pt-PT" sz="1600" b="1" i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baseline="-25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</a:t>
                  </a:r>
                  <a:r>
                    <a:rPr lang="pt-PT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:r>
                    <a:rPr lang="pt-PT" sz="1600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1600" b="1" baseline="-25000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pt-PT" sz="16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2" name="Grupo 101"/>
              <p:cNvGrpSpPr/>
              <p:nvPr/>
            </p:nvGrpSpPr>
            <p:grpSpPr>
              <a:xfrm>
                <a:off x="5343895" y="5225143"/>
                <a:ext cx="1852552" cy="558140"/>
                <a:chOff x="5343895" y="5225143"/>
                <a:chExt cx="1852552" cy="55814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5355772" y="5237018"/>
                  <a:ext cx="700643" cy="54626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5343895" y="5248894"/>
                  <a:ext cx="8312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b="1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pt-PT" sz="2400" b="1" i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</a:t>
                  </a:r>
                  <a:r>
                    <a:rPr lang="pt-PT" sz="2400" b="1" i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: l</a:t>
                  </a:r>
                  <a:endParaRPr lang="pt-PT" sz="2400" b="1" i="1" baseline="-25000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Rectângulo arredondado 96"/>
                <p:cNvSpPr/>
                <p:nvPr/>
              </p:nvSpPr>
              <p:spPr>
                <a:xfrm>
                  <a:off x="6198919" y="5225143"/>
                  <a:ext cx="961902" cy="53438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9" name="CaixaDeTexto 98"/>
                <p:cNvSpPr txBox="1"/>
                <p:nvPr/>
              </p:nvSpPr>
              <p:spPr>
                <a:xfrm>
                  <a:off x="6139543" y="5237018"/>
                  <a:ext cx="1056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b="1" dirty="0" err="1" smtClean="0">
                      <a:solidFill>
                        <a:schemeClr val="accent5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Stubs</a:t>
                  </a:r>
                  <a:endParaRPr lang="pt-PT" sz="2000" b="1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4" name="CaixaDeTexto 93"/>
            <p:cNvSpPr txBox="1"/>
            <p:nvPr/>
          </p:nvSpPr>
          <p:spPr>
            <a:xfrm rot="5400000">
              <a:off x="6428819" y="4181675"/>
              <a:ext cx="49529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pt-PT" sz="16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pt-PT" sz="1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995055" y="3942607"/>
            <a:ext cx="3170711" cy="1389413"/>
            <a:chOff x="1995055" y="3942607"/>
            <a:chExt cx="3170711" cy="1389413"/>
          </a:xfrm>
        </p:grpSpPr>
        <p:sp>
          <p:nvSpPr>
            <p:cNvPr id="113" name="Chamada oval 112"/>
            <p:cNvSpPr/>
            <p:nvPr/>
          </p:nvSpPr>
          <p:spPr>
            <a:xfrm>
              <a:off x="2078180" y="3942607"/>
              <a:ext cx="3016333" cy="1389413"/>
            </a:xfrm>
            <a:prstGeom prst="wedgeEllipseCallout">
              <a:avLst>
                <a:gd name="adj1" fmla="val 63096"/>
                <a:gd name="adj2" fmla="val -6174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995055" y="4156364"/>
              <a:ext cx="3170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Original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Properties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respective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values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2693719" y="5456711"/>
            <a:ext cx="2220686" cy="1175658"/>
            <a:chOff x="2683823" y="3954483"/>
            <a:chExt cx="2220686" cy="1175658"/>
          </a:xfrm>
        </p:grpSpPr>
        <p:sp>
          <p:nvSpPr>
            <p:cNvPr id="117" name="Chamada oval 116"/>
            <p:cNvSpPr/>
            <p:nvPr/>
          </p:nvSpPr>
          <p:spPr>
            <a:xfrm>
              <a:off x="2683823" y="3954483"/>
              <a:ext cx="2220686" cy="1175658"/>
            </a:xfrm>
            <a:prstGeom prst="wedgeEllipseCallout">
              <a:avLst>
                <a:gd name="adj1" fmla="val 67374"/>
                <a:gd name="adj2" fmla="val -3952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2719451" y="4120738"/>
              <a:ext cx="2090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6614557" y="2505694"/>
            <a:ext cx="2529444" cy="1294411"/>
            <a:chOff x="2453701" y="3954483"/>
            <a:chExt cx="2450808" cy="1309847"/>
          </a:xfrm>
        </p:grpSpPr>
        <p:sp>
          <p:nvSpPr>
            <p:cNvPr id="121" name="Chamada oval 120"/>
            <p:cNvSpPr/>
            <p:nvPr/>
          </p:nvSpPr>
          <p:spPr>
            <a:xfrm>
              <a:off x="2453701" y="3954483"/>
              <a:ext cx="2450808" cy="1309847"/>
            </a:xfrm>
            <a:prstGeom prst="wedgeEllipseCallout">
              <a:avLst>
                <a:gd name="adj1" fmla="val -44391"/>
                <a:gd name="adj2" fmla="val 8371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2558363" y="4123422"/>
              <a:ext cx="2185060" cy="102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levels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of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properties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2137559" y="3263735"/>
            <a:ext cx="3394364" cy="1294411"/>
            <a:chOff x="1868805" y="3966500"/>
            <a:chExt cx="3288839" cy="1309847"/>
          </a:xfrm>
        </p:grpSpPr>
        <p:sp>
          <p:nvSpPr>
            <p:cNvPr id="124" name="Chamada oval 123"/>
            <p:cNvSpPr/>
            <p:nvPr/>
          </p:nvSpPr>
          <p:spPr>
            <a:xfrm>
              <a:off x="1868805" y="3966500"/>
              <a:ext cx="3288839" cy="1309847"/>
            </a:xfrm>
            <a:prstGeom prst="wedgeEllipseCallout">
              <a:avLst>
                <a:gd name="adj1" fmla="val 70382"/>
                <a:gd name="adj2" fmla="val 9839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2040587" y="4099388"/>
              <a:ext cx="2808308" cy="102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Stubs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mediate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interaction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with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labeled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43248"/>
            <a:ext cx="7878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Expressing Security Policies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837" y="1384301"/>
            <a:ext cx="8193315" cy="474036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57"/>
          <p:cNvSpPr txBox="1"/>
          <p:nvPr/>
        </p:nvSpPr>
        <p:spPr>
          <a:xfrm>
            <a:off x="3253840" y="1184910"/>
            <a:ext cx="5368190" cy="919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AdJail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Practical Enforcement of Confidentiality…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Mike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Ter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Louw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 al</a:t>
            </a:r>
            <a:endParaRPr lang="en-US" sz="1600" b="1" i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USENIX Security Symposium 2010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ângulo arredondado 17"/>
          <p:cNvSpPr/>
          <p:nvPr/>
        </p:nvSpPr>
        <p:spPr>
          <a:xfrm>
            <a:off x="819397" y="2885706"/>
            <a:ext cx="3253839" cy="18406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819397" y="3004457"/>
            <a:ext cx="3289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programmer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integrator</a:t>
            </a:r>
            <a:r>
              <a:rPr lang="pt-PT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400" b="1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</a:t>
            </a:r>
            <a:endParaRPr lang="pt-PT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46"/>
          <p:cNvGrpSpPr/>
          <p:nvPr/>
        </p:nvGrpSpPr>
        <p:grpSpPr>
          <a:xfrm>
            <a:off x="4322164" y="2352205"/>
            <a:ext cx="4122420" cy="818507"/>
            <a:chOff x="4914900" y="2590800"/>
            <a:chExt cx="4122420" cy="818507"/>
          </a:xfrm>
        </p:grpSpPr>
        <p:sp>
          <p:nvSpPr>
            <p:cNvPr id="21" name="Rounded Rectangle 58"/>
            <p:cNvSpPr/>
            <p:nvPr/>
          </p:nvSpPr>
          <p:spPr>
            <a:xfrm>
              <a:off x="5455920" y="2590800"/>
              <a:ext cx="3322320" cy="818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 the original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dom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 a separate configuration file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6701373" y="2807301"/>
            <a:ext cx="1696381" cy="2240949"/>
            <a:chOff x="6701373" y="2807301"/>
            <a:chExt cx="1696381" cy="2240949"/>
          </a:xfrm>
        </p:grpSpPr>
        <p:grpSp>
          <p:nvGrpSpPr>
            <p:cNvPr id="86" name="Grupo 85"/>
            <p:cNvGrpSpPr/>
            <p:nvPr/>
          </p:nvGrpSpPr>
          <p:grpSpPr>
            <a:xfrm>
              <a:off x="6701373" y="2807301"/>
              <a:ext cx="1578838" cy="2119651"/>
              <a:chOff x="6825198" y="2664426"/>
              <a:chExt cx="1578838" cy="2119651"/>
            </a:xfrm>
          </p:grpSpPr>
          <p:grpSp>
            <p:nvGrpSpPr>
              <p:cNvPr id="79" name="Grupo 78"/>
              <p:cNvGrpSpPr/>
              <p:nvPr/>
            </p:nvGrpSpPr>
            <p:grpSpPr>
              <a:xfrm>
                <a:off x="6825198" y="2664426"/>
                <a:ext cx="1578838" cy="2119651"/>
                <a:chOff x="1570810" y="3510587"/>
                <a:chExt cx="1578838" cy="2119651"/>
              </a:xfrm>
            </p:grpSpPr>
            <p:sp>
              <p:nvSpPr>
                <p:cNvPr id="35" name="Oval 9"/>
                <p:cNvSpPr/>
                <p:nvPr/>
              </p:nvSpPr>
              <p:spPr>
                <a:xfrm rot="10800000">
                  <a:off x="2365002" y="4106534"/>
                  <a:ext cx="151614" cy="15121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>
                  <a:off x="1570810" y="3510587"/>
                  <a:ext cx="1578838" cy="2119651"/>
                  <a:chOff x="1570810" y="3510587"/>
                  <a:chExt cx="1578838" cy="2119651"/>
                </a:xfrm>
              </p:grpSpPr>
              <p:cxnSp>
                <p:nvCxnSpPr>
                  <p:cNvPr id="37" name="Straight Arrow Connector 10"/>
                  <p:cNvCxnSpPr/>
                  <p:nvPr/>
                </p:nvCxnSpPr>
                <p:spPr>
                  <a:xfrm flipH="1">
                    <a:off x="1791036" y="3868917"/>
                    <a:ext cx="324887" cy="2376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11"/>
                  <p:cNvCxnSpPr/>
                  <p:nvPr/>
                </p:nvCxnSpPr>
                <p:spPr>
                  <a:xfrm>
                    <a:off x="2115923" y="3868917"/>
                    <a:ext cx="0" cy="2376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upo 76"/>
                  <p:cNvGrpSpPr/>
                  <p:nvPr/>
                </p:nvGrpSpPr>
                <p:grpSpPr>
                  <a:xfrm>
                    <a:off x="1570810" y="3510587"/>
                    <a:ext cx="1578838" cy="2119651"/>
                    <a:chOff x="1570810" y="3510587"/>
                    <a:chExt cx="1578838" cy="2119651"/>
                  </a:xfrm>
                </p:grpSpPr>
                <p:sp>
                  <p:nvSpPr>
                    <p:cNvPr id="29" name="Rounded Rectangle 3"/>
                    <p:cNvSpPr/>
                    <p:nvPr/>
                  </p:nvSpPr>
                  <p:spPr>
                    <a:xfrm>
                      <a:off x="1570810" y="3510587"/>
                      <a:ext cx="1578838" cy="2119651"/>
                    </a:xfrm>
                    <a:prstGeom prst="round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bg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" name="TextBox 125"/>
                    <p:cNvSpPr txBox="1"/>
                    <p:nvPr/>
                  </p:nvSpPr>
                  <p:spPr>
                    <a:xfrm>
                      <a:off x="2276111" y="3534442"/>
                      <a:ext cx="78247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2200" b="1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dom</a:t>
                      </a:r>
                      <a:endParaRPr lang="en-US" sz="2200" b="1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76" name="Grupo 75"/>
                    <p:cNvGrpSpPr/>
                    <p:nvPr/>
                  </p:nvGrpSpPr>
                  <p:grpSpPr>
                    <a:xfrm>
                      <a:off x="1715229" y="3717707"/>
                      <a:ext cx="1288717" cy="1706518"/>
                      <a:chOff x="1715229" y="3717707"/>
                      <a:chExt cx="1288717" cy="1706518"/>
                    </a:xfrm>
                  </p:grpSpPr>
                  <p:sp>
                    <p:nvSpPr>
                      <p:cNvPr id="30" name="Oval 6"/>
                      <p:cNvSpPr/>
                      <p:nvPr/>
                    </p:nvSpPr>
                    <p:spPr>
                      <a:xfrm rot="10800000">
                        <a:off x="2040116" y="3717707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" name="Oval 7"/>
                      <p:cNvSpPr/>
                      <p:nvPr/>
                    </p:nvSpPr>
                    <p:spPr>
                      <a:xfrm rot="10800000">
                        <a:off x="1715229" y="4106534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" name="Oval 8"/>
                      <p:cNvSpPr/>
                      <p:nvPr/>
                    </p:nvSpPr>
                    <p:spPr>
                      <a:xfrm rot="10800000">
                        <a:off x="2040116" y="4106534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39" name="Straight Arrow Connector 12"/>
                      <p:cNvCxnSpPr>
                        <a:endCxn id="33" idx="4"/>
                      </p:cNvCxnSpPr>
                      <p:nvPr/>
                    </p:nvCxnSpPr>
                    <p:spPr>
                      <a:xfrm>
                        <a:off x="2115923" y="3868917"/>
                        <a:ext cx="324887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Oval 13"/>
                      <p:cNvSpPr/>
                      <p:nvPr/>
                    </p:nvSpPr>
                    <p:spPr>
                      <a:xfrm rot="10800000">
                        <a:off x="2202559" y="4495361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2" name="Oval 14"/>
                      <p:cNvSpPr/>
                      <p:nvPr/>
                    </p:nvSpPr>
                    <p:spPr>
                      <a:xfrm rot="10800000">
                        <a:off x="2852332" y="4495361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3" name="Oval 15"/>
                      <p:cNvSpPr/>
                      <p:nvPr/>
                    </p:nvSpPr>
                    <p:spPr>
                      <a:xfrm rot="10800000">
                        <a:off x="1877672" y="4495361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4" name="Oval 16"/>
                      <p:cNvSpPr/>
                      <p:nvPr/>
                    </p:nvSpPr>
                    <p:spPr>
                      <a:xfrm rot="10800000">
                        <a:off x="2527446" y="4495361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46" name="Straight Arrow Connector 17"/>
                      <p:cNvCxnSpPr>
                        <a:stCxn id="33" idx="0"/>
                        <a:endCxn id="39" idx="4"/>
                      </p:cNvCxnSpPr>
                      <p:nvPr/>
                    </p:nvCxnSpPr>
                    <p:spPr>
                      <a:xfrm flipH="1">
                        <a:off x="1953479" y="4257744"/>
                        <a:ext cx="487330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18"/>
                      <p:cNvCxnSpPr>
                        <a:endCxn id="37" idx="4"/>
                      </p:cNvCxnSpPr>
                      <p:nvPr/>
                    </p:nvCxnSpPr>
                    <p:spPr>
                      <a:xfrm flipH="1">
                        <a:off x="2278366" y="4263145"/>
                        <a:ext cx="163103" cy="2322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19"/>
                      <p:cNvCxnSpPr>
                        <a:stCxn id="33" idx="0"/>
                      </p:cNvCxnSpPr>
                      <p:nvPr/>
                    </p:nvCxnSpPr>
                    <p:spPr>
                      <a:xfrm>
                        <a:off x="2440809" y="4257744"/>
                        <a:ext cx="162443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20"/>
                      <p:cNvCxnSpPr>
                        <a:stCxn id="33" idx="0"/>
                        <a:endCxn id="38" idx="4"/>
                      </p:cNvCxnSpPr>
                      <p:nvPr/>
                    </p:nvCxnSpPr>
                    <p:spPr>
                      <a:xfrm>
                        <a:off x="2440809" y="4257744"/>
                        <a:ext cx="487330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Oval 21"/>
                      <p:cNvSpPr/>
                      <p:nvPr/>
                    </p:nvSpPr>
                    <p:spPr>
                      <a:xfrm rot="10800000">
                        <a:off x="1715229" y="4884188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1" name="Oval 22"/>
                      <p:cNvSpPr/>
                      <p:nvPr/>
                    </p:nvSpPr>
                    <p:spPr>
                      <a:xfrm rot="10800000">
                        <a:off x="2040116" y="4884188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52" name="Straight Arrow Connector 23"/>
                      <p:cNvCxnSpPr>
                        <a:stCxn id="39" idx="0"/>
                        <a:endCxn id="46" idx="4"/>
                      </p:cNvCxnSpPr>
                      <p:nvPr/>
                    </p:nvCxnSpPr>
                    <p:spPr>
                      <a:xfrm flipH="1">
                        <a:off x="1791036" y="4646571"/>
                        <a:ext cx="162443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24"/>
                      <p:cNvCxnSpPr>
                        <a:stCxn id="39" idx="0"/>
                        <a:endCxn id="47" idx="4"/>
                      </p:cNvCxnSpPr>
                      <p:nvPr/>
                    </p:nvCxnSpPr>
                    <p:spPr>
                      <a:xfrm>
                        <a:off x="1953479" y="4646571"/>
                        <a:ext cx="162443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Oval 25"/>
                      <p:cNvSpPr/>
                      <p:nvPr/>
                    </p:nvSpPr>
                    <p:spPr>
                      <a:xfrm rot="10800000">
                        <a:off x="2365002" y="4884188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5" name="Oval 26"/>
                      <p:cNvSpPr/>
                      <p:nvPr/>
                    </p:nvSpPr>
                    <p:spPr>
                      <a:xfrm rot="10800000">
                        <a:off x="2689889" y="4884188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56" name="Straight Arrow Connector 27"/>
                      <p:cNvCxnSpPr>
                        <a:stCxn id="40" idx="0"/>
                        <a:endCxn id="50" idx="4"/>
                      </p:cNvCxnSpPr>
                      <p:nvPr/>
                    </p:nvCxnSpPr>
                    <p:spPr>
                      <a:xfrm flipH="1">
                        <a:off x="2440809" y="4646571"/>
                        <a:ext cx="162443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28"/>
                      <p:cNvCxnSpPr>
                        <a:stCxn id="40" idx="0"/>
                        <a:endCxn id="51" idx="4"/>
                      </p:cNvCxnSpPr>
                      <p:nvPr/>
                    </p:nvCxnSpPr>
                    <p:spPr>
                      <a:xfrm>
                        <a:off x="2603252" y="4646571"/>
                        <a:ext cx="162443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Oval 29"/>
                      <p:cNvSpPr/>
                      <p:nvPr/>
                    </p:nvSpPr>
                    <p:spPr>
                      <a:xfrm rot="10800000">
                        <a:off x="2365002" y="5273015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9" name="Oval 30"/>
                      <p:cNvSpPr/>
                      <p:nvPr/>
                    </p:nvSpPr>
                    <p:spPr>
                      <a:xfrm rot="10800000">
                        <a:off x="1715229" y="5273015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0" name="Oval 31"/>
                      <p:cNvSpPr/>
                      <p:nvPr/>
                    </p:nvSpPr>
                    <p:spPr>
                      <a:xfrm rot="10800000">
                        <a:off x="2040116" y="5273015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61" name="Straight Arrow Connector 32"/>
                      <p:cNvCxnSpPr>
                        <a:stCxn id="47" idx="0"/>
                        <a:endCxn id="55" idx="4"/>
                      </p:cNvCxnSpPr>
                      <p:nvPr/>
                    </p:nvCxnSpPr>
                    <p:spPr>
                      <a:xfrm flipH="1">
                        <a:off x="1791036" y="5035398"/>
                        <a:ext cx="324887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Arrow Connector 34"/>
                      <p:cNvCxnSpPr>
                        <a:stCxn id="47" idx="0"/>
                        <a:endCxn id="54" idx="4"/>
                      </p:cNvCxnSpPr>
                      <p:nvPr/>
                    </p:nvCxnSpPr>
                    <p:spPr>
                      <a:xfrm>
                        <a:off x="2115923" y="5035398"/>
                        <a:ext cx="324887" cy="23761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Oval 35"/>
                      <p:cNvSpPr/>
                      <p:nvPr/>
                    </p:nvSpPr>
                    <p:spPr>
                      <a:xfrm rot="10800000">
                        <a:off x="2689889" y="5273015"/>
                        <a:ext cx="151614" cy="15121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73" name="Conexão recta unidireccional 72"/>
                      <p:cNvCxnSpPr>
                        <a:stCxn id="55" idx="0"/>
                        <a:endCxn id="63" idx="4"/>
                      </p:cNvCxnSpPr>
                      <p:nvPr/>
                    </p:nvCxnSpPr>
                    <p:spPr>
                      <a:xfrm>
                        <a:off x="2765696" y="5035398"/>
                        <a:ext cx="0" cy="23761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exão recta unidireccional 74"/>
                      <p:cNvCxnSpPr>
                        <a:stCxn id="51" idx="0"/>
                        <a:endCxn id="60" idx="4"/>
                      </p:cNvCxnSpPr>
                      <p:nvPr/>
                    </p:nvCxnSpPr>
                    <p:spPr>
                      <a:xfrm>
                        <a:off x="2115923" y="5035398"/>
                        <a:ext cx="0" cy="23761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81" name="Conexão recta unidireccional 80"/>
              <p:cNvCxnSpPr>
                <a:stCxn id="30" idx="0"/>
                <a:endCxn id="33" idx="4"/>
              </p:cNvCxnSpPr>
              <p:nvPr/>
            </p:nvCxnSpPr>
            <p:spPr>
              <a:xfrm flipH="1">
                <a:off x="7045424" y="3022756"/>
                <a:ext cx="324887" cy="2376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Conexão recta unidireccional 83"/>
              <p:cNvCxnSpPr>
                <a:stCxn id="30" idx="0"/>
                <a:endCxn id="34" idx="4"/>
              </p:cNvCxnSpPr>
              <p:nvPr/>
            </p:nvCxnSpPr>
            <p:spPr>
              <a:xfrm>
                <a:off x="7370311" y="3022756"/>
                <a:ext cx="0" cy="2376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5" name="Oval 6"/>
              <p:cNvSpPr/>
              <p:nvPr/>
            </p:nvSpPr>
            <p:spPr>
              <a:xfrm rot="10800000">
                <a:off x="7609397" y="3257237"/>
                <a:ext cx="151614" cy="15121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074" name="Picture 2" descr="C:\Users\José Santos\Downloads\legal-documen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15264" y="4476750"/>
              <a:ext cx="582490" cy="571500"/>
            </a:xfrm>
            <a:prstGeom prst="rect">
              <a:avLst/>
            </a:prstGeom>
            <a:noFill/>
          </p:spPr>
        </p:pic>
      </p:grpSp>
      <p:grpSp>
        <p:nvGrpSpPr>
          <p:cNvPr id="88" name="Group 46"/>
          <p:cNvGrpSpPr/>
          <p:nvPr/>
        </p:nvGrpSpPr>
        <p:grpSpPr>
          <a:xfrm>
            <a:off x="4312639" y="3447580"/>
            <a:ext cx="4122420" cy="818507"/>
            <a:chOff x="4914900" y="2590800"/>
            <a:chExt cx="4122420" cy="818507"/>
          </a:xfrm>
        </p:grpSpPr>
        <p:sp>
          <p:nvSpPr>
            <p:cNvPr id="89" name="Rounded Rectangle 58"/>
            <p:cNvSpPr/>
            <p:nvPr/>
          </p:nvSpPr>
          <p:spPr>
            <a:xfrm>
              <a:off x="5455920" y="2590800"/>
              <a:ext cx="3322320" cy="818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 values that occur directly in integrator code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4475" y="2571750"/>
            <a:ext cx="2724150" cy="895350"/>
            <a:chOff x="5324475" y="2571750"/>
            <a:chExt cx="2724150" cy="895350"/>
          </a:xfrm>
        </p:grpSpPr>
        <p:sp>
          <p:nvSpPr>
            <p:cNvPr id="93" name="Chamada oval 92"/>
            <p:cNvSpPr/>
            <p:nvPr/>
          </p:nvSpPr>
          <p:spPr>
            <a:xfrm>
              <a:off x="5324475" y="2571750"/>
              <a:ext cx="2724150" cy="895350"/>
            </a:xfrm>
            <a:prstGeom prst="wedgeEllipseCallo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457825" y="2676525"/>
              <a:ext cx="240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Object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Literals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priimitive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values</a:t>
              </a:r>
              <a:endParaRPr lang="pt-PT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6" name="Chamada rectangular arredondada 95"/>
          <p:cNvSpPr/>
          <p:nvPr/>
        </p:nvSpPr>
        <p:spPr>
          <a:xfrm>
            <a:off x="133350" y="1419225"/>
            <a:ext cx="4876800" cy="3743326"/>
          </a:xfrm>
          <a:prstGeom prst="wedgeRoundRectCallout">
            <a:avLst>
              <a:gd name="adj1" fmla="val 55055"/>
              <a:gd name="adj2" fmla="val -3534"/>
              <a:gd name="adj3" fmla="val 16667"/>
            </a:avLst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2" name="Grupo 101"/>
          <p:cNvGrpSpPr/>
          <p:nvPr/>
        </p:nvGrpSpPr>
        <p:grpSpPr>
          <a:xfrm>
            <a:off x="342899" y="1857376"/>
            <a:ext cx="4594458" cy="781049"/>
            <a:chOff x="257174" y="1724026"/>
            <a:chExt cx="4594458" cy="781049"/>
          </a:xfrm>
        </p:grpSpPr>
        <p:sp>
          <p:nvSpPr>
            <p:cNvPr id="97" name="Rectângulo arredondado 96"/>
            <p:cNvSpPr/>
            <p:nvPr/>
          </p:nvSpPr>
          <p:spPr>
            <a:xfrm>
              <a:off x="257174" y="1724026"/>
              <a:ext cx="4410076" cy="78104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358542" y="1771650"/>
              <a:ext cx="4493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var </a:t>
              </a:r>
              <a:r>
                <a:rPr lang="pt-PT" dirty="0" err="1" smtClean="0">
                  <a:solidFill>
                    <a:schemeClr val="accent6">
                      <a:lumMod val="75000"/>
                    </a:schemeClr>
                  </a:solidFill>
                </a:rPr>
                <a:t>names</a:t>
              </a:r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 = {P1: “</a:t>
              </a:r>
              <a:r>
                <a:rPr lang="pt-PT" dirty="0" err="1" smtClean="0">
                  <a:solidFill>
                    <a:schemeClr val="accent6">
                      <a:lumMod val="75000"/>
                    </a:schemeClr>
                  </a:solidFill>
                </a:rPr>
                <a:t>vader</a:t>
              </a:r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”, P2: “</a:t>
              </a:r>
              <a:r>
                <a:rPr lang="pt-PT" dirty="0" err="1" smtClean="0">
                  <a:solidFill>
                    <a:schemeClr val="accent6">
                      <a:lumMod val="75000"/>
                    </a:schemeClr>
                  </a:solidFill>
                </a:rPr>
                <a:t>luke</a:t>
              </a:r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”}; </a:t>
              </a:r>
            </a:p>
            <a:p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var </a:t>
              </a:r>
              <a:r>
                <a:rPr lang="pt-PT" dirty="0" err="1" smtClean="0">
                  <a:solidFill>
                    <a:schemeClr val="accent6">
                      <a:lumMod val="75000"/>
                    </a:schemeClr>
                  </a:solidFill>
                </a:rPr>
                <a:t>secretPins</a:t>
              </a:r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 = {P1: “</a:t>
              </a:r>
              <a:r>
                <a:rPr lang="pt-PT" dirty="0" err="1" smtClean="0">
                  <a:solidFill>
                    <a:schemeClr val="accent6">
                      <a:lumMod val="75000"/>
                    </a:schemeClr>
                  </a:solidFill>
                </a:rPr>
                <a:t>father</a:t>
              </a:r>
              <a:r>
                <a:rPr lang="pt-PT" dirty="0" smtClean="0">
                  <a:solidFill>
                    <a:schemeClr val="accent6">
                      <a:lumMod val="75000"/>
                    </a:schemeClr>
                  </a:solidFill>
                </a:rPr>
                <a:t>”, P2: “force”};  </a:t>
              </a:r>
              <a:endParaRPr lang="pt-PT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Seta para baixo 98"/>
          <p:cNvSpPr/>
          <p:nvPr/>
        </p:nvSpPr>
        <p:spPr>
          <a:xfrm>
            <a:off x="2314575" y="2714625"/>
            <a:ext cx="457200" cy="65722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3" name="Grupo 102"/>
          <p:cNvGrpSpPr/>
          <p:nvPr/>
        </p:nvGrpSpPr>
        <p:grpSpPr>
          <a:xfrm>
            <a:off x="314324" y="3419476"/>
            <a:ext cx="4594458" cy="1581149"/>
            <a:chOff x="257174" y="1724026"/>
            <a:chExt cx="4594458" cy="1581149"/>
          </a:xfrm>
        </p:grpSpPr>
        <p:sp>
          <p:nvSpPr>
            <p:cNvPr id="104" name="Rectângulo arredondado 103"/>
            <p:cNvSpPr/>
            <p:nvPr/>
          </p:nvSpPr>
          <p:spPr>
            <a:xfrm>
              <a:off x="257174" y="1724026"/>
              <a:ext cx="4410076" cy="15811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358542" y="1771650"/>
              <a:ext cx="44930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var 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names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= {P1: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vader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”, P2: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luke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”}; </a:t>
              </a:r>
            </a:p>
            <a:p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var 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secretPins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= 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new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ObjEnv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</a:p>
            <a:p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   {P1: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father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”, P2: “force”}, </a:t>
              </a:r>
            </a:p>
            <a:p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   {P1: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secret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”, P2: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secret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”}, </a:t>
              </a:r>
            </a:p>
            <a:p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    “</a:t>
              </a:r>
              <a:r>
                <a:rPr lang="pt-PT" dirty="0" err="1" smtClean="0">
                  <a:solidFill>
                    <a:schemeClr val="accent5">
                      <a:lumMod val="75000"/>
                    </a:schemeClr>
                  </a:solidFill>
                </a:rPr>
                <a:t>secret</a:t>
              </a:r>
              <a:r>
                <a:rPr lang="pt-PT" dirty="0" smtClean="0">
                  <a:solidFill>
                    <a:schemeClr val="accent5">
                      <a:lumMod val="75000"/>
                    </a:schemeClr>
                  </a:solidFill>
                </a:rPr>
                <a:t>”);</a:t>
              </a:r>
              <a:endParaRPr lang="pt-PT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Group 46"/>
          <p:cNvGrpSpPr/>
          <p:nvPr/>
        </p:nvGrpSpPr>
        <p:grpSpPr>
          <a:xfrm>
            <a:off x="4312639" y="4495330"/>
            <a:ext cx="4122420" cy="818507"/>
            <a:chOff x="4914900" y="2590800"/>
            <a:chExt cx="4122420" cy="818507"/>
          </a:xfrm>
        </p:grpSpPr>
        <p:sp>
          <p:nvSpPr>
            <p:cNvPr id="107" name="Rounded Rectangle 58"/>
            <p:cNvSpPr/>
            <p:nvPr/>
          </p:nvSpPr>
          <p:spPr>
            <a:xfrm>
              <a:off x="5455920" y="2590800"/>
              <a:ext cx="3322320" cy="818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Label other sources/sinks of information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4772025" y="3724275"/>
            <a:ext cx="2876550" cy="685800"/>
            <a:chOff x="4772025" y="3724275"/>
            <a:chExt cx="2876550" cy="685800"/>
          </a:xfrm>
        </p:grpSpPr>
        <p:sp>
          <p:nvSpPr>
            <p:cNvPr id="111" name="Chamada oval 110"/>
            <p:cNvSpPr/>
            <p:nvPr/>
          </p:nvSpPr>
          <p:spPr>
            <a:xfrm>
              <a:off x="4772025" y="3724275"/>
              <a:ext cx="2876550" cy="685800"/>
            </a:xfrm>
            <a:prstGeom prst="wedgeEllipseCallout">
              <a:avLst>
                <a:gd name="adj1" fmla="val 24200"/>
                <a:gd name="adj2" fmla="val 7563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038725" y="3857625"/>
              <a:ext cx="2409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XmlHTTPRequest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pt-PT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9" grpId="0" animBg="1"/>
      <p:bldP spid="9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12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Integrator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Instrumentation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837" y="1384301"/>
            <a:ext cx="8193315" cy="474036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13460" y="2373630"/>
            <a:ext cx="3086100" cy="2946515"/>
            <a:chOff x="922020" y="2820026"/>
            <a:chExt cx="3086100" cy="3503527"/>
          </a:xfrm>
        </p:grpSpPr>
        <p:grpSp>
          <p:nvGrpSpPr>
            <p:cNvPr id="25" name="Group 107"/>
            <p:cNvGrpSpPr/>
            <p:nvPr/>
          </p:nvGrpSpPr>
          <p:grpSpPr>
            <a:xfrm>
              <a:off x="922020" y="2820026"/>
              <a:ext cx="3086100" cy="3503527"/>
              <a:chOff x="899160" y="2827646"/>
              <a:chExt cx="3086100" cy="350352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899160" y="2827646"/>
                <a:ext cx="3086100" cy="350352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83615" y="2985743"/>
                <a:ext cx="2925445" cy="43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Source Integrator Code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066800" y="3375356"/>
              <a:ext cx="2545080" cy="208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if(x) {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y = y + x;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} else {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alert(“hello world”)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}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65419" y="2385505"/>
            <a:ext cx="3637313" cy="3480905"/>
            <a:chOff x="720139" y="2834146"/>
            <a:chExt cx="3637313" cy="4138940"/>
          </a:xfrm>
        </p:grpSpPr>
        <p:grpSp>
          <p:nvGrpSpPr>
            <p:cNvPr id="30" name="Group 107"/>
            <p:cNvGrpSpPr/>
            <p:nvPr/>
          </p:nvGrpSpPr>
          <p:grpSpPr>
            <a:xfrm>
              <a:off x="720139" y="2834146"/>
              <a:ext cx="3589813" cy="4138940"/>
              <a:chOff x="697279" y="2841766"/>
              <a:chExt cx="3589813" cy="41389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97279" y="2841766"/>
                <a:ext cx="3589813" cy="413894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1735" y="2999865"/>
                <a:ext cx="2925445" cy="43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Source Integrator Code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42059" y="3416659"/>
              <a:ext cx="3515393" cy="274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if(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x.value</a:t>
              </a:r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 </a:t>
              </a:r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{ </a:t>
              </a:r>
            </a:p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pc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x.level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˅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pc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; </a:t>
              </a:r>
              <a:endPara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y.value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y.value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x.value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; </a:t>
              </a:r>
              <a:endPara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y.level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x.level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˅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y.level</a:t>
              </a:r>
              <a:r>
                <a:rPr lang="en-US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˅ </a:t>
              </a:r>
              <a:r>
                <a:rPr lang="en-US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pc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;</a:t>
              </a:r>
            </a:p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} else { </a:t>
              </a:r>
            </a:p>
            <a:p>
              <a:r>
                <a:rPr lang="pt-PT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  alert(“hello world”)</a:t>
              </a:r>
              <a:endPara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}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3060428" y="3290256"/>
            <a:ext cx="1889760" cy="39624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57"/>
          <p:cNvSpPr txBox="1"/>
          <p:nvPr/>
        </p:nvSpPr>
        <p:spPr>
          <a:xfrm>
            <a:off x="2968830" y="1184910"/>
            <a:ext cx="5653199" cy="919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On-the-fly Inlining of Dynamic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Monitors</a:t>
            </a:r>
            <a:endParaRPr lang="pt-PT" sz="16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Jonas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Magazinius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Alejandro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Russo,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Andrei</a:t>
            </a:r>
            <a:r>
              <a:rPr lang="pt-PT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Sabelfeld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COSE 2011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139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3071654" y="4564437"/>
            <a:ext cx="552305" cy="540000"/>
          </a:xfrm>
          <a:prstGeom prst="rect">
            <a:avLst/>
          </a:prstGeom>
        </p:spPr>
      </p:pic>
      <p:pic>
        <p:nvPicPr>
          <p:cNvPr id="34" name="Picture 139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6539249" y="5015700"/>
            <a:ext cx="552305" cy="540000"/>
          </a:xfrm>
          <a:prstGeom prst="rect">
            <a:avLst/>
          </a:prstGeom>
        </p:spPr>
      </p:pic>
      <p:sp>
        <p:nvSpPr>
          <p:cNvPr id="35" name="Cruzada 34"/>
          <p:cNvSpPr/>
          <p:nvPr/>
        </p:nvSpPr>
        <p:spPr>
          <a:xfrm>
            <a:off x="7196446" y="5153891"/>
            <a:ext cx="285008" cy="273133"/>
          </a:xfrm>
          <a:prstGeom prst="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98" name="Picture 2" descr="C:\Users\José Santos\Desktop\presentationMashic2\images\track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3280" y="5019757"/>
            <a:ext cx="545510" cy="540000"/>
          </a:xfrm>
          <a:prstGeom prst="rect">
            <a:avLst/>
          </a:prstGeom>
          <a:noFill/>
        </p:spPr>
      </p:pic>
      <p:grpSp>
        <p:nvGrpSpPr>
          <p:cNvPr id="39" name="Grupo 38"/>
          <p:cNvGrpSpPr/>
          <p:nvPr/>
        </p:nvGrpSpPr>
        <p:grpSpPr>
          <a:xfrm>
            <a:off x="5058888" y="5735782"/>
            <a:ext cx="2909455" cy="688770"/>
            <a:chOff x="5058888" y="5735782"/>
            <a:chExt cx="2909455" cy="688770"/>
          </a:xfrm>
        </p:grpSpPr>
        <p:sp>
          <p:nvSpPr>
            <p:cNvPr id="37" name="Chamada oval 36"/>
            <p:cNvSpPr/>
            <p:nvPr/>
          </p:nvSpPr>
          <p:spPr>
            <a:xfrm>
              <a:off x="5058888" y="5735782"/>
              <a:ext cx="2909455" cy="688770"/>
            </a:xfrm>
            <a:prstGeom prst="wedgeEllipseCallout">
              <a:avLst>
                <a:gd name="adj1" fmla="val 34809"/>
                <a:gd name="adj2" fmla="val -7182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605154" y="5854535"/>
              <a:ext cx="1935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IFlow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Tracker</a:t>
              </a:r>
              <a:endParaRPr lang="pt-PT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12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Tracking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4400" dirty="0" err="1" smtClean="0">
                <a:latin typeface="Tw Cen MT" pitchFamily="34" charset="0"/>
              </a:rPr>
              <a:t>IFlow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8837" y="1384301"/>
            <a:ext cx="8193315" cy="505459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3"/>
          <p:cNvGrpSpPr/>
          <p:nvPr/>
        </p:nvGrpSpPr>
        <p:grpSpPr>
          <a:xfrm>
            <a:off x="1449069" y="1607819"/>
            <a:ext cx="6826250" cy="838200"/>
            <a:chOff x="1578608" y="2225041"/>
            <a:chExt cx="6826250" cy="1059180"/>
          </a:xfrm>
        </p:grpSpPr>
        <p:sp>
          <p:nvSpPr>
            <p:cNvPr id="30" name="Rounded Rectangle 29"/>
            <p:cNvSpPr/>
            <p:nvPr/>
          </p:nvSpPr>
          <p:spPr>
            <a:xfrm>
              <a:off x="1578608" y="2225041"/>
              <a:ext cx="6711951" cy="10591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57031" y="2289983"/>
              <a:ext cx="6747827" cy="97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Why track information flow </a:t>
              </a:r>
              <a:r>
                <a:rPr lang="en-US" sz="22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dynamically</a:t>
              </a:r>
              <a:r>
                <a:rPr lang="en-US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instead of </a:t>
              </a:r>
              <a:r>
                <a:rPr lang="en-US" sz="2200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statically</a:t>
              </a:r>
              <a:r>
                <a:rPr lang="en-US" sz="2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enforcing a pre-established policy?</a:t>
              </a:r>
              <a:endParaRPr lang="pt-PT" sz="2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286" y="2606040"/>
            <a:ext cx="4636453" cy="2948940"/>
            <a:chOff x="2427286" y="2606040"/>
            <a:chExt cx="4636453" cy="2948940"/>
          </a:xfrm>
        </p:grpSpPr>
        <p:sp>
          <p:nvSpPr>
            <p:cNvPr id="21" name="Explosion 1 20"/>
            <p:cNvSpPr/>
            <p:nvPr/>
          </p:nvSpPr>
          <p:spPr>
            <a:xfrm>
              <a:off x="2427286" y="2606040"/>
              <a:ext cx="4636453" cy="2948940"/>
            </a:xfrm>
            <a:prstGeom prst="irregularSeal1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12515" y="3368040"/>
              <a:ext cx="2179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Javascript is TOO dynamic!!!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9660" y="2993390"/>
            <a:ext cx="3459480" cy="2607310"/>
            <a:chOff x="1089660" y="2863850"/>
            <a:chExt cx="3459480" cy="2607310"/>
          </a:xfrm>
        </p:grpSpPr>
        <p:sp>
          <p:nvSpPr>
            <p:cNvPr id="24" name="Rounded Rectangle 23"/>
            <p:cNvSpPr/>
            <p:nvPr/>
          </p:nvSpPr>
          <p:spPr>
            <a:xfrm>
              <a:off x="1089660" y="2863850"/>
              <a:ext cx="3230880" cy="26073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8740" y="2979420"/>
              <a:ext cx="3200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function f(x)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{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if(h) {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eval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(“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l”);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}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 l = 0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}</a:t>
              </a:r>
            </a:p>
            <a:p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 = 1; </a:t>
              </a:r>
            </a:p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f(3)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6500" y="403098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Abstruse scoping rules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51120" y="2743200"/>
            <a:ext cx="3230880" cy="1866900"/>
            <a:chOff x="5181600" y="3055620"/>
            <a:chExt cx="3230880" cy="1866900"/>
          </a:xfrm>
        </p:grpSpPr>
        <p:grpSp>
          <p:nvGrpSpPr>
            <p:cNvPr id="35" name="Group 34"/>
            <p:cNvGrpSpPr/>
            <p:nvPr/>
          </p:nvGrpSpPr>
          <p:grpSpPr>
            <a:xfrm>
              <a:off x="5181600" y="3055620"/>
              <a:ext cx="3230880" cy="1866900"/>
              <a:chOff x="5181600" y="3055620"/>
              <a:chExt cx="3230880" cy="18669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181600" y="3055620"/>
                <a:ext cx="3230880" cy="18669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10200" y="3070860"/>
                <a:ext cx="28346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if(h) { </a:t>
                </a:r>
              </a:p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g = function() { l = 1};</a:t>
                </a:r>
              </a:p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 else {</a:t>
                </a:r>
              </a:p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g = function() { l = 0}; </a:t>
                </a:r>
              </a:p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570220" y="4427220"/>
              <a:ext cx="278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Higher order functions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19700" y="4716779"/>
            <a:ext cx="3230880" cy="1112520"/>
            <a:chOff x="5181600" y="3055620"/>
            <a:chExt cx="3230880" cy="1342697"/>
          </a:xfrm>
        </p:grpSpPr>
        <p:grpSp>
          <p:nvGrpSpPr>
            <p:cNvPr id="38" name="Group 34"/>
            <p:cNvGrpSpPr/>
            <p:nvPr/>
          </p:nvGrpSpPr>
          <p:grpSpPr>
            <a:xfrm>
              <a:off x="5181600" y="3055620"/>
              <a:ext cx="3230880" cy="1342697"/>
              <a:chOff x="5181600" y="3055620"/>
              <a:chExt cx="3230880" cy="134269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181600" y="3055620"/>
                <a:ext cx="3230880" cy="134269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10200" y="3070861"/>
                <a:ext cx="2834640" cy="78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x = f(); </a:t>
                </a:r>
              </a:p>
              <a:p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if(h) { o[x] = 0 }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593080" y="3848627"/>
              <a:ext cx="2781300" cy="44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Dynamic properties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62935" y="3657600"/>
            <a:ext cx="3078480" cy="1691640"/>
            <a:chOff x="3162935" y="3657600"/>
            <a:chExt cx="3078480" cy="1691640"/>
          </a:xfrm>
        </p:grpSpPr>
        <p:sp>
          <p:nvSpPr>
            <p:cNvPr id="42" name="Explosion 1 41"/>
            <p:cNvSpPr/>
            <p:nvPr/>
          </p:nvSpPr>
          <p:spPr>
            <a:xfrm>
              <a:off x="3162935" y="3657600"/>
              <a:ext cx="3078480" cy="1691640"/>
            </a:xfrm>
            <a:prstGeom prst="irregularSeal1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6680" y="4145280"/>
              <a:ext cx="1821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And MANY 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MANY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more…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878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Ext Mashic: </a:t>
            </a:r>
            <a:r>
              <a:rPr lang="pt-PT" sz="3200" dirty="0" smtClean="0">
                <a:latin typeface="Tw Cen MT" pitchFamily="34" charset="0"/>
              </a:rPr>
              <a:t>Soundness and Security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4"/>
            <a:ext cx="8466366" cy="51747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926464" y="1577340"/>
            <a:ext cx="7135495" cy="1409700"/>
            <a:chOff x="972184" y="1752600"/>
            <a:chExt cx="7135495" cy="1409700"/>
          </a:xfrm>
        </p:grpSpPr>
        <p:sp>
          <p:nvSpPr>
            <p:cNvPr id="19" name="Oval 18"/>
            <p:cNvSpPr/>
            <p:nvPr/>
          </p:nvSpPr>
          <p:spPr>
            <a:xfrm>
              <a:off x="972184" y="1752600"/>
              <a:ext cx="2571115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86228" y="2377440"/>
              <a:ext cx="6521451" cy="7848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53222" y="2491740"/>
              <a:ext cx="6439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Benign Gadget: A gadget that only tries to access integrator information compatible with its security level 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8384" y="1912620"/>
              <a:ext cx="2418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Assumption</a:t>
              </a:r>
              <a:endPara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925200" y="3078480"/>
            <a:ext cx="7135495" cy="1181100"/>
            <a:chOff x="972184" y="1752600"/>
            <a:chExt cx="7135495" cy="1181100"/>
          </a:xfrm>
        </p:grpSpPr>
        <p:sp>
          <p:nvSpPr>
            <p:cNvPr id="24" name="Oval 23"/>
            <p:cNvSpPr/>
            <p:nvPr/>
          </p:nvSpPr>
          <p:spPr>
            <a:xfrm>
              <a:off x="972184" y="1752600"/>
              <a:ext cx="2571115" cy="103632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86228" y="2377440"/>
              <a:ext cx="6521451" cy="5562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3222" y="2491740"/>
              <a:ext cx="643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compiled mashup preserves the original semantics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8384" y="1912620"/>
              <a:ext cx="2418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Theorem</a:t>
              </a:r>
              <a:endPara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925200" y="4800600"/>
            <a:ext cx="7105015" cy="1601510"/>
            <a:chOff x="903604" y="4610100"/>
            <a:chExt cx="7105015" cy="1601510"/>
          </a:xfrm>
        </p:grpSpPr>
        <p:grpSp>
          <p:nvGrpSpPr>
            <p:cNvPr id="6" name="Group 33"/>
            <p:cNvGrpSpPr/>
            <p:nvPr/>
          </p:nvGrpSpPr>
          <p:grpSpPr>
            <a:xfrm>
              <a:off x="903604" y="4610100"/>
              <a:ext cx="7105015" cy="1577340"/>
              <a:chOff x="956944" y="1653540"/>
              <a:chExt cx="7105015" cy="157734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56944" y="1653540"/>
                <a:ext cx="2571115" cy="10363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540508" y="2278380"/>
                <a:ext cx="6521451" cy="9525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2664" y="1813560"/>
                <a:ext cx="241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635125" y="5288280"/>
              <a:ext cx="6134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After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Mashic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compilation, the malicious gadget can only read/write integrator information compatible with its security level. 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41"/>
          <p:cNvGrpSpPr/>
          <p:nvPr/>
        </p:nvGrpSpPr>
        <p:grpSpPr>
          <a:xfrm>
            <a:off x="3238500" y="2792730"/>
            <a:ext cx="2072640" cy="800100"/>
            <a:chOff x="3246120" y="3028950"/>
            <a:chExt cx="2072640" cy="800100"/>
          </a:xfrm>
        </p:grpSpPr>
        <p:sp>
          <p:nvSpPr>
            <p:cNvPr id="40" name="Oval Callout 39"/>
            <p:cNvSpPr/>
            <p:nvPr/>
          </p:nvSpPr>
          <p:spPr>
            <a:xfrm>
              <a:off x="3246120" y="3028950"/>
              <a:ext cx="2072640" cy="800100"/>
            </a:xfrm>
            <a:prstGeom prst="wedgeEllipseCallout">
              <a:avLst>
                <a:gd name="adj1" fmla="val -55996"/>
                <a:gd name="adj2" fmla="val 51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76600" y="3244334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Correcteness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Freeform 27"/>
          <p:cNvSpPr/>
          <p:nvPr/>
        </p:nvSpPr>
        <p:spPr>
          <a:xfrm>
            <a:off x="454266" y="4158399"/>
            <a:ext cx="8495817" cy="806370"/>
          </a:xfrm>
          <a:custGeom>
            <a:avLst/>
            <a:gdLst>
              <a:gd name="connsiteX0" fmla="*/ 0 w 8495817"/>
              <a:gd name="connsiteY0" fmla="*/ 11575 h 11575"/>
              <a:gd name="connsiteX1" fmla="*/ 8495817 w 8495817"/>
              <a:gd name="connsiteY1" fmla="*/ 0 h 11575"/>
              <a:gd name="connsiteX0" fmla="*/ 0 w 8495817"/>
              <a:gd name="connsiteY0" fmla="*/ 11575 h 524719"/>
              <a:gd name="connsiteX1" fmla="*/ 8495817 w 8495817"/>
              <a:gd name="connsiteY1" fmla="*/ 0 h 524719"/>
              <a:gd name="connsiteX0" fmla="*/ 0 w 8495817"/>
              <a:gd name="connsiteY0" fmla="*/ 11575 h 806370"/>
              <a:gd name="connsiteX1" fmla="*/ 8495817 w 8495817"/>
              <a:gd name="connsiteY1" fmla="*/ 0 h 80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5817" h="806370">
                <a:moveTo>
                  <a:pt x="0" y="11575"/>
                </a:moveTo>
                <a:cubicBezTo>
                  <a:pt x="2843514" y="806370"/>
                  <a:pt x="5351361" y="524719"/>
                  <a:pt x="8495817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2"/>
          <p:cNvGrpSpPr/>
          <p:nvPr/>
        </p:nvGrpSpPr>
        <p:grpSpPr>
          <a:xfrm>
            <a:off x="3017520" y="4664075"/>
            <a:ext cx="2087880" cy="800100"/>
            <a:chOff x="3230880" y="3028950"/>
            <a:chExt cx="2087880" cy="800100"/>
          </a:xfrm>
        </p:grpSpPr>
        <p:sp>
          <p:nvSpPr>
            <p:cNvPr id="44" name="Oval Callout 43"/>
            <p:cNvSpPr/>
            <p:nvPr/>
          </p:nvSpPr>
          <p:spPr>
            <a:xfrm>
              <a:off x="3246120" y="3028950"/>
              <a:ext cx="2072640" cy="800100"/>
            </a:xfrm>
            <a:prstGeom prst="wedgeEllipseCallout">
              <a:avLst>
                <a:gd name="adj1" fmla="val -55996"/>
                <a:gd name="adj2" fmla="val 51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0880" y="3244334"/>
              <a:ext cx="199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480" y="3081399"/>
            <a:ext cx="7017460" cy="3378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0347" y="1207942"/>
            <a:ext cx="7148635" cy="5371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Not all gadgets are equal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80"/>
            <a:ext cx="6521451" cy="5638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424305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 major types of gadgets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82345" y="2606040"/>
            <a:ext cx="3329940" cy="3589020"/>
            <a:chOff x="1089660" y="2613660"/>
            <a:chExt cx="3329940" cy="3589020"/>
          </a:xfrm>
        </p:grpSpPr>
        <p:sp>
          <p:nvSpPr>
            <p:cNvPr id="98" name="Rounded Rectangle 97"/>
            <p:cNvSpPr/>
            <p:nvPr/>
          </p:nvSpPr>
          <p:spPr>
            <a:xfrm>
              <a:off x="1089660" y="2613660"/>
              <a:ext cx="3329940" cy="358902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5380" y="2782669"/>
              <a:ext cx="3261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Gadgets that manipulate the integrator state directly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4831200" y="2606040"/>
            <a:ext cx="3329940" cy="3589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4876920" y="2775049"/>
            <a:ext cx="326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Gadgets that provide an interface for the integrator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" name="Picture 8" descr="C:\Users\jsantos\Desktop\google-map-logo-300x2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987" y="3604260"/>
            <a:ext cx="857293" cy="840032"/>
          </a:xfrm>
          <a:prstGeom prst="rect">
            <a:avLst/>
          </a:prstGeom>
          <a:noFill/>
        </p:spPr>
      </p:pic>
      <p:pic>
        <p:nvPicPr>
          <p:cNvPr id="148" name="Picture 2" descr="C:\Users\jsantos\Desktop\flickr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6015" y="4578669"/>
            <a:ext cx="1116129" cy="671511"/>
          </a:xfrm>
          <a:prstGeom prst="rect">
            <a:avLst/>
          </a:prstGeom>
          <a:noFill/>
        </p:spPr>
      </p:pic>
      <p:pic>
        <p:nvPicPr>
          <p:cNvPr id="149" name="Picture 3" descr="C:\Users\jsantos\Desktop\myspac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0315" y="3626803"/>
            <a:ext cx="1426845" cy="439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4" name="Picture 4" descr="C:\Users\jsantos\Desktop\youtube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5639" y="4289515"/>
            <a:ext cx="753285" cy="747306"/>
          </a:xfrm>
          <a:prstGeom prst="rect">
            <a:avLst/>
          </a:prstGeom>
          <a:noFill/>
        </p:spPr>
      </p:pic>
      <p:pic>
        <p:nvPicPr>
          <p:cNvPr id="156" name="Picture 6" descr="C:\Users\jsantos\Desktop\Facebook_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3375" y="5197474"/>
            <a:ext cx="730885" cy="730885"/>
          </a:xfrm>
          <a:prstGeom prst="rect">
            <a:avLst/>
          </a:prstGeom>
          <a:noFill/>
        </p:spPr>
      </p:pic>
      <p:pic>
        <p:nvPicPr>
          <p:cNvPr id="5122" name="Picture 2" descr="C:\Users\jsantos\Desktop\ad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90650" y="3672840"/>
            <a:ext cx="1121994" cy="109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 descr="C:\Users\jsantos\Desktop\istock_6184912_buy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8280" y="3619500"/>
            <a:ext cx="1310640" cy="982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C:\Users\jsantos\Desktop\easyjet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37460" y="4831080"/>
            <a:ext cx="1205105" cy="887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0" name="Group 159"/>
          <p:cNvGrpSpPr/>
          <p:nvPr/>
        </p:nvGrpSpPr>
        <p:grpSpPr>
          <a:xfrm>
            <a:off x="1196340" y="3429000"/>
            <a:ext cx="3185160" cy="1661160"/>
            <a:chOff x="1196340" y="3429000"/>
            <a:chExt cx="3185160" cy="1661160"/>
          </a:xfrm>
        </p:grpSpPr>
        <p:sp>
          <p:nvSpPr>
            <p:cNvPr id="158" name="Explosion 1 157"/>
            <p:cNvSpPr/>
            <p:nvPr/>
          </p:nvSpPr>
          <p:spPr>
            <a:xfrm>
              <a:off x="1196340" y="3429000"/>
              <a:ext cx="3185160" cy="1661160"/>
            </a:xfrm>
            <a:prstGeom prst="irregularSeal1">
              <a:avLst/>
            </a:prstGeom>
            <a:solidFill>
              <a:schemeClr val="accent6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20240" y="400812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Advertisements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79720" y="3429000"/>
            <a:ext cx="2148840" cy="1562100"/>
            <a:chOff x="5379720" y="3429000"/>
            <a:chExt cx="2148840" cy="1562100"/>
          </a:xfrm>
        </p:grpSpPr>
        <p:sp>
          <p:nvSpPr>
            <p:cNvPr id="161" name="Cloud Callout 160"/>
            <p:cNvSpPr/>
            <p:nvPr/>
          </p:nvSpPr>
          <p:spPr>
            <a:xfrm>
              <a:off x="5379720" y="3429000"/>
              <a:ext cx="2148840" cy="1562100"/>
            </a:xfrm>
            <a:prstGeom prst="cloudCallout">
              <a:avLst>
                <a:gd name="adj1" fmla="val 38741"/>
                <a:gd name="adj2" fmla="val 57622"/>
              </a:avLst>
            </a:prstGeom>
            <a:solidFill>
              <a:schemeClr val="accent5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74080" y="3764280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External Services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081163" y="5511620"/>
            <a:ext cx="92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 I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12136" y="5510204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 II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62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Controlling </a:t>
            </a:r>
            <a:r>
              <a:rPr lang="en-US" sz="3200" dirty="0" smtClean="0">
                <a:latin typeface="Tw Cen MT" pitchFamily="34" charset="0"/>
              </a:rPr>
              <a:t>In</a:t>
            </a:r>
            <a:r>
              <a:rPr lang="en-US" sz="3200" dirty="0" smtClean="0">
                <a:latin typeface="Tw Cen MT" pitchFamily="34" charset="0"/>
              </a:rPr>
              <a:t>tegrator – Gadget Com.</a:t>
            </a:r>
            <a:endParaRPr lang="en-US" sz="3200" dirty="0" smtClean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260" y="1401240"/>
            <a:ext cx="8193600" cy="514434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7760" y="1615440"/>
            <a:ext cx="3116580" cy="477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81614" y="1706880"/>
            <a:ext cx="1327252" cy="145542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1320" y="1725831"/>
            <a:ext cx="1393860" cy="2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Integrator.js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691640" y="4152900"/>
            <a:ext cx="1950720" cy="1988820"/>
            <a:chOff x="5501640" y="1798320"/>
            <a:chExt cx="1950720" cy="1988820"/>
          </a:xfrm>
        </p:grpSpPr>
        <p:sp>
          <p:nvSpPr>
            <p:cNvPr id="61" name="Rounded Rectangle 60"/>
            <p:cNvSpPr/>
            <p:nvPr/>
          </p:nvSpPr>
          <p:spPr>
            <a:xfrm>
              <a:off x="5501640" y="1798320"/>
              <a:ext cx="1950720" cy="1988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3"/>
            <p:cNvGrpSpPr/>
            <p:nvPr/>
          </p:nvGrpSpPr>
          <p:grpSpPr>
            <a:xfrm>
              <a:off x="5742000" y="2689861"/>
              <a:ext cx="1154100" cy="960120"/>
              <a:chOff x="6187440" y="5174845"/>
              <a:chExt cx="1371600" cy="988253"/>
            </a:xfrm>
          </p:grpSpPr>
          <p:pic>
            <p:nvPicPr>
              <p:cNvPr id="55" name="Picture 5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7" y="527023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5" name="Group 148"/>
              <p:cNvGrpSpPr/>
              <p:nvPr/>
            </p:nvGrpSpPr>
            <p:grpSpPr>
              <a:xfrm>
                <a:off x="6187440" y="5174845"/>
                <a:ext cx="1371600" cy="988253"/>
                <a:chOff x="5989320" y="2825543"/>
                <a:chExt cx="1371600" cy="98825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6020706" y="2825543"/>
                  <a:ext cx="1224001" cy="98825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89320" y="3441979"/>
                  <a:ext cx="1371600" cy="34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A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 rot="16200000">
              <a:off x="6431280" y="2743200"/>
              <a:ext cx="135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6200000">
            <a:off x="2369820" y="3575780"/>
            <a:ext cx="1036320" cy="2971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-592873" y="3742273"/>
            <a:ext cx="39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Page.html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702175" y="1775460"/>
            <a:ext cx="3786505" cy="7696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6800" y="1851660"/>
            <a:ext cx="352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Communication Integrator-Gadget is not verified 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10740" y="241554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0740" y="278130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2458385" y="2011828"/>
            <a:ext cx="389641" cy="40425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34540" y="423672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34540" y="460248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58"/>
          <p:cNvSpPr/>
          <p:nvPr/>
        </p:nvSpPr>
        <p:spPr>
          <a:xfrm rot="5400000">
            <a:off x="1927860" y="3598640"/>
            <a:ext cx="1036320" cy="2971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95"/>
          <p:cNvGrpSpPr/>
          <p:nvPr/>
        </p:nvGrpSpPr>
        <p:grpSpPr>
          <a:xfrm>
            <a:off x="390906" y="2842260"/>
            <a:ext cx="1808989" cy="838200"/>
            <a:chOff x="-409787" y="2705100"/>
            <a:chExt cx="2009988" cy="838200"/>
          </a:xfrm>
        </p:grpSpPr>
        <p:sp>
          <p:nvSpPr>
            <p:cNvPr id="97" name="Oval Callout 96"/>
            <p:cNvSpPr/>
            <p:nvPr/>
          </p:nvSpPr>
          <p:spPr>
            <a:xfrm>
              <a:off x="-403860" y="2705100"/>
              <a:ext cx="2004061" cy="838200"/>
            </a:xfrm>
            <a:prstGeom prst="wedgeEllipseCallout">
              <a:avLst>
                <a:gd name="adj1" fmla="val 58309"/>
                <a:gd name="adj2" fmla="val 64530"/>
              </a:avLst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409787" y="2926080"/>
              <a:ext cx="20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Uncontrolled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98"/>
          <p:cNvGrpSpPr/>
          <p:nvPr/>
        </p:nvGrpSpPr>
        <p:grpSpPr>
          <a:xfrm>
            <a:off x="3306445" y="3368043"/>
            <a:ext cx="1456055" cy="632460"/>
            <a:chOff x="-244475" y="3148080"/>
            <a:chExt cx="1448435" cy="593338"/>
          </a:xfrm>
        </p:grpSpPr>
        <p:sp>
          <p:nvSpPr>
            <p:cNvPr id="100" name="Oval Callout 99"/>
            <p:cNvSpPr/>
            <p:nvPr/>
          </p:nvSpPr>
          <p:spPr>
            <a:xfrm>
              <a:off x="-244475" y="3148080"/>
              <a:ext cx="1448435" cy="593338"/>
            </a:xfrm>
            <a:prstGeom prst="wedgeEllipseCallout">
              <a:avLst>
                <a:gd name="adj1" fmla="val -73356"/>
                <a:gd name="adj2" fmla="val 4345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5740" y="3229094"/>
              <a:ext cx="1386840" cy="34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Controlled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04347" y="2720341"/>
            <a:ext cx="4245293" cy="1181099"/>
            <a:chOff x="4304347" y="2720341"/>
            <a:chExt cx="4245293" cy="1181099"/>
          </a:xfrm>
        </p:grpSpPr>
        <p:grpSp>
          <p:nvGrpSpPr>
            <p:cNvPr id="45" name="Group 17"/>
            <p:cNvGrpSpPr/>
            <p:nvPr/>
          </p:nvGrpSpPr>
          <p:grpSpPr>
            <a:xfrm>
              <a:off x="4304347" y="2720341"/>
              <a:ext cx="4207194" cy="1181099"/>
              <a:chOff x="1177924" y="1800226"/>
              <a:chExt cx="4207194" cy="1181099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445577" y="1800226"/>
                <a:ext cx="1866900" cy="95059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697038" y="2369820"/>
                <a:ext cx="3688080" cy="61150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77924" y="1912620"/>
                <a:ext cx="2418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Why?</a:t>
                </a:r>
                <a:endParaRPr lang="en-US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846320" y="3429000"/>
              <a:ext cx="3703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Because the gadget is trusted!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304347" y="4137661"/>
            <a:ext cx="4283393" cy="1348739"/>
            <a:chOff x="4304347" y="4137661"/>
            <a:chExt cx="4283393" cy="1348739"/>
          </a:xfrm>
        </p:grpSpPr>
        <p:grpSp>
          <p:nvGrpSpPr>
            <p:cNvPr id="56" name="Group 17"/>
            <p:cNvGrpSpPr/>
            <p:nvPr/>
          </p:nvGrpSpPr>
          <p:grpSpPr>
            <a:xfrm>
              <a:off x="4304347" y="4137661"/>
              <a:ext cx="4207194" cy="1348739"/>
              <a:chOff x="1177924" y="1800226"/>
              <a:chExt cx="4207194" cy="134873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445577" y="1800226"/>
                <a:ext cx="1866900" cy="95059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697038" y="2369820"/>
                <a:ext cx="3688080" cy="77914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77924" y="1912620"/>
                <a:ext cx="2418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However…</a:t>
                </a:r>
                <a:endParaRPr lang="en-US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884420" y="4739640"/>
              <a:ext cx="3703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programmer can make mistakes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20227" y="2286000"/>
            <a:ext cx="5763895" cy="3009900"/>
            <a:chOff x="1820227" y="2286000"/>
            <a:chExt cx="5763895" cy="3009900"/>
          </a:xfrm>
        </p:grpSpPr>
        <p:sp>
          <p:nvSpPr>
            <p:cNvPr id="78" name="Explosion 1 77"/>
            <p:cNvSpPr/>
            <p:nvPr/>
          </p:nvSpPr>
          <p:spPr>
            <a:xfrm>
              <a:off x="1820227" y="2286000"/>
              <a:ext cx="5763895" cy="3009900"/>
            </a:xfrm>
            <a:prstGeom prst="irregularSeal1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68040" y="3246120"/>
              <a:ext cx="27355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The integrator can </a:t>
              </a: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declassify/endorse</a:t>
              </a: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whatever he wants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882844" y="4236720"/>
            <a:ext cx="4952365" cy="9194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model for delimited information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release</a:t>
            </a: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Andrei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Sabelfeld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Andrew Meyers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ISSS 2003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66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 smtClean="0">
                <a:latin typeface="Tw Cen MT" pitchFamily="34" charset="0"/>
              </a:rPr>
              <a:t>Controlling</a:t>
            </a:r>
            <a:r>
              <a:rPr lang="pt-PT" sz="4400" dirty="0" smtClean="0">
                <a:latin typeface="Tw Cen MT" pitchFamily="34" charset="0"/>
              </a:rPr>
              <a:t> </a:t>
            </a:r>
            <a:r>
              <a:rPr lang="pt-PT" sz="3200" dirty="0" err="1" smtClean="0">
                <a:latin typeface="Tw Cen MT" pitchFamily="34" charset="0"/>
              </a:rPr>
              <a:t>Integrator</a:t>
            </a:r>
            <a:r>
              <a:rPr lang="pt-PT" sz="3200" dirty="0" smtClean="0">
                <a:latin typeface="Tw Cen MT" pitchFamily="34" charset="0"/>
              </a:rPr>
              <a:t> – Gadget Com.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6591" y="1469796"/>
            <a:ext cx="8431168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7760" y="1615440"/>
            <a:ext cx="3116580" cy="477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81614" y="1706880"/>
            <a:ext cx="1327252" cy="145542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51320" y="1725831"/>
            <a:ext cx="1393860" cy="2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Integrator.js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691640" y="4152900"/>
            <a:ext cx="1950720" cy="1988820"/>
            <a:chOff x="5501640" y="1798320"/>
            <a:chExt cx="1950720" cy="1988820"/>
          </a:xfrm>
        </p:grpSpPr>
        <p:sp>
          <p:nvSpPr>
            <p:cNvPr id="61" name="Rounded Rectangle 60"/>
            <p:cNvSpPr/>
            <p:nvPr/>
          </p:nvSpPr>
          <p:spPr>
            <a:xfrm>
              <a:off x="5501640" y="1798320"/>
              <a:ext cx="1950720" cy="1988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3"/>
            <p:cNvGrpSpPr/>
            <p:nvPr/>
          </p:nvGrpSpPr>
          <p:grpSpPr>
            <a:xfrm>
              <a:off x="5742000" y="2689861"/>
              <a:ext cx="1154100" cy="960120"/>
              <a:chOff x="6187440" y="5174845"/>
              <a:chExt cx="1371600" cy="988253"/>
            </a:xfrm>
          </p:grpSpPr>
          <p:pic>
            <p:nvPicPr>
              <p:cNvPr id="55" name="Picture 5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7" y="527023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5" name="Group 148"/>
              <p:cNvGrpSpPr/>
              <p:nvPr/>
            </p:nvGrpSpPr>
            <p:grpSpPr>
              <a:xfrm>
                <a:off x="6187440" y="5174845"/>
                <a:ext cx="1371600" cy="988253"/>
                <a:chOff x="5989320" y="2825543"/>
                <a:chExt cx="1371600" cy="988253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6020706" y="2825543"/>
                  <a:ext cx="1224001" cy="988253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89320" y="3441979"/>
                  <a:ext cx="1371600" cy="348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A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 rot="16200000">
              <a:off x="6431280" y="2743200"/>
              <a:ext cx="135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592873" y="3742273"/>
            <a:ext cx="39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Page.html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488180" y="1775460"/>
            <a:ext cx="4076700" cy="655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33900" y="1783080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integrator wants to invoke gadget function f with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o.p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10740" y="241554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10740" y="2781300"/>
            <a:ext cx="1104900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51" descr="bonecos.jpg"/>
          <p:cNvPicPr>
            <a:picLocks noChangeAspect="1"/>
          </p:cNvPicPr>
          <p:nvPr/>
        </p:nvPicPr>
        <p:blipFill>
          <a:blip r:embed="rId3" cstate="print"/>
          <a:srcRect l="33026" t="285" r="50188" b="79786"/>
          <a:stretch>
            <a:fillRect/>
          </a:stretch>
        </p:blipFill>
        <p:spPr>
          <a:xfrm>
            <a:off x="2458385" y="2011828"/>
            <a:ext cx="389641" cy="40425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34540" y="423672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34540" y="4602480"/>
            <a:ext cx="1104900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4702175" y="2720340"/>
            <a:ext cx="4122420" cy="1089660"/>
            <a:chOff x="4914900" y="2590800"/>
            <a:chExt cx="4122420" cy="1089660"/>
          </a:xfrm>
        </p:grpSpPr>
        <p:sp>
          <p:nvSpPr>
            <p:cNvPr id="50" name="Rounded Rectangle 49"/>
            <p:cNvSpPr/>
            <p:nvPr/>
          </p:nvSpPr>
          <p:spPr>
            <a:xfrm>
              <a:off x="5455920" y="2590800"/>
              <a:ext cx="3322320" cy="108966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78780" y="2644140"/>
              <a:ext cx="3558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integrator proxy library verifies if the argument o can be seen by the gadget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 flipV="1">
            <a:off x="2843360" y="3177540"/>
            <a:ext cx="14140" cy="96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64180" y="3429000"/>
            <a:ext cx="563880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{v}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44"/>
          <p:cNvGrpSpPr/>
          <p:nvPr/>
        </p:nvGrpSpPr>
        <p:grpSpPr>
          <a:xfrm>
            <a:off x="2515235" y="1025525"/>
            <a:ext cx="3534410" cy="1173480"/>
            <a:chOff x="2560955" y="868680"/>
            <a:chExt cx="3534410" cy="1173480"/>
          </a:xfrm>
        </p:grpSpPr>
        <p:sp>
          <p:nvSpPr>
            <p:cNvPr id="37" name="Oval Callout 36"/>
            <p:cNvSpPr/>
            <p:nvPr/>
          </p:nvSpPr>
          <p:spPr>
            <a:xfrm>
              <a:off x="2560955" y="868680"/>
              <a:ext cx="3397885" cy="1173480"/>
            </a:xfrm>
            <a:prstGeom prst="wedgeEllipseCallout">
              <a:avLst>
                <a:gd name="adj1" fmla="val -38475"/>
                <a:gd name="adj2" fmla="val 72003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8265" y="1249680"/>
              <a:ext cx="3467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Γ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(o,p)|</a:t>
              </a:r>
              <a:r>
                <a:rPr lang="pt-PT" sz="20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&lt;=</a:t>
              </a:r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∑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</a:t>
              </a:r>
              <a:r>
                <a:rPr lang="en-US" sz="2000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)|</a:t>
              </a:r>
              <a:r>
                <a:rPr lang="en-US" sz="20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?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362200" y="3169920"/>
            <a:ext cx="15240" cy="982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94460" y="3224688"/>
            <a:ext cx="937260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b="1" baseline="-250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f}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02175" y="2670810"/>
            <a:ext cx="4042410" cy="1916430"/>
            <a:chOff x="4702175" y="2670810"/>
            <a:chExt cx="4042410" cy="1916430"/>
          </a:xfrm>
        </p:grpSpPr>
        <p:grpSp>
          <p:nvGrpSpPr>
            <p:cNvPr id="75" name="Group 47"/>
            <p:cNvGrpSpPr/>
            <p:nvPr/>
          </p:nvGrpSpPr>
          <p:grpSpPr>
            <a:xfrm>
              <a:off x="4702175" y="2670810"/>
              <a:ext cx="3896994" cy="1916430"/>
              <a:chOff x="4853940" y="2556510"/>
              <a:chExt cx="3896994" cy="191643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5368289" y="2556510"/>
                <a:ext cx="3382645" cy="19164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853940" y="2678430"/>
                <a:ext cx="434340" cy="43434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926330" y="2701290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186045" y="2727960"/>
              <a:ext cx="35585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 it can the integrator proxy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constroys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 message with the identifier of the object and the name of the function to invoke and sends it to the gadget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702175" y="2655570"/>
            <a:ext cx="4042410" cy="1108710"/>
            <a:chOff x="4702175" y="2670810"/>
            <a:chExt cx="4042410" cy="1108710"/>
          </a:xfrm>
        </p:grpSpPr>
        <p:grpSp>
          <p:nvGrpSpPr>
            <p:cNvPr id="90" name="Group 47"/>
            <p:cNvGrpSpPr/>
            <p:nvPr/>
          </p:nvGrpSpPr>
          <p:grpSpPr>
            <a:xfrm>
              <a:off x="4702175" y="2670810"/>
              <a:ext cx="3896994" cy="1108710"/>
              <a:chOff x="4853940" y="2556510"/>
              <a:chExt cx="3896994" cy="1108710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368289" y="2556510"/>
                <a:ext cx="3382645" cy="110871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853940" y="2678430"/>
                <a:ext cx="434340" cy="43434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26330" y="2701290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186045" y="2727960"/>
              <a:ext cx="3558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After computing f(o) the gadget sends the result value to the integrator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702175" y="2663190"/>
            <a:ext cx="4042410" cy="1314450"/>
            <a:chOff x="4702175" y="2670810"/>
            <a:chExt cx="4042410" cy="1314450"/>
          </a:xfrm>
        </p:grpSpPr>
        <p:grpSp>
          <p:nvGrpSpPr>
            <p:cNvPr id="96" name="Group 47"/>
            <p:cNvGrpSpPr/>
            <p:nvPr/>
          </p:nvGrpSpPr>
          <p:grpSpPr>
            <a:xfrm>
              <a:off x="4702175" y="2670810"/>
              <a:ext cx="3896994" cy="1314450"/>
              <a:chOff x="4853940" y="2556510"/>
              <a:chExt cx="3896994" cy="1314450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5368289" y="2556510"/>
                <a:ext cx="3382645" cy="131445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853940" y="2678430"/>
                <a:ext cx="434340" cy="43434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26330" y="2701290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186045" y="2727960"/>
              <a:ext cx="3558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Upon receiving v the integrator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encapsules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it in an envelop with the security level of gadget A 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Group 44"/>
          <p:cNvGrpSpPr/>
          <p:nvPr/>
        </p:nvGrpSpPr>
        <p:grpSpPr>
          <a:xfrm>
            <a:off x="2514600" y="1013460"/>
            <a:ext cx="3854450" cy="1173480"/>
            <a:chOff x="2439035" y="670560"/>
            <a:chExt cx="3854450" cy="1173480"/>
          </a:xfrm>
        </p:grpSpPr>
        <p:sp>
          <p:nvSpPr>
            <p:cNvPr id="102" name="Oval Callout 101"/>
            <p:cNvSpPr/>
            <p:nvPr/>
          </p:nvSpPr>
          <p:spPr>
            <a:xfrm>
              <a:off x="2439035" y="670560"/>
              <a:ext cx="3397885" cy="1173480"/>
            </a:xfrm>
            <a:prstGeom prst="wedgeEllipseCallout">
              <a:avLst>
                <a:gd name="adj1" fmla="val -38475"/>
                <a:gd name="adj2" fmla="val 72003"/>
              </a:avLst>
            </a:prstGeom>
            <a:solidFill>
              <a:schemeClr val="accent5">
                <a:lumMod val="20000"/>
                <a:lumOff val="80000"/>
                <a:alpha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26385" y="1066800"/>
              <a:ext cx="3467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Γ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(v) :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=</a:t>
              </a:r>
              <a:r>
                <a:rPr lang="el-GR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∑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b="1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</a:t>
              </a:r>
              <a:r>
                <a:rPr lang="en-US" sz="2000" b="1" baseline="-25000" dirty="0" err="1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sz="20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7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Conclusions – Our Goals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grpSp>
        <p:nvGrpSpPr>
          <p:cNvPr id="2" name="Grupo 39"/>
          <p:cNvGrpSpPr/>
          <p:nvPr/>
        </p:nvGrpSpPr>
        <p:grpSpPr>
          <a:xfrm>
            <a:off x="629393" y="2156400"/>
            <a:ext cx="1793173" cy="3450376"/>
            <a:chOff x="1840676" y="2689167"/>
            <a:chExt cx="1793173" cy="3450376"/>
          </a:xfrm>
        </p:grpSpPr>
        <p:sp>
          <p:nvSpPr>
            <p:cNvPr id="98" name="Rounded Rectangle 97"/>
            <p:cNvSpPr/>
            <p:nvPr/>
          </p:nvSpPr>
          <p:spPr>
            <a:xfrm>
              <a:off x="1840676" y="2689167"/>
              <a:ext cx="1793173" cy="34503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90240" y="5554287"/>
              <a:ext cx="999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Type </a:t>
              </a: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II</a:t>
              </a:r>
              <a:endParaRPr lang="en-US" sz="2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136"/>
            <p:cNvGrpSpPr/>
            <p:nvPr/>
          </p:nvGrpSpPr>
          <p:grpSpPr>
            <a:xfrm>
              <a:off x="2050380" y="2760440"/>
              <a:ext cx="1393860" cy="986600"/>
              <a:chOff x="4171950" y="2111121"/>
              <a:chExt cx="1952512" cy="131788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882244" y="2726872"/>
                <a:ext cx="545807" cy="5400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171950" y="2212522"/>
                <a:ext cx="1952512" cy="38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2229180" y="4411980"/>
              <a:ext cx="1154100" cy="1120140"/>
              <a:chOff x="6187440" y="4876800"/>
              <a:chExt cx="1371600" cy="1152962"/>
            </a:xfrm>
          </p:grpSpPr>
          <p:pic>
            <p:nvPicPr>
              <p:cNvPr id="35" name="Picture 3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6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989320" y="3253740"/>
                  <a:ext cx="1371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9" name="Right Arrow 38"/>
            <p:cNvSpPr/>
            <p:nvPr/>
          </p:nvSpPr>
          <p:spPr>
            <a:xfrm rot="5400000">
              <a:off x="2232660" y="3909060"/>
              <a:ext cx="1036320" cy="29718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43"/>
          <p:cNvGrpSpPr/>
          <p:nvPr/>
        </p:nvGrpSpPr>
        <p:grpSpPr>
          <a:xfrm>
            <a:off x="2479966" y="2154857"/>
            <a:ext cx="1793173" cy="3450376"/>
            <a:chOff x="1852551" y="2606040"/>
            <a:chExt cx="1793173" cy="3450376"/>
          </a:xfrm>
        </p:grpSpPr>
        <p:sp>
          <p:nvSpPr>
            <p:cNvPr id="46" name="Rounded Rectangle 97"/>
            <p:cNvSpPr/>
            <p:nvPr/>
          </p:nvSpPr>
          <p:spPr>
            <a:xfrm>
              <a:off x="1852551" y="2606040"/>
              <a:ext cx="1793173" cy="34503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163"/>
            <p:cNvSpPr txBox="1"/>
            <p:nvPr/>
          </p:nvSpPr>
          <p:spPr>
            <a:xfrm>
              <a:off x="2290240" y="5554287"/>
              <a:ext cx="929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Type 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136"/>
            <p:cNvGrpSpPr/>
            <p:nvPr/>
          </p:nvGrpSpPr>
          <p:grpSpPr>
            <a:xfrm>
              <a:off x="2050380" y="2760440"/>
              <a:ext cx="1393860" cy="986600"/>
              <a:chOff x="4171950" y="2111121"/>
              <a:chExt cx="1952512" cy="1317880"/>
            </a:xfrm>
          </p:grpSpPr>
          <p:sp>
            <p:nvSpPr>
              <p:cNvPr id="62" name="Rounded Rectangle 30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3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882244" y="2726872"/>
                <a:ext cx="545807" cy="540000"/>
              </a:xfrm>
              <a:prstGeom prst="rect">
                <a:avLst/>
              </a:prstGeom>
            </p:spPr>
          </p:pic>
          <p:sp>
            <p:nvSpPr>
              <p:cNvPr id="64" name="TextBox 32"/>
              <p:cNvSpPr txBox="1"/>
              <p:nvPr/>
            </p:nvSpPr>
            <p:spPr>
              <a:xfrm>
                <a:off x="4171950" y="2212522"/>
                <a:ext cx="1952512" cy="38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2229180" y="4411980"/>
              <a:ext cx="1154100" cy="1120140"/>
              <a:chOff x="6187440" y="4876800"/>
              <a:chExt cx="1371600" cy="1152962"/>
            </a:xfrm>
          </p:grpSpPr>
          <p:pic>
            <p:nvPicPr>
              <p:cNvPr id="58" name="Picture 34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11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60" name="Rounded Rectangle 36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37"/>
                <p:cNvSpPr txBox="1"/>
                <p:nvPr/>
              </p:nvSpPr>
              <p:spPr>
                <a:xfrm>
                  <a:off x="5989320" y="3253740"/>
                  <a:ext cx="1371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16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7" name="Right Arrow 38"/>
            <p:cNvSpPr/>
            <p:nvPr/>
          </p:nvSpPr>
          <p:spPr>
            <a:xfrm rot="16200000">
              <a:off x="2232660" y="3909060"/>
              <a:ext cx="1036320" cy="29718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4370119" y="2084639"/>
            <a:ext cx="4227616" cy="884337"/>
            <a:chOff x="4952208" y="2590800"/>
            <a:chExt cx="4474170" cy="884337"/>
          </a:xfrm>
        </p:grpSpPr>
        <p:sp>
          <p:nvSpPr>
            <p:cNvPr id="66" name="Rounded Rectangle 58"/>
            <p:cNvSpPr/>
            <p:nvPr/>
          </p:nvSpPr>
          <p:spPr>
            <a:xfrm>
              <a:off x="4952208" y="2590800"/>
              <a:ext cx="4474170" cy="8841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3"/>
            <p:cNvSpPr txBox="1"/>
            <p:nvPr/>
          </p:nvSpPr>
          <p:spPr>
            <a:xfrm>
              <a:off x="5035336" y="2644140"/>
              <a:ext cx="4286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Provide a solution for Web Ads based on </a:t>
              </a:r>
              <a:r>
                <a:rPr lang="en-US" sz="2400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Mashic</a:t>
              </a:r>
              <a:endPara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46"/>
          <p:cNvGrpSpPr/>
          <p:nvPr/>
        </p:nvGrpSpPr>
        <p:grpSpPr>
          <a:xfrm>
            <a:off x="4609522" y="3200920"/>
            <a:ext cx="4122420" cy="646686"/>
            <a:chOff x="4914900" y="2590801"/>
            <a:chExt cx="4122420" cy="646686"/>
          </a:xfrm>
        </p:grpSpPr>
        <p:sp>
          <p:nvSpPr>
            <p:cNvPr id="71" name="Rounded Rectangle 58"/>
            <p:cNvSpPr/>
            <p:nvPr/>
          </p:nvSpPr>
          <p:spPr>
            <a:xfrm>
              <a:off x="5455920" y="2590801"/>
              <a:ext cx="3322320" cy="6466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63"/>
            <p:cNvSpPr txBox="1"/>
            <p:nvPr/>
          </p:nvSpPr>
          <p:spPr>
            <a:xfrm>
              <a:off x="5478780" y="2644140"/>
              <a:ext cx="35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Browser Independent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4560041" y="4089589"/>
            <a:ext cx="4122420" cy="708041"/>
            <a:chOff x="4914900" y="2590800"/>
            <a:chExt cx="4122420" cy="708041"/>
          </a:xfrm>
        </p:grpSpPr>
        <p:sp>
          <p:nvSpPr>
            <p:cNvPr id="76" name="Rounded Rectangle 58"/>
            <p:cNvSpPr/>
            <p:nvPr/>
          </p:nvSpPr>
          <p:spPr>
            <a:xfrm>
              <a:off x="5455920" y="2590800"/>
              <a:ext cx="3322320" cy="7080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To be applied to existing 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mashups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6"/>
          <p:cNvGrpSpPr/>
          <p:nvPr/>
        </p:nvGrpSpPr>
        <p:grpSpPr>
          <a:xfrm>
            <a:off x="4548166" y="5015865"/>
            <a:ext cx="4122420" cy="731792"/>
            <a:chOff x="4914900" y="2590801"/>
            <a:chExt cx="4122420" cy="731792"/>
          </a:xfrm>
        </p:grpSpPr>
        <p:sp>
          <p:nvSpPr>
            <p:cNvPr id="81" name="Rounded Rectangle 58"/>
            <p:cNvSpPr/>
            <p:nvPr/>
          </p:nvSpPr>
          <p:spPr>
            <a:xfrm>
              <a:off x="5455920" y="2590801"/>
              <a:ext cx="3322320" cy="73179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914900" y="2667000"/>
              <a:ext cx="434340" cy="4343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61"/>
            <p:cNvSpPr txBox="1"/>
            <p:nvPr/>
          </p:nvSpPr>
          <p:spPr>
            <a:xfrm>
              <a:off x="4991100" y="2689860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63"/>
            <p:cNvSpPr txBox="1"/>
            <p:nvPr/>
          </p:nvSpPr>
          <p:spPr>
            <a:xfrm>
              <a:off x="5478780" y="2644140"/>
              <a:ext cx="3558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Correctness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guarantees</a:t>
              </a:r>
              <a:endParaRPr lang="en-US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Related Work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7" name="Triângulo isósceles 86"/>
          <p:cNvSpPr/>
          <p:nvPr/>
        </p:nvSpPr>
        <p:spPr>
          <a:xfrm>
            <a:off x="736272" y="2327563"/>
            <a:ext cx="3241963" cy="3230088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2" name="Grupo 91"/>
          <p:cNvGrpSpPr/>
          <p:nvPr/>
        </p:nvGrpSpPr>
        <p:grpSpPr>
          <a:xfrm>
            <a:off x="781050" y="2247899"/>
            <a:ext cx="3228976" cy="3300414"/>
            <a:chOff x="781050" y="2247899"/>
            <a:chExt cx="3228976" cy="3300414"/>
          </a:xfrm>
        </p:grpSpPr>
        <p:sp>
          <p:nvSpPr>
            <p:cNvPr id="88" name="Triângulo isósceles 87"/>
            <p:cNvSpPr/>
            <p:nvPr/>
          </p:nvSpPr>
          <p:spPr>
            <a:xfrm>
              <a:off x="1604963" y="2247899"/>
              <a:ext cx="1604962" cy="1619251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0" name="Triângulo isósceles 89"/>
            <p:cNvSpPr/>
            <p:nvPr/>
          </p:nvSpPr>
          <p:spPr>
            <a:xfrm>
              <a:off x="781050" y="3871914"/>
              <a:ext cx="1552576" cy="1666874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Triângulo isósceles 90"/>
            <p:cNvSpPr/>
            <p:nvPr/>
          </p:nvSpPr>
          <p:spPr>
            <a:xfrm>
              <a:off x="2352676" y="3867151"/>
              <a:ext cx="1657350" cy="168116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3" name="CaixaDeTexto 92"/>
          <p:cNvSpPr txBox="1"/>
          <p:nvPr/>
        </p:nvSpPr>
        <p:spPr>
          <a:xfrm>
            <a:off x="1662546" y="3467595"/>
            <a:ext cx="152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IFlow</a:t>
            </a:r>
            <a:r>
              <a:rPr lang="pt-PT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JS</a:t>
            </a:r>
            <a:endParaRPr lang="pt-PT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841169" y="5021283"/>
            <a:ext cx="152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IFlow</a:t>
            </a:r>
            <a:endParaRPr lang="pt-PT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2444339" y="4736276"/>
            <a:ext cx="152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Secure</a:t>
            </a:r>
          </a:p>
          <a:p>
            <a:pPr algn="ctr"/>
            <a:r>
              <a:rPr lang="pt-PT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Mashups</a:t>
            </a:r>
            <a:endParaRPr lang="pt-PT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4429496" y="2054432"/>
            <a:ext cx="4215740" cy="3443843"/>
            <a:chOff x="4429496" y="2054432"/>
            <a:chExt cx="4215740" cy="3443843"/>
          </a:xfrm>
        </p:grpSpPr>
        <p:sp>
          <p:nvSpPr>
            <p:cNvPr id="96" name="Rectângulo arredondado 95"/>
            <p:cNvSpPr/>
            <p:nvPr/>
          </p:nvSpPr>
          <p:spPr>
            <a:xfrm>
              <a:off x="4429496" y="2054432"/>
              <a:ext cx="4108862" cy="34438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4500748" y="2446317"/>
              <a:ext cx="41444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6">
                      <a:lumMod val="50000"/>
                    </a:schemeClr>
                  </a:solidFill>
                </a:rPr>
                <a:t>   IF </a:t>
              </a:r>
              <a:r>
                <a:rPr lang="pt-PT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Secuirity</a:t>
              </a:r>
              <a:r>
                <a:rPr lang="pt-PT" b="1" dirty="0" smtClean="0">
                  <a:solidFill>
                    <a:schemeClr val="accent6">
                      <a:lumMod val="50000"/>
                    </a:schemeClr>
                  </a:solidFill>
                </a:rPr>
                <a:t> for Core JS</a:t>
              </a:r>
            </a:p>
            <a:p>
              <a:pPr marL="0" lvl="1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Hedin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et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al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, CSF’12 </a:t>
              </a:r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6">
                      <a:lumMod val="50000"/>
                    </a:schemeClr>
                  </a:solidFill>
                </a:rPr>
                <a:t> 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Staged 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Iflow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for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Js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Jhala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et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al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, PLDI’09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Efficient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Purely-Dynamic IF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Analysis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Flanagan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et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al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, PLAS’09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An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Empirical Study of Privacy-Violating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Information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Flows in JavaScript Web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</a:t>
              </a:r>
            </a:p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Applications</a:t>
              </a:r>
            </a:p>
            <a:p>
              <a:pPr algn="just"/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Jang </a:t>
              </a:r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et al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, CCS’10</a:t>
              </a:r>
              <a:endParaRPr lang="pt-PT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4415641" y="2064328"/>
            <a:ext cx="4227615" cy="3443843"/>
            <a:chOff x="4417621" y="2101934"/>
            <a:chExt cx="4227615" cy="3443843"/>
          </a:xfrm>
        </p:grpSpPr>
        <p:sp>
          <p:nvSpPr>
            <p:cNvPr id="103" name="Rectângulo arredondado 102"/>
            <p:cNvSpPr/>
            <p:nvPr/>
          </p:nvSpPr>
          <p:spPr>
            <a:xfrm>
              <a:off x="4417621" y="2101934"/>
              <a:ext cx="4108862" cy="344384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4500748" y="2446317"/>
              <a:ext cx="41444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A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model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for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delimited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Information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endParaRPr lang="pt-PT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0" lvl="1"/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release</a:t>
              </a:r>
              <a:endParaRPr lang="pt-PT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0" lvl="1"/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      </a:t>
              </a:r>
              <a:r>
                <a:rPr lang="pt-PT" dirty="0" err="1" smtClean="0">
                  <a:solidFill>
                    <a:schemeClr val="accent5">
                      <a:lumMod val="50000"/>
                    </a:schemeClr>
                  </a:solidFill>
                </a:rPr>
                <a:t>Sabelfed</a:t>
              </a:r>
              <a:r>
                <a:rPr lang="pt-PT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i="1" dirty="0" err="1" smtClean="0">
                  <a:solidFill>
                    <a:schemeClr val="accent5">
                      <a:lumMod val="50000"/>
                    </a:schemeClr>
                  </a:solidFill>
                </a:rPr>
                <a:t>et</a:t>
              </a:r>
              <a:r>
                <a:rPr lang="pt-PT" i="1" dirty="0" smtClean="0">
                  <a:solidFill>
                    <a:schemeClr val="accent5">
                      <a:lumMod val="50000"/>
                    </a:schemeClr>
                  </a:solidFill>
                </a:rPr>
                <a:t> al</a:t>
              </a:r>
              <a:r>
                <a:rPr lang="pt-PT" dirty="0" smtClean="0">
                  <a:solidFill>
                    <a:schemeClr val="accent5">
                      <a:lumMod val="50000"/>
                    </a:schemeClr>
                  </a:solidFill>
                </a:rPr>
                <a:t>, ISSS’03</a:t>
              </a:r>
            </a:p>
            <a:p>
              <a:pPr marL="0" lvl="1"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On-the-fly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inlining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of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dynamic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Security</a:t>
              </a:r>
              <a:endParaRPr lang="pt-PT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0" lvl="1"/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 </a:t>
              </a:r>
              <a:r>
                <a:rPr lang="pt-PT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monitors</a:t>
              </a:r>
              <a:endParaRPr lang="pt-PT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0" lvl="1"/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      </a:t>
              </a:r>
              <a:r>
                <a:rPr lang="pt-PT" dirty="0" err="1" smtClean="0">
                  <a:solidFill>
                    <a:schemeClr val="accent5">
                      <a:lumMod val="50000"/>
                    </a:schemeClr>
                  </a:solidFill>
                </a:rPr>
                <a:t>Magazinius</a:t>
              </a:r>
              <a:r>
                <a:rPr lang="pt-PT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pt-PT" i="1" dirty="0" err="1" smtClean="0">
                  <a:solidFill>
                    <a:schemeClr val="accent5">
                      <a:lumMod val="50000"/>
                    </a:schemeClr>
                  </a:solidFill>
                </a:rPr>
                <a:t>et</a:t>
              </a:r>
              <a:r>
                <a:rPr lang="pt-PT" i="1" dirty="0" smtClean="0">
                  <a:solidFill>
                    <a:schemeClr val="accent5">
                      <a:lumMod val="50000"/>
                    </a:schemeClr>
                  </a:solidFill>
                </a:rPr>
                <a:t> al</a:t>
              </a:r>
              <a:r>
                <a:rPr lang="pt-PT" dirty="0" smtClean="0">
                  <a:solidFill>
                    <a:schemeClr val="accent5">
                      <a:lumMod val="50000"/>
                    </a:schemeClr>
                  </a:solidFill>
                </a:rPr>
                <a:t>, COSE’11</a:t>
              </a:r>
            </a:p>
            <a:p>
              <a:pPr marL="0" lvl="1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endParaRPr lang="pt-PT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4413662" y="2038598"/>
            <a:ext cx="4492831" cy="3760703"/>
            <a:chOff x="4417621" y="2101934"/>
            <a:chExt cx="4492831" cy="3760703"/>
          </a:xfrm>
        </p:grpSpPr>
        <p:sp>
          <p:nvSpPr>
            <p:cNvPr id="106" name="Rectângulo arredondado 105"/>
            <p:cNvSpPr/>
            <p:nvPr/>
          </p:nvSpPr>
          <p:spPr>
            <a:xfrm>
              <a:off x="4417621" y="2101934"/>
              <a:ext cx="4108862" cy="344384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4500747" y="2446317"/>
              <a:ext cx="440970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buFont typeface="Arial" pitchFamily="34" charset="0"/>
                <a:buChar char="•"/>
              </a:pPr>
              <a:r>
                <a:rPr lang="pt-PT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AdJail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–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Pratical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Enforcement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of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 </a:t>
              </a:r>
            </a:p>
            <a:p>
              <a:pPr marL="0" lvl="1"/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Confidentiality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and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Integrity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endParaRPr lang="pt-PT" b="1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0" lvl="1"/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 Policies</a:t>
              </a:r>
            </a:p>
            <a:p>
              <a:pPr marL="0" lvl="1"/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      </a:t>
              </a:r>
              <a:r>
                <a:rPr lang="pt-PT" dirty="0" err="1" smtClean="0">
                  <a:solidFill>
                    <a:schemeClr val="accent3">
                      <a:lumMod val="50000"/>
                    </a:schemeClr>
                  </a:solidFill>
                </a:rPr>
                <a:t>Louw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i="1" dirty="0" err="1" smtClean="0">
                  <a:solidFill>
                    <a:schemeClr val="accent3">
                      <a:lumMod val="50000"/>
                    </a:schemeClr>
                  </a:solidFill>
                </a:rPr>
                <a:t>et</a:t>
              </a:r>
              <a:r>
                <a:rPr lang="pt-PT" i="1" dirty="0" smtClean="0">
                  <a:solidFill>
                    <a:schemeClr val="accent3">
                      <a:lumMod val="50000"/>
                    </a:schemeClr>
                  </a:solidFill>
                </a:rPr>
                <a:t> al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, USENIX’10</a:t>
              </a:r>
            </a:p>
            <a:p>
              <a:pPr marL="0" lvl="1">
                <a:buFont typeface="Arial" pitchFamily="34" charset="0"/>
                <a:buChar char="•"/>
              </a:pP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AdSafety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–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Type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Based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</a:p>
            <a:p>
              <a:pPr marL="0" lvl="1"/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Verification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of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JS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SandBoxing</a:t>
              </a:r>
              <a:endParaRPr lang="pt-PT" b="1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0" lvl="1"/>
              <a:r>
                <a:rPr lang="pt-PT" i="1" dirty="0" smtClean="0">
                  <a:solidFill>
                    <a:schemeClr val="accent3">
                      <a:lumMod val="50000"/>
                    </a:schemeClr>
                  </a:solidFill>
                </a:rPr>
                <a:t>          </a:t>
              </a:r>
              <a:r>
                <a:rPr lang="pt-PT" dirty="0" err="1" smtClean="0">
                  <a:solidFill>
                    <a:schemeClr val="accent3">
                      <a:lumMod val="50000"/>
                    </a:schemeClr>
                  </a:solidFill>
                </a:rPr>
                <a:t>Politz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i="1" dirty="0" err="1" smtClean="0">
                  <a:solidFill>
                    <a:schemeClr val="accent3">
                      <a:lumMod val="50000"/>
                    </a:schemeClr>
                  </a:solidFill>
                </a:rPr>
                <a:t>et</a:t>
              </a:r>
              <a:r>
                <a:rPr lang="pt-PT" i="1" dirty="0" smtClean="0">
                  <a:solidFill>
                    <a:schemeClr val="accent3">
                      <a:lumMod val="50000"/>
                    </a:schemeClr>
                  </a:solidFill>
                </a:rPr>
                <a:t> al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,  USENIX’11</a:t>
              </a:r>
            </a:p>
            <a:p>
              <a:pPr marL="0" lvl="1">
                <a:buFont typeface="Arial" pitchFamily="34" charset="0"/>
                <a:buChar char="•"/>
              </a:pP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Mashic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: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Automated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Mashup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</a:p>
            <a:p>
              <a:pPr marL="0" lvl="1"/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   </a:t>
              </a:r>
              <a:r>
                <a:rPr lang="pt-PT" b="1" dirty="0" err="1" smtClean="0">
                  <a:solidFill>
                    <a:schemeClr val="accent3">
                      <a:lumMod val="50000"/>
                    </a:schemeClr>
                  </a:solidFill>
                </a:rPr>
                <a:t>Sandboxing</a:t>
              </a:r>
              <a:r>
                <a:rPr lang="pt-PT" b="1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</a:p>
            <a:p>
              <a:pPr marL="0" lvl="1"/>
              <a:r>
                <a:rPr lang="pt-PT" i="1" dirty="0" smtClean="0">
                  <a:solidFill>
                    <a:schemeClr val="accent3">
                      <a:lumMod val="50000"/>
                    </a:schemeClr>
                  </a:solidFill>
                </a:rPr>
                <a:t>           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Luo </a:t>
              </a:r>
              <a:r>
                <a:rPr lang="pt-PT" i="1" dirty="0" err="1" smtClean="0">
                  <a:solidFill>
                    <a:schemeClr val="accent3">
                      <a:lumMod val="50000"/>
                    </a:schemeClr>
                  </a:solidFill>
                </a:rPr>
                <a:t>et</a:t>
              </a:r>
              <a:r>
                <a:rPr lang="pt-PT" i="1" dirty="0" smtClean="0">
                  <a:solidFill>
                    <a:schemeClr val="accent3">
                      <a:lumMod val="50000"/>
                    </a:schemeClr>
                  </a:solidFill>
                </a:rPr>
                <a:t> al</a:t>
              </a:r>
              <a:r>
                <a:rPr lang="pt-PT" dirty="0" smtClean="0">
                  <a:solidFill>
                    <a:schemeClr val="accent3">
                      <a:lumMod val="50000"/>
                    </a:schemeClr>
                  </a:solidFill>
                </a:rPr>
                <a:t>, CSF’12</a:t>
              </a:r>
              <a:endParaRPr lang="pt-PT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0" lvl="1"/>
              <a:endParaRPr lang="pt-PT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0" lvl="1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endParaRPr lang="pt-PT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80612"/>
            <a:ext cx="9144000" cy="21078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690" y="4406488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Thank you!</a:t>
            </a:r>
            <a:endParaRPr lang="en-US" sz="4400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08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Not all gadgets are equal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400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41449" y="1783080"/>
            <a:ext cx="6521451" cy="5638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554480" y="1828800"/>
            <a:ext cx="63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There are two major types of gadgets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82800" y="2606040"/>
            <a:ext cx="3329940" cy="3589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4831200" y="2606040"/>
            <a:ext cx="3329940" cy="3589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62084" y="5471160"/>
            <a:ext cx="92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 I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12136" y="5494020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 II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136"/>
          <p:cNvGrpSpPr/>
          <p:nvPr/>
        </p:nvGrpSpPr>
        <p:grpSpPr>
          <a:xfrm>
            <a:off x="2050380" y="2760440"/>
            <a:ext cx="1393860" cy="986600"/>
            <a:chOff x="4171950" y="2111121"/>
            <a:chExt cx="1952512" cy="1317880"/>
          </a:xfrm>
        </p:grpSpPr>
        <p:sp>
          <p:nvSpPr>
            <p:cNvPr id="31" name="Rounded Rectangle 30"/>
            <p:cNvSpPr/>
            <p:nvPr/>
          </p:nvSpPr>
          <p:spPr>
            <a:xfrm>
              <a:off x="4182364" y="2111121"/>
              <a:ext cx="1859208" cy="13178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171950" y="2212522"/>
              <a:ext cx="1952512" cy="38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29180" y="4411980"/>
            <a:ext cx="1154100" cy="1120140"/>
            <a:chOff x="6187440" y="4876800"/>
            <a:chExt cx="1371600" cy="1152962"/>
          </a:xfrm>
        </p:grpSpPr>
        <p:pic>
          <p:nvPicPr>
            <p:cNvPr id="35" name="Picture 34" descr="bonecos.jpg"/>
            <p:cNvPicPr>
              <a:picLocks noChangeAspect="1"/>
            </p:cNvPicPr>
            <p:nvPr/>
          </p:nvPicPr>
          <p:blipFill>
            <a:blip r:embed="rId3" cstate="print"/>
            <a:srcRect l="16429" t="20000" r="66607" b="60286"/>
            <a:stretch>
              <a:fillRect/>
            </a:stretch>
          </p:blipFill>
          <p:spPr>
            <a:xfrm>
              <a:off x="6567726" y="5081995"/>
              <a:ext cx="557609" cy="540000"/>
            </a:xfrm>
            <a:prstGeom prst="rect">
              <a:avLst/>
            </a:prstGeom>
          </p:spPr>
        </p:pic>
        <p:grpSp>
          <p:nvGrpSpPr>
            <p:cNvPr id="36" name="Group 148"/>
            <p:cNvGrpSpPr/>
            <p:nvPr/>
          </p:nvGrpSpPr>
          <p:grpSpPr>
            <a:xfrm>
              <a:off x="6187440" y="4876800"/>
              <a:ext cx="1371600" cy="1152962"/>
              <a:chOff x="5989320" y="2527498"/>
              <a:chExt cx="1371600" cy="115296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89320" y="325374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C</a:t>
                </a:r>
                <a:endPara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9" name="Right Arrow 38"/>
          <p:cNvSpPr/>
          <p:nvPr/>
        </p:nvSpPr>
        <p:spPr>
          <a:xfrm rot="16200000">
            <a:off x="2232660" y="3909060"/>
            <a:ext cx="1036320" cy="2971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36"/>
          <p:cNvGrpSpPr/>
          <p:nvPr/>
        </p:nvGrpSpPr>
        <p:grpSpPr>
          <a:xfrm>
            <a:off x="5951820" y="2821400"/>
            <a:ext cx="1393860" cy="986600"/>
            <a:chOff x="4171950" y="2111121"/>
            <a:chExt cx="1952512" cy="1317880"/>
          </a:xfrm>
        </p:grpSpPr>
        <p:sp>
          <p:nvSpPr>
            <p:cNvPr id="41" name="Rounded Rectangle 40"/>
            <p:cNvSpPr/>
            <p:nvPr/>
          </p:nvSpPr>
          <p:spPr>
            <a:xfrm>
              <a:off x="4182364" y="2111121"/>
              <a:ext cx="1859208" cy="13178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bonecos.jpg"/>
            <p:cNvPicPr>
              <a:picLocks noChangeAspect="1"/>
            </p:cNvPicPr>
            <p:nvPr/>
          </p:nvPicPr>
          <p:blipFill>
            <a:blip r:embed="rId3" cstate="print"/>
            <a:srcRect l="33026" t="285" r="50188" b="79786"/>
            <a:stretch>
              <a:fillRect/>
            </a:stretch>
          </p:blipFill>
          <p:spPr>
            <a:xfrm>
              <a:off x="4882244" y="2726872"/>
              <a:ext cx="545807" cy="5400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171950" y="2212522"/>
              <a:ext cx="1952512" cy="38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Integrator.js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30620" y="4472940"/>
            <a:ext cx="1154100" cy="1120140"/>
            <a:chOff x="6187440" y="4876800"/>
            <a:chExt cx="1371600" cy="1152962"/>
          </a:xfrm>
        </p:grpSpPr>
        <p:pic>
          <p:nvPicPr>
            <p:cNvPr id="45" name="Picture 44" descr="bonecos.jpg"/>
            <p:cNvPicPr>
              <a:picLocks noChangeAspect="1"/>
            </p:cNvPicPr>
            <p:nvPr/>
          </p:nvPicPr>
          <p:blipFill>
            <a:blip r:embed="rId3" cstate="print"/>
            <a:srcRect l="16429" t="20000" r="66607" b="60286"/>
            <a:stretch>
              <a:fillRect/>
            </a:stretch>
          </p:blipFill>
          <p:spPr>
            <a:xfrm>
              <a:off x="6567726" y="5081995"/>
              <a:ext cx="557609" cy="540000"/>
            </a:xfrm>
            <a:prstGeom prst="rect">
              <a:avLst/>
            </a:prstGeom>
          </p:spPr>
        </p:pic>
        <p:grpSp>
          <p:nvGrpSpPr>
            <p:cNvPr id="46" name="Group 148"/>
            <p:cNvGrpSpPr/>
            <p:nvPr/>
          </p:nvGrpSpPr>
          <p:grpSpPr>
            <a:xfrm>
              <a:off x="6187440" y="4876800"/>
              <a:ext cx="1371600" cy="1152962"/>
              <a:chOff x="5989320" y="2527498"/>
              <a:chExt cx="1371600" cy="11529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020706" y="2527498"/>
                <a:ext cx="1224000" cy="115296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89320" y="325374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C</a:t>
                </a:r>
                <a:endPara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9" name="Right Arrow 48"/>
          <p:cNvSpPr/>
          <p:nvPr/>
        </p:nvSpPr>
        <p:spPr>
          <a:xfrm rot="5400000">
            <a:off x="6134100" y="3970020"/>
            <a:ext cx="1036320" cy="2971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74638" y="2945703"/>
            <a:ext cx="3741420" cy="2956560"/>
            <a:chOff x="895923" y="2854263"/>
            <a:chExt cx="3741420" cy="2956560"/>
          </a:xfrm>
        </p:grpSpPr>
        <p:sp>
          <p:nvSpPr>
            <p:cNvPr id="50" name="Explosion 1 49"/>
            <p:cNvSpPr/>
            <p:nvPr/>
          </p:nvSpPr>
          <p:spPr>
            <a:xfrm>
              <a:off x="895923" y="2854263"/>
              <a:ext cx="3741420" cy="2956560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09375" y="3680460"/>
              <a:ext cx="21945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Communication happens from the gadget to the integrator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35880" y="3169920"/>
            <a:ext cx="3025140" cy="2049780"/>
            <a:chOff x="5135880" y="3169920"/>
            <a:chExt cx="3025140" cy="2049780"/>
          </a:xfrm>
        </p:grpSpPr>
        <p:sp>
          <p:nvSpPr>
            <p:cNvPr id="53" name="Cloud Callout 52"/>
            <p:cNvSpPr/>
            <p:nvPr/>
          </p:nvSpPr>
          <p:spPr>
            <a:xfrm>
              <a:off x="5135880" y="3169920"/>
              <a:ext cx="3025140" cy="2049780"/>
            </a:xfrm>
            <a:prstGeom prst="cloudCallou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7055" y="3550920"/>
              <a:ext cx="21945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Communication happens from the integrator to the gadget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672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Type I – </a:t>
            </a:r>
            <a:r>
              <a:rPr lang="pt-PT" sz="3200" dirty="0" smtClean="0">
                <a:latin typeface="Tw Cen MT" pitchFamily="34" charset="0"/>
              </a:rPr>
              <a:t>A simple example</a:t>
            </a:r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63575" y="1752600"/>
            <a:ext cx="8077200" cy="44729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42987" y="2027873"/>
            <a:ext cx="7623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&lt;html&gt;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&lt;head&gt;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&lt;title&gt;Web Page with Simple Banner&lt;/title&gt;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&lt;script type=“text/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=“http://www.A.com/banner”/&gt;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&lt;script type=“text/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”&gt;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…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&lt;/script&gt; 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&lt;/head&gt;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&lt;body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onload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iniatialize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()”&gt;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&lt;h1&gt;Page with Simple Banner&lt;/h1&gt;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&lt;div id=“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bannerAd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”&gt;&lt;/div&gt;</a:t>
            </a:r>
          </a:p>
          <a:p>
            <a:r>
              <a:rPr lang="pt-PT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&gt;Write your remark here&lt;/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textarea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&lt;button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onclick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btnFunction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()”&gt;Submit Remark!&lt;/button&gt;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&lt;/body&gt; 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&lt;/html&gt;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18702" y="3541854"/>
            <a:ext cx="2152893" cy="868101"/>
            <a:chOff x="3518702" y="3541854"/>
            <a:chExt cx="2152893" cy="868101"/>
          </a:xfrm>
        </p:grpSpPr>
        <p:sp>
          <p:nvSpPr>
            <p:cNvPr id="15" name="Oval Callout 14"/>
            <p:cNvSpPr/>
            <p:nvPr/>
          </p:nvSpPr>
          <p:spPr>
            <a:xfrm>
              <a:off x="3518702" y="3541854"/>
              <a:ext cx="2037145" cy="868101"/>
            </a:xfrm>
            <a:prstGeom prst="wedgeEllipseCallout">
              <a:avLst>
                <a:gd name="adj1" fmla="val -71401"/>
                <a:gd name="adj2" fmla="val -655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62868" y="3767020"/>
              <a:ext cx="2008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Integrator Code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88747" y="3160564"/>
            <a:ext cx="6800610" cy="2827020"/>
            <a:chOff x="2042448" y="3172138"/>
            <a:chExt cx="6800610" cy="2827020"/>
          </a:xfrm>
        </p:grpSpPr>
        <p:grpSp>
          <p:nvGrpSpPr>
            <p:cNvPr id="20" name="Group 19"/>
            <p:cNvGrpSpPr/>
            <p:nvPr/>
          </p:nvGrpSpPr>
          <p:grpSpPr>
            <a:xfrm>
              <a:off x="2042448" y="3172138"/>
              <a:ext cx="6800610" cy="2827020"/>
              <a:chOff x="2042448" y="3172138"/>
              <a:chExt cx="6800610" cy="2827020"/>
            </a:xfrm>
          </p:grpSpPr>
          <p:sp>
            <p:nvSpPr>
              <p:cNvPr id="18" name="Rounded Rectangular Callout 17"/>
              <p:cNvSpPr/>
              <p:nvPr/>
            </p:nvSpPr>
            <p:spPr>
              <a:xfrm>
                <a:off x="2042448" y="3172138"/>
                <a:ext cx="6696437" cy="2827020"/>
              </a:xfrm>
              <a:prstGeom prst="wedgeRoundRectCallout">
                <a:avLst>
                  <a:gd name="adj1" fmla="val -53991"/>
                  <a:gd name="adj2" fmla="val -53264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99188" y="3240614"/>
                <a:ext cx="664387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function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updateBanner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(){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taArray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document.getElementsByTagName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("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textarea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");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= ""; 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for(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=0;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&lt;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taArray.length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;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++)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+=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taArray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].value; 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index = 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isAbout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str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); 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div =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document.getElementById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("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bannerAd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"); 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removeChildNodes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(div);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div.appendChild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(anchors[index]); 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};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957630" y="5528744"/>
              <a:ext cx="180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 Code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47503" y="3814059"/>
            <a:ext cx="3622877" cy="1928911"/>
            <a:chOff x="5347503" y="3814059"/>
            <a:chExt cx="3622877" cy="1928911"/>
          </a:xfrm>
        </p:grpSpPr>
        <p:sp>
          <p:nvSpPr>
            <p:cNvPr id="23" name="Oval Callout 22"/>
            <p:cNvSpPr/>
            <p:nvPr/>
          </p:nvSpPr>
          <p:spPr>
            <a:xfrm>
              <a:off x="5382227" y="3814059"/>
              <a:ext cx="3588153" cy="1926983"/>
            </a:xfrm>
            <a:prstGeom prst="wedgeEllipseCallout">
              <a:avLst>
                <a:gd name="adj1" fmla="val -50433"/>
                <a:gd name="adj2" fmla="val -53203"/>
              </a:avLst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Callout 25"/>
            <p:cNvSpPr/>
            <p:nvPr/>
          </p:nvSpPr>
          <p:spPr>
            <a:xfrm>
              <a:off x="5347503" y="3815987"/>
              <a:ext cx="3588153" cy="1926983"/>
            </a:xfrm>
            <a:prstGeom prst="wedgeEllipseCallout">
              <a:avLst>
                <a:gd name="adj1" fmla="val -63981"/>
                <a:gd name="adj2" fmla="val -15962"/>
              </a:avLst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6870" y="4074289"/>
              <a:ext cx="30209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The gadget is accessing integrator information that does not belong to him to select which ad to present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6509" y="1702684"/>
            <a:ext cx="3833812" cy="2149475"/>
            <a:chOff x="4366509" y="1702684"/>
            <a:chExt cx="3833812" cy="2149475"/>
          </a:xfrm>
        </p:grpSpPr>
        <p:pic>
          <p:nvPicPr>
            <p:cNvPr id="1026" name="Picture 2" descr="C:\Users\jsantos\Desktop\presentationMashic2\images\adP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6509" y="1702684"/>
              <a:ext cx="3833812" cy="21494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4" name="TextBox 23"/>
            <p:cNvSpPr txBox="1"/>
            <p:nvPr/>
          </p:nvSpPr>
          <p:spPr>
            <a:xfrm>
              <a:off x="4424383" y="2314935"/>
              <a:ext cx="853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 smtClean="0">
                  <a:solidFill>
                    <a:srgbClr val="C00000"/>
                  </a:solidFill>
                  <a:latin typeface="Arial Black" pitchFamily="34" charset="0"/>
                </a:rPr>
                <a:t>AD</a:t>
              </a:r>
              <a:endParaRPr lang="en-US" b="1" dirty="0">
                <a:solidFill>
                  <a:srgbClr val="C00000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6728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atin typeface="Tw Cen MT" pitchFamily="34" charset="0"/>
              </a:rPr>
              <a:t>Type II – </a:t>
            </a:r>
            <a:r>
              <a:rPr lang="pt-PT" sz="3200" dirty="0" smtClean="0">
                <a:latin typeface="Tw Cen MT" pitchFamily="34" charset="0"/>
              </a:rPr>
              <a:t>A simple example</a:t>
            </a:r>
            <a:endParaRPr lang="en-US" sz="3200" dirty="0" smtClean="0">
              <a:latin typeface="Tw Cen MT" pitchFamily="34" charset="0"/>
            </a:endParaRPr>
          </a:p>
          <a:p>
            <a:endParaRPr lang="en-US" sz="3200" dirty="0">
              <a:latin typeface="Tw Cen MT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992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63575" y="1752600"/>
            <a:ext cx="8077200" cy="44729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42987" y="2027873"/>
            <a:ext cx="7623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&lt;html&gt;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&lt;head&gt;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&lt;title&gt;Google Maps Hello World&lt;/title&gt;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&lt;script type=“text/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=“http://maps.google.com/maps/api”/&gt;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&lt;script type=“text/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initialize = function() {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…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}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&lt;script&gt;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&lt;/head&gt;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&lt;body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onload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iniatialize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()”&gt;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&lt;h1&gt;My Map&lt;/h1&gt;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&lt;div id=“map”&gt;&lt;/div&gt;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&lt;/body&gt; 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&lt;/html&gt;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478780" y="2278380"/>
            <a:ext cx="1623060" cy="624840"/>
            <a:chOff x="5478780" y="2278380"/>
            <a:chExt cx="1623060" cy="624840"/>
          </a:xfrm>
        </p:grpSpPr>
        <p:sp>
          <p:nvSpPr>
            <p:cNvPr id="103" name="Oval Callout 102"/>
            <p:cNvSpPr/>
            <p:nvPr/>
          </p:nvSpPr>
          <p:spPr>
            <a:xfrm>
              <a:off x="5494020" y="2278380"/>
              <a:ext cx="1546860" cy="624840"/>
            </a:xfrm>
            <a:prstGeom prst="wedgeEllipse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78780" y="2362200"/>
              <a:ext cx="1623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 Code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168140" y="3299460"/>
            <a:ext cx="4450080" cy="2827020"/>
            <a:chOff x="4168140" y="3299460"/>
            <a:chExt cx="4450080" cy="2827020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4168140" y="3299460"/>
              <a:ext cx="4381500" cy="2827020"/>
            </a:xfrm>
            <a:prstGeom prst="wedgeRoundRectCallout">
              <a:avLst>
                <a:gd name="adj1" fmla="val -84877"/>
                <a:gd name="adj2" fmla="val -286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74820" y="3520440"/>
              <a:ext cx="4343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latlng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= new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google.maps.LatLng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(36, -76);</a:t>
              </a:r>
            </a:p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options = {  </a:t>
              </a:r>
            </a:p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    zoom: 12,</a:t>
              </a:r>
            </a:p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    center: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latlng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</a:p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   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mapTypeId:google.maps.MapTypeId.ROADMAP</a:t>
              </a:r>
              <a:endParaRPr lang="en-US" sz="1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};</a:t>
              </a:r>
            </a:p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mdiv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document.getElementById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("map");</a:t>
              </a:r>
            </a:p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var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map = new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google.maps.Map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mdiv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 options);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501640" y="5494020"/>
              <a:ext cx="188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Integrator Code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098" name="Picture 2" descr="C:\Users\jsantos\Desktop\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6403" y="1104265"/>
            <a:ext cx="3938698" cy="2766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604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Including External Gadgets…</a:t>
            </a:r>
          </a:p>
          <a:p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0946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0120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900000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2816225" y="1134409"/>
            <a:ext cx="3771899" cy="1298377"/>
          </a:xfrm>
          <a:prstGeom prst="wedgeEllipseCallout">
            <a:avLst>
              <a:gd name="adj1" fmla="val 23354"/>
              <a:gd name="adj2" fmla="val 6066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 script that combines the external content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106075" y="3164619"/>
            <a:ext cx="1338482" cy="1536854"/>
            <a:chOff x="1092425" y="1602856"/>
            <a:chExt cx="1338482" cy="1536854"/>
          </a:xfrm>
        </p:grpSpPr>
        <p:sp>
          <p:nvSpPr>
            <p:cNvPr id="97" name="Rounded Rectangle 96"/>
            <p:cNvSpPr/>
            <p:nvPr/>
          </p:nvSpPr>
          <p:spPr>
            <a:xfrm>
              <a:off x="1092425" y="1699327"/>
              <a:ext cx="1310910" cy="144038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bonecos.jpg"/>
            <p:cNvPicPr>
              <a:picLocks noChangeAspect="1"/>
            </p:cNvPicPr>
            <p:nvPr/>
          </p:nvPicPr>
          <p:blipFill>
            <a:blip r:embed="rId3" cstate="print"/>
            <a:srcRect l="83571" b="80643"/>
            <a:stretch>
              <a:fillRect/>
            </a:stretch>
          </p:blipFill>
          <p:spPr>
            <a:xfrm>
              <a:off x="1353433" y="1982135"/>
              <a:ext cx="549964" cy="540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120267" y="2722044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rot="16200000">
              <a:off x="1499247" y="2008595"/>
              <a:ext cx="1211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41618" y="3195639"/>
            <a:ext cx="1338482" cy="1536854"/>
            <a:chOff x="6941618" y="3195639"/>
            <a:chExt cx="1338482" cy="1536854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200000" y="3574800"/>
              <a:ext cx="540000" cy="540000"/>
            </a:xfrm>
            <a:prstGeom prst="rect">
              <a:avLst/>
            </a:prstGeom>
          </p:spPr>
        </p:pic>
        <p:grpSp>
          <p:nvGrpSpPr>
            <p:cNvPr id="146" name="Group 145"/>
            <p:cNvGrpSpPr/>
            <p:nvPr/>
          </p:nvGrpSpPr>
          <p:grpSpPr>
            <a:xfrm>
              <a:off x="6941618" y="3195639"/>
              <a:ext cx="1338482" cy="1536854"/>
              <a:chOff x="1092425" y="1602856"/>
              <a:chExt cx="1338482" cy="1536854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1092425" y="1699327"/>
                <a:ext cx="1310910" cy="144038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0267" y="2722044"/>
                <a:ext cx="1310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A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1499247" y="2008595"/>
                <a:ext cx="1211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&lt;script&gt;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5701564" y="1692251"/>
            <a:ext cx="1981976" cy="1317880"/>
            <a:chOff x="6037230" y="1622803"/>
            <a:chExt cx="1981976" cy="1317880"/>
          </a:xfrm>
        </p:grpSpPr>
        <p:grpSp>
          <p:nvGrpSpPr>
            <p:cNvPr id="10" name="Group 136"/>
            <p:cNvGrpSpPr/>
            <p:nvPr/>
          </p:nvGrpSpPr>
          <p:grpSpPr>
            <a:xfrm>
              <a:off x="6037230" y="1622803"/>
              <a:ext cx="1975756" cy="1317880"/>
              <a:chOff x="4171950" y="2111121"/>
              <a:chExt cx="1952512" cy="1317880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0" name="Picture 139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434421" y="2702596"/>
                <a:ext cx="545807" cy="54000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71950" y="2212521"/>
                <a:ext cx="1952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6814365" y="2266192"/>
              <a:ext cx="1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8"/>
          <p:cNvGrpSpPr/>
          <p:nvPr/>
        </p:nvGrpSpPr>
        <p:grpSpPr>
          <a:xfrm>
            <a:off x="5772391" y="3003618"/>
            <a:ext cx="1905000" cy="1101090"/>
            <a:chOff x="5875020" y="2964180"/>
            <a:chExt cx="1905000" cy="1101090"/>
          </a:xfrm>
        </p:grpSpPr>
        <p:grpSp>
          <p:nvGrpSpPr>
            <p:cNvPr id="18" name="Group 163"/>
            <p:cNvGrpSpPr/>
            <p:nvPr/>
          </p:nvGrpSpPr>
          <p:grpSpPr>
            <a:xfrm>
              <a:off x="5875020" y="2964180"/>
              <a:ext cx="1814195" cy="1101090"/>
              <a:chOff x="2887980" y="1424417"/>
              <a:chExt cx="1814195" cy="1097803"/>
            </a:xfrm>
            <a:solidFill>
              <a:schemeClr val="accent3">
                <a:lumMod val="20000"/>
                <a:lumOff val="80000"/>
                <a:alpha val="85000"/>
              </a:schemeClr>
            </a:solidFill>
          </p:grpSpPr>
          <p:sp>
            <p:nvSpPr>
              <p:cNvPr id="165" name="Oval Callout 164"/>
              <p:cNvSpPr/>
              <p:nvPr/>
            </p:nvSpPr>
            <p:spPr>
              <a:xfrm>
                <a:off x="2887980" y="1424417"/>
                <a:ext cx="1814195" cy="1097803"/>
              </a:xfrm>
              <a:prstGeom prst="wedgeEllipseCallout">
                <a:avLst>
                  <a:gd name="adj1" fmla="val -47295"/>
                  <a:gd name="adj2" fmla="val 61898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Callout 165"/>
              <p:cNvSpPr/>
              <p:nvPr/>
            </p:nvSpPr>
            <p:spPr>
              <a:xfrm>
                <a:off x="2887980" y="1447209"/>
                <a:ext cx="1814195" cy="1067391"/>
              </a:xfrm>
              <a:prstGeom prst="wedgeEllipseCallout">
                <a:avLst>
                  <a:gd name="adj1" fmla="val 1412"/>
                  <a:gd name="adj2" fmla="val 124995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Callout 166"/>
              <p:cNvSpPr/>
              <p:nvPr/>
            </p:nvSpPr>
            <p:spPr>
              <a:xfrm>
                <a:off x="2887980" y="1459230"/>
                <a:ext cx="1814195" cy="1062990"/>
              </a:xfrm>
              <a:prstGeom prst="wedgeEllipseCallout">
                <a:avLst>
                  <a:gd name="adj1" fmla="val 44690"/>
                  <a:gd name="adj2" fmla="val 65512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5943600" y="3244334"/>
              <a:ext cx="183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External Code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178504" y="4886292"/>
            <a:ext cx="2847373" cy="1493135"/>
            <a:chOff x="3546474" y="4735821"/>
            <a:chExt cx="2847373" cy="1493135"/>
          </a:xfrm>
        </p:grpSpPr>
        <p:sp>
          <p:nvSpPr>
            <p:cNvPr id="116" name="Rounded Rectangle 115"/>
            <p:cNvSpPr/>
            <p:nvPr/>
          </p:nvSpPr>
          <p:spPr>
            <a:xfrm>
              <a:off x="3546474" y="4735821"/>
              <a:ext cx="2847373" cy="14931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55"/>
            <p:cNvGrpSpPr/>
            <p:nvPr/>
          </p:nvGrpSpPr>
          <p:grpSpPr>
            <a:xfrm>
              <a:off x="3722378" y="4864823"/>
              <a:ext cx="1371600" cy="1152962"/>
              <a:chOff x="6187440" y="4876800"/>
              <a:chExt cx="1371600" cy="1152962"/>
            </a:xfrm>
          </p:grpSpPr>
          <p:pic>
            <p:nvPicPr>
              <p:cNvPr id="152" name="Picture 15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16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5" name="TextBox 134"/>
            <p:cNvSpPr txBox="1"/>
            <p:nvPr/>
          </p:nvSpPr>
          <p:spPr>
            <a:xfrm>
              <a:off x="5045367" y="4864070"/>
              <a:ext cx="132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339062" y="5320014"/>
              <a:ext cx="716136" cy="714834"/>
              <a:chOff x="5281912" y="5217144"/>
              <a:chExt cx="716136" cy="714834"/>
            </a:xfrm>
          </p:grpSpPr>
          <p:sp>
            <p:nvSpPr>
              <p:cNvPr id="145" name="Oval 144"/>
              <p:cNvSpPr/>
              <p:nvPr/>
            </p:nvSpPr>
            <p:spPr>
              <a:xfrm flipH="1">
                <a:off x="5563611" y="5217144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flipH="1">
                <a:off x="5569350" y="5515337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flipH="1">
                <a:off x="5281912" y="551726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 flipH="1">
                <a:off x="5859151" y="551562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flipH="1">
                <a:off x="5407305" y="5793128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 flipH="1">
                <a:off x="5750734" y="5796940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45" idx="4"/>
                <a:endCxn id="156" idx="0"/>
              </p:cNvCxnSpPr>
              <p:nvPr/>
            </p:nvCxnSpPr>
            <p:spPr>
              <a:xfrm>
                <a:off x="5633059" y="5352182"/>
                <a:ext cx="5739" cy="16315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45" idx="4"/>
                <a:endCxn id="161" idx="0"/>
              </p:cNvCxnSpPr>
              <p:nvPr/>
            </p:nvCxnSpPr>
            <p:spPr>
              <a:xfrm flipH="1">
                <a:off x="5351360" y="5352182"/>
                <a:ext cx="281699" cy="1650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45" idx="4"/>
                <a:endCxn id="162" idx="0"/>
              </p:cNvCxnSpPr>
              <p:nvPr/>
            </p:nvCxnSpPr>
            <p:spPr>
              <a:xfrm>
                <a:off x="5633059" y="5352182"/>
                <a:ext cx="295540" cy="16344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56" idx="4"/>
                <a:endCxn id="163" idx="0"/>
              </p:cNvCxnSpPr>
              <p:nvPr/>
            </p:nvCxnSpPr>
            <p:spPr>
              <a:xfrm flipH="1">
                <a:off x="5476753" y="5650375"/>
                <a:ext cx="162045" cy="142753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6" idx="4"/>
                <a:endCxn id="164" idx="0"/>
              </p:cNvCxnSpPr>
              <p:nvPr/>
            </p:nvCxnSpPr>
            <p:spPr>
              <a:xfrm>
                <a:off x="5638798" y="5650375"/>
                <a:ext cx="181384" cy="14656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720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Including External Gadgets…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0946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0120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900000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85"/>
          <p:cNvGrpSpPr/>
          <p:nvPr/>
        </p:nvGrpSpPr>
        <p:grpSpPr>
          <a:xfrm>
            <a:off x="5106075" y="3164619"/>
            <a:ext cx="1338482" cy="1536854"/>
            <a:chOff x="1092425" y="1602856"/>
            <a:chExt cx="1338482" cy="1536854"/>
          </a:xfrm>
        </p:grpSpPr>
        <p:sp>
          <p:nvSpPr>
            <p:cNvPr id="97" name="Rounded Rectangle 96"/>
            <p:cNvSpPr/>
            <p:nvPr/>
          </p:nvSpPr>
          <p:spPr>
            <a:xfrm>
              <a:off x="1092425" y="1699327"/>
              <a:ext cx="1310910" cy="144038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bonecos.jpg"/>
            <p:cNvPicPr>
              <a:picLocks noChangeAspect="1"/>
            </p:cNvPicPr>
            <p:nvPr/>
          </p:nvPicPr>
          <p:blipFill>
            <a:blip r:embed="rId3" cstate="print"/>
            <a:srcRect l="83571" b="80643"/>
            <a:stretch>
              <a:fillRect/>
            </a:stretch>
          </p:blipFill>
          <p:spPr>
            <a:xfrm>
              <a:off x="1353433" y="1982135"/>
              <a:ext cx="549964" cy="540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120267" y="2722044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rot="16200000">
              <a:off x="1499247" y="2008595"/>
              <a:ext cx="1211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57"/>
          <p:cNvGrpSpPr/>
          <p:nvPr/>
        </p:nvGrpSpPr>
        <p:grpSpPr>
          <a:xfrm>
            <a:off x="6941618" y="3195639"/>
            <a:ext cx="1338482" cy="1536854"/>
            <a:chOff x="6941618" y="3195639"/>
            <a:chExt cx="1338482" cy="1536854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200000" y="3574800"/>
              <a:ext cx="540000" cy="540000"/>
            </a:xfrm>
            <a:prstGeom prst="rect">
              <a:avLst/>
            </a:prstGeom>
          </p:spPr>
        </p:pic>
        <p:grpSp>
          <p:nvGrpSpPr>
            <p:cNvPr id="12" name="Group 145"/>
            <p:cNvGrpSpPr/>
            <p:nvPr/>
          </p:nvGrpSpPr>
          <p:grpSpPr>
            <a:xfrm>
              <a:off x="6941618" y="3195639"/>
              <a:ext cx="1338482" cy="1536854"/>
              <a:chOff x="1092425" y="1602856"/>
              <a:chExt cx="1338482" cy="1536854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1092425" y="1699327"/>
                <a:ext cx="1310910" cy="144038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0267" y="2722044"/>
                <a:ext cx="1310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A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1499247" y="2008595"/>
                <a:ext cx="1211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&lt;script&gt;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" name="Group 159"/>
          <p:cNvGrpSpPr/>
          <p:nvPr/>
        </p:nvGrpSpPr>
        <p:grpSpPr>
          <a:xfrm>
            <a:off x="5701564" y="1692251"/>
            <a:ext cx="1981976" cy="1317880"/>
            <a:chOff x="6037230" y="1622803"/>
            <a:chExt cx="1981976" cy="1317880"/>
          </a:xfrm>
        </p:grpSpPr>
        <p:grpSp>
          <p:nvGrpSpPr>
            <p:cNvPr id="15" name="Group 136"/>
            <p:cNvGrpSpPr/>
            <p:nvPr/>
          </p:nvGrpSpPr>
          <p:grpSpPr>
            <a:xfrm>
              <a:off x="6037230" y="1622803"/>
              <a:ext cx="1975756" cy="1317880"/>
              <a:chOff x="4171950" y="2111121"/>
              <a:chExt cx="1952512" cy="1317880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0" name="Picture 139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434421" y="2702596"/>
                <a:ext cx="545807" cy="54000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71950" y="2212521"/>
                <a:ext cx="1952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6814365" y="2266192"/>
              <a:ext cx="1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68"/>
          <p:cNvGrpSpPr/>
          <p:nvPr/>
        </p:nvGrpSpPr>
        <p:grpSpPr>
          <a:xfrm>
            <a:off x="5772391" y="3003618"/>
            <a:ext cx="1814195" cy="1101090"/>
            <a:chOff x="5875020" y="2964180"/>
            <a:chExt cx="1814195" cy="1101090"/>
          </a:xfrm>
        </p:grpSpPr>
        <p:grpSp>
          <p:nvGrpSpPr>
            <p:cNvPr id="17" name="Group 163"/>
            <p:cNvGrpSpPr/>
            <p:nvPr/>
          </p:nvGrpSpPr>
          <p:grpSpPr>
            <a:xfrm>
              <a:off x="5875020" y="2964180"/>
              <a:ext cx="1814195" cy="1101090"/>
              <a:chOff x="2887980" y="1424417"/>
              <a:chExt cx="1814195" cy="1097803"/>
            </a:xfrm>
            <a:solidFill>
              <a:schemeClr val="accent3">
                <a:lumMod val="20000"/>
                <a:lumOff val="80000"/>
                <a:alpha val="85000"/>
              </a:schemeClr>
            </a:solidFill>
          </p:grpSpPr>
          <p:sp>
            <p:nvSpPr>
              <p:cNvPr id="165" name="Oval Callout 164"/>
              <p:cNvSpPr/>
              <p:nvPr/>
            </p:nvSpPr>
            <p:spPr>
              <a:xfrm>
                <a:off x="2887980" y="1424417"/>
                <a:ext cx="1814195" cy="1097803"/>
              </a:xfrm>
              <a:prstGeom prst="wedgeEllipseCallout">
                <a:avLst>
                  <a:gd name="adj1" fmla="val -47295"/>
                  <a:gd name="adj2" fmla="val 61898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Callout 165"/>
              <p:cNvSpPr/>
              <p:nvPr/>
            </p:nvSpPr>
            <p:spPr>
              <a:xfrm>
                <a:off x="2887980" y="1447209"/>
                <a:ext cx="1814195" cy="1067391"/>
              </a:xfrm>
              <a:prstGeom prst="wedgeEllipseCallout">
                <a:avLst>
                  <a:gd name="adj1" fmla="val 1412"/>
                  <a:gd name="adj2" fmla="val -80424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Callout 166"/>
              <p:cNvSpPr/>
              <p:nvPr/>
            </p:nvSpPr>
            <p:spPr>
              <a:xfrm>
                <a:off x="2887980" y="1459230"/>
                <a:ext cx="1814195" cy="1062990"/>
              </a:xfrm>
              <a:prstGeom prst="wedgeEllipseCallout">
                <a:avLst>
                  <a:gd name="adj1" fmla="val 44690"/>
                  <a:gd name="adj2" fmla="val 65512"/>
                </a:avLst>
              </a:prstGeom>
              <a:grp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5943600" y="3244334"/>
              <a:ext cx="169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&lt;script&gt; Tag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80"/>
          <p:cNvGrpSpPr/>
          <p:nvPr/>
        </p:nvGrpSpPr>
        <p:grpSpPr>
          <a:xfrm>
            <a:off x="5178504" y="4886292"/>
            <a:ext cx="2847373" cy="1493135"/>
            <a:chOff x="3546474" y="4735821"/>
            <a:chExt cx="2847373" cy="1493135"/>
          </a:xfrm>
        </p:grpSpPr>
        <p:sp>
          <p:nvSpPr>
            <p:cNvPr id="116" name="Rounded Rectangle 115"/>
            <p:cNvSpPr/>
            <p:nvPr/>
          </p:nvSpPr>
          <p:spPr>
            <a:xfrm>
              <a:off x="3546474" y="4735821"/>
              <a:ext cx="2847373" cy="14931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55"/>
            <p:cNvGrpSpPr/>
            <p:nvPr/>
          </p:nvGrpSpPr>
          <p:grpSpPr>
            <a:xfrm>
              <a:off x="3722378" y="4864823"/>
              <a:ext cx="1371600" cy="1152962"/>
              <a:chOff x="6187440" y="4876800"/>
              <a:chExt cx="1371600" cy="1152962"/>
            </a:xfrm>
          </p:grpSpPr>
          <p:pic>
            <p:nvPicPr>
              <p:cNvPr id="152" name="Picture 15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20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5" name="TextBox 134"/>
            <p:cNvSpPr txBox="1"/>
            <p:nvPr/>
          </p:nvSpPr>
          <p:spPr>
            <a:xfrm>
              <a:off x="5045367" y="4864070"/>
              <a:ext cx="132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179"/>
            <p:cNvGrpSpPr/>
            <p:nvPr/>
          </p:nvGrpSpPr>
          <p:grpSpPr>
            <a:xfrm>
              <a:off x="5339062" y="5320014"/>
              <a:ext cx="716136" cy="714834"/>
              <a:chOff x="5281912" y="5217144"/>
              <a:chExt cx="716136" cy="714834"/>
            </a:xfrm>
          </p:grpSpPr>
          <p:sp>
            <p:nvSpPr>
              <p:cNvPr id="145" name="Oval 144"/>
              <p:cNvSpPr/>
              <p:nvPr/>
            </p:nvSpPr>
            <p:spPr>
              <a:xfrm flipH="1">
                <a:off x="5563611" y="5217144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flipH="1">
                <a:off x="5569350" y="5515337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flipH="1">
                <a:off x="5281912" y="551726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 flipH="1">
                <a:off x="5859151" y="551562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flipH="1">
                <a:off x="5407305" y="5793128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 flipH="1">
                <a:off x="5750734" y="5796940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45" idx="4"/>
                <a:endCxn id="156" idx="0"/>
              </p:cNvCxnSpPr>
              <p:nvPr/>
            </p:nvCxnSpPr>
            <p:spPr>
              <a:xfrm>
                <a:off x="5633059" y="5352182"/>
                <a:ext cx="5739" cy="16315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45" idx="4"/>
                <a:endCxn id="161" idx="0"/>
              </p:cNvCxnSpPr>
              <p:nvPr/>
            </p:nvCxnSpPr>
            <p:spPr>
              <a:xfrm flipH="1">
                <a:off x="5351360" y="5352182"/>
                <a:ext cx="281699" cy="1650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45" idx="4"/>
                <a:endCxn id="162" idx="0"/>
              </p:cNvCxnSpPr>
              <p:nvPr/>
            </p:nvCxnSpPr>
            <p:spPr>
              <a:xfrm>
                <a:off x="5633059" y="5352182"/>
                <a:ext cx="295540" cy="16344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56" idx="4"/>
                <a:endCxn id="163" idx="0"/>
              </p:cNvCxnSpPr>
              <p:nvPr/>
            </p:nvCxnSpPr>
            <p:spPr>
              <a:xfrm flipH="1">
                <a:off x="5476753" y="5650375"/>
                <a:ext cx="162045" cy="142753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6" idx="4"/>
                <a:endCxn id="164" idx="0"/>
              </p:cNvCxnSpPr>
              <p:nvPr/>
            </p:nvCxnSpPr>
            <p:spPr>
              <a:xfrm>
                <a:off x="5638798" y="5650375"/>
                <a:ext cx="181384" cy="14656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54774" y="4027990"/>
            <a:ext cx="2500132" cy="891251"/>
            <a:chOff x="2754774" y="4027990"/>
            <a:chExt cx="2500132" cy="891251"/>
          </a:xfrm>
        </p:grpSpPr>
        <p:sp>
          <p:nvSpPr>
            <p:cNvPr id="136" name="Oval Callout 135"/>
            <p:cNvSpPr/>
            <p:nvPr/>
          </p:nvSpPr>
          <p:spPr>
            <a:xfrm>
              <a:off x="2754774" y="4027990"/>
              <a:ext cx="2500132" cy="891251"/>
            </a:xfrm>
            <a:prstGeom prst="wedgeEllipseCallout">
              <a:avLst>
                <a:gd name="adj1" fmla="val 51853"/>
                <a:gd name="adj2" fmla="val 78231"/>
              </a:avLst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77925" y="4281124"/>
              <a:ext cx="241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b="1" dirty="0" err="1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&gt; Tag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608882" y="3159891"/>
            <a:ext cx="2658971" cy="1029416"/>
            <a:chOff x="2754775" y="4141651"/>
            <a:chExt cx="2442258" cy="777589"/>
          </a:xfrm>
        </p:grpSpPr>
        <p:sp>
          <p:nvSpPr>
            <p:cNvPr id="143" name="Oval Callout 142"/>
            <p:cNvSpPr/>
            <p:nvPr/>
          </p:nvSpPr>
          <p:spPr>
            <a:xfrm>
              <a:off x="2754775" y="4141651"/>
              <a:ext cx="2360153" cy="777589"/>
            </a:xfrm>
            <a:prstGeom prst="wedgeEllipseCallout">
              <a:avLst>
                <a:gd name="adj1" fmla="val 51853"/>
                <a:gd name="adj2" fmla="val 78231"/>
              </a:avLst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77925" y="4281123"/>
              <a:ext cx="2419108" cy="4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“A page within a page”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881745"/>
            <a:ext cx="7674428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466" y="155122"/>
            <a:ext cx="6593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w Cen MT" pitchFamily="34" charset="0"/>
              </a:rPr>
              <a:t>&lt;</a:t>
            </a:r>
            <a:r>
              <a:rPr lang="en-US" sz="4400" dirty="0" err="1" smtClean="0">
                <a:latin typeface="Tw Cen MT" pitchFamily="34" charset="0"/>
              </a:rPr>
              <a:t>iframe</a:t>
            </a:r>
            <a:r>
              <a:rPr lang="en-US" sz="4400" dirty="0" smtClean="0">
                <a:latin typeface="Tw Cen MT" pitchFamily="34" charset="0"/>
              </a:rPr>
              <a:t>&gt; versus &lt;script&gt;</a:t>
            </a:r>
            <a:endParaRPr lang="en-US" sz="4400" dirty="0"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09965" y="882000"/>
            <a:ext cx="790681" cy="23676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516529">
                  <a:tint val="44500"/>
                  <a:satMod val="160000"/>
                </a:srgbClr>
              </a:gs>
              <a:gs pos="100000">
                <a:srgbClr val="516529">
                  <a:tint val="23500"/>
                  <a:satMod val="1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320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817" y="1408975"/>
            <a:ext cx="8466366" cy="504616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0946" y="2513347"/>
            <a:ext cx="4171879" cy="353250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30120" y="2782669"/>
            <a:ext cx="13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900000" y="2777400"/>
            <a:ext cx="3672000" cy="2773611"/>
            <a:chOff x="2070000" y="720000"/>
            <a:chExt cx="3672000" cy="2773611"/>
          </a:xfrm>
        </p:grpSpPr>
        <p:sp>
          <p:nvSpPr>
            <p:cNvPr id="82" name="Oval 81"/>
            <p:cNvSpPr/>
            <p:nvPr/>
          </p:nvSpPr>
          <p:spPr>
            <a:xfrm rot="10800000">
              <a:off x="3600000" y="72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95" idx="0"/>
              <a:endCxn id="133" idx="4"/>
            </p:cNvCxnSpPr>
            <p:nvPr/>
          </p:nvCxnSpPr>
          <p:spPr>
            <a:xfrm>
              <a:off x="2826000" y="1602000"/>
              <a:ext cx="0" cy="376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6" idx="0"/>
              <a:endCxn id="130" idx="4"/>
            </p:cNvCxnSpPr>
            <p:nvPr/>
          </p:nvCxnSpPr>
          <p:spPr>
            <a:xfrm flipH="1">
              <a:off x="4410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96" idx="0"/>
              <a:endCxn id="131" idx="4"/>
            </p:cNvCxnSpPr>
            <p:nvPr/>
          </p:nvCxnSpPr>
          <p:spPr>
            <a:xfrm>
              <a:off x="4626000" y="160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0"/>
              <a:endCxn id="95" idx="4"/>
            </p:cNvCxnSpPr>
            <p:nvPr/>
          </p:nvCxnSpPr>
          <p:spPr>
            <a:xfrm flipH="1">
              <a:off x="28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0"/>
              <a:endCxn id="96" idx="4"/>
            </p:cNvCxnSpPr>
            <p:nvPr/>
          </p:nvCxnSpPr>
          <p:spPr>
            <a:xfrm>
              <a:off x="3726000" y="972000"/>
              <a:ext cx="90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5" idx="0"/>
              <a:endCxn id="132" idx="4"/>
            </p:cNvCxnSpPr>
            <p:nvPr/>
          </p:nvCxnSpPr>
          <p:spPr>
            <a:xfrm flipH="1">
              <a:off x="21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0"/>
              <a:endCxn id="134" idx="4"/>
            </p:cNvCxnSpPr>
            <p:nvPr/>
          </p:nvCxnSpPr>
          <p:spPr>
            <a:xfrm>
              <a:off x="28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6" idx="0"/>
              <a:endCxn id="128" idx="4"/>
            </p:cNvCxnSpPr>
            <p:nvPr/>
          </p:nvCxnSpPr>
          <p:spPr>
            <a:xfrm flipH="1">
              <a:off x="399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129" idx="4"/>
            </p:cNvCxnSpPr>
            <p:nvPr/>
          </p:nvCxnSpPr>
          <p:spPr>
            <a:xfrm>
              <a:off x="4626000" y="160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 rot="10800000">
              <a:off x="27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10800000">
              <a:off x="4500000" y="135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4"/>
            <p:cNvGrpSpPr/>
            <p:nvPr/>
          </p:nvGrpSpPr>
          <p:grpSpPr>
            <a:xfrm>
              <a:off x="2070000" y="1978389"/>
              <a:ext cx="1512000" cy="253611"/>
              <a:chOff x="2070000" y="1978389"/>
              <a:chExt cx="1512000" cy="253611"/>
            </a:xfrm>
          </p:grpSpPr>
          <p:sp>
            <p:nvSpPr>
              <p:cNvPr id="132" name="Oval 131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0"/>
            <p:cNvGrpSpPr/>
            <p:nvPr/>
          </p:nvGrpSpPr>
          <p:grpSpPr>
            <a:xfrm>
              <a:off x="3870000" y="1980000"/>
              <a:ext cx="1512000" cy="252000"/>
              <a:chOff x="3870000" y="1980000"/>
              <a:chExt cx="1512000" cy="252000"/>
            </a:xfrm>
          </p:grpSpPr>
          <p:sp>
            <p:nvSpPr>
              <p:cNvPr id="128" name="Oval 127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/>
            <p:cNvCxnSpPr>
              <a:stCxn id="134" idx="0"/>
              <a:endCxn id="124" idx="4"/>
            </p:cNvCxnSpPr>
            <p:nvPr/>
          </p:nvCxnSpPr>
          <p:spPr>
            <a:xfrm flipH="1">
              <a:off x="282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4" idx="0"/>
              <a:endCxn id="126" idx="4"/>
            </p:cNvCxnSpPr>
            <p:nvPr/>
          </p:nvCxnSpPr>
          <p:spPr>
            <a:xfrm flipH="1">
              <a:off x="3240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34" idx="0"/>
              <a:endCxn id="127" idx="4"/>
            </p:cNvCxnSpPr>
            <p:nvPr/>
          </p:nvCxnSpPr>
          <p:spPr>
            <a:xfrm>
              <a:off x="3456000" y="223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34" idx="0"/>
              <a:endCxn id="125" idx="4"/>
            </p:cNvCxnSpPr>
            <p:nvPr/>
          </p:nvCxnSpPr>
          <p:spPr>
            <a:xfrm>
              <a:off x="3456000" y="223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91"/>
            <p:cNvGrpSpPr/>
            <p:nvPr/>
          </p:nvGrpSpPr>
          <p:grpSpPr>
            <a:xfrm>
              <a:off x="2700000" y="2610000"/>
              <a:ext cx="1512000" cy="252000"/>
              <a:chOff x="3870000" y="1980000"/>
              <a:chExt cx="1512000" cy="252000"/>
            </a:xfrm>
          </p:grpSpPr>
          <p:sp>
            <p:nvSpPr>
              <p:cNvPr id="124" name="Oval 123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9" idx="0"/>
              <a:endCxn id="106" idx="4"/>
            </p:cNvCxnSpPr>
            <p:nvPr/>
          </p:nvCxnSpPr>
          <p:spPr>
            <a:xfrm flipH="1">
              <a:off x="498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29" idx="0"/>
              <a:endCxn id="107" idx="4"/>
            </p:cNvCxnSpPr>
            <p:nvPr/>
          </p:nvCxnSpPr>
          <p:spPr>
            <a:xfrm>
              <a:off x="5256000" y="2232000"/>
              <a:ext cx="27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rot="10800000">
              <a:off x="486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10800000">
              <a:off x="5400000" y="2610000"/>
              <a:ext cx="252000" cy="25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2"/>
            <p:cNvGrpSpPr/>
            <p:nvPr/>
          </p:nvGrpSpPr>
          <p:grpSpPr>
            <a:xfrm>
              <a:off x="2070000" y="3240000"/>
              <a:ext cx="1512000" cy="252000"/>
              <a:chOff x="3870000" y="1980000"/>
              <a:chExt cx="1512000" cy="252000"/>
            </a:xfrm>
          </p:grpSpPr>
          <p:sp>
            <p:nvSpPr>
              <p:cNvPr id="120" name="Oval 119"/>
              <p:cNvSpPr/>
              <p:nvPr/>
            </p:nvSpPr>
            <p:spPr>
              <a:xfrm rot="10800000">
                <a:off x="38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0800000">
                <a:off x="51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10800000">
                <a:off x="4284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10800000">
                <a:off x="4716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/>
            <p:cNvCxnSpPr>
              <a:stCxn id="124" idx="0"/>
              <a:endCxn id="120" idx="4"/>
            </p:cNvCxnSpPr>
            <p:nvPr/>
          </p:nvCxnSpPr>
          <p:spPr>
            <a:xfrm flipH="1">
              <a:off x="219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4" idx="0"/>
              <a:endCxn id="122" idx="4"/>
            </p:cNvCxnSpPr>
            <p:nvPr/>
          </p:nvCxnSpPr>
          <p:spPr>
            <a:xfrm flipH="1">
              <a:off x="2610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4" idx="0"/>
              <a:endCxn id="123" idx="4"/>
            </p:cNvCxnSpPr>
            <p:nvPr/>
          </p:nvCxnSpPr>
          <p:spPr>
            <a:xfrm>
              <a:off x="2826000" y="2862000"/>
              <a:ext cx="216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24" idx="0"/>
              <a:endCxn id="121" idx="4"/>
            </p:cNvCxnSpPr>
            <p:nvPr/>
          </p:nvCxnSpPr>
          <p:spPr>
            <a:xfrm>
              <a:off x="2826000" y="2862000"/>
              <a:ext cx="63000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6" idx="0"/>
              <a:endCxn id="117" idx="4"/>
            </p:cNvCxnSpPr>
            <p:nvPr/>
          </p:nvCxnSpPr>
          <p:spPr>
            <a:xfrm flipH="1">
              <a:off x="435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0"/>
              <a:endCxn id="118" idx="4"/>
            </p:cNvCxnSpPr>
            <p:nvPr/>
          </p:nvCxnSpPr>
          <p:spPr>
            <a:xfrm>
              <a:off x="4986000" y="2862000"/>
              <a:ext cx="0" cy="3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6" idx="0"/>
              <a:endCxn id="119" idx="4"/>
            </p:cNvCxnSpPr>
            <p:nvPr/>
          </p:nvCxnSpPr>
          <p:spPr>
            <a:xfrm>
              <a:off x="4986000" y="2862000"/>
              <a:ext cx="630000" cy="379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" name="Group 118"/>
            <p:cNvGrpSpPr/>
            <p:nvPr/>
          </p:nvGrpSpPr>
          <p:grpSpPr>
            <a:xfrm>
              <a:off x="4230000" y="3240000"/>
              <a:ext cx="1512000" cy="253611"/>
              <a:chOff x="2070000" y="1978389"/>
              <a:chExt cx="1512000" cy="253611"/>
            </a:xfrm>
          </p:grpSpPr>
          <p:sp>
            <p:nvSpPr>
              <p:cNvPr id="117" name="Oval 116"/>
              <p:cNvSpPr/>
              <p:nvPr/>
            </p:nvSpPr>
            <p:spPr>
              <a:xfrm rot="10800000">
                <a:off x="207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0800000">
                <a:off x="2700000" y="1978389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10800000">
                <a:off x="3330000" y="1980000"/>
                <a:ext cx="252000" cy="25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85"/>
          <p:cNvGrpSpPr/>
          <p:nvPr/>
        </p:nvGrpSpPr>
        <p:grpSpPr>
          <a:xfrm>
            <a:off x="5106075" y="3164619"/>
            <a:ext cx="1338482" cy="1536854"/>
            <a:chOff x="1092425" y="1602856"/>
            <a:chExt cx="1338482" cy="1536854"/>
          </a:xfrm>
        </p:grpSpPr>
        <p:sp>
          <p:nvSpPr>
            <p:cNvPr id="97" name="Rounded Rectangle 96"/>
            <p:cNvSpPr/>
            <p:nvPr/>
          </p:nvSpPr>
          <p:spPr>
            <a:xfrm>
              <a:off x="1092425" y="1699327"/>
              <a:ext cx="1310910" cy="144038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bonecos.jpg"/>
            <p:cNvPicPr>
              <a:picLocks noChangeAspect="1"/>
            </p:cNvPicPr>
            <p:nvPr/>
          </p:nvPicPr>
          <p:blipFill>
            <a:blip r:embed="rId3" cstate="print"/>
            <a:srcRect l="83571" b="80643"/>
            <a:stretch>
              <a:fillRect/>
            </a:stretch>
          </p:blipFill>
          <p:spPr>
            <a:xfrm>
              <a:off x="1353433" y="1982135"/>
              <a:ext cx="549964" cy="540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120267" y="2722044"/>
              <a:ext cx="1310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Gadget A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 rot="16200000">
              <a:off x="1499247" y="2008595"/>
              <a:ext cx="1211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57"/>
          <p:cNvGrpSpPr/>
          <p:nvPr/>
        </p:nvGrpSpPr>
        <p:grpSpPr>
          <a:xfrm>
            <a:off x="6941618" y="3195639"/>
            <a:ext cx="1338482" cy="1536854"/>
            <a:chOff x="6941618" y="3195639"/>
            <a:chExt cx="1338482" cy="1536854"/>
          </a:xfrm>
        </p:grpSpPr>
        <p:pic>
          <p:nvPicPr>
            <p:cNvPr id="151" name="Picture 150" descr="bonecos.jpg"/>
            <p:cNvPicPr>
              <a:picLocks noChangeAspect="1"/>
            </p:cNvPicPr>
            <p:nvPr/>
          </p:nvPicPr>
          <p:blipFill>
            <a:blip r:embed="rId3" cstate="print"/>
            <a:srcRect l="67152" t="80000" r="16419" b="286"/>
            <a:stretch>
              <a:fillRect/>
            </a:stretch>
          </p:blipFill>
          <p:spPr>
            <a:xfrm>
              <a:off x="7200000" y="3574800"/>
              <a:ext cx="540000" cy="540000"/>
            </a:xfrm>
            <a:prstGeom prst="rect">
              <a:avLst/>
            </a:prstGeom>
          </p:spPr>
        </p:pic>
        <p:grpSp>
          <p:nvGrpSpPr>
            <p:cNvPr id="12" name="Group 145"/>
            <p:cNvGrpSpPr/>
            <p:nvPr/>
          </p:nvGrpSpPr>
          <p:grpSpPr>
            <a:xfrm>
              <a:off x="6941618" y="3195639"/>
              <a:ext cx="1338482" cy="1536854"/>
              <a:chOff x="1092425" y="1602856"/>
              <a:chExt cx="1338482" cy="1536854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1092425" y="1699327"/>
                <a:ext cx="1310910" cy="144038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0267" y="2722044"/>
                <a:ext cx="1310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Gadget A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1499247" y="2008595"/>
                <a:ext cx="1211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&lt;script&gt;</a:t>
                </a:r>
                <a:endPara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" name="Group 159"/>
          <p:cNvGrpSpPr/>
          <p:nvPr/>
        </p:nvGrpSpPr>
        <p:grpSpPr>
          <a:xfrm>
            <a:off x="5701564" y="1692251"/>
            <a:ext cx="1981976" cy="1317880"/>
            <a:chOff x="6037230" y="1622803"/>
            <a:chExt cx="1981976" cy="1317880"/>
          </a:xfrm>
        </p:grpSpPr>
        <p:grpSp>
          <p:nvGrpSpPr>
            <p:cNvPr id="15" name="Group 136"/>
            <p:cNvGrpSpPr/>
            <p:nvPr/>
          </p:nvGrpSpPr>
          <p:grpSpPr>
            <a:xfrm>
              <a:off x="6037230" y="1622803"/>
              <a:ext cx="1975756" cy="1317880"/>
              <a:chOff x="4171950" y="2111121"/>
              <a:chExt cx="1952512" cy="1317880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182364" y="2111121"/>
                <a:ext cx="1859208" cy="131788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0" name="Picture 139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33026" t="285" r="50188" b="79786"/>
              <a:stretch>
                <a:fillRect/>
              </a:stretch>
            </p:blipFill>
            <p:spPr>
              <a:xfrm>
                <a:off x="4434421" y="2702596"/>
                <a:ext cx="545807" cy="54000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4171950" y="2212521"/>
                <a:ext cx="1952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Integrator.js</a:t>
                </a:r>
                <a:endPara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6814365" y="2266192"/>
              <a:ext cx="1204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&lt;script&gt;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80"/>
          <p:cNvGrpSpPr/>
          <p:nvPr/>
        </p:nvGrpSpPr>
        <p:grpSpPr>
          <a:xfrm>
            <a:off x="5178504" y="4886292"/>
            <a:ext cx="2847373" cy="1493135"/>
            <a:chOff x="3546474" y="4735821"/>
            <a:chExt cx="2847373" cy="1493135"/>
          </a:xfrm>
        </p:grpSpPr>
        <p:sp>
          <p:nvSpPr>
            <p:cNvPr id="116" name="Rounded Rectangle 115"/>
            <p:cNvSpPr/>
            <p:nvPr/>
          </p:nvSpPr>
          <p:spPr>
            <a:xfrm>
              <a:off x="3546474" y="4735821"/>
              <a:ext cx="2847373" cy="14931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55"/>
            <p:cNvGrpSpPr/>
            <p:nvPr/>
          </p:nvGrpSpPr>
          <p:grpSpPr>
            <a:xfrm>
              <a:off x="3722378" y="4864823"/>
              <a:ext cx="1371600" cy="1152962"/>
              <a:chOff x="6187440" y="4876800"/>
              <a:chExt cx="1371600" cy="1152962"/>
            </a:xfrm>
          </p:grpSpPr>
          <p:pic>
            <p:nvPicPr>
              <p:cNvPr id="152" name="Picture 151" descr="bonecos.jpg"/>
              <p:cNvPicPr>
                <a:picLocks noChangeAspect="1"/>
              </p:cNvPicPr>
              <p:nvPr/>
            </p:nvPicPr>
            <p:blipFill>
              <a:blip r:embed="rId3" cstate="print"/>
              <a:srcRect l="16429" t="20000" r="66607" b="60286"/>
              <a:stretch>
                <a:fillRect/>
              </a:stretch>
            </p:blipFill>
            <p:spPr>
              <a:xfrm>
                <a:off x="6567726" y="5081995"/>
                <a:ext cx="557609" cy="540000"/>
              </a:xfrm>
              <a:prstGeom prst="rect">
                <a:avLst/>
              </a:prstGeom>
            </p:spPr>
          </p:pic>
          <p:grpSp>
            <p:nvGrpSpPr>
              <p:cNvPr id="20" name="Group 148"/>
              <p:cNvGrpSpPr/>
              <p:nvPr/>
            </p:nvGrpSpPr>
            <p:grpSpPr>
              <a:xfrm>
                <a:off x="6187440" y="4876800"/>
                <a:ext cx="1371600" cy="1152962"/>
                <a:chOff x="5989320" y="2527498"/>
                <a:chExt cx="1371600" cy="1152962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6020706" y="2527498"/>
                  <a:ext cx="1224000" cy="115296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5989320" y="3253740"/>
                  <a:ext cx="1371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Gadget C</a:t>
                  </a:r>
                  <a:endParaRPr lang="en-US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5" name="TextBox 134"/>
            <p:cNvSpPr txBox="1"/>
            <p:nvPr/>
          </p:nvSpPr>
          <p:spPr>
            <a:xfrm>
              <a:off x="5045367" y="4864070"/>
              <a:ext cx="132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sz="20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iframe</a:t>
              </a:r>
              <a:r>
                <a:rPr lang="en-US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&gt;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179"/>
            <p:cNvGrpSpPr/>
            <p:nvPr/>
          </p:nvGrpSpPr>
          <p:grpSpPr>
            <a:xfrm>
              <a:off x="5339062" y="5320014"/>
              <a:ext cx="716136" cy="714834"/>
              <a:chOff x="5281912" y="5217144"/>
              <a:chExt cx="716136" cy="714834"/>
            </a:xfrm>
          </p:grpSpPr>
          <p:sp>
            <p:nvSpPr>
              <p:cNvPr id="145" name="Oval 144"/>
              <p:cNvSpPr/>
              <p:nvPr/>
            </p:nvSpPr>
            <p:spPr>
              <a:xfrm flipH="1">
                <a:off x="5563611" y="5217144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flipH="1">
                <a:off x="5569350" y="5515337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flipH="1">
                <a:off x="5281912" y="551726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 flipH="1">
                <a:off x="5859151" y="5515626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flipH="1">
                <a:off x="5407305" y="5793128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 flipH="1">
                <a:off x="5750734" y="5796940"/>
                <a:ext cx="138897" cy="1350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45" idx="4"/>
                <a:endCxn id="156" idx="0"/>
              </p:cNvCxnSpPr>
              <p:nvPr/>
            </p:nvCxnSpPr>
            <p:spPr>
              <a:xfrm>
                <a:off x="5633059" y="5352182"/>
                <a:ext cx="5739" cy="16315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45" idx="4"/>
                <a:endCxn id="161" idx="0"/>
              </p:cNvCxnSpPr>
              <p:nvPr/>
            </p:nvCxnSpPr>
            <p:spPr>
              <a:xfrm flipH="1">
                <a:off x="5351360" y="5352182"/>
                <a:ext cx="281699" cy="1650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45" idx="4"/>
                <a:endCxn id="162" idx="0"/>
              </p:cNvCxnSpPr>
              <p:nvPr/>
            </p:nvCxnSpPr>
            <p:spPr>
              <a:xfrm>
                <a:off x="5633059" y="5352182"/>
                <a:ext cx="295540" cy="16344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56" idx="4"/>
                <a:endCxn id="163" idx="0"/>
              </p:cNvCxnSpPr>
              <p:nvPr/>
            </p:nvCxnSpPr>
            <p:spPr>
              <a:xfrm flipH="1">
                <a:off x="5476753" y="5650375"/>
                <a:ext cx="162045" cy="142753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6" idx="4"/>
                <a:endCxn id="164" idx="0"/>
              </p:cNvCxnSpPr>
              <p:nvPr/>
            </p:nvCxnSpPr>
            <p:spPr>
              <a:xfrm>
                <a:off x="5638798" y="5650375"/>
                <a:ext cx="181384" cy="14656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3272701" y="1759352"/>
            <a:ext cx="3892028" cy="3034048"/>
            <a:chOff x="3272701" y="1759352"/>
            <a:chExt cx="3892028" cy="3034048"/>
          </a:xfrm>
        </p:grpSpPr>
        <p:cxnSp>
          <p:nvCxnSpPr>
            <p:cNvPr id="148" name="Shape 147"/>
            <p:cNvCxnSpPr>
              <a:stCxn id="97" idx="1"/>
              <a:endCxn id="96" idx="3"/>
            </p:cNvCxnSpPr>
            <p:nvPr/>
          </p:nvCxnSpPr>
          <p:spPr>
            <a:xfrm rot="10800000">
              <a:off x="3545095" y="3444306"/>
              <a:ext cx="1560980" cy="536977"/>
            </a:xfrm>
            <a:prstGeom prst="curvedConnector4">
              <a:avLst>
                <a:gd name="adj1" fmla="val 48818"/>
                <a:gd name="adj2" fmla="val 99461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07" idx="2"/>
              <a:endCxn id="97" idx="1"/>
            </p:cNvCxnSpPr>
            <p:nvPr/>
          </p:nvCxnSpPr>
          <p:spPr>
            <a:xfrm flipV="1">
              <a:off x="4482000" y="3981282"/>
              <a:ext cx="624075" cy="81211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3272701" y="1759352"/>
              <a:ext cx="3892028" cy="1701479"/>
            </a:xfrm>
            <a:prstGeom prst="cloud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15472" y="2095018"/>
              <a:ext cx="31830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Gadgets included using the script tag can </a:t>
              </a:r>
              <a:r>
                <a:rPr lang="en-US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read/write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page information directly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02000" y="2673752"/>
            <a:ext cx="4489109" cy="3138668"/>
            <a:chOff x="2502000" y="2673752"/>
            <a:chExt cx="4489109" cy="3138668"/>
          </a:xfrm>
        </p:grpSpPr>
        <p:grpSp>
          <p:nvGrpSpPr>
            <p:cNvPr id="199" name="Group 198"/>
            <p:cNvGrpSpPr/>
            <p:nvPr/>
          </p:nvGrpSpPr>
          <p:grpSpPr>
            <a:xfrm>
              <a:off x="2502000" y="2673752"/>
              <a:ext cx="4489109" cy="2959109"/>
              <a:chOff x="2502000" y="2673752"/>
              <a:chExt cx="4489109" cy="2959109"/>
            </a:xfrm>
          </p:grpSpPr>
          <p:sp>
            <p:nvSpPr>
              <p:cNvPr id="194" name="Cloud 193"/>
              <p:cNvSpPr/>
              <p:nvPr/>
            </p:nvSpPr>
            <p:spPr>
              <a:xfrm>
                <a:off x="2856013" y="2673752"/>
                <a:ext cx="4135096" cy="1458410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411679" y="2870522"/>
                <a:ext cx="29399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Gadgets included within an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iframe</a:t>
                </a:r>
                <a:r>
                  <a:rPr lang="en-US" b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cannot access the external page directly</a:t>
                </a:r>
                <a:endParaRPr lang="en-US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9" name="Shape 188"/>
              <p:cNvCxnSpPr>
                <a:stCxn id="116" idx="1"/>
                <a:endCxn id="125" idx="3"/>
              </p:cNvCxnSpPr>
              <p:nvPr/>
            </p:nvCxnSpPr>
            <p:spPr>
              <a:xfrm rot="10800000">
                <a:off x="3005096" y="4704306"/>
                <a:ext cx="2173409" cy="928555"/>
              </a:xfrm>
              <a:prstGeom prst="curvedConnector4">
                <a:avLst>
                  <a:gd name="adj1" fmla="val 49151"/>
                  <a:gd name="adj2" fmla="val 124619"/>
                </a:avLst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Shape 192"/>
              <p:cNvCxnSpPr>
                <a:stCxn id="127" idx="0"/>
                <a:endCxn id="116" idx="1"/>
              </p:cNvCxnSpPr>
              <p:nvPr/>
            </p:nvCxnSpPr>
            <p:spPr>
              <a:xfrm rot="16200000" flipH="1">
                <a:off x="3483522" y="3937878"/>
                <a:ext cx="713460" cy="267650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0" name="&quot;No&quot; Symbol 199"/>
            <p:cNvSpPr/>
            <p:nvPr/>
          </p:nvSpPr>
          <p:spPr>
            <a:xfrm>
              <a:off x="3240911" y="4317357"/>
              <a:ext cx="416689" cy="381964"/>
            </a:xfrm>
            <a:prstGeom prst="noSmoking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&quot;No&quot; Symbol 200"/>
            <p:cNvSpPr/>
            <p:nvPr/>
          </p:nvSpPr>
          <p:spPr>
            <a:xfrm>
              <a:off x="4493830" y="5430456"/>
              <a:ext cx="416689" cy="381964"/>
            </a:xfrm>
            <a:prstGeom prst="noSmoking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40208" y="1718168"/>
            <a:ext cx="3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integrator.html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16291</TotalTime>
  <Words>2277</Words>
  <Application>Microsoft Office PowerPoint</Application>
  <PresentationFormat>Apresentação no Ecrã (4:3)</PresentationFormat>
  <Paragraphs>572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jsantos</dc:creator>
  <cp:lastModifiedBy>José Santos</cp:lastModifiedBy>
  <cp:revision>1389</cp:revision>
  <dcterms:created xsi:type="dcterms:W3CDTF">2012-06-05T21:03:06Z</dcterms:created>
  <dcterms:modified xsi:type="dcterms:W3CDTF">2012-07-12T07:38:32Z</dcterms:modified>
</cp:coreProperties>
</file>