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3" r:id="rId2"/>
    <p:sldId id="260" r:id="rId3"/>
    <p:sldId id="323" r:id="rId4"/>
    <p:sldId id="329" r:id="rId5"/>
    <p:sldId id="330" r:id="rId6"/>
    <p:sldId id="331" r:id="rId7"/>
    <p:sldId id="332" r:id="rId8"/>
    <p:sldId id="360" r:id="rId9"/>
    <p:sldId id="337" r:id="rId10"/>
    <p:sldId id="345" r:id="rId11"/>
    <p:sldId id="338" r:id="rId12"/>
    <p:sldId id="339" r:id="rId13"/>
    <p:sldId id="341" r:id="rId14"/>
    <p:sldId id="342" r:id="rId15"/>
    <p:sldId id="343" r:id="rId16"/>
    <p:sldId id="344" r:id="rId17"/>
    <p:sldId id="347" r:id="rId18"/>
    <p:sldId id="348" r:id="rId19"/>
    <p:sldId id="349" r:id="rId20"/>
    <p:sldId id="351" r:id="rId21"/>
    <p:sldId id="352" r:id="rId22"/>
    <p:sldId id="354" r:id="rId23"/>
    <p:sldId id="361" r:id="rId24"/>
    <p:sldId id="356" r:id="rId25"/>
    <p:sldId id="358" r:id="rId26"/>
    <p:sldId id="359" r:id="rId27"/>
    <p:sldId id="357" r:id="rId28"/>
    <p:sldId id="355" r:id="rId29"/>
    <p:sldId id="366" r:id="rId30"/>
    <p:sldId id="362" r:id="rId31"/>
    <p:sldId id="363" r:id="rId32"/>
    <p:sldId id="364" r:id="rId33"/>
    <p:sldId id="367" r:id="rId34"/>
    <p:sldId id="32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3F"/>
    <a:srgbClr val="516529"/>
    <a:srgbClr val="51B35A"/>
    <a:srgbClr val="183202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8768" autoAdjust="0"/>
  </p:normalViewPr>
  <p:slideViewPr>
    <p:cSldViewPr snapToGrid="0">
      <p:cViewPr>
        <p:scale>
          <a:sx n="80" d="100"/>
          <a:sy n="80" d="100"/>
        </p:scale>
        <p:origin x="-384" y="60"/>
      </p:cViewPr>
      <p:guideLst>
        <p:guide orient="horz" pos="3190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0C6-E268-451F-A7EF-E50D70533E5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6A62-7996-446C-A551-DFE681DEE7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6E17-399D-4A86-8CBF-B3848C1740EA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0174"/>
            <a:ext cx="9143999" cy="11838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159258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An Information Flow </a:t>
            </a:r>
            <a:r>
              <a:rPr lang="en-US" sz="4800" dirty="0" err="1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Inlining</a:t>
            </a: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 Compiler for a Core of JavaScript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4680" y="5050712"/>
            <a:ext cx="5791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/>
              <a:t>Jos</a:t>
            </a:r>
            <a:r>
              <a:rPr lang="pt-PT" sz="2800" b="1" dirty="0" smtClean="0"/>
              <a:t>é Fragoso Santos</a:t>
            </a:r>
          </a:p>
          <a:p>
            <a:pPr algn="r"/>
            <a:r>
              <a:rPr lang="pt-PT" sz="2800" b="1" dirty="0" smtClean="0"/>
              <a:t>Tamara </a:t>
            </a:r>
            <a:r>
              <a:rPr lang="pt-PT" sz="2800" b="1" dirty="0" err="1" smtClean="0"/>
              <a:t>Rezk</a:t>
            </a:r>
            <a:endParaRPr lang="pt-PT" sz="2800" b="1" dirty="0" smtClean="0"/>
          </a:p>
          <a:p>
            <a:pPr algn="r"/>
            <a:r>
              <a:rPr lang="pt-PT" sz="2800" b="1" dirty="0" smtClean="0"/>
              <a:t>Equipe Project INDES</a:t>
            </a:r>
          </a:p>
        </p:txBody>
      </p:sp>
      <p:pic>
        <p:nvPicPr>
          <p:cNvPr id="3074" name="Picture 2" descr="C:\Users\jsantos\Desktop\logo_INR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7560" y="255270"/>
            <a:ext cx="1524000" cy="556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Attacker Model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6189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can 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attacker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see?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44"/>
          <p:cNvGrpSpPr/>
          <p:nvPr/>
        </p:nvGrpSpPr>
        <p:grpSpPr>
          <a:xfrm>
            <a:off x="1354652" y="2960484"/>
            <a:ext cx="2330242" cy="2598760"/>
            <a:chOff x="1204527" y="3178848"/>
            <a:chExt cx="2330242" cy="2598760"/>
          </a:xfrm>
        </p:grpSpPr>
        <p:sp>
          <p:nvSpPr>
            <p:cNvPr id="39" name="Rounded Rectangle 26"/>
            <p:cNvSpPr/>
            <p:nvPr/>
          </p:nvSpPr>
          <p:spPr>
            <a:xfrm>
              <a:off x="1204527" y="3178848"/>
              <a:ext cx="2330242" cy="193906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564431" y="5254388"/>
              <a:ext cx="1610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Memory</a:t>
              </a:r>
              <a:endParaRPr lang="pt-PT" sz="28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sp>
        <p:nvSpPr>
          <p:cNvPr id="52" name="Igual 51"/>
          <p:cNvSpPr/>
          <p:nvPr/>
        </p:nvSpPr>
        <p:spPr>
          <a:xfrm>
            <a:off x="3998794" y="3507475"/>
            <a:ext cx="1296537" cy="914400"/>
          </a:xfrm>
          <a:prstGeom prst="mathEqua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3" name="Grupo 54"/>
          <p:cNvGrpSpPr/>
          <p:nvPr/>
        </p:nvGrpSpPr>
        <p:grpSpPr>
          <a:xfrm>
            <a:off x="5609341" y="2867223"/>
            <a:ext cx="2330242" cy="3110495"/>
            <a:chOff x="5609341" y="2867223"/>
            <a:chExt cx="2330242" cy="3110495"/>
          </a:xfrm>
        </p:grpSpPr>
        <p:sp>
          <p:nvSpPr>
            <p:cNvPr id="49" name="Rounded Rectangle 26"/>
            <p:cNvSpPr/>
            <p:nvPr/>
          </p:nvSpPr>
          <p:spPr>
            <a:xfrm>
              <a:off x="5609341" y="2867223"/>
              <a:ext cx="2330242" cy="8722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ais 52"/>
            <p:cNvSpPr/>
            <p:nvPr/>
          </p:nvSpPr>
          <p:spPr>
            <a:xfrm>
              <a:off x="6385501" y="3875964"/>
              <a:ext cx="777923" cy="764275"/>
            </a:xfrm>
            <a:prstGeom prst="math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Rounded Rectangle 26"/>
            <p:cNvSpPr/>
            <p:nvPr/>
          </p:nvSpPr>
          <p:spPr>
            <a:xfrm>
              <a:off x="5609341" y="4766535"/>
              <a:ext cx="2330242" cy="12111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58"/>
          <p:cNvGrpSpPr/>
          <p:nvPr/>
        </p:nvGrpSpPr>
        <p:grpSpPr>
          <a:xfrm>
            <a:off x="5815072" y="3045726"/>
            <a:ext cx="1918781" cy="2567920"/>
            <a:chOff x="5999669" y="3045726"/>
            <a:chExt cx="1918781" cy="2567920"/>
          </a:xfrm>
        </p:grpSpPr>
        <p:sp>
          <p:nvSpPr>
            <p:cNvPr id="57" name="CaixaDeTexto 56"/>
            <p:cNvSpPr txBox="1"/>
            <p:nvPr/>
          </p:nvSpPr>
          <p:spPr>
            <a:xfrm>
              <a:off x="5999669" y="3045726"/>
              <a:ext cx="1918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Low-Proj</a:t>
              </a:r>
              <a:endParaRPr lang="pt-PT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999669" y="5090426"/>
              <a:ext cx="1918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High-Proj</a:t>
              </a:r>
              <a:endParaRPr lang="pt-PT" sz="28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Attacker Model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6189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can 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attacker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see?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117"/>
          <p:cNvGrpSpPr/>
          <p:nvPr/>
        </p:nvGrpSpPr>
        <p:grpSpPr>
          <a:xfrm>
            <a:off x="890913" y="3043449"/>
            <a:ext cx="1946668" cy="2442949"/>
            <a:chOff x="2433110" y="3261814"/>
            <a:chExt cx="1946668" cy="2442949"/>
          </a:xfrm>
        </p:grpSpPr>
        <p:grpSp>
          <p:nvGrpSpPr>
            <p:cNvPr id="3" name="Grupo 116"/>
            <p:cNvGrpSpPr/>
            <p:nvPr/>
          </p:nvGrpSpPr>
          <p:grpSpPr>
            <a:xfrm>
              <a:off x="2433110" y="3261814"/>
              <a:ext cx="1946668" cy="2442949"/>
              <a:chOff x="1491414" y="3207224"/>
              <a:chExt cx="1946668" cy="2442949"/>
            </a:xfrm>
          </p:grpSpPr>
          <p:grpSp>
            <p:nvGrpSpPr>
              <p:cNvPr id="5" name="Grupo 81"/>
              <p:cNvGrpSpPr/>
              <p:nvPr/>
            </p:nvGrpSpPr>
            <p:grpSpPr>
              <a:xfrm>
                <a:off x="2551780" y="3207224"/>
                <a:ext cx="886302" cy="847138"/>
                <a:chOff x="338455" y="1710047"/>
                <a:chExt cx="3199635" cy="1454730"/>
              </a:xfrm>
            </p:grpSpPr>
            <p:sp>
              <p:nvSpPr>
                <p:cNvPr id="62" name="Nuvem 61"/>
                <p:cNvSpPr/>
                <p:nvPr/>
              </p:nvSpPr>
              <p:spPr>
                <a:xfrm>
                  <a:off x="338455" y="1710047"/>
                  <a:ext cx="2612569" cy="1454730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1139275" y="1949758"/>
                  <a:ext cx="2398815" cy="792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b="1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</a:t>
                  </a:r>
                  <a:r>
                    <a:rPr lang="pt-PT" sz="2400" b="1" baseline="-25000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2400" b="1" baseline="-25000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upo 48"/>
              <p:cNvGrpSpPr/>
              <p:nvPr/>
            </p:nvGrpSpPr>
            <p:grpSpPr>
              <a:xfrm>
                <a:off x="1491414" y="3439123"/>
                <a:ext cx="1343025" cy="2211050"/>
                <a:chOff x="1831274" y="2403604"/>
                <a:chExt cx="1343025" cy="2211050"/>
              </a:xfrm>
            </p:grpSpPr>
            <p:grpSp>
              <p:nvGrpSpPr>
                <p:cNvPr id="7" name="Grupo 35"/>
                <p:cNvGrpSpPr/>
                <p:nvPr/>
              </p:nvGrpSpPr>
              <p:grpSpPr>
                <a:xfrm>
                  <a:off x="1831274" y="2403604"/>
                  <a:ext cx="1343025" cy="2211050"/>
                  <a:chOff x="2393249" y="2432179"/>
                  <a:chExt cx="1343025" cy="2211050"/>
                </a:xfrm>
              </p:grpSpPr>
              <p:sp>
                <p:nvSpPr>
                  <p:cNvPr id="105" name="Rectângulo arredondado 104"/>
                  <p:cNvSpPr/>
                  <p:nvPr/>
                </p:nvSpPr>
                <p:spPr>
                  <a:xfrm>
                    <a:off x="2393249" y="2432179"/>
                    <a:ext cx="1343025" cy="2211050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9" name="Grupo 34"/>
                  <p:cNvGrpSpPr/>
                  <p:nvPr/>
                </p:nvGrpSpPr>
                <p:grpSpPr>
                  <a:xfrm>
                    <a:off x="2672715" y="2580799"/>
                    <a:ext cx="826059" cy="1495901"/>
                    <a:chOff x="2672715" y="2580799"/>
                    <a:chExt cx="826059" cy="1495901"/>
                  </a:xfrm>
                </p:grpSpPr>
                <p:sp>
                  <p:nvSpPr>
                    <p:cNvPr id="109" name="Rectângulo 108"/>
                    <p:cNvSpPr/>
                    <p:nvPr/>
                  </p:nvSpPr>
                  <p:spPr>
                    <a:xfrm>
                      <a:off x="2675814" y="2580799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0" name="Rectângulo 109"/>
                    <p:cNvSpPr/>
                    <p:nvPr/>
                  </p:nvSpPr>
                  <p:spPr>
                    <a:xfrm>
                      <a:off x="2672716" y="3073717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3" name="Rectângulo 112"/>
                    <p:cNvSpPr/>
                    <p:nvPr/>
                  </p:nvSpPr>
                  <p:spPr>
                    <a:xfrm>
                      <a:off x="2672715" y="3573780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sp>
              <p:nvSpPr>
                <p:cNvPr id="78" name="CaixaDeTexto 77"/>
                <p:cNvSpPr txBox="1"/>
                <p:nvPr/>
              </p:nvSpPr>
              <p:spPr>
                <a:xfrm>
                  <a:off x="2152650" y="2621548"/>
                  <a:ext cx="99864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pt-PT" sz="1600" b="1" baseline="30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</a:t>
                  </a:r>
                  <a:r>
                    <a:rPr lang="pt-PT" sz="16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16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143125" y="3069223"/>
                  <a:ext cx="91263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pt-PT" sz="1600" b="1" baseline="30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133600" y="3545473"/>
                  <a:ext cx="85392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r>
                    <a:rPr lang="pt-PT" sz="1600" b="1" baseline="30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16" name="CaixaDeTexto 115"/>
            <p:cNvSpPr txBox="1"/>
            <p:nvPr/>
          </p:nvSpPr>
          <p:spPr>
            <a:xfrm flipH="1">
              <a:off x="2947915" y="5268036"/>
              <a:ext cx="35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PT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122"/>
          <p:cNvGrpSpPr/>
          <p:nvPr/>
        </p:nvGrpSpPr>
        <p:grpSpPr>
          <a:xfrm>
            <a:off x="3098043" y="3193577"/>
            <a:ext cx="3193576" cy="1064525"/>
            <a:chOff x="3575715" y="3193577"/>
            <a:chExt cx="3193576" cy="1064525"/>
          </a:xfrm>
        </p:grpSpPr>
        <p:sp>
          <p:nvSpPr>
            <p:cNvPr id="119" name="Seta para a direita 118"/>
            <p:cNvSpPr/>
            <p:nvPr/>
          </p:nvSpPr>
          <p:spPr>
            <a:xfrm>
              <a:off x="4387757" y="3725839"/>
              <a:ext cx="1569492" cy="532263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3575715" y="3193577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Low-Projection</a:t>
              </a:r>
              <a:endParaRPr lang="pt-PT" sz="3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858391" y="4932159"/>
            <a:ext cx="131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Domain</a:t>
            </a:r>
            <a:r>
              <a:rPr lang="pt-PT" sz="1600" b="1" baseline="30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:</a:t>
            </a:r>
          </a:p>
          <a:p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p</a:t>
            </a:r>
            <a:r>
              <a:rPr lang="pt-PT" sz="16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1,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pt-PT" sz="16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2,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pt-PT" sz="16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PT" sz="16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6529713" y="3332214"/>
            <a:ext cx="1343025" cy="2211050"/>
            <a:chOff x="6529713" y="3332214"/>
            <a:chExt cx="1343025" cy="2211050"/>
          </a:xfrm>
        </p:grpSpPr>
        <p:grpSp>
          <p:nvGrpSpPr>
            <p:cNvPr id="39" name="Grupo 48"/>
            <p:cNvGrpSpPr/>
            <p:nvPr/>
          </p:nvGrpSpPr>
          <p:grpSpPr>
            <a:xfrm>
              <a:off x="6529713" y="3332214"/>
              <a:ext cx="1343025" cy="2211050"/>
              <a:chOff x="1831274" y="2403604"/>
              <a:chExt cx="1343025" cy="2211050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40" name="Grupo 35"/>
              <p:cNvGrpSpPr/>
              <p:nvPr/>
            </p:nvGrpSpPr>
            <p:grpSpPr>
              <a:xfrm>
                <a:off x="1831274" y="2403604"/>
                <a:ext cx="1343025" cy="2211050"/>
                <a:chOff x="2393249" y="2432179"/>
                <a:chExt cx="1343025" cy="2211050"/>
              </a:xfrm>
              <a:grpFill/>
            </p:grpSpPr>
            <p:sp>
              <p:nvSpPr>
                <p:cNvPr id="44" name="Rectângulo arredondado 43"/>
                <p:cNvSpPr/>
                <p:nvPr/>
              </p:nvSpPr>
              <p:spPr>
                <a:xfrm>
                  <a:off x="2393249" y="2432179"/>
                  <a:ext cx="1343025" cy="2211050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45" name="Grupo 34"/>
                <p:cNvGrpSpPr/>
                <p:nvPr/>
              </p:nvGrpSpPr>
              <p:grpSpPr>
                <a:xfrm>
                  <a:off x="2672716" y="2590324"/>
                  <a:ext cx="822960" cy="986313"/>
                  <a:chOff x="2672716" y="2590324"/>
                  <a:chExt cx="822960" cy="986313"/>
                </a:xfrm>
                <a:grpFill/>
              </p:grpSpPr>
              <p:sp>
                <p:nvSpPr>
                  <p:cNvPr id="46" name="Rectângulo 45"/>
                  <p:cNvSpPr/>
                  <p:nvPr/>
                </p:nvSpPr>
                <p:spPr>
                  <a:xfrm>
                    <a:off x="2682241" y="2590324"/>
                    <a:ext cx="810820" cy="50292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7" name="Rectângulo 46"/>
                  <p:cNvSpPr/>
                  <p:nvPr/>
                </p:nvSpPr>
                <p:spPr>
                  <a:xfrm>
                    <a:off x="2672716" y="3073717"/>
                    <a:ext cx="822960" cy="50292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sp>
            <p:nvSpPr>
              <p:cNvPr id="41" name="CaixaDeTexto 40"/>
              <p:cNvSpPr txBox="1"/>
              <p:nvPr/>
            </p:nvSpPr>
            <p:spPr>
              <a:xfrm>
                <a:off x="2152650" y="2621548"/>
                <a:ext cx="844121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pt-PT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pt-PT" sz="1600" b="1" baseline="30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</a:t>
                </a:r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 v</a:t>
                </a:r>
                <a:r>
                  <a:rPr lang="pt-PT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pt-PT" sz="1600" b="1" baseline="-25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2143125" y="3069223"/>
                <a:ext cx="865521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pt-PT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pt-PT" sz="1600" b="1" baseline="30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</a:t>
                </a:r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 v</a:t>
                </a:r>
                <a:r>
                  <a:rPr lang="pt-PT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pt-PT" sz="1600" b="1" baseline="-25000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6532817" y="4645172"/>
              <a:ext cx="13147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Domain</a:t>
              </a:r>
              <a:r>
                <a:rPr lang="pt-PT" sz="1600" b="1" baseline="30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L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:</a:t>
              </a:r>
            </a:p>
            <a:p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p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1,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p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2,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p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PT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Attacker Model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7600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6189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can 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attacker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see?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117"/>
          <p:cNvGrpSpPr/>
          <p:nvPr/>
        </p:nvGrpSpPr>
        <p:grpSpPr>
          <a:xfrm>
            <a:off x="890913" y="3043449"/>
            <a:ext cx="1946668" cy="2442949"/>
            <a:chOff x="2433110" y="3261814"/>
            <a:chExt cx="1946668" cy="2442949"/>
          </a:xfrm>
        </p:grpSpPr>
        <p:grpSp>
          <p:nvGrpSpPr>
            <p:cNvPr id="3" name="Grupo 116"/>
            <p:cNvGrpSpPr/>
            <p:nvPr/>
          </p:nvGrpSpPr>
          <p:grpSpPr>
            <a:xfrm>
              <a:off x="2433110" y="3261814"/>
              <a:ext cx="1946668" cy="2442949"/>
              <a:chOff x="1491414" y="3207224"/>
              <a:chExt cx="1946668" cy="2442949"/>
            </a:xfrm>
          </p:grpSpPr>
          <p:grpSp>
            <p:nvGrpSpPr>
              <p:cNvPr id="5" name="Grupo 81"/>
              <p:cNvGrpSpPr/>
              <p:nvPr/>
            </p:nvGrpSpPr>
            <p:grpSpPr>
              <a:xfrm>
                <a:off x="2551780" y="3207224"/>
                <a:ext cx="886302" cy="847138"/>
                <a:chOff x="338455" y="1710047"/>
                <a:chExt cx="3199635" cy="1454730"/>
              </a:xfrm>
            </p:grpSpPr>
            <p:sp>
              <p:nvSpPr>
                <p:cNvPr id="62" name="Nuvem 61"/>
                <p:cNvSpPr/>
                <p:nvPr/>
              </p:nvSpPr>
              <p:spPr>
                <a:xfrm>
                  <a:off x="338455" y="1710047"/>
                  <a:ext cx="2612569" cy="1454730"/>
                </a:xfrm>
                <a:prstGeom prst="clou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1139275" y="1949758"/>
                  <a:ext cx="2398815" cy="792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b="1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</a:t>
                  </a:r>
                  <a:r>
                    <a:rPr lang="pt-PT" sz="2400" b="1" baseline="-25000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2400" b="1" baseline="-25000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upo 48"/>
              <p:cNvGrpSpPr/>
              <p:nvPr/>
            </p:nvGrpSpPr>
            <p:grpSpPr>
              <a:xfrm>
                <a:off x="1491414" y="3439123"/>
                <a:ext cx="1343025" cy="2211050"/>
                <a:chOff x="1831274" y="2403604"/>
                <a:chExt cx="1343025" cy="2211050"/>
              </a:xfrm>
            </p:grpSpPr>
            <p:grpSp>
              <p:nvGrpSpPr>
                <p:cNvPr id="7" name="Grupo 35"/>
                <p:cNvGrpSpPr/>
                <p:nvPr/>
              </p:nvGrpSpPr>
              <p:grpSpPr>
                <a:xfrm>
                  <a:off x="1831274" y="2403604"/>
                  <a:ext cx="1343025" cy="2211050"/>
                  <a:chOff x="2393249" y="2432179"/>
                  <a:chExt cx="1343025" cy="2211050"/>
                </a:xfrm>
              </p:grpSpPr>
              <p:sp>
                <p:nvSpPr>
                  <p:cNvPr id="105" name="Rectângulo arredondado 104"/>
                  <p:cNvSpPr/>
                  <p:nvPr/>
                </p:nvSpPr>
                <p:spPr>
                  <a:xfrm>
                    <a:off x="2393249" y="2432179"/>
                    <a:ext cx="1343025" cy="2211050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9" name="Grupo 34"/>
                  <p:cNvGrpSpPr/>
                  <p:nvPr/>
                </p:nvGrpSpPr>
                <p:grpSpPr>
                  <a:xfrm>
                    <a:off x="2672715" y="2580799"/>
                    <a:ext cx="822961" cy="1495901"/>
                    <a:chOff x="2672715" y="2580799"/>
                    <a:chExt cx="822961" cy="1495901"/>
                  </a:xfrm>
                </p:grpSpPr>
                <p:sp>
                  <p:nvSpPr>
                    <p:cNvPr id="109" name="Rectângulo 108"/>
                    <p:cNvSpPr/>
                    <p:nvPr/>
                  </p:nvSpPr>
                  <p:spPr>
                    <a:xfrm>
                      <a:off x="2672716" y="2580799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0" name="Rectângulo 109"/>
                    <p:cNvSpPr/>
                    <p:nvPr/>
                  </p:nvSpPr>
                  <p:spPr>
                    <a:xfrm>
                      <a:off x="2672716" y="3073717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3" name="Rectângulo 112"/>
                    <p:cNvSpPr/>
                    <p:nvPr/>
                  </p:nvSpPr>
                  <p:spPr>
                    <a:xfrm>
                      <a:off x="2672715" y="3573780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sp>
              <p:nvSpPr>
                <p:cNvPr id="78" name="CaixaDeTexto 77"/>
                <p:cNvSpPr txBox="1"/>
                <p:nvPr/>
              </p:nvSpPr>
              <p:spPr>
                <a:xfrm>
                  <a:off x="2152650" y="2621548"/>
                  <a:ext cx="99864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pt-PT" sz="1600" b="1" baseline="30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</a:t>
                  </a:r>
                  <a:r>
                    <a:rPr lang="pt-PT" sz="16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16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CaixaDeTexto 78"/>
                <p:cNvSpPr txBox="1"/>
                <p:nvPr/>
              </p:nvSpPr>
              <p:spPr>
                <a:xfrm>
                  <a:off x="2143125" y="3069223"/>
                  <a:ext cx="91263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pt-PT" sz="1600" b="1" baseline="30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133600" y="3545473"/>
                  <a:ext cx="85392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r>
                    <a:rPr lang="pt-PT" sz="1600" b="1" baseline="30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16" name="CaixaDeTexto 115"/>
            <p:cNvSpPr txBox="1"/>
            <p:nvPr/>
          </p:nvSpPr>
          <p:spPr>
            <a:xfrm flipH="1">
              <a:off x="2947915" y="5268036"/>
              <a:ext cx="35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PT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o 122"/>
          <p:cNvGrpSpPr/>
          <p:nvPr/>
        </p:nvGrpSpPr>
        <p:grpSpPr>
          <a:xfrm>
            <a:off x="3098043" y="3193577"/>
            <a:ext cx="3193576" cy="1064525"/>
            <a:chOff x="3575715" y="3193577"/>
            <a:chExt cx="3193576" cy="1064525"/>
          </a:xfrm>
        </p:grpSpPr>
        <p:sp>
          <p:nvSpPr>
            <p:cNvPr id="119" name="Seta para a direita 118"/>
            <p:cNvSpPr/>
            <p:nvPr/>
          </p:nvSpPr>
          <p:spPr>
            <a:xfrm>
              <a:off x="4387757" y="3725839"/>
              <a:ext cx="1569492" cy="532263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3575715" y="3193577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Low-Projection</a:t>
              </a:r>
              <a:endParaRPr lang="pt-PT" sz="3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48"/>
          <p:cNvGrpSpPr/>
          <p:nvPr/>
        </p:nvGrpSpPr>
        <p:grpSpPr>
          <a:xfrm>
            <a:off x="6529713" y="3332214"/>
            <a:ext cx="1343025" cy="2211050"/>
            <a:chOff x="1831274" y="2403604"/>
            <a:chExt cx="1343025" cy="221105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2" name="Grupo 35"/>
            <p:cNvGrpSpPr/>
            <p:nvPr/>
          </p:nvGrpSpPr>
          <p:grpSpPr>
            <a:xfrm>
              <a:off x="1831274" y="2403604"/>
              <a:ext cx="1343025" cy="2211050"/>
              <a:chOff x="2393249" y="2432179"/>
              <a:chExt cx="1343025" cy="2211050"/>
            </a:xfrm>
            <a:grpFill/>
          </p:grpSpPr>
          <p:sp>
            <p:nvSpPr>
              <p:cNvPr id="44" name="Rectângulo arredondado 43"/>
              <p:cNvSpPr/>
              <p:nvPr/>
            </p:nvSpPr>
            <p:spPr>
              <a:xfrm>
                <a:off x="2393249" y="2432179"/>
                <a:ext cx="1343025" cy="221105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14" name="Grupo 34"/>
              <p:cNvGrpSpPr/>
              <p:nvPr/>
            </p:nvGrpSpPr>
            <p:grpSpPr>
              <a:xfrm>
                <a:off x="2672716" y="2580799"/>
                <a:ext cx="822960" cy="995838"/>
                <a:chOff x="2672716" y="2580799"/>
                <a:chExt cx="822960" cy="995838"/>
              </a:xfrm>
              <a:grpFill/>
            </p:grpSpPr>
            <p:sp>
              <p:nvSpPr>
                <p:cNvPr id="46" name="Rectângulo 45"/>
                <p:cNvSpPr/>
                <p:nvPr/>
              </p:nvSpPr>
              <p:spPr>
                <a:xfrm>
                  <a:off x="2672716" y="2580799"/>
                  <a:ext cx="822960" cy="5029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7" name="Rectângulo 46"/>
                <p:cNvSpPr/>
                <p:nvPr/>
              </p:nvSpPr>
              <p:spPr>
                <a:xfrm>
                  <a:off x="2672716" y="3073717"/>
                  <a:ext cx="822960" cy="5029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41" name="CaixaDeTexto 40"/>
            <p:cNvSpPr txBox="1"/>
            <p:nvPr/>
          </p:nvSpPr>
          <p:spPr>
            <a:xfrm>
              <a:off x="2152650" y="2621548"/>
              <a:ext cx="99864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PT" sz="1600" b="1" baseline="30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: v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PT" sz="1600" b="1" baseline="-25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143125" y="3069223"/>
              <a:ext cx="91263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pt-PT" sz="1600" b="1" baseline="30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: v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PT" sz="1600" b="1" baseline="-25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858391" y="4932159"/>
            <a:ext cx="131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Domain</a:t>
            </a:r>
            <a:r>
              <a:rPr lang="pt-PT" sz="1600" b="1" baseline="30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</a:t>
            </a:r>
            <a:r>
              <a:rPr lang="pt-PT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:</a:t>
            </a:r>
          </a:p>
          <a:p>
            <a:r>
              <a:rPr lang="pt-PT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p</a:t>
            </a:r>
            <a:r>
              <a:rPr lang="pt-PT" sz="1600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1,</a:t>
            </a:r>
            <a:r>
              <a:rPr lang="pt-PT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pt-PT" sz="1600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2,</a:t>
            </a:r>
            <a:r>
              <a:rPr lang="pt-PT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pt-PT" sz="1600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PT" sz="16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Security Property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9347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should a program P be allowed to execute?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2019300" y="3175000"/>
            <a:ext cx="6400800" cy="1079501"/>
            <a:chOff x="2019300" y="3175000"/>
            <a:chExt cx="6400800" cy="1079501"/>
          </a:xfrm>
        </p:grpSpPr>
        <p:grpSp>
          <p:nvGrpSpPr>
            <p:cNvPr id="26" name="Grupo 25"/>
            <p:cNvGrpSpPr/>
            <p:nvPr/>
          </p:nvGrpSpPr>
          <p:grpSpPr>
            <a:xfrm>
              <a:off x="2019300" y="3175001"/>
              <a:ext cx="2984500" cy="1079500"/>
              <a:chOff x="1460500" y="4660900"/>
              <a:chExt cx="3454400" cy="1270000"/>
            </a:xfrm>
          </p:grpSpPr>
          <p:sp>
            <p:nvSpPr>
              <p:cNvPr id="22" name="Rectângulo arredondado 21"/>
              <p:cNvSpPr/>
              <p:nvPr/>
            </p:nvSpPr>
            <p:spPr>
              <a:xfrm>
                <a:off x="1460500" y="4660900"/>
                <a:ext cx="3454400" cy="12700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9" name="Rounded Rectangle 26"/>
              <p:cNvSpPr/>
              <p:nvPr/>
            </p:nvSpPr>
            <p:spPr>
              <a:xfrm>
                <a:off x="1574800" y="4890884"/>
                <a:ext cx="1447800" cy="8749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ais 19"/>
              <p:cNvSpPr/>
              <p:nvPr/>
            </p:nvSpPr>
            <p:spPr>
              <a:xfrm>
                <a:off x="3101012" y="4974982"/>
                <a:ext cx="612090" cy="558800"/>
              </a:xfrm>
              <a:prstGeom prst="mathPlu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ounded Rectangle 26"/>
              <p:cNvSpPr/>
              <p:nvPr/>
            </p:nvSpPr>
            <p:spPr>
              <a:xfrm>
                <a:off x="3759200" y="4840084"/>
                <a:ext cx="1016000" cy="87491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1968499" y="5041900"/>
                <a:ext cx="873760" cy="54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HP</a:t>
                </a:r>
                <a:r>
                  <a:rPr lang="pt-PT" sz="2400" b="1" baseline="-25000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PT" sz="2400" b="1" baseline="-25000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3936999" y="4991100"/>
                <a:ext cx="904402" cy="54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LP</a:t>
                </a:r>
                <a:r>
                  <a:rPr lang="pt-PT" sz="24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endParaRPr lang="pt-PT" sz="24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5549900" y="3175000"/>
              <a:ext cx="2870200" cy="1079500"/>
              <a:chOff x="5232400" y="3162300"/>
              <a:chExt cx="2870200" cy="1079500"/>
            </a:xfrm>
          </p:grpSpPr>
          <p:sp>
            <p:nvSpPr>
              <p:cNvPr id="28" name="Rectângulo arredondado 27"/>
              <p:cNvSpPr/>
              <p:nvPr/>
            </p:nvSpPr>
            <p:spPr>
              <a:xfrm>
                <a:off x="5232400" y="3162300"/>
                <a:ext cx="2870200" cy="10795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5465809" y="3289206"/>
                <a:ext cx="2573291" cy="743678"/>
                <a:chOff x="5465809" y="3289206"/>
                <a:chExt cx="2573291" cy="743678"/>
              </a:xfrm>
            </p:grpSpPr>
            <p:sp>
              <p:nvSpPr>
                <p:cNvPr id="30" name="Mais 29"/>
                <p:cNvSpPr/>
                <p:nvPr/>
              </p:nvSpPr>
              <p:spPr>
                <a:xfrm>
                  <a:off x="6456291" y="3423555"/>
                  <a:ext cx="528828" cy="474980"/>
                </a:xfrm>
                <a:prstGeom prst="mathPlu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37" name="Grupo 36"/>
                <p:cNvGrpSpPr/>
                <p:nvPr/>
              </p:nvGrpSpPr>
              <p:grpSpPr>
                <a:xfrm>
                  <a:off x="5465809" y="3289206"/>
                  <a:ext cx="2573291" cy="743678"/>
                  <a:chOff x="5465809" y="3289206"/>
                  <a:chExt cx="2573291" cy="743678"/>
                </a:xfrm>
              </p:grpSpPr>
              <p:grpSp>
                <p:nvGrpSpPr>
                  <p:cNvPr id="35" name="Grupo 34"/>
                  <p:cNvGrpSpPr/>
                  <p:nvPr/>
                </p:nvGrpSpPr>
                <p:grpSpPr>
                  <a:xfrm>
                    <a:off x="7058353" y="3289206"/>
                    <a:ext cx="980747" cy="743678"/>
                    <a:chOff x="7617153" y="3040286"/>
                    <a:chExt cx="980747" cy="743678"/>
                  </a:xfrm>
                </p:grpSpPr>
                <p:sp>
                  <p:nvSpPr>
                    <p:cNvPr id="29" name="Rounded Rectangle 26"/>
                    <p:cNvSpPr/>
                    <p:nvPr/>
                  </p:nvSpPr>
                  <p:spPr>
                    <a:xfrm>
                      <a:off x="7617153" y="3040286"/>
                      <a:ext cx="917248" cy="743678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CaixaDeTexto 31"/>
                    <p:cNvSpPr txBox="1"/>
                    <p:nvPr/>
                  </p:nvSpPr>
                  <p:spPr>
                    <a:xfrm>
                      <a:off x="7735632" y="3215918"/>
                      <a:ext cx="862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pt-PT" sz="2400" b="1" baseline="-25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pt-PT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’</a:t>
                      </a:r>
                      <a:endParaRPr lang="pt-PT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4" name="Grupo 33"/>
                  <p:cNvGrpSpPr/>
                  <p:nvPr/>
                </p:nvGrpSpPr>
                <p:grpSpPr>
                  <a:xfrm>
                    <a:off x="5465809" y="3289206"/>
                    <a:ext cx="1036590" cy="743678"/>
                    <a:chOff x="7218409" y="3314606"/>
                    <a:chExt cx="1036590" cy="743678"/>
                  </a:xfrm>
                </p:grpSpPr>
                <p:sp>
                  <p:nvSpPr>
                    <p:cNvPr id="31" name="Rounded Rectangle 26"/>
                    <p:cNvSpPr/>
                    <p:nvPr/>
                  </p:nvSpPr>
                  <p:spPr>
                    <a:xfrm>
                      <a:off x="7218409" y="3314606"/>
                      <a:ext cx="877794" cy="743678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CaixaDeTexto 32"/>
                    <p:cNvSpPr txBox="1"/>
                    <p:nvPr/>
                  </p:nvSpPr>
                  <p:spPr>
                    <a:xfrm>
                      <a:off x="7372022" y="3442970"/>
                      <a:ext cx="8829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LP</a:t>
                      </a:r>
                      <a:r>
                        <a:rPr lang="pt-PT" sz="2400" b="1" baseline="-25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pt-PT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’</a:t>
                      </a:r>
                      <a:endParaRPr lang="pt-PT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3" name="Grupo 72"/>
          <p:cNvGrpSpPr/>
          <p:nvPr/>
        </p:nvGrpSpPr>
        <p:grpSpPr>
          <a:xfrm>
            <a:off x="4508500" y="2222500"/>
            <a:ext cx="2298700" cy="1346200"/>
            <a:chOff x="4216400" y="2159000"/>
            <a:chExt cx="2298700" cy="1346200"/>
          </a:xfrm>
        </p:grpSpPr>
        <p:sp>
          <p:nvSpPr>
            <p:cNvPr id="70" name="Chamada oval 69"/>
            <p:cNvSpPr/>
            <p:nvPr/>
          </p:nvSpPr>
          <p:spPr>
            <a:xfrm>
              <a:off x="4216400" y="2159000"/>
              <a:ext cx="2298700" cy="1346200"/>
            </a:xfrm>
            <a:prstGeom prst="wedgeEllipseCallou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517861" y="2416602"/>
              <a:ext cx="16957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LP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0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= LP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’</a:t>
              </a:r>
            </a:p>
            <a:p>
              <a:endParaRPr lang="pt-PT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2057400" y="4876800"/>
            <a:ext cx="6400800" cy="1079501"/>
            <a:chOff x="2057400" y="4876800"/>
            <a:chExt cx="6400800" cy="1079501"/>
          </a:xfrm>
        </p:grpSpPr>
        <p:grpSp>
          <p:nvGrpSpPr>
            <p:cNvPr id="75" name="Grupo 74"/>
            <p:cNvGrpSpPr/>
            <p:nvPr/>
          </p:nvGrpSpPr>
          <p:grpSpPr>
            <a:xfrm>
              <a:off x="2057400" y="4876800"/>
              <a:ext cx="6400800" cy="1079501"/>
              <a:chOff x="2019300" y="3175000"/>
              <a:chExt cx="6400800" cy="1079501"/>
            </a:xfrm>
          </p:grpSpPr>
          <p:grpSp>
            <p:nvGrpSpPr>
              <p:cNvPr id="76" name="Grupo 25"/>
              <p:cNvGrpSpPr/>
              <p:nvPr/>
            </p:nvGrpSpPr>
            <p:grpSpPr>
              <a:xfrm>
                <a:off x="2019300" y="3175001"/>
                <a:ext cx="2984500" cy="1079500"/>
                <a:chOff x="1460500" y="4660900"/>
                <a:chExt cx="3454400" cy="1270000"/>
              </a:xfrm>
            </p:grpSpPr>
            <p:sp>
              <p:nvSpPr>
                <p:cNvPr id="90" name="Rectângulo arredondado 89"/>
                <p:cNvSpPr/>
                <p:nvPr/>
              </p:nvSpPr>
              <p:spPr>
                <a:xfrm>
                  <a:off x="1460500" y="4660900"/>
                  <a:ext cx="3454400" cy="12700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1" name="Rounded Rectangle 26"/>
                <p:cNvSpPr/>
                <p:nvPr/>
              </p:nvSpPr>
              <p:spPr>
                <a:xfrm>
                  <a:off x="1574801" y="4890884"/>
                  <a:ext cx="1267460" cy="87491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Mais 91"/>
                <p:cNvSpPr/>
                <p:nvPr/>
              </p:nvSpPr>
              <p:spPr>
                <a:xfrm>
                  <a:off x="2954016" y="4989924"/>
                  <a:ext cx="612090" cy="558800"/>
                </a:xfrm>
                <a:prstGeom prst="mathPlu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3" name="Rounded Rectangle 26"/>
                <p:cNvSpPr/>
                <p:nvPr/>
              </p:nvSpPr>
              <p:spPr>
                <a:xfrm>
                  <a:off x="3669138" y="4840084"/>
                  <a:ext cx="1139163" cy="874915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1771652" y="5041900"/>
                  <a:ext cx="873760" cy="54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HP</a:t>
                  </a:r>
                  <a:r>
                    <a:rPr lang="pt-PT" sz="2400" b="1" baseline="-250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2400" b="1" baseline="-25000" dirty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3786518" y="5005974"/>
                  <a:ext cx="904402" cy="54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LP</a:t>
                  </a:r>
                  <a:r>
                    <a:rPr lang="pt-PT" sz="24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2400" b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7" name="Grupo 39"/>
              <p:cNvGrpSpPr/>
              <p:nvPr/>
            </p:nvGrpSpPr>
            <p:grpSpPr>
              <a:xfrm>
                <a:off x="5549900" y="3175000"/>
                <a:ext cx="2870200" cy="1079500"/>
                <a:chOff x="5232400" y="3162300"/>
                <a:chExt cx="2870200" cy="1079500"/>
              </a:xfrm>
            </p:grpSpPr>
            <p:sp>
              <p:nvSpPr>
                <p:cNvPr id="78" name="Rectângulo arredondado 77"/>
                <p:cNvSpPr/>
                <p:nvPr/>
              </p:nvSpPr>
              <p:spPr>
                <a:xfrm>
                  <a:off x="5232400" y="3162300"/>
                  <a:ext cx="2870200" cy="10795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79" name="Grupo 37"/>
                <p:cNvGrpSpPr/>
                <p:nvPr/>
              </p:nvGrpSpPr>
              <p:grpSpPr>
                <a:xfrm>
                  <a:off x="6456291" y="3289206"/>
                  <a:ext cx="1582809" cy="743678"/>
                  <a:chOff x="6456291" y="3289206"/>
                  <a:chExt cx="1582809" cy="743678"/>
                </a:xfrm>
              </p:grpSpPr>
              <p:sp>
                <p:nvSpPr>
                  <p:cNvPr id="80" name="Mais 79"/>
                  <p:cNvSpPr/>
                  <p:nvPr/>
                </p:nvSpPr>
                <p:spPr>
                  <a:xfrm>
                    <a:off x="6456291" y="3423555"/>
                    <a:ext cx="528828" cy="474980"/>
                  </a:xfrm>
                  <a:prstGeom prst="mathPlus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82" name="Grupo 34"/>
                  <p:cNvGrpSpPr/>
                  <p:nvPr/>
                </p:nvGrpSpPr>
                <p:grpSpPr>
                  <a:xfrm>
                    <a:off x="7058353" y="3289206"/>
                    <a:ext cx="980747" cy="743678"/>
                    <a:chOff x="7617153" y="3040286"/>
                    <a:chExt cx="980747" cy="743678"/>
                  </a:xfrm>
                </p:grpSpPr>
                <p:sp>
                  <p:nvSpPr>
                    <p:cNvPr id="88" name="Rounded Rectangle 26"/>
                    <p:cNvSpPr/>
                    <p:nvPr/>
                  </p:nvSpPr>
                  <p:spPr>
                    <a:xfrm>
                      <a:off x="7617153" y="3040286"/>
                      <a:ext cx="917248" cy="743678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CaixaDeTexto 88"/>
                    <p:cNvSpPr txBox="1"/>
                    <p:nvPr/>
                  </p:nvSpPr>
                  <p:spPr>
                    <a:xfrm>
                      <a:off x="7735632" y="3215918"/>
                      <a:ext cx="862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HP</a:t>
                      </a:r>
                      <a:r>
                        <a:rPr lang="pt-PT" sz="2400" b="1" baseline="-25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pt-PT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’</a:t>
                      </a:r>
                      <a:endParaRPr lang="pt-PT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96" name="Rounded Rectangle 26"/>
            <p:cNvSpPr/>
            <p:nvPr/>
          </p:nvSpPr>
          <p:spPr>
            <a:xfrm>
              <a:off x="5705498" y="5067207"/>
              <a:ext cx="984203" cy="7436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806911" y="5208214"/>
              <a:ext cx="781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LP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CaixaDeTexto 99"/>
          <p:cNvSpPr txBox="1"/>
          <p:nvPr/>
        </p:nvSpPr>
        <p:spPr>
          <a:xfrm>
            <a:off x="987261" y="2721403"/>
            <a:ext cx="214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Initial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Mems</a:t>
            </a:r>
            <a:endParaRPr lang="pt-PT" sz="24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PT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987261" y="5858303"/>
            <a:ext cx="214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Final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Mems</a:t>
            </a:r>
            <a:endParaRPr lang="pt-PT" sz="24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PT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5760" y="4296203"/>
            <a:ext cx="272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Execution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P:</a:t>
            </a:r>
          </a:p>
          <a:p>
            <a:endParaRPr lang="pt-PT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4546600" y="3898900"/>
            <a:ext cx="2298700" cy="1346200"/>
            <a:chOff x="4216400" y="2159000"/>
            <a:chExt cx="2298700" cy="1346200"/>
          </a:xfrm>
        </p:grpSpPr>
        <p:sp>
          <p:nvSpPr>
            <p:cNvPr id="105" name="Chamada oval 104"/>
            <p:cNvSpPr/>
            <p:nvPr/>
          </p:nvSpPr>
          <p:spPr>
            <a:xfrm>
              <a:off x="4216400" y="2159000"/>
              <a:ext cx="2298700" cy="1346200"/>
            </a:xfrm>
            <a:prstGeom prst="wedgeEllipseCallou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4517861" y="2416602"/>
              <a:ext cx="16957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LP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= LP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’</a:t>
              </a:r>
            </a:p>
            <a:p>
              <a:endParaRPr lang="pt-PT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29"/>
          <p:cNvGrpSpPr/>
          <p:nvPr/>
        </p:nvGrpSpPr>
        <p:grpSpPr>
          <a:xfrm>
            <a:off x="1319294" y="3921471"/>
            <a:ext cx="6504578" cy="1078042"/>
            <a:chOff x="955402" y="2766060"/>
            <a:chExt cx="6504578" cy="265695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5" name="Rounded Rectangle 30"/>
            <p:cNvSpPr/>
            <p:nvPr/>
          </p:nvSpPr>
          <p:spPr>
            <a:xfrm>
              <a:off x="955402" y="2766060"/>
              <a:ext cx="6504578" cy="2656951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1"/>
            <p:cNvSpPr txBox="1"/>
            <p:nvPr/>
          </p:nvSpPr>
          <p:spPr>
            <a:xfrm>
              <a:off x="1123404" y="2906821"/>
              <a:ext cx="6319158" cy="23515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Divergent</a:t>
              </a:r>
              <a:r>
                <a: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Executions</a:t>
              </a:r>
              <a:r>
                <a: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Are </a:t>
              </a:r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Assumed</a:t>
              </a:r>
              <a:r>
                <a: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NOT To </a:t>
              </a:r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Leak</a:t>
              </a:r>
              <a:r>
                <a: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Information</a:t>
              </a:r>
              <a:endParaRPr lang="en-US" sz="2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34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Security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By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Compilation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1659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32" name="Rounded Rectangle 85"/>
          <p:cNvSpPr/>
          <p:nvPr/>
        </p:nvSpPr>
        <p:spPr>
          <a:xfrm>
            <a:off x="1449942" y="2091838"/>
            <a:ext cx="6521451" cy="627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96"/>
          <p:cNvSpPr txBox="1"/>
          <p:nvPr/>
        </p:nvSpPr>
        <p:spPr>
          <a:xfrm>
            <a:off x="1578231" y="2161309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Rewrite a program P as P’ so that: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" name="Group 46"/>
          <p:cNvGrpSpPr/>
          <p:nvPr/>
        </p:nvGrpSpPr>
        <p:grpSpPr>
          <a:xfrm>
            <a:off x="1084363" y="3234499"/>
            <a:ext cx="7205108" cy="909989"/>
            <a:chOff x="4914900" y="2590801"/>
            <a:chExt cx="7205108" cy="909989"/>
          </a:xfrm>
        </p:grpSpPr>
        <p:sp>
          <p:nvSpPr>
            <p:cNvPr id="58" name="Rounded Rectangle 58"/>
            <p:cNvSpPr/>
            <p:nvPr/>
          </p:nvSpPr>
          <p:spPr>
            <a:xfrm>
              <a:off x="5455920" y="2590801"/>
              <a:ext cx="6664088" cy="90998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3"/>
            <p:cNvSpPr txBox="1"/>
            <p:nvPr/>
          </p:nvSpPr>
          <p:spPr>
            <a:xfrm>
              <a:off x="5478779" y="2644140"/>
              <a:ext cx="63527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P’ only executes if the execution of P is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SECURE</a:t>
              </a:r>
            </a:p>
          </p:txBody>
        </p:sp>
      </p:grpSp>
      <p:grpSp>
        <p:nvGrpSpPr>
          <p:cNvPr id="62" name="Group 46"/>
          <p:cNvGrpSpPr/>
          <p:nvPr/>
        </p:nvGrpSpPr>
        <p:grpSpPr>
          <a:xfrm>
            <a:off x="1071663" y="4464970"/>
            <a:ext cx="7208736" cy="913563"/>
            <a:chOff x="4914900" y="2590801"/>
            <a:chExt cx="7208736" cy="913563"/>
          </a:xfrm>
        </p:grpSpPr>
        <p:sp>
          <p:nvSpPr>
            <p:cNvPr id="63" name="Rounded Rectangle 58"/>
            <p:cNvSpPr/>
            <p:nvPr/>
          </p:nvSpPr>
          <p:spPr>
            <a:xfrm>
              <a:off x="5455920" y="2590801"/>
              <a:ext cx="6664088" cy="913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3"/>
            <p:cNvSpPr txBox="1"/>
            <p:nvPr/>
          </p:nvSpPr>
          <p:spPr>
            <a:xfrm>
              <a:off x="5478779" y="2644140"/>
              <a:ext cx="6644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semantics of P’ is contained in the semantics of P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Security By Compilation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8458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Recipe for Designing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Inlining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Transformations: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046263" y="2828099"/>
            <a:ext cx="7205108" cy="529251"/>
            <a:chOff x="4914900" y="2590801"/>
            <a:chExt cx="7205108" cy="529251"/>
          </a:xfrm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Specify a Monitored Semantics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1046263" y="3594937"/>
            <a:ext cx="7205108" cy="529251"/>
            <a:chOff x="4914900" y="2590801"/>
            <a:chExt cx="7205108" cy="529251"/>
          </a:xfrm>
        </p:grpSpPr>
        <p:sp>
          <p:nvSpPr>
            <p:cNvPr id="41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Prove the Monitored Semantics Secure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1046263" y="4361775"/>
            <a:ext cx="7342992" cy="934125"/>
            <a:chOff x="4914900" y="2590801"/>
            <a:chExt cx="7342992" cy="934125"/>
          </a:xfrm>
        </p:grpSpPr>
        <p:sp>
          <p:nvSpPr>
            <p:cNvPr id="46" name="Rounded Rectangle 58"/>
            <p:cNvSpPr/>
            <p:nvPr/>
          </p:nvSpPr>
          <p:spPr>
            <a:xfrm>
              <a:off x="5455920" y="2590801"/>
              <a:ext cx="6664088" cy="9341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63"/>
            <p:cNvSpPr txBox="1"/>
            <p:nvPr/>
          </p:nvSpPr>
          <p:spPr>
            <a:xfrm>
              <a:off x="5478779" y="2644140"/>
              <a:ext cx="6779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Specify a Program Transformation that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Inlines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the Monitor </a:t>
              </a:r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1046263" y="5436437"/>
            <a:ext cx="7205108" cy="529251"/>
            <a:chOff x="4914900" y="2590801"/>
            <a:chExt cx="7205108" cy="529251"/>
          </a:xfrm>
        </p:grpSpPr>
        <p:sp>
          <p:nvSpPr>
            <p:cNvPr id="24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63"/>
            <p:cNvSpPr txBox="1"/>
            <p:nvPr/>
          </p:nvSpPr>
          <p:spPr>
            <a:xfrm>
              <a:off x="5478779" y="2644140"/>
              <a:ext cx="6543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Prove the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Inlining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Transformation Correct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6731217" cy="529251"/>
            <a:chOff x="5455920" y="2590801"/>
            <a:chExt cx="6731217" cy="529251"/>
          </a:xfrm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708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Execute the Program in the: 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1452663" y="2667837"/>
            <a:ext cx="6840437" cy="529251"/>
            <a:chOff x="4914900" y="2590801"/>
            <a:chExt cx="7205108" cy="529251"/>
          </a:xfrm>
        </p:grpSpPr>
        <p:sp>
          <p:nvSpPr>
            <p:cNvPr id="24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63"/>
            <p:cNvSpPr txBox="1"/>
            <p:nvPr/>
          </p:nvSpPr>
          <p:spPr>
            <a:xfrm>
              <a:off x="5478779" y="2644140"/>
              <a:ext cx="6543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Real Memory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46"/>
          <p:cNvGrpSpPr/>
          <p:nvPr/>
        </p:nvGrpSpPr>
        <p:grpSpPr>
          <a:xfrm>
            <a:off x="1452663" y="3493337"/>
            <a:ext cx="7132537" cy="529251"/>
            <a:chOff x="4914900" y="2590801"/>
            <a:chExt cx="7512780" cy="529251"/>
          </a:xfrm>
        </p:grpSpPr>
        <p:sp>
          <p:nvSpPr>
            <p:cNvPr id="31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63"/>
            <p:cNvSpPr txBox="1"/>
            <p:nvPr/>
          </p:nvSpPr>
          <p:spPr>
            <a:xfrm>
              <a:off x="5478778" y="2644140"/>
              <a:ext cx="6948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 Labeling = Abstract Memory 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68301" y="4584699"/>
            <a:ext cx="5782348" cy="965199"/>
            <a:chOff x="2323092" y="4610099"/>
            <a:chExt cx="5197465" cy="965199"/>
          </a:xfrm>
        </p:grpSpPr>
        <p:sp>
          <p:nvSpPr>
            <p:cNvPr id="35" name="Rounded Rectangle 26"/>
            <p:cNvSpPr/>
            <p:nvPr/>
          </p:nvSpPr>
          <p:spPr>
            <a:xfrm>
              <a:off x="2323092" y="4610099"/>
              <a:ext cx="5197465" cy="9651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423233" y="4849166"/>
              <a:ext cx="4997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447800" y="3594100"/>
            <a:ext cx="2616200" cy="1193800"/>
            <a:chOff x="1447800" y="3594100"/>
            <a:chExt cx="2616200" cy="1193800"/>
          </a:xfrm>
        </p:grpSpPr>
        <p:sp>
          <p:nvSpPr>
            <p:cNvPr id="29" name="Chamada oval 28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Current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Scope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841500" y="3556000"/>
            <a:ext cx="2616200" cy="1193800"/>
            <a:chOff x="1447800" y="3594100"/>
            <a:chExt cx="2616200" cy="1193800"/>
          </a:xfrm>
        </p:grpSpPr>
        <p:sp>
          <p:nvSpPr>
            <p:cNvPr id="42" name="Chamada oval 41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Current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Context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2590800" y="3581400"/>
            <a:ext cx="2616200" cy="1193800"/>
            <a:chOff x="1447800" y="3594100"/>
            <a:chExt cx="2616200" cy="1193800"/>
          </a:xfrm>
        </p:grpSpPr>
        <p:sp>
          <p:nvSpPr>
            <p:cNvPr id="46" name="Chamada oval 45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638300" y="3835400"/>
              <a:ext cx="223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Initial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59100" y="3632200"/>
            <a:ext cx="2616200" cy="1193800"/>
            <a:chOff x="1447800" y="3594100"/>
            <a:chExt cx="2616200" cy="1193800"/>
          </a:xfrm>
        </p:grpSpPr>
        <p:sp>
          <p:nvSpPr>
            <p:cNvPr id="49" name="Chamada oval 48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Variable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276600" y="3556000"/>
            <a:ext cx="2616200" cy="1193800"/>
            <a:chOff x="1447800" y="3594100"/>
            <a:chExt cx="2616200" cy="1193800"/>
          </a:xfrm>
        </p:grpSpPr>
        <p:sp>
          <p:nvSpPr>
            <p:cNvPr id="52" name="Chamada oval 51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638300" y="3835400"/>
              <a:ext cx="223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721100" y="3606800"/>
            <a:ext cx="2616200" cy="1193800"/>
            <a:chOff x="1447800" y="3594100"/>
            <a:chExt cx="2616200" cy="1193800"/>
          </a:xfrm>
        </p:grpSpPr>
        <p:sp>
          <p:nvSpPr>
            <p:cNvPr id="55" name="Chamada oval 54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Expression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Evaluate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4724400" y="3657600"/>
            <a:ext cx="2616200" cy="1193800"/>
            <a:chOff x="1447800" y="3594100"/>
            <a:chExt cx="2616200" cy="1193800"/>
          </a:xfrm>
        </p:grpSpPr>
        <p:sp>
          <p:nvSpPr>
            <p:cNvPr id="58" name="Chamada oval 57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638300" y="3835400"/>
              <a:ext cx="223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Final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Memory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181600" y="3581400"/>
            <a:ext cx="2616200" cy="1193800"/>
            <a:chOff x="1447800" y="3594100"/>
            <a:chExt cx="2616200" cy="1193800"/>
          </a:xfrm>
        </p:grpSpPr>
        <p:sp>
          <p:nvSpPr>
            <p:cNvPr id="61" name="Chamada oval 60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Final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Variable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5575300" y="3467100"/>
            <a:ext cx="2616200" cy="1193800"/>
            <a:chOff x="1447800" y="3594100"/>
            <a:chExt cx="2616200" cy="1193800"/>
          </a:xfrm>
        </p:grpSpPr>
        <p:sp>
          <p:nvSpPr>
            <p:cNvPr id="64" name="Chamada oval 63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Final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6088413" y="3586348"/>
            <a:ext cx="2616200" cy="1193800"/>
            <a:chOff x="1447800" y="3594100"/>
            <a:chExt cx="2616200" cy="1193800"/>
          </a:xfrm>
        </p:grpSpPr>
        <p:sp>
          <p:nvSpPr>
            <p:cNvPr id="67" name="Chamada oval 66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638300" y="3835400"/>
              <a:ext cx="223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Final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527800" y="3654302"/>
            <a:ext cx="2616200" cy="1193800"/>
            <a:chOff x="1447800" y="3594100"/>
            <a:chExt cx="2616200" cy="1193800"/>
          </a:xfrm>
        </p:grpSpPr>
        <p:sp>
          <p:nvSpPr>
            <p:cNvPr id="70" name="Chamada oval 69"/>
            <p:cNvSpPr/>
            <p:nvPr/>
          </p:nvSpPr>
          <p:spPr>
            <a:xfrm>
              <a:off x="1447800" y="3594100"/>
              <a:ext cx="2616200" cy="11938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638300" y="3835400"/>
              <a:ext cx="223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Expression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6731217" cy="529251"/>
            <a:chOff x="5455920" y="2590801"/>
            <a:chExt cx="6731217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7083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No-Sensitive Upgrades</a:t>
              </a:r>
            </a:p>
          </p:txBody>
        </p:sp>
      </p:grpSp>
      <p:grpSp>
        <p:nvGrpSpPr>
          <p:cNvPr id="54" name="Group 46"/>
          <p:cNvGrpSpPr/>
          <p:nvPr/>
        </p:nvGrpSpPr>
        <p:grpSpPr>
          <a:xfrm>
            <a:off x="651634" y="2650298"/>
            <a:ext cx="7839898" cy="1794702"/>
            <a:chOff x="5177674" y="2623815"/>
            <a:chExt cx="8217503" cy="6485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7" name="Rounded Rectangle 58"/>
            <p:cNvSpPr/>
            <p:nvPr/>
          </p:nvSpPr>
          <p:spPr>
            <a:xfrm>
              <a:off x="5177674" y="2623815"/>
              <a:ext cx="8217503" cy="64858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63"/>
            <p:cNvSpPr txBox="1"/>
            <p:nvPr/>
          </p:nvSpPr>
          <p:spPr>
            <a:xfrm>
              <a:off x="5478778" y="2644140"/>
              <a:ext cx="7805715" cy="5672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Idea: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Visible Resources cannot be updated in   </a:t>
              </a:r>
            </a:p>
            <a:p>
              <a:pPr lvl="1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 invisible contexts</a:t>
              </a:r>
            </a:p>
            <a:p>
              <a:endPara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Seta para baixo 62"/>
          <p:cNvSpPr/>
          <p:nvPr/>
        </p:nvSpPr>
        <p:spPr>
          <a:xfrm>
            <a:off x="4387433" y="4648200"/>
            <a:ext cx="368300" cy="4191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1" name="Group 46"/>
          <p:cNvGrpSpPr/>
          <p:nvPr/>
        </p:nvGrpSpPr>
        <p:grpSpPr>
          <a:xfrm>
            <a:off x="1371075" y="5329999"/>
            <a:ext cx="6731217" cy="884336"/>
            <a:chOff x="5455920" y="2590801"/>
            <a:chExt cx="6731217" cy="8843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63"/>
            <p:cNvSpPr txBox="1"/>
            <p:nvPr/>
          </p:nvSpPr>
          <p:spPr>
            <a:xfrm>
              <a:off x="5478779" y="2644140"/>
              <a:ext cx="670835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High Executions 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do </a:t>
              </a:r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change the low projection of the 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No-Sensitive Upgrades</a:t>
              </a:r>
            </a:p>
          </p:txBody>
        </p:sp>
      </p:grpSp>
      <p:sp>
        <p:nvSpPr>
          <p:cNvPr id="16" name="TextBox 25"/>
          <p:cNvSpPr txBox="1"/>
          <p:nvPr/>
        </p:nvSpPr>
        <p:spPr>
          <a:xfrm>
            <a:off x="343103" y="2919296"/>
            <a:ext cx="2387397" cy="2145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 = {};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o1.p = l;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 (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h()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o1.p = 0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2" name="TextBox 25"/>
          <p:cNvSpPr txBox="1"/>
          <p:nvPr/>
        </p:nvSpPr>
        <p:spPr>
          <a:xfrm>
            <a:off x="4190685" y="2703396"/>
            <a:ext cx="2768397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Low-Projections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2540761" y="3505200"/>
            <a:ext cx="2842445" cy="2452588"/>
            <a:chOff x="3048761" y="3378200"/>
            <a:chExt cx="2842445" cy="2452588"/>
          </a:xfrm>
        </p:grpSpPr>
        <p:grpSp>
          <p:nvGrpSpPr>
            <p:cNvPr id="27" name="Grupo 26"/>
            <p:cNvGrpSpPr/>
            <p:nvPr/>
          </p:nvGrpSpPr>
          <p:grpSpPr>
            <a:xfrm>
              <a:off x="3702590" y="3378200"/>
              <a:ext cx="1534787" cy="1841500"/>
              <a:chOff x="4472313" y="3213100"/>
              <a:chExt cx="1534787" cy="1841500"/>
            </a:xfrm>
          </p:grpSpPr>
          <p:grpSp>
            <p:nvGrpSpPr>
              <p:cNvPr id="17" name="Grupo 48"/>
              <p:cNvGrpSpPr/>
              <p:nvPr/>
            </p:nvGrpSpPr>
            <p:grpSpPr>
              <a:xfrm>
                <a:off x="4472313" y="3213100"/>
                <a:ext cx="1320025" cy="1841500"/>
                <a:chOff x="1831274" y="2028480"/>
                <a:chExt cx="1320025" cy="1754609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8" name="Grupo 35"/>
                <p:cNvGrpSpPr/>
                <p:nvPr/>
              </p:nvGrpSpPr>
              <p:grpSpPr>
                <a:xfrm>
                  <a:off x="1831274" y="2028480"/>
                  <a:ext cx="1318887" cy="1754609"/>
                  <a:chOff x="2393249" y="2057055"/>
                  <a:chExt cx="1318887" cy="1754609"/>
                </a:xfrm>
                <a:grpFill/>
              </p:grpSpPr>
              <p:sp>
                <p:nvSpPr>
                  <p:cNvPr id="21" name="Rectângulo arredondado 20"/>
                  <p:cNvSpPr/>
                  <p:nvPr/>
                </p:nvSpPr>
                <p:spPr>
                  <a:xfrm>
                    <a:off x="2393249" y="2057055"/>
                    <a:ext cx="1318887" cy="1754609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3" name="Rectângulo 22"/>
                  <p:cNvSpPr/>
                  <p:nvPr/>
                </p:nvSpPr>
                <p:spPr>
                  <a:xfrm>
                    <a:off x="2672716" y="2580798"/>
                    <a:ext cx="822960" cy="502920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19" name="CaixaDeTexto 18"/>
                <p:cNvSpPr txBox="1"/>
                <p:nvPr/>
              </p:nvSpPr>
              <p:spPr>
                <a:xfrm>
                  <a:off x="2152650" y="2629535"/>
                  <a:ext cx="998649" cy="32257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30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l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4622800" y="32893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o1</a:t>
                </a:r>
                <a:endParaRPr lang="pt-PT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4711700" y="43180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dom</a:t>
                </a:r>
                <a:r>
                  <a:rPr lang="en-US" b="1" baseline="30000" dirty="0" err="1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r>
                  <a:rPr lang="pt-PT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{p}</a:t>
                </a:r>
                <a:endParaRPr lang="pt-PT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Rectângulo 36"/>
            <p:cNvSpPr/>
            <p:nvPr/>
          </p:nvSpPr>
          <p:spPr>
            <a:xfrm>
              <a:off x="3048761" y="5492234"/>
              <a:ext cx="28424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h() </a:t>
              </a:r>
              <a:r>
                <a:rPr lang="az-Cyrl-AZ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Є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{false, 0, </a:t>
              </a:r>
              <a:r>
                <a:rPr lang="pt-PT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null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, </a:t>
              </a:r>
              <a:r>
                <a:rPr lang="pt-PT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undefined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} </a:t>
              </a:r>
              <a:endParaRPr lang="pt-PT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5766561" y="3505200"/>
            <a:ext cx="2842445" cy="2452588"/>
            <a:chOff x="5766561" y="3505200"/>
            <a:chExt cx="2842445" cy="2452588"/>
          </a:xfrm>
        </p:grpSpPr>
        <p:grpSp>
          <p:nvGrpSpPr>
            <p:cNvPr id="42" name="Grupo 41"/>
            <p:cNvGrpSpPr/>
            <p:nvPr/>
          </p:nvGrpSpPr>
          <p:grpSpPr>
            <a:xfrm>
              <a:off x="5766561" y="3505200"/>
              <a:ext cx="2842445" cy="2452588"/>
              <a:chOff x="3048761" y="3378200"/>
              <a:chExt cx="2842445" cy="2452588"/>
            </a:xfrm>
          </p:grpSpPr>
          <p:grpSp>
            <p:nvGrpSpPr>
              <p:cNvPr id="43" name="Grupo 26"/>
              <p:cNvGrpSpPr/>
              <p:nvPr/>
            </p:nvGrpSpPr>
            <p:grpSpPr>
              <a:xfrm>
                <a:off x="3702590" y="3378200"/>
                <a:ext cx="1534787" cy="1841500"/>
                <a:chOff x="4472313" y="3213100"/>
                <a:chExt cx="1534787" cy="1841500"/>
              </a:xfrm>
            </p:grpSpPr>
            <p:sp>
              <p:nvSpPr>
                <p:cNvPr id="50" name="Rectângulo arredondado 49"/>
                <p:cNvSpPr/>
                <p:nvPr/>
              </p:nvSpPr>
              <p:spPr>
                <a:xfrm>
                  <a:off x="4472313" y="3213100"/>
                  <a:ext cx="1318887" cy="18415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6" name="CaixaDeTexto 45"/>
                <p:cNvSpPr txBox="1"/>
                <p:nvPr/>
              </p:nvSpPr>
              <p:spPr>
                <a:xfrm>
                  <a:off x="4622800" y="32893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o1</a:t>
                  </a:r>
                  <a:endParaRPr lang="pt-PT" dirty="0"/>
                </a:p>
              </p:txBody>
            </p:sp>
            <p:sp>
              <p:nvSpPr>
                <p:cNvPr id="47" name="CaixaDeTexto 46"/>
                <p:cNvSpPr txBox="1"/>
                <p:nvPr/>
              </p:nvSpPr>
              <p:spPr>
                <a:xfrm>
                  <a:off x="4711700" y="4318000"/>
                  <a:ext cx="1295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dom</a:t>
                  </a:r>
                  <a:r>
                    <a:rPr lang="en-US" b="1" baseline="30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en-US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</a:t>
                  </a:r>
                </a:p>
                <a:p>
                  <a:r>
                    <a:rPr lang="pt-PT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  {p}</a:t>
                  </a:r>
                  <a:endParaRPr lang="pt-PT" b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4" name="Rectângulo 43"/>
              <p:cNvSpPr/>
              <p:nvPr/>
            </p:nvSpPr>
            <p:spPr>
              <a:xfrm>
                <a:off x="3048761" y="5492234"/>
                <a:ext cx="28424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h() </a:t>
                </a:r>
                <a:r>
                  <a:rPr lang="az-Cyrl-AZ" sz="1600" b="1" dirty="0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Є</a:t>
                </a:r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 {false, 0, </a:t>
                </a:r>
                <a:r>
                  <a:rPr lang="pt-PT" sz="1600" b="1" dirty="0" err="1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null</a:t>
                </a:r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pt-PT" sz="1600" b="1" dirty="0" err="1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undefined</a:t>
                </a:r>
                <a:r>
                  <a:rPr lang="pt-PT" sz="1600" b="1" dirty="0" smtClean="0">
                    <a:solidFill>
                      <a:schemeClr val="accent5">
                        <a:lumMod val="50000"/>
                      </a:schemeClr>
                    </a:solidFill>
                    <a:cs typeface="Arial" pitchFamily="34" charset="0"/>
                  </a:rPr>
                  <a:t>} </a:t>
                </a:r>
                <a:endParaRPr lang="pt-PT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56" name="Conexão recta 55"/>
            <p:cNvCxnSpPr/>
            <p:nvPr/>
          </p:nvCxnSpPr>
          <p:spPr>
            <a:xfrm flipH="1">
              <a:off x="6197600" y="5715000"/>
              <a:ext cx="63500" cy="177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Assignment: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98600" y="3302001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r,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pc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├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 →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685383" y="5359400"/>
            <a:ext cx="7569200" cy="701279"/>
            <a:chOff x="508000" y="5359400"/>
            <a:chExt cx="7569200" cy="701279"/>
          </a:xfrm>
        </p:grpSpPr>
        <p:cxnSp>
          <p:nvCxnSpPr>
            <p:cNvPr id="21" name="Conexão recta 20"/>
            <p:cNvCxnSpPr/>
            <p:nvPr/>
          </p:nvCxnSpPr>
          <p:spPr>
            <a:xfrm>
              <a:off x="508000" y="5359400"/>
              <a:ext cx="7569200" cy="127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42950" y="5549901"/>
              <a:ext cx="70993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Evaluate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sub-expressions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46199" y="2947035"/>
            <a:ext cx="6504578" cy="963930"/>
            <a:chOff x="955402" y="2766060"/>
            <a:chExt cx="6504578" cy="1948012"/>
          </a:xfrm>
        </p:grpSpPr>
        <p:sp>
          <p:nvSpPr>
            <p:cNvPr id="31" name="Rounded Rectangle 30"/>
            <p:cNvSpPr/>
            <p:nvPr/>
          </p:nvSpPr>
          <p:spPr>
            <a:xfrm>
              <a:off x="955402" y="2766060"/>
              <a:ext cx="6504578" cy="1948012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3404" y="2906820"/>
              <a:ext cx="6319158" cy="167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Combine </a:t>
              </a:r>
              <a:r>
                <a:rPr lang="pt-PT" sz="2400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data and/or code from multiple origins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create a </a:t>
              </a:r>
              <a:r>
                <a:rPr lang="pt-PT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new service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9980" y="285750"/>
            <a:ext cx="723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Applications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82040" y="4038600"/>
            <a:ext cx="4297680" cy="2194560"/>
            <a:chOff x="1082040" y="4038600"/>
            <a:chExt cx="4297680" cy="2194560"/>
          </a:xfrm>
        </p:grpSpPr>
        <p:sp>
          <p:nvSpPr>
            <p:cNvPr id="36" name="Cloud Callout 35"/>
            <p:cNvSpPr/>
            <p:nvPr/>
          </p:nvSpPr>
          <p:spPr>
            <a:xfrm>
              <a:off x="1082040" y="4038600"/>
              <a:ext cx="4297680" cy="2194560"/>
            </a:xfrm>
            <a:prstGeom prst="cloudCallout">
              <a:avLst>
                <a:gd name="adj1" fmla="val 42822"/>
                <a:gd name="adj2" fmla="val -5937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33" name="Picture 9" descr="C:\Users\jsantos\Desktop\viralvideocha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939" y="4358640"/>
              <a:ext cx="1660536" cy="3352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4" name="Picture 10" descr="C:\Users\jsantos\Desktop\book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7533" y="4659630"/>
              <a:ext cx="1012825" cy="46513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5" name="Picture 11" descr="C:\Users\jsantos\Desktop\twittervis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44558" y="4842828"/>
              <a:ext cx="1463381" cy="24733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6" name="Picture 12" descr="C:\Users\jsantos\Desktop\www.bcdef.org.flapp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27225" y="5257800"/>
              <a:ext cx="685800" cy="457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8" name="Picture 14" descr="C:\Users\jsantos\Desktop\popurls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64418" y="5231129"/>
              <a:ext cx="777002" cy="5827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8" name="Group 17"/>
          <p:cNvGrpSpPr/>
          <p:nvPr/>
        </p:nvGrpSpPr>
        <p:grpSpPr>
          <a:xfrm>
            <a:off x="3585752" y="0"/>
            <a:ext cx="4213859" cy="2834640"/>
            <a:chOff x="3672839" y="0"/>
            <a:chExt cx="4213859" cy="2834640"/>
          </a:xfrm>
        </p:grpSpPr>
        <p:sp>
          <p:nvSpPr>
            <p:cNvPr id="35" name="Cloud Callout 34"/>
            <p:cNvSpPr/>
            <p:nvPr/>
          </p:nvSpPr>
          <p:spPr>
            <a:xfrm flipH="1">
              <a:off x="3672839" y="0"/>
              <a:ext cx="4213859" cy="2834640"/>
            </a:xfrm>
            <a:prstGeom prst="cloudCallout">
              <a:avLst>
                <a:gd name="adj1" fmla="val -28535"/>
                <a:gd name="adj2" fmla="val 5642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C:\Users\jsantos\Desktop\google-map-logo-300x225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95707" y="365760"/>
              <a:ext cx="857293" cy="840032"/>
            </a:xfrm>
            <a:prstGeom prst="rect">
              <a:avLst/>
            </a:prstGeom>
            <a:noFill/>
          </p:spPr>
        </p:pic>
        <p:pic>
          <p:nvPicPr>
            <p:cNvPr id="1026" name="Picture 2" descr="C:\Users\jsantos\Desktop\flickrimage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18735" y="1340169"/>
              <a:ext cx="1116129" cy="671511"/>
            </a:xfrm>
            <a:prstGeom prst="rect">
              <a:avLst/>
            </a:prstGeom>
            <a:noFill/>
          </p:spPr>
        </p:pic>
        <p:pic>
          <p:nvPicPr>
            <p:cNvPr id="1027" name="Picture 3" descr="C:\Users\jsantos\Desktop\myspace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33035" y="388303"/>
              <a:ext cx="1426845" cy="4390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C:\Users\jsantos\Desktop\youtub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31179" y="951955"/>
              <a:ext cx="753285" cy="747306"/>
            </a:xfrm>
            <a:prstGeom prst="rect">
              <a:avLst/>
            </a:prstGeom>
            <a:noFill/>
          </p:spPr>
        </p:pic>
        <p:pic>
          <p:nvPicPr>
            <p:cNvPr id="1030" name="Picture 6" descr="C:\Users\jsantos\Desktop\Facebook_icon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782435" y="1059814"/>
              <a:ext cx="730885" cy="730885"/>
            </a:xfrm>
            <a:prstGeom prst="rect">
              <a:avLst/>
            </a:prstGeom>
            <a:noFill/>
          </p:spPr>
        </p:pic>
        <p:pic>
          <p:nvPicPr>
            <p:cNvPr id="1031" name="Picture 7" descr="C:\Users\jsantos\Desktop\amazon-logo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585461" y="1897381"/>
              <a:ext cx="625856" cy="5867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" name="Picture 8" descr="C:\Users\jsantos\Desktop\google-video-indexing-130649879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545580" y="1950720"/>
              <a:ext cx="503669" cy="480060"/>
            </a:xfrm>
            <a:prstGeom prst="rect">
              <a:avLst/>
            </a:prstGeom>
            <a:noFill/>
          </p:spPr>
        </p:pic>
      </p:grpSp>
      <p:grpSp>
        <p:nvGrpSpPr>
          <p:cNvPr id="24" name="Group 29"/>
          <p:cNvGrpSpPr/>
          <p:nvPr/>
        </p:nvGrpSpPr>
        <p:grpSpPr>
          <a:xfrm>
            <a:off x="1346199" y="4188006"/>
            <a:ext cx="6504578" cy="963930"/>
            <a:chOff x="955402" y="2766060"/>
            <a:chExt cx="6504578" cy="1948012"/>
          </a:xfrm>
        </p:grpSpPr>
        <p:sp>
          <p:nvSpPr>
            <p:cNvPr id="26" name="Rounded Rectangle 30"/>
            <p:cNvSpPr/>
            <p:nvPr/>
          </p:nvSpPr>
          <p:spPr>
            <a:xfrm>
              <a:off x="955402" y="2766060"/>
              <a:ext cx="6504578" cy="1948012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1123404" y="2906820"/>
              <a:ext cx="6319158" cy="180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Are </a:t>
              </a:r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commonly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implemented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 </a:t>
              </a:r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JavaScript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</a:t>
              </a: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98600" y="3302001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r,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pc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├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 →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m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upo 24"/>
          <p:cNvGrpSpPr/>
          <p:nvPr/>
        </p:nvGrpSpPr>
        <p:grpSpPr>
          <a:xfrm>
            <a:off x="685383" y="5359400"/>
            <a:ext cx="7569200" cy="701279"/>
            <a:chOff x="508000" y="5359400"/>
            <a:chExt cx="7569200" cy="701279"/>
          </a:xfrm>
        </p:grpSpPr>
        <p:cxnSp>
          <p:nvCxnSpPr>
            <p:cNvPr id="21" name="Conexão recta 20"/>
            <p:cNvCxnSpPr/>
            <p:nvPr/>
          </p:nvCxnSpPr>
          <p:spPr>
            <a:xfrm>
              <a:off x="508000" y="5359400"/>
              <a:ext cx="7569200" cy="127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42950" y="5549901"/>
              <a:ext cx="70993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Evaluate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sub-expressions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</a:t>
              </a: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98600" y="3302001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r,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pc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├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 → &lt;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Γ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v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upo 24"/>
          <p:cNvGrpSpPr/>
          <p:nvPr/>
        </p:nvGrpSpPr>
        <p:grpSpPr>
          <a:xfrm>
            <a:off x="685383" y="5359400"/>
            <a:ext cx="7569200" cy="701279"/>
            <a:chOff x="508000" y="5359400"/>
            <a:chExt cx="7569200" cy="701279"/>
          </a:xfrm>
        </p:grpSpPr>
        <p:cxnSp>
          <p:nvCxnSpPr>
            <p:cNvPr id="21" name="Conexão recta 20"/>
            <p:cNvCxnSpPr/>
            <p:nvPr/>
          </p:nvCxnSpPr>
          <p:spPr>
            <a:xfrm>
              <a:off x="508000" y="5359400"/>
              <a:ext cx="7569200" cy="127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42950" y="5549901"/>
              <a:ext cx="70993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Evaluate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sub-expressions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</a:t>
              </a:r>
            </a:p>
          </p:txBody>
        </p:sp>
      </p:grpSp>
      <p:grpSp>
        <p:nvGrpSpPr>
          <p:cNvPr id="3" name="Grupo 24"/>
          <p:cNvGrpSpPr/>
          <p:nvPr/>
        </p:nvGrpSpPr>
        <p:grpSpPr>
          <a:xfrm>
            <a:off x="685383" y="5359400"/>
            <a:ext cx="7569200" cy="701279"/>
            <a:chOff x="508000" y="5359400"/>
            <a:chExt cx="7569200" cy="701279"/>
          </a:xfrm>
        </p:grpSpPr>
        <p:cxnSp>
          <p:nvCxnSpPr>
            <p:cNvPr id="21" name="Conexão recta 20"/>
            <p:cNvCxnSpPr/>
            <p:nvPr/>
          </p:nvCxnSpPr>
          <p:spPr>
            <a:xfrm>
              <a:off x="508000" y="5359400"/>
              <a:ext cx="7569200" cy="127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42950" y="5549901"/>
              <a:ext cx="70993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m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v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0400" y="35179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No-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sensitive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upgrades: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68400" y="41529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˅ pc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Arial" pitchFamily="34" charset="0"/>
              </a:rPr>
              <a:t>≤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m</a:t>
            </a:r>
            <a:r>
              <a: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  if  m </a:t>
            </a:r>
            <a:r>
              <a:rPr lang="az-Cyrl-AZ" sz="24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Є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t-PT" sz="20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dom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" name="Grupo 19"/>
          <p:cNvGrpSpPr/>
          <p:nvPr/>
        </p:nvGrpSpPr>
        <p:grpSpPr>
          <a:xfrm>
            <a:off x="1168400" y="4787901"/>
            <a:ext cx="6045200" cy="510778"/>
            <a:chOff x="1168400" y="4787901"/>
            <a:chExt cx="6045200" cy="510778"/>
          </a:xfrm>
        </p:grpSpPr>
        <p:sp>
          <p:nvSpPr>
            <p:cNvPr id="17" name="CaixaDeTexto 16"/>
            <p:cNvSpPr txBox="1"/>
            <p:nvPr/>
          </p:nvSpPr>
          <p:spPr>
            <a:xfrm>
              <a:off x="1168400" y="4787901"/>
              <a:ext cx="60452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σ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0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˅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σ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1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˅ pc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 pitchFamily="34" charset="0"/>
                </a:rPr>
                <a:t>≤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(r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dom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) if  m </a:t>
              </a:r>
              <a:r>
                <a:rPr lang="az-Cyrl-AZ" sz="24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Є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μ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(r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dom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PT" sz="2400" b="1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Conexão recta 17"/>
            <p:cNvCxnSpPr/>
            <p:nvPr/>
          </p:nvCxnSpPr>
          <p:spPr>
            <a:xfrm flipH="1">
              <a:off x="5435600" y="4914900"/>
              <a:ext cx="63500" cy="177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Monitored Semantics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</a:t>
              </a:r>
            </a:p>
          </p:txBody>
        </p:sp>
      </p:grpSp>
      <p:grpSp>
        <p:nvGrpSpPr>
          <p:cNvPr id="3" name="Grupo 24"/>
          <p:cNvGrpSpPr/>
          <p:nvPr/>
        </p:nvGrpSpPr>
        <p:grpSpPr>
          <a:xfrm>
            <a:off x="685383" y="5359400"/>
            <a:ext cx="7569200" cy="701279"/>
            <a:chOff x="508000" y="5359400"/>
            <a:chExt cx="7569200" cy="701279"/>
          </a:xfrm>
        </p:grpSpPr>
        <p:cxnSp>
          <p:nvCxnSpPr>
            <p:cNvPr id="21" name="Conexão recta 20"/>
            <p:cNvCxnSpPr/>
            <p:nvPr/>
          </p:nvCxnSpPr>
          <p:spPr>
            <a:xfrm>
              <a:off x="508000" y="5359400"/>
              <a:ext cx="7569200" cy="127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742950" y="5549901"/>
              <a:ext cx="7099300" cy="510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r,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pc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 ├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Γ,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,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&gt; → &lt;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Γ’,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’, v’, </a:t>
              </a:r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  <a:latin typeface="Calibri"/>
                  <a:cs typeface="Arial"/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’&gt;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m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→ v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0400" y="35179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Labeling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Updates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68400" y="41529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 =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[(r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m</a:t>
            </a:r>
            <a:r>
              <a: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→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˅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pc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68400" y="47879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 =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[(r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m</a:t>
            </a:r>
            <a:r>
              <a: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→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˅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σ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pc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]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Instrumentation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95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Encode the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 the memory</a:t>
              </a:r>
            </a:p>
          </p:txBody>
        </p:sp>
      </p:grpSp>
      <p:grpSp>
        <p:nvGrpSpPr>
          <p:cNvPr id="3" name="Grupo 39"/>
          <p:cNvGrpSpPr/>
          <p:nvPr/>
        </p:nvGrpSpPr>
        <p:grpSpPr>
          <a:xfrm>
            <a:off x="452952" y="3125585"/>
            <a:ext cx="4792148" cy="2369246"/>
            <a:chOff x="795852" y="3189085"/>
            <a:chExt cx="4792148" cy="2369246"/>
          </a:xfrm>
        </p:grpSpPr>
        <p:grpSp>
          <p:nvGrpSpPr>
            <p:cNvPr id="5" name="Grupo 32"/>
            <p:cNvGrpSpPr/>
            <p:nvPr/>
          </p:nvGrpSpPr>
          <p:grpSpPr>
            <a:xfrm>
              <a:off x="795852" y="3189085"/>
              <a:ext cx="1833048" cy="2369246"/>
              <a:chOff x="770452" y="3049385"/>
              <a:chExt cx="1833048" cy="236924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70452" y="3049385"/>
                <a:ext cx="1833048" cy="13321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881759" y="4464524"/>
                <a:ext cx="16104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Memory</a:t>
                </a:r>
                <a:endPara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  <a:p>
                <a:pPr algn="ctr"/>
                <a:r>
                  <a:rPr lang="el-GR" sz="28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/>
                    <a:cs typeface="Arial"/>
                  </a:rPr>
                  <a:t>μ</a:t>
                </a:r>
                <a:endPara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o 33"/>
            <p:cNvGrpSpPr/>
            <p:nvPr/>
          </p:nvGrpSpPr>
          <p:grpSpPr>
            <a:xfrm>
              <a:off x="3742252" y="3189085"/>
              <a:ext cx="1845748" cy="2369246"/>
              <a:chOff x="770452" y="3049385"/>
              <a:chExt cx="1845748" cy="2369246"/>
            </a:xfrm>
          </p:grpSpPr>
          <p:sp>
            <p:nvSpPr>
              <p:cNvPr id="35" name="Rounded Rectangle 26"/>
              <p:cNvSpPr/>
              <p:nvPr/>
            </p:nvSpPr>
            <p:spPr>
              <a:xfrm>
                <a:off x="770452" y="3049385"/>
                <a:ext cx="1833048" cy="13321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881759" y="4464524"/>
                <a:ext cx="17344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ea typeface="Verdana" pitchFamily="34" charset="0"/>
                    <a:cs typeface="Arial" pitchFamily="34" charset="0"/>
                  </a:rPr>
                  <a:t>Labeling</a:t>
                </a:r>
                <a:endParaRPr lang="pt-PT" sz="28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  <a:p>
                <a:pPr algn="ctr"/>
                <a:r>
                  <a:rPr lang="pt-PT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Γ, </a:t>
                </a:r>
                <a:r>
                  <a:rPr lang="el-G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Σ</a:t>
                </a:r>
                <a:endParaRPr lang="pt-PT" sz="28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Mais 37"/>
            <p:cNvSpPr/>
            <p:nvPr/>
          </p:nvSpPr>
          <p:spPr>
            <a:xfrm>
              <a:off x="2810926" y="3492500"/>
              <a:ext cx="749300" cy="863600"/>
            </a:xfrm>
            <a:prstGeom prst="math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" name="Grupo 43"/>
          <p:cNvGrpSpPr/>
          <p:nvPr/>
        </p:nvGrpSpPr>
        <p:grpSpPr>
          <a:xfrm>
            <a:off x="6140532" y="2897810"/>
            <a:ext cx="2501901" cy="3384334"/>
            <a:chOff x="5867400" y="2909685"/>
            <a:chExt cx="2501901" cy="3384334"/>
          </a:xfrm>
        </p:grpSpPr>
        <p:sp>
          <p:nvSpPr>
            <p:cNvPr id="41" name="Rounded Rectangle 26"/>
            <p:cNvSpPr/>
            <p:nvPr/>
          </p:nvSpPr>
          <p:spPr>
            <a:xfrm>
              <a:off x="6062126" y="2909685"/>
              <a:ext cx="2112448" cy="18909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867400" y="4909024"/>
              <a:ext cx="25019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Instrumented</a:t>
              </a:r>
              <a:endParaRPr lang="pt-PT" sz="2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  <a:p>
              <a:pPr algn="ctr"/>
              <a:r>
                <a:rPr lang="pt-PT" sz="28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Memory</a:t>
              </a:r>
              <a:endParaRPr lang="pt-PT" sz="2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  <a:p>
              <a:pPr algn="ctr"/>
              <a:r>
                <a:rPr lang="el-GR" sz="2800" b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8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'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338865" y="3545114"/>
            <a:ext cx="1106397" cy="707844"/>
            <a:chOff x="4806950" y="2463800"/>
            <a:chExt cx="1106397" cy="707844"/>
          </a:xfrm>
        </p:grpSpPr>
        <p:sp>
          <p:nvSpPr>
            <p:cNvPr id="25" name="Igual 24"/>
            <p:cNvSpPr/>
            <p:nvPr/>
          </p:nvSpPr>
          <p:spPr>
            <a:xfrm>
              <a:off x="4806950" y="2463800"/>
              <a:ext cx="711200" cy="406400"/>
            </a:xfrm>
            <a:prstGeom prst="mathEqual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182206" y="26484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i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S</a:t>
              </a:r>
              <a:endParaRPr lang="pt-PT" sz="28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upo 46"/>
          <p:cNvGrpSpPr/>
          <p:nvPr/>
        </p:nvGrpSpPr>
        <p:grpSpPr>
          <a:xfrm>
            <a:off x="4955062" y="2035793"/>
            <a:ext cx="2457450" cy="1384300"/>
            <a:chOff x="4527550" y="2273300"/>
            <a:chExt cx="2457450" cy="1384300"/>
          </a:xfrm>
        </p:grpSpPr>
        <p:sp>
          <p:nvSpPr>
            <p:cNvPr id="30" name="Chamada oval 29"/>
            <p:cNvSpPr/>
            <p:nvPr/>
          </p:nvSpPr>
          <p:spPr>
            <a:xfrm>
              <a:off x="4527550" y="2273300"/>
              <a:ext cx="2457450" cy="138430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8700" y="2480102"/>
              <a:ext cx="1892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Similarity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Relation</a:t>
              </a:r>
              <a:endPara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Instrumentation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95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39" name="TextBox 63"/>
          <p:cNvSpPr txBox="1"/>
          <p:nvPr/>
        </p:nvSpPr>
        <p:spPr>
          <a:xfrm>
            <a:off x="1635034" y="1763219"/>
            <a:ext cx="5858585" cy="9875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Pair Up Each Variable with a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Shadow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Variable that holds  its level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30300" y="4292600"/>
            <a:ext cx="2622550" cy="13280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x 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(x)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Level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Γ(x</a:t>
            </a:r>
            <a:r>
              <a:rPr lang="pt-PT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pt-PT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87400" y="2857500"/>
            <a:ext cx="3308350" cy="1055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Labeled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Γ, </a:t>
            </a:r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483100" y="2857500"/>
            <a:ext cx="4178300" cy="1055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Instrumented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8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endParaRPr lang="pt-PT" sz="2800" b="1" baseline="-250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918075" y="4292600"/>
            <a:ext cx="3308350" cy="17366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x </a:t>
            </a:r>
          </a:p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Shadow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(x)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Level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pt-PT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Instrumentation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95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68918" y="4259147"/>
            <a:ext cx="3118316" cy="18047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o 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Property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p 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)(p)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Level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)(p)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3901" y="2824047"/>
            <a:ext cx="3308350" cy="1055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Labeled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Γ, </a:t>
            </a:r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Σ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032269" y="2835198"/>
            <a:ext cx="4178300" cy="1055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Instrumented</a:t>
            </a:r>
            <a:r>
              <a:rPr lang="pt-PT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pt-PT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l-GR" sz="28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8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endParaRPr lang="pt-PT" sz="2800" b="1" baseline="-250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88354" y="4292600"/>
            <a:ext cx="3785490" cy="2145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o 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Property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p</a:t>
            </a:r>
          </a:p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Shadow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Property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)(p)</a:t>
            </a:r>
          </a:p>
          <a:p>
            <a:pPr lvl="1"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Level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μ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(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</a:rPr>
              <a:t>lev</a:t>
            </a:r>
            <a:r>
              <a:rPr lang="pt-PT" sz="24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pt-PT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63"/>
          <p:cNvSpPr txBox="1"/>
          <p:nvPr/>
        </p:nvSpPr>
        <p:spPr>
          <a:xfrm>
            <a:off x="1635034" y="1763219"/>
            <a:ext cx="5858585" cy="9875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Pair Up Each Property with a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Shadow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Property that holds  its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8785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Instrumenting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Objects</a:t>
            </a:r>
            <a:endParaRPr lang="en-US" sz="4400" dirty="0" smtClean="0">
              <a:latin typeface="Tw Cen MT" pitchFamily="34" charset="0"/>
            </a:endParaRPr>
          </a:p>
          <a:p>
            <a:endParaRPr lang="en-US" sz="3200" dirty="0" smtClean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221" y="1374124"/>
            <a:ext cx="8193315" cy="474036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upo 134"/>
          <p:cNvGrpSpPr/>
          <p:nvPr/>
        </p:nvGrpSpPr>
        <p:grpSpPr>
          <a:xfrm>
            <a:off x="1316029" y="2372367"/>
            <a:ext cx="1343025" cy="2447543"/>
            <a:chOff x="1589162" y="2693000"/>
            <a:chExt cx="1343025" cy="2447543"/>
          </a:xfrm>
        </p:grpSpPr>
        <p:grpSp>
          <p:nvGrpSpPr>
            <p:cNvPr id="5" name="Grupo 48"/>
            <p:cNvGrpSpPr/>
            <p:nvPr/>
          </p:nvGrpSpPr>
          <p:grpSpPr>
            <a:xfrm>
              <a:off x="1589162" y="2693000"/>
              <a:ext cx="1343025" cy="1926502"/>
              <a:chOff x="1831274" y="2403604"/>
              <a:chExt cx="1343025" cy="1926502"/>
            </a:xfrm>
          </p:grpSpPr>
          <p:grpSp>
            <p:nvGrpSpPr>
              <p:cNvPr id="6" name="Grupo 35"/>
              <p:cNvGrpSpPr/>
              <p:nvPr/>
            </p:nvGrpSpPr>
            <p:grpSpPr>
              <a:xfrm>
                <a:off x="1831274" y="2403604"/>
                <a:ext cx="1343025" cy="1926502"/>
                <a:chOff x="2393249" y="2432179"/>
                <a:chExt cx="1343025" cy="1926502"/>
              </a:xfrm>
            </p:grpSpPr>
            <p:sp>
              <p:nvSpPr>
                <p:cNvPr id="23" name="Rectângulo arredondado 22"/>
                <p:cNvSpPr/>
                <p:nvPr/>
              </p:nvSpPr>
              <p:spPr>
                <a:xfrm>
                  <a:off x="2393249" y="2432179"/>
                  <a:ext cx="1343025" cy="192650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7" name="Grupo 34"/>
                <p:cNvGrpSpPr/>
                <p:nvPr/>
              </p:nvGrpSpPr>
              <p:grpSpPr>
                <a:xfrm>
                  <a:off x="2672715" y="2580799"/>
                  <a:ext cx="822961" cy="1495901"/>
                  <a:chOff x="2672715" y="2580799"/>
                  <a:chExt cx="822961" cy="1495901"/>
                </a:xfrm>
              </p:grpSpPr>
              <p:sp>
                <p:nvSpPr>
                  <p:cNvPr id="24" name="Rectângulo 23"/>
                  <p:cNvSpPr/>
                  <p:nvPr/>
                </p:nvSpPr>
                <p:spPr>
                  <a:xfrm>
                    <a:off x="2672716" y="2580799"/>
                    <a:ext cx="822960" cy="5029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6" name="Rectângulo 25"/>
                  <p:cNvSpPr/>
                  <p:nvPr/>
                </p:nvSpPr>
                <p:spPr>
                  <a:xfrm>
                    <a:off x="2672716" y="3073717"/>
                    <a:ext cx="822960" cy="5029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7" name="Rectângulo 26"/>
                  <p:cNvSpPr/>
                  <p:nvPr/>
                </p:nvSpPr>
                <p:spPr>
                  <a:xfrm>
                    <a:off x="2672715" y="3573780"/>
                    <a:ext cx="822960" cy="5029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sp>
            <p:nvSpPr>
              <p:cNvPr id="37" name="CaixaDeTexto 36"/>
              <p:cNvSpPr txBox="1"/>
              <p:nvPr/>
            </p:nvSpPr>
            <p:spPr>
              <a:xfrm>
                <a:off x="2152650" y="2621548"/>
                <a:ext cx="790575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p: </a:t>
                </a:r>
                <a:r>
                  <a:rPr lang="pt-PT" sz="16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pt-PT" sz="1600" b="1" baseline="-25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pt-PT" sz="1600" b="1" baseline="-250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2143125" y="3069223"/>
                <a:ext cx="790575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q: </a:t>
                </a:r>
                <a:r>
                  <a:rPr lang="pt-PT" sz="16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pt-PT" sz="1600" b="1" baseline="-25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pt-PT" sz="1600" b="1" baseline="-250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2133600" y="3545473"/>
                <a:ext cx="790575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s: </a:t>
                </a:r>
                <a:r>
                  <a:rPr lang="pt-PT" sz="16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pt-PT" sz="1600" b="1" baseline="-25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endParaRPr lang="pt-PT" sz="1600" b="1" baseline="-250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3" name="CaixaDeTexto 132"/>
            <p:cNvSpPr txBox="1"/>
            <p:nvPr/>
          </p:nvSpPr>
          <p:spPr>
            <a:xfrm>
              <a:off x="2058794" y="4678878"/>
              <a:ext cx="403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pt-PT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Grupo 138"/>
          <p:cNvGrpSpPr/>
          <p:nvPr/>
        </p:nvGrpSpPr>
        <p:grpSpPr>
          <a:xfrm>
            <a:off x="3025597" y="2239761"/>
            <a:ext cx="1343025" cy="2839427"/>
            <a:chOff x="3025597" y="2239761"/>
            <a:chExt cx="1343025" cy="2839427"/>
          </a:xfrm>
        </p:grpSpPr>
        <p:sp>
          <p:nvSpPr>
            <p:cNvPr id="136" name="CaixaDeTexto 135"/>
            <p:cNvSpPr txBox="1"/>
            <p:nvPr/>
          </p:nvSpPr>
          <p:spPr>
            <a:xfrm>
              <a:off x="3241101" y="4617523"/>
              <a:ext cx="912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Σ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(o)</a:t>
              </a:r>
              <a:endParaRPr lang="pt-PT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3025597" y="2239761"/>
              <a:ext cx="1343025" cy="2249112"/>
              <a:chOff x="3024099" y="2239761"/>
              <a:chExt cx="1343025" cy="2249112"/>
            </a:xfrm>
          </p:grpSpPr>
          <p:grpSp>
            <p:nvGrpSpPr>
              <p:cNvPr id="115" name="Grupo 48"/>
              <p:cNvGrpSpPr/>
              <p:nvPr/>
            </p:nvGrpSpPr>
            <p:grpSpPr>
              <a:xfrm>
                <a:off x="3024099" y="2239761"/>
                <a:ext cx="1343025" cy="2249112"/>
                <a:chOff x="1855026" y="2379854"/>
                <a:chExt cx="1343025" cy="2535275"/>
              </a:xfrm>
            </p:grpSpPr>
            <p:grpSp>
              <p:nvGrpSpPr>
                <p:cNvPr id="116" name="Grupo 35"/>
                <p:cNvGrpSpPr/>
                <p:nvPr/>
              </p:nvGrpSpPr>
              <p:grpSpPr>
                <a:xfrm>
                  <a:off x="1855026" y="2379854"/>
                  <a:ext cx="1343025" cy="2535275"/>
                  <a:chOff x="2417001" y="2408429"/>
                  <a:chExt cx="1343025" cy="2535275"/>
                </a:xfrm>
              </p:grpSpPr>
              <p:sp>
                <p:nvSpPr>
                  <p:cNvPr id="126" name="Rectângulo arredondado 125"/>
                  <p:cNvSpPr/>
                  <p:nvPr/>
                </p:nvSpPr>
                <p:spPr>
                  <a:xfrm>
                    <a:off x="2417001" y="2408429"/>
                    <a:ext cx="1343025" cy="2535275"/>
                  </a:xfrm>
                  <a:prstGeom prst="roundRect">
                    <a:avLst>
                      <a:gd name="adj" fmla="val 3612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127" name="Grupo 34"/>
                  <p:cNvGrpSpPr/>
                  <p:nvPr/>
                </p:nvGrpSpPr>
                <p:grpSpPr>
                  <a:xfrm>
                    <a:off x="2672715" y="2580799"/>
                    <a:ext cx="822961" cy="1495901"/>
                    <a:chOff x="2672715" y="2580799"/>
                    <a:chExt cx="822961" cy="1495901"/>
                  </a:xfrm>
                </p:grpSpPr>
                <p:sp>
                  <p:nvSpPr>
                    <p:cNvPr id="128" name="Rectângulo 127"/>
                    <p:cNvSpPr/>
                    <p:nvPr/>
                  </p:nvSpPr>
                  <p:spPr>
                    <a:xfrm>
                      <a:off x="2672716" y="2580799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9" name="Rectângulo 128"/>
                    <p:cNvSpPr/>
                    <p:nvPr/>
                  </p:nvSpPr>
                  <p:spPr>
                    <a:xfrm>
                      <a:off x="2672716" y="3073717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0" name="Rectângulo 129"/>
                    <p:cNvSpPr/>
                    <p:nvPr/>
                  </p:nvSpPr>
                  <p:spPr>
                    <a:xfrm>
                      <a:off x="2672715" y="3573780"/>
                      <a:ext cx="82296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sp>
              <p:nvSpPr>
                <p:cNvPr id="119" name="CaixaDeTexto 118"/>
                <p:cNvSpPr txBox="1"/>
                <p:nvPr/>
              </p:nvSpPr>
              <p:spPr>
                <a:xfrm>
                  <a:off x="2152650" y="2600011"/>
                  <a:ext cx="790575" cy="381630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p: </a:t>
                  </a:r>
                  <a:r>
                    <a:rPr lang="el-GR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σ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p </a:t>
                  </a:r>
                  <a:endParaRPr lang="pt-PT" sz="16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CaixaDeTexto 119"/>
                <p:cNvSpPr txBox="1"/>
                <p:nvPr/>
              </p:nvSpPr>
              <p:spPr>
                <a:xfrm>
                  <a:off x="2143125" y="3047686"/>
                  <a:ext cx="790575" cy="381630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q: </a:t>
                  </a:r>
                  <a:r>
                    <a:rPr lang="el-GR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σ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q </a:t>
                  </a:r>
                  <a:endParaRPr lang="pt-PT" sz="16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CaixaDeTexto 122"/>
                <p:cNvSpPr txBox="1"/>
                <p:nvPr/>
              </p:nvSpPr>
              <p:spPr>
                <a:xfrm>
                  <a:off x="2133600" y="3523935"/>
                  <a:ext cx="790575" cy="381630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s: </a:t>
                  </a:r>
                  <a:r>
                    <a:rPr lang="el-GR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σ</a:t>
                  </a:r>
                  <a:r>
                    <a:rPr lang="pt-PT" sz="1600" b="1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cs typeface="Arial"/>
                    </a:rPr>
                    <a:t>s</a:t>
                  </a:r>
                  <a:endParaRPr lang="pt-PT" sz="16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7" name="CaixaDeTexto 136"/>
              <p:cNvSpPr txBox="1"/>
              <p:nvPr/>
            </p:nvSpPr>
            <p:spPr>
              <a:xfrm>
                <a:off x="3253193" y="3699633"/>
                <a:ext cx="998174" cy="58477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pt-PT" sz="16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pt-PT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</a:p>
              <a:p>
                <a:pPr algn="ctr"/>
                <a:r>
                  <a:rPr lang="pt-PT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1600" b="1" dirty="0" smtClean="0">
                    <a:solidFill>
                      <a:schemeClr val="accent6">
                        <a:lumMod val="75000"/>
                      </a:schemeClr>
                    </a:solidFill>
                    <a:cs typeface="Arial"/>
                  </a:rPr>
                  <a:t>σ</a:t>
                </a:r>
                <a:r>
                  <a:rPr lang="pt-PT" sz="1600" b="1" baseline="-25000" dirty="0" smtClean="0">
                    <a:solidFill>
                      <a:schemeClr val="accent6">
                        <a:lumMod val="75000"/>
                      </a:schemeClr>
                    </a:solidFill>
                    <a:cs typeface="Arial"/>
                  </a:rPr>
                  <a:t>dom</a:t>
                </a:r>
                <a:endParaRPr lang="pt-PT" sz="1600" b="1" baseline="-250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6" name="Grupo 145"/>
          <p:cNvGrpSpPr/>
          <p:nvPr/>
        </p:nvGrpSpPr>
        <p:grpSpPr>
          <a:xfrm>
            <a:off x="4768849" y="3260106"/>
            <a:ext cx="1106397" cy="707844"/>
            <a:chOff x="4806950" y="2463800"/>
            <a:chExt cx="1106397" cy="707844"/>
          </a:xfrm>
        </p:grpSpPr>
        <p:sp>
          <p:nvSpPr>
            <p:cNvPr id="147" name="Igual 146"/>
            <p:cNvSpPr/>
            <p:nvPr/>
          </p:nvSpPr>
          <p:spPr>
            <a:xfrm>
              <a:off x="4806950" y="2463800"/>
              <a:ext cx="711200" cy="406400"/>
            </a:xfrm>
            <a:prstGeom prst="mathEqual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5182206" y="26484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i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S</a:t>
              </a:r>
              <a:endParaRPr lang="pt-PT" sz="28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5742447" y="2164559"/>
            <a:ext cx="2439652" cy="3104634"/>
            <a:chOff x="5742447" y="2164559"/>
            <a:chExt cx="2439652" cy="3104634"/>
          </a:xfrm>
        </p:grpSpPr>
        <p:grpSp>
          <p:nvGrpSpPr>
            <p:cNvPr id="145" name="Grupo 144"/>
            <p:cNvGrpSpPr/>
            <p:nvPr/>
          </p:nvGrpSpPr>
          <p:grpSpPr>
            <a:xfrm>
              <a:off x="5742447" y="2164559"/>
              <a:ext cx="2439652" cy="3104634"/>
              <a:chOff x="5932452" y="2212061"/>
              <a:chExt cx="2439652" cy="3104634"/>
            </a:xfrm>
          </p:grpSpPr>
          <p:grpSp>
            <p:nvGrpSpPr>
              <p:cNvPr id="143" name="Grupo 142"/>
              <p:cNvGrpSpPr/>
              <p:nvPr/>
            </p:nvGrpSpPr>
            <p:grpSpPr>
              <a:xfrm>
                <a:off x="5932452" y="2212061"/>
                <a:ext cx="2439652" cy="2621197"/>
                <a:chOff x="5932452" y="2212061"/>
                <a:chExt cx="2439652" cy="2621197"/>
              </a:xfrm>
            </p:grpSpPr>
            <p:grpSp>
              <p:nvGrpSpPr>
                <p:cNvPr id="11" name="Grupo 103"/>
                <p:cNvGrpSpPr/>
                <p:nvPr/>
              </p:nvGrpSpPr>
              <p:grpSpPr>
                <a:xfrm>
                  <a:off x="5932452" y="2212061"/>
                  <a:ext cx="2439652" cy="2621197"/>
                  <a:chOff x="5082639" y="2470278"/>
                  <a:chExt cx="2439652" cy="2621197"/>
                </a:xfrm>
              </p:grpSpPr>
              <p:grpSp>
                <p:nvGrpSpPr>
                  <p:cNvPr id="12" name="Grupo 35"/>
                  <p:cNvGrpSpPr/>
                  <p:nvPr/>
                </p:nvGrpSpPr>
                <p:grpSpPr>
                  <a:xfrm>
                    <a:off x="5082639" y="2470278"/>
                    <a:ext cx="2280062" cy="2621197"/>
                    <a:chOff x="2459306" y="2420303"/>
                    <a:chExt cx="2280062" cy="2621197"/>
                  </a:xfrm>
                </p:grpSpPr>
                <p:sp>
                  <p:nvSpPr>
                    <p:cNvPr id="75" name="Rectângulo arredondado 74"/>
                    <p:cNvSpPr/>
                    <p:nvPr/>
                  </p:nvSpPr>
                  <p:spPr>
                    <a:xfrm>
                      <a:off x="2459306" y="2420303"/>
                      <a:ext cx="2280062" cy="2621197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14" name="Grupo 34"/>
                    <p:cNvGrpSpPr/>
                    <p:nvPr/>
                  </p:nvGrpSpPr>
                  <p:grpSpPr>
                    <a:xfrm>
                      <a:off x="2672715" y="2580799"/>
                      <a:ext cx="822961" cy="1495901"/>
                      <a:chOff x="2672715" y="2580799"/>
                      <a:chExt cx="822961" cy="1495901"/>
                    </a:xfrm>
                  </p:grpSpPr>
                  <p:sp>
                    <p:nvSpPr>
                      <p:cNvPr id="77" name="Rectângulo 76"/>
                      <p:cNvSpPr/>
                      <p:nvPr/>
                    </p:nvSpPr>
                    <p:spPr>
                      <a:xfrm>
                        <a:off x="2672716" y="2580799"/>
                        <a:ext cx="822960" cy="5029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8" name="Rectângulo 77"/>
                      <p:cNvSpPr/>
                      <p:nvPr/>
                    </p:nvSpPr>
                    <p:spPr>
                      <a:xfrm>
                        <a:off x="2672716" y="3073717"/>
                        <a:ext cx="822960" cy="5029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9" name="Rectângulo 78"/>
                      <p:cNvSpPr/>
                      <p:nvPr/>
                    </p:nvSpPr>
                    <p:spPr>
                      <a:xfrm>
                        <a:off x="2672715" y="3573780"/>
                        <a:ext cx="822960" cy="5029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5" name="Grupo 102"/>
                  <p:cNvGrpSpPr/>
                  <p:nvPr/>
                </p:nvGrpSpPr>
                <p:grpSpPr>
                  <a:xfrm>
                    <a:off x="5318908" y="2700098"/>
                    <a:ext cx="809625" cy="1262479"/>
                    <a:chOff x="5318908" y="2700098"/>
                    <a:chExt cx="809625" cy="1262479"/>
                  </a:xfrm>
                </p:grpSpPr>
                <p:sp>
                  <p:nvSpPr>
                    <p:cNvPr id="70" name="CaixaDeTexto 69"/>
                    <p:cNvSpPr txBox="1"/>
                    <p:nvPr/>
                  </p:nvSpPr>
                  <p:spPr>
                    <a:xfrm>
                      <a:off x="5337958" y="2700098"/>
                      <a:ext cx="7905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pt-PT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p: </a:t>
                      </a:r>
                      <a:r>
                        <a:rPr lang="pt-PT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1600" b="1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pt-PT" sz="1600" b="1" baseline="-25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1" name="CaixaDeTexto 70"/>
                    <p:cNvSpPr txBox="1"/>
                    <p:nvPr/>
                  </p:nvSpPr>
                  <p:spPr>
                    <a:xfrm>
                      <a:off x="5328433" y="3147773"/>
                      <a:ext cx="7905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pt-PT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q: </a:t>
                      </a:r>
                      <a:r>
                        <a:rPr lang="pt-PT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1600" b="1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pt-PT" sz="1600" b="1" baseline="-25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CaixaDeTexto 71"/>
                    <p:cNvSpPr txBox="1"/>
                    <p:nvPr/>
                  </p:nvSpPr>
                  <p:spPr>
                    <a:xfrm>
                      <a:off x="5318908" y="3624023"/>
                      <a:ext cx="7905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pt-PT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s: </a:t>
                      </a:r>
                      <a:r>
                        <a:rPr lang="pt-PT" sz="16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1600" b="1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pt-PT" sz="1600" b="1" baseline="-25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6" name="Grupo 99"/>
                  <p:cNvGrpSpPr/>
                  <p:nvPr/>
                </p:nvGrpSpPr>
                <p:grpSpPr>
                  <a:xfrm>
                    <a:off x="6262254" y="2640670"/>
                    <a:ext cx="1260037" cy="1495901"/>
                    <a:chOff x="6262254" y="2640670"/>
                    <a:chExt cx="1260037" cy="1495901"/>
                  </a:xfrm>
                </p:grpSpPr>
                <p:sp>
                  <p:nvSpPr>
                    <p:cNvPr id="85" name="Rectângulo 84"/>
                    <p:cNvSpPr/>
                    <p:nvPr/>
                  </p:nvSpPr>
                  <p:spPr>
                    <a:xfrm>
                      <a:off x="6327223" y="2640670"/>
                      <a:ext cx="921936" cy="50292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86" name="Rectângulo 85"/>
                    <p:cNvSpPr/>
                    <p:nvPr/>
                  </p:nvSpPr>
                  <p:spPr>
                    <a:xfrm>
                      <a:off x="6327223" y="3133588"/>
                      <a:ext cx="921936" cy="50292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87" name="Rectângulo 86"/>
                    <p:cNvSpPr/>
                    <p:nvPr/>
                  </p:nvSpPr>
                  <p:spPr>
                    <a:xfrm>
                      <a:off x="6327221" y="3633651"/>
                      <a:ext cx="910061" cy="50292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90" name="CaixaDeTexto 89"/>
                    <p:cNvSpPr txBox="1"/>
                    <p:nvPr/>
                  </p:nvSpPr>
                  <p:spPr>
                    <a:xfrm>
                      <a:off x="6262254" y="2721869"/>
                      <a:ext cx="126003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pt-PT" sz="1600" b="1" i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lev_p</a:t>
                      </a:r>
                      <a:r>
                        <a:rPr lang="pt-PT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l-GR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cs typeface="Arial"/>
                        </a:rPr>
                        <a:t>σ</a:t>
                      </a:r>
                      <a:r>
                        <a:rPr lang="pt-PT" sz="1600" b="1" baseline="-25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cs typeface="Arial"/>
                        </a:rPr>
                        <a:t>p</a:t>
                      </a:r>
                      <a:r>
                        <a:rPr lang="pt-PT" sz="1600" b="1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Arial"/>
                        </a:rPr>
                        <a:t> </a:t>
                      </a:r>
                      <a:endParaRPr lang="pt-PT" sz="1600" b="1" baseline="-25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1" name="CaixaDeTexto 90"/>
                    <p:cNvSpPr txBox="1"/>
                    <p:nvPr/>
                  </p:nvSpPr>
                  <p:spPr>
                    <a:xfrm>
                      <a:off x="6264603" y="3157669"/>
                      <a:ext cx="10795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pt-PT" sz="1600" b="1" i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lev_q</a:t>
                      </a:r>
                      <a:r>
                        <a:rPr lang="pt-PT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l-GR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cs typeface="Arial"/>
                        </a:rPr>
                        <a:t>σ</a:t>
                      </a:r>
                      <a:r>
                        <a:rPr lang="pt-PT" sz="1600" b="1" baseline="-25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cs typeface="Arial"/>
                        </a:rPr>
                        <a:t>q</a:t>
                      </a:r>
                      <a:endParaRPr lang="pt-PT" sz="1600" b="1" baseline="-25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140" name="Rectângulo 139"/>
                <p:cNvSpPr/>
                <p:nvPr/>
              </p:nvSpPr>
              <p:spPr>
                <a:xfrm>
                  <a:off x="6179508" y="4099828"/>
                  <a:ext cx="1729458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42" name="CaixaDeTexto 141"/>
                <p:cNvSpPr txBox="1"/>
                <p:nvPr/>
              </p:nvSpPr>
              <p:spPr>
                <a:xfrm>
                  <a:off x="6196057" y="4166154"/>
                  <a:ext cx="1724784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i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lev_dom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:r>
                    <a:rPr lang="el-GR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cs typeface="Arial"/>
                    </a:rPr>
                    <a:t>σ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cs typeface="Arial"/>
                    </a:rPr>
                    <a:t>dom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4" name="CaixaDeTexto 143"/>
              <p:cNvSpPr txBox="1"/>
              <p:nvPr/>
            </p:nvSpPr>
            <p:spPr>
              <a:xfrm>
                <a:off x="6856587" y="4855030"/>
                <a:ext cx="591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o’</a:t>
                </a:r>
                <a:endParaRPr lang="pt-PT" sz="24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" name="CaixaDeTexto 56"/>
            <p:cNvSpPr txBox="1"/>
            <p:nvPr/>
          </p:nvSpPr>
          <p:spPr>
            <a:xfrm>
              <a:off x="6958058" y="3419987"/>
              <a:ext cx="107955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i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lev_s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el-GR" sz="1600" b="1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σ</a:t>
              </a:r>
              <a:r>
                <a:rPr lang="pt-PT" sz="1600" b="1" baseline="-25000" dirty="0" smtClean="0">
                  <a:solidFill>
                    <a:schemeClr val="accent5">
                      <a:lumMod val="50000"/>
                    </a:schemeClr>
                  </a:solidFill>
                  <a:cs typeface="Arial"/>
                </a:rPr>
                <a:t>s</a:t>
              </a:r>
              <a:endParaRPr lang="pt-PT" sz="1600" b="1" baseline="-25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Instrumentation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Encode the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 the memory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495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54" name="Grupo 53"/>
          <p:cNvGrpSpPr/>
          <p:nvPr/>
        </p:nvGrpSpPr>
        <p:grpSpPr>
          <a:xfrm>
            <a:off x="973652" y="2870200"/>
            <a:ext cx="3469800" cy="1100160"/>
            <a:chOff x="960952" y="3062084"/>
            <a:chExt cx="3469800" cy="1100160"/>
          </a:xfrm>
        </p:grpSpPr>
        <p:grpSp>
          <p:nvGrpSpPr>
            <p:cNvPr id="52" name="Grupo 51"/>
            <p:cNvGrpSpPr/>
            <p:nvPr/>
          </p:nvGrpSpPr>
          <p:grpSpPr>
            <a:xfrm>
              <a:off x="960952" y="3062084"/>
              <a:ext cx="1261548" cy="1100160"/>
              <a:chOff x="960952" y="3062084"/>
              <a:chExt cx="1261548" cy="110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960952" y="3062084"/>
                <a:ext cx="1261548" cy="61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1226156" y="3639024"/>
                <a:ext cx="731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/>
                    <a:cs typeface="Arial"/>
                  </a:rPr>
                  <a:t>μ</a:t>
                </a:r>
                <a:endPara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3170752" y="3062085"/>
              <a:ext cx="1260000" cy="1100159"/>
              <a:chOff x="3170752" y="3062085"/>
              <a:chExt cx="1260000" cy="1100159"/>
            </a:xfrm>
          </p:grpSpPr>
          <p:sp>
            <p:nvSpPr>
              <p:cNvPr id="35" name="Rounded Rectangle 26"/>
              <p:cNvSpPr/>
              <p:nvPr/>
            </p:nvSpPr>
            <p:spPr>
              <a:xfrm>
                <a:off x="3170752" y="3062085"/>
                <a:ext cx="1260000" cy="61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3320159" y="3639024"/>
                <a:ext cx="985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Γ, </a:t>
                </a:r>
                <a:r>
                  <a:rPr lang="el-G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Σ</a:t>
                </a:r>
                <a:endParaRPr lang="pt-PT" sz="28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Mais 37"/>
            <p:cNvSpPr/>
            <p:nvPr/>
          </p:nvSpPr>
          <p:spPr>
            <a:xfrm>
              <a:off x="2442626" y="3073400"/>
              <a:ext cx="503774" cy="635000"/>
            </a:xfrm>
            <a:prstGeom prst="math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5977452" y="2870200"/>
            <a:ext cx="1800000" cy="1049359"/>
            <a:chOff x="5990152" y="2261985"/>
            <a:chExt cx="1800000" cy="1049359"/>
          </a:xfrm>
        </p:grpSpPr>
        <p:sp>
          <p:nvSpPr>
            <p:cNvPr id="55" name="Rounded Rectangle 26"/>
            <p:cNvSpPr/>
            <p:nvPr/>
          </p:nvSpPr>
          <p:spPr>
            <a:xfrm>
              <a:off x="5990152" y="2261985"/>
              <a:ext cx="1800000" cy="612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541106" y="27881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800" b="1" baseline="-25000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i</a:t>
              </a:r>
              <a:endParaRPr lang="pt-PT" sz="2800" b="1" baseline="-25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768850" y="3022600"/>
            <a:ext cx="1106397" cy="707844"/>
            <a:chOff x="4806950" y="2463800"/>
            <a:chExt cx="1106397" cy="707844"/>
          </a:xfrm>
        </p:grpSpPr>
        <p:sp>
          <p:nvSpPr>
            <p:cNvPr id="42" name="Igual 41"/>
            <p:cNvSpPr/>
            <p:nvPr/>
          </p:nvSpPr>
          <p:spPr>
            <a:xfrm>
              <a:off x="4806950" y="2463800"/>
              <a:ext cx="711200" cy="406400"/>
            </a:xfrm>
            <a:prstGeom prst="mathEqual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182206" y="26484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i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S</a:t>
              </a:r>
              <a:endParaRPr lang="pt-PT" sz="28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132867" y="5181400"/>
            <a:ext cx="3051318" cy="1100159"/>
            <a:chOff x="1291152" y="3062085"/>
            <a:chExt cx="3051318" cy="1100159"/>
          </a:xfrm>
        </p:grpSpPr>
        <p:grpSp>
          <p:nvGrpSpPr>
            <p:cNvPr id="62" name="Grupo 51"/>
            <p:cNvGrpSpPr/>
            <p:nvPr/>
          </p:nvGrpSpPr>
          <p:grpSpPr>
            <a:xfrm>
              <a:off x="1291152" y="3150984"/>
              <a:ext cx="1080000" cy="985860"/>
              <a:chOff x="1291152" y="3150984"/>
              <a:chExt cx="1080000" cy="985860"/>
            </a:xfrm>
          </p:grpSpPr>
          <p:sp>
            <p:nvSpPr>
              <p:cNvPr id="67" name="Rounded Rectangle 26"/>
              <p:cNvSpPr/>
              <p:nvPr/>
            </p:nvSpPr>
            <p:spPr>
              <a:xfrm>
                <a:off x="1291152" y="3150984"/>
                <a:ext cx="1080000" cy="61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1456415" y="3613624"/>
                <a:ext cx="731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/>
                    <a:cs typeface="Arial"/>
                  </a:rPr>
                  <a:t>μ</a:t>
                </a:r>
                <a:r>
                  <a:rPr lang="pt-PT" sz="28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/>
                    <a:cs typeface="Arial"/>
                  </a:rPr>
                  <a:t>'</a:t>
                </a:r>
                <a:endPara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3" name="Grupo 52"/>
            <p:cNvGrpSpPr/>
            <p:nvPr/>
          </p:nvGrpSpPr>
          <p:grpSpPr>
            <a:xfrm>
              <a:off x="3217629" y="3062085"/>
              <a:ext cx="1124841" cy="1100159"/>
              <a:chOff x="3217629" y="3062085"/>
              <a:chExt cx="1124841" cy="1100159"/>
            </a:xfrm>
          </p:grpSpPr>
          <p:sp>
            <p:nvSpPr>
              <p:cNvPr id="65" name="Rounded Rectangle 26"/>
              <p:cNvSpPr/>
              <p:nvPr/>
            </p:nvSpPr>
            <p:spPr>
              <a:xfrm>
                <a:off x="3244525" y="3062085"/>
                <a:ext cx="1080000" cy="61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3217629" y="3639024"/>
                <a:ext cx="112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Γ’, </a:t>
                </a:r>
                <a:r>
                  <a:rPr lang="el-G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Σ</a:t>
                </a:r>
                <a:r>
                  <a:rPr lang="pt-PT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’</a:t>
                </a:r>
                <a:endParaRPr lang="pt-PT" sz="28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Mais 63"/>
            <p:cNvSpPr/>
            <p:nvPr/>
          </p:nvSpPr>
          <p:spPr>
            <a:xfrm>
              <a:off x="2595026" y="3073400"/>
              <a:ext cx="503774" cy="635000"/>
            </a:xfrm>
            <a:prstGeom prst="mathPlu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6015552" y="5181400"/>
            <a:ext cx="1540948" cy="1049359"/>
            <a:chOff x="5990152" y="2261985"/>
            <a:chExt cx="1540948" cy="1049359"/>
          </a:xfrm>
        </p:grpSpPr>
        <p:sp>
          <p:nvSpPr>
            <p:cNvPr id="71" name="Rounded Rectangle 26"/>
            <p:cNvSpPr/>
            <p:nvPr/>
          </p:nvSpPr>
          <p:spPr>
            <a:xfrm>
              <a:off x="5990152" y="2261985"/>
              <a:ext cx="1540948" cy="62091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395056" y="27881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μ</a:t>
              </a:r>
              <a:r>
                <a:rPr lang="pt-PT" sz="2800" b="1" baseline="-25000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i</a:t>
              </a:r>
              <a:r>
                <a:rPr lang="pt-PT" sz="2800" b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'</a:t>
              </a:r>
              <a:endParaRPr lang="pt-PT" sz="2800" b="1" baseline="-25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774700" y="3962400"/>
            <a:ext cx="2144176" cy="1263829"/>
            <a:chOff x="774700" y="3962400"/>
            <a:chExt cx="2144176" cy="1263829"/>
          </a:xfrm>
        </p:grpSpPr>
        <p:sp>
          <p:nvSpPr>
            <p:cNvPr id="60" name="Seta para baixo 59"/>
            <p:cNvSpPr/>
            <p:nvPr/>
          </p:nvSpPr>
          <p:spPr>
            <a:xfrm>
              <a:off x="2474376" y="3962400"/>
              <a:ext cx="444500" cy="10541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774700" y="4025900"/>
              <a:ext cx="1892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Monitored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Execution</a:t>
              </a:r>
              <a:endPara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P</a:t>
              </a:r>
              <a:endParaRPr lang="pt-PT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775200" y="4000500"/>
            <a:ext cx="2245776" cy="1054100"/>
            <a:chOff x="4775200" y="4000500"/>
            <a:chExt cx="2245776" cy="1054100"/>
          </a:xfrm>
        </p:grpSpPr>
        <p:sp>
          <p:nvSpPr>
            <p:cNvPr id="69" name="Seta para baixo 68"/>
            <p:cNvSpPr/>
            <p:nvPr/>
          </p:nvSpPr>
          <p:spPr>
            <a:xfrm>
              <a:off x="6576476" y="4000500"/>
              <a:ext cx="444500" cy="10541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775200" y="4038600"/>
              <a:ext cx="1892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Execution</a:t>
              </a:r>
              <a:endPara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PT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P’</a:t>
              </a:r>
              <a:endParaRPr lang="pt-PT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4768850" y="5384800"/>
            <a:ext cx="1106397" cy="707844"/>
            <a:chOff x="4806950" y="2463800"/>
            <a:chExt cx="1106397" cy="707844"/>
          </a:xfrm>
        </p:grpSpPr>
        <p:sp>
          <p:nvSpPr>
            <p:cNvPr id="78" name="Igual 77"/>
            <p:cNvSpPr/>
            <p:nvPr/>
          </p:nvSpPr>
          <p:spPr>
            <a:xfrm>
              <a:off x="4806950" y="2463800"/>
              <a:ext cx="711200" cy="406400"/>
            </a:xfrm>
            <a:prstGeom prst="mathEqual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5182206" y="2648424"/>
              <a:ext cx="73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 i="1" dirty="0" smtClean="0">
                  <a:solidFill>
                    <a:schemeClr val="accent3">
                      <a:lumMod val="50000"/>
                    </a:schemeClr>
                  </a:solidFill>
                  <a:latin typeface="Arial"/>
                  <a:cs typeface="Arial"/>
                </a:rPr>
                <a:t>S</a:t>
              </a:r>
              <a:endParaRPr lang="pt-PT" sz="28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46"/>
          <p:cNvGrpSpPr/>
          <p:nvPr/>
        </p:nvGrpSpPr>
        <p:grpSpPr>
          <a:xfrm>
            <a:off x="1358375" y="20406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1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Comp(P) = P’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Compiler Specification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6038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(e) = &lt;e’, x, l&gt;</a:t>
            </a:r>
            <a:endParaRPr lang="pt-PT" sz="2400" b="1" baseline="-25000" dirty="0" smtClean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022512" y="2709346"/>
            <a:ext cx="7205108" cy="884336"/>
            <a:chOff x="4914900" y="2590801"/>
            <a:chExt cx="7205108" cy="884336"/>
          </a:xfrm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853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80" y="2644140"/>
              <a:ext cx="5915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e’ simulates the execution of e in the monitored semantics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1034388" y="3713691"/>
            <a:ext cx="7205108" cy="884336"/>
            <a:chOff x="4914900" y="2590801"/>
            <a:chExt cx="7205108" cy="884336"/>
          </a:xfrm>
        </p:grpSpPr>
        <p:sp>
          <p:nvSpPr>
            <p:cNvPr id="41" name="Rounded Rectangle 58"/>
            <p:cNvSpPr/>
            <p:nvPr/>
          </p:nvSpPr>
          <p:spPr>
            <a:xfrm>
              <a:off x="5455920" y="2590801"/>
              <a:ext cx="6664088" cy="8583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3"/>
            <p:cNvSpPr txBox="1"/>
            <p:nvPr/>
          </p:nvSpPr>
          <p:spPr>
            <a:xfrm>
              <a:off x="5478780" y="2644140"/>
              <a:ext cx="5915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bookkeeps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the value to which e evaluates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1046263" y="4765536"/>
            <a:ext cx="7342992" cy="637737"/>
            <a:chOff x="4914900" y="2590801"/>
            <a:chExt cx="7342992" cy="637737"/>
          </a:xfrm>
        </p:grpSpPr>
        <p:sp>
          <p:nvSpPr>
            <p:cNvPr id="46" name="Rounded Rectangle 58"/>
            <p:cNvSpPr/>
            <p:nvPr/>
          </p:nvSpPr>
          <p:spPr>
            <a:xfrm>
              <a:off x="5455920" y="2590801"/>
              <a:ext cx="6664088" cy="6377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63"/>
            <p:cNvSpPr txBox="1"/>
            <p:nvPr/>
          </p:nvSpPr>
          <p:spPr>
            <a:xfrm>
              <a:off x="5478779" y="2644140"/>
              <a:ext cx="677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bookkeeps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the level of 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5" y="256722"/>
            <a:ext cx="758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Security Vulnerabilities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81121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60295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1030175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136"/>
          <p:cNvGrpSpPr/>
          <p:nvPr/>
        </p:nvGrpSpPr>
        <p:grpSpPr>
          <a:xfrm>
            <a:off x="5868000" y="1728000"/>
            <a:ext cx="1975756" cy="1317880"/>
            <a:chOff x="4171950" y="2111121"/>
            <a:chExt cx="1952512" cy="1317880"/>
          </a:xfrm>
        </p:grpSpPr>
        <p:sp>
          <p:nvSpPr>
            <p:cNvPr id="138" name="Rounded Rectangle 137"/>
            <p:cNvSpPr/>
            <p:nvPr/>
          </p:nvSpPr>
          <p:spPr>
            <a:xfrm>
              <a:off x="4182364" y="2111121"/>
              <a:ext cx="1859208" cy="13178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4171950" y="2212521"/>
              <a:ext cx="195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256000" y="3420000"/>
            <a:ext cx="1310640" cy="1152962"/>
            <a:chOff x="5989320" y="2527498"/>
            <a:chExt cx="1310640" cy="1152962"/>
          </a:xfrm>
        </p:grpSpPr>
        <p:sp>
          <p:nvSpPr>
            <p:cNvPr id="142" name="Rounded Rectangle 141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989320" y="3253740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46"/>
          <p:cNvGrpSpPr/>
          <p:nvPr/>
        </p:nvGrpSpPr>
        <p:grpSpPr>
          <a:xfrm>
            <a:off x="7142400" y="3420000"/>
            <a:ext cx="1356360" cy="1152962"/>
            <a:chOff x="6987540" y="3429000"/>
            <a:chExt cx="1356360" cy="1152962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381060" y="3630931"/>
              <a:ext cx="540000" cy="540000"/>
            </a:xfrm>
            <a:prstGeom prst="rect">
              <a:avLst/>
            </a:prstGeom>
          </p:spPr>
        </p:pic>
        <p:grpSp>
          <p:nvGrpSpPr>
            <p:cNvPr id="14" name="Group 136"/>
            <p:cNvGrpSpPr/>
            <p:nvPr/>
          </p:nvGrpSpPr>
          <p:grpSpPr>
            <a:xfrm>
              <a:off x="6987540" y="3429000"/>
              <a:ext cx="1356360" cy="1152962"/>
              <a:chOff x="5989320" y="2527498"/>
              <a:chExt cx="1356360" cy="115296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89320" y="3253740"/>
                <a:ext cx="1356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B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8"/>
          <p:cNvGrpSpPr/>
          <p:nvPr/>
        </p:nvGrpSpPr>
        <p:grpSpPr>
          <a:xfrm>
            <a:off x="6199200" y="4876800"/>
            <a:ext cx="1371600" cy="1152962"/>
            <a:chOff x="5989320" y="2527498"/>
            <a:chExt cx="1371600" cy="1152962"/>
          </a:xfrm>
        </p:grpSpPr>
        <p:sp>
          <p:nvSpPr>
            <p:cNvPr id="153" name="Rounded Rectangle 152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89320" y="325374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C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6" name="Picture 85" descr="bonecos.jpg"/>
          <p:cNvPicPr>
            <a:picLocks noChangeAspect="1"/>
          </p:cNvPicPr>
          <p:nvPr/>
        </p:nvPicPr>
        <p:blipFill>
          <a:blip r:embed="rId3" cstate="print"/>
          <a:srcRect l="16607" t="60072" r="66607" b="20643"/>
          <a:stretch>
            <a:fillRect/>
          </a:stretch>
        </p:blipFill>
        <p:spPr>
          <a:xfrm>
            <a:off x="5635082" y="3612424"/>
            <a:ext cx="563999" cy="540000"/>
          </a:xfrm>
          <a:prstGeom prst="rect">
            <a:avLst/>
          </a:prstGeom>
        </p:spPr>
      </p:pic>
      <p:pic>
        <p:nvPicPr>
          <p:cNvPr id="97" name="Picture 96" descr="bonecos.jpg"/>
          <p:cNvPicPr>
            <a:picLocks noChangeAspect="1"/>
          </p:cNvPicPr>
          <p:nvPr/>
        </p:nvPicPr>
        <p:blipFill>
          <a:blip r:embed="rId3" cstate="print"/>
          <a:srcRect l="50000" t="80000" r="33393" b="286"/>
          <a:stretch>
            <a:fillRect/>
          </a:stretch>
        </p:blipFill>
        <p:spPr>
          <a:xfrm>
            <a:off x="6605451" y="5090160"/>
            <a:ext cx="545873" cy="540000"/>
          </a:xfrm>
          <a:prstGeom prst="rect">
            <a:avLst/>
          </a:prstGeom>
        </p:spPr>
      </p:pic>
      <p:pic>
        <p:nvPicPr>
          <p:cNvPr id="137" name="Picture 136" descr="card.jpg"/>
          <p:cNvPicPr>
            <a:picLocks noChangeAspect="1"/>
          </p:cNvPicPr>
          <p:nvPr/>
        </p:nvPicPr>
        <p:blipFill>
          <a:blip r:embed="rId4" cstate="print"/>
          <a:srcRect l="7547" t="9896" r="4826" b="3312"/>
          <a:stretch>
            <a:fillRect/>
          </a:stretch>
        </p:blipFill>
        <p:spPr>
          <a:xfrm>
            <a:off x="2806337" y="4569823"/>
            <a:ext cx="682262" cy="432000"/>
          </a:xfrm>
          <a:prstGeom prst="rect">
            <a:avLst/>
          </a:prstGeom>
        </p:spPr>
      </p:pic>
      <p:cxnSp>
        <p:nvCxnSpPr>
          <p:cNvPr id="145" name="Curved Connector 144"/>
          <p:cNvCxnSpPr>
            <a:stCxn id="137" idx="3"/>
            <a:endCxn id="97" idx="1"/>
          </p:cNvCxnSpPr>
          <p:nvPr/>
        </p:nvCxnSpPr>
        <p:spPr>
          <a:xfrm>
            <a:off x="3488599" y="4785823"/>
            <a:ext cx="3116852" cy="574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592800" y="5462820"/>
            <a:ext cx="2217420" cy="5107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Confidentiality</a:t>
            </a:r>
            <a:endParaRPr lang="en-US" sz="2400" b="1" dirty="0"/>
          </a:p>
        </p:txBody>
      </p:sp>
      <p:grpSp>
        <p:nvGrpSpPr>
          <p:cNvPr id="152" name="Grupo 151"/>
          <p:cNvGrpSpPr/>
          <p:nvPr/>
        </p:nvGrpSpPr>
        <p:grpSpPr>
          <a:xfrm>
            <a:off x="3593465" y="3047280"/>
            <a:ext cx="2217420" cy="1254048"/>
            <a:chOff x="3593465" y="3047280"/>
            <a:chExt cx="2217420" cy="1254048"/>
          </a:xfrm>
        </p:grpSpPr>
        <p:pic>
          <p:nvPicPr>
            <p:cNvPr id="78" name="Picture 77" descr="bom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1268" y="3869328"/>
              <a:ext cx="432000" cy="43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03" name="Curved Connector 102"/>
            <p:cNvCxnSpPr>
              <a:stCxn id="86" idx="1"/>
              <a:endCxn id="78" idx="3"/>
            </p:cNvCxnSpPr>
            <p:nvPr/>
          </p:nvCxnSpPr>
          <p:spPr>
            <a:xfrm rot="10800000" flipV="1">
              <a:off x="4413268" y="3882424"/>
              <a:ext cx="1221814" cy="202904"/>
            </a:xfrm>
            <a:prstGeom prst="curvedConnector3">
              <a:avLst>
                <a:gd name="adj1" fmla="val 6060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593465" y="3047280"/>
              <a:ext cx="2217420" cy="5107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Integrity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4" name="Group 168"/>
          <p:cNvGrpSpPr/>
          <p:nvPr/>
        </p:nvGrpSpPr>
        <p:grpSpPr>
          <a:xfrm>
            <a:off x="5873991" y="3003618"/>
            <a:ext cx="1905000" cy="1101090"/>
            <a:chOff x="5875020" y="2964180"/>
            <a:chExt cx="1905000" cy="1101090"/>
          </a:xfrm>
        </p:grpSpPr>
        <p:grpSp>
          <p:nvGrpSpPr>
            <p:cNvPr id="108" name="Group 163"/>
            <p:cNvGrpSpPr/>
            <p:nvPr/>
          </p:nvGrpSpPr>
          <p:grpSpPr>
            <a:xfrm>
              <a:off x="5875020" y="2964180"/>
              <a:ext cx="1814195" cy="1101090"/>
              <a:chOff x="2887980" y="1424417"/>
              <a:chExt cx="1814195" cy="1097803"/>
            </a:xfrm>
            <a:solidFill>
              <a:schemeClr val="accent3">
                <a:lumMod val="20000"/>
                <a:lumOff val="80000"/>
                <a:alpha val="85000"/>
              </a:schemeClr>
            </a:solidFill>
          </p:grpSpPr>
          <p:sp>
            <p:nvSpPr>
              <p:cNvPr id="136" name="Oval Callout 164"/>
              <p:cNvSpPr/>
              <p:nvPr/>
            </p:nvSpPr>
            <p:spPr>
              <a:xfrm>
                <a:off x="2887980" y="1424417"/>
                <a:ext cx="1814195" cy="1097803"/>
              </a:xfrm>
              <a:prstGeom prst="wedgeEllipseCallout">
                <a:avLst>
                  <a:gd name="adj1" fmla="val -47295"/>
                  <a:gd name="adj2" fmla="val 61898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Callout 165"/>
              <p:cNvSpPr/>
              <p:nvPr/>
            </p:nvSpPr>
            <p:spPr>
              <a:xfrm>
                <a:off x="2887980" y="1447209"/>
                <a:ext cx="1814195" cy="1067391"/>
              </a:xfrm>
              <a:prstGeom prst="wedgeEllipseCallout">
                <a:avLst>
                  <a:gd name="adj1" fmla="val 1412"/>
                  <a:gd name="adj2" fmla="val 124995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Callout 166"/>
              <p:cNvSpPr/>
              <p:nvPr/>
            </p:nvSpPr>
            <p:spPr>
              <a:xfrm>
                <a:off x="2887980" y="1459230"/>
                <a:ext cx="1814195" cy="1062990"/>
              </a:xfrm>
              <a:prstGeom prst="wedgeEllipseCallout">
                <a:avLst>
                  <a:gd name="adj1" fmla="val 44690"/>
                  <a:gd name="adj2" fmla="val 65512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67"/>
            <p:cNvSpPr txBox="1"/>
            <p:nvPr/>
          </p:nvSpPr>
          <p:spPr>
            <a:xfrm>
              <a:off x="5943600" y="3244334"/>
              <a:ext cx="183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External Code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7" name="TextBox 156"/>
          <p:cNvSpPr txBox="1"/>
          <p:nvPr/>
        </p:nvSpPr>
        <p:spPr>
          <a:xfrm>
            <a:off x="2816225" y="1134409"/>
            <a:ext cx="3771899" cy="1298377"/>
          </a:xfrm>
          <a:prstGeom prst="wedgeEllipseCallout">
            <a:avLst>
              <a:gd name="adj1" fmla="val 23354"/>
              <a:gd name="adj2" fmla="val 6066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 script that combines the external content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8" name="Group 29"/>
          <p:cNvGrpSpPr/>
          <p:nvPr/>
        </p:nvGrpSpPr>
        <p:grpSpPr>
          <a:xfrm>
            <a:off x="1393371" y="3375206"/>
            <a:ext cx="6504578" cy="703308"/>
            <a:chOff x="955402" y="2766060"/>
            <a:chExt cx="6504578" cy="173337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9" name="Rounded Rectangle 30"/>
            <p:cNvSpPr/>
            <p:nvPr/>
          </p:nvSpPr>
          <p:spPr>
            <a:xfrm>
              <a:off x="955402" y="2766060"/>
              <a:ext cx="6504578" cy="1733379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31"/>
            <p:cNvSpPr txBox="1"/>
            <p:nvPr/>
          </p:nvSpPr>
          <p:spPr>
            <a:xfrm>
              <a:off x="1123404" y="2906821"/>
              <a:ext cx="6319158" cy="128953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28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Solution</a:t>
              </a:r>
              <a:r>
                <a:rPr lang="pt-PT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pt-PT" sz="2800" b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Information</a:t>
              </a:r>
              <a:r>
                <a:rPr lang="pt-PT" sz="2800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800" b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Flow</a:t>
              </a:r>
              <a:r>
                <a:rPr lang="pt-PT" sz="2800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800" b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Control</a:t>
              </a:r>
              <a:endParaRPr lang="en-US" sz="2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Compiler Specification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Assignment: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03598" y="3313877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= &lt;e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’,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baseline="-25000" dirty="0" smtClean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Compile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SubExpressions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03598" y="3970978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= &lt;e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’,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403598" y="4628079"/>
            <a:ext cx="68199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= &lt;e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’,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Compiler Specification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Assignment: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= &lt;e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’,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&gt;  i = 0,1,2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0399" y="3352966"/>
            <a:ext cx="7307943" cy="25538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Constraint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(x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az-Cyrl-AZ" sz="2400" b="1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Arial"/>
              </a:rPr>
              <a:t>Є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Arial"/>
              </a:rPr>
              <a:t> dom(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)) {</a:t>
            </a: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check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˅ pc ≤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[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shadow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)]) </a:t>
            </a: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}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else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{</a:t>
            </a: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check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˅ pc ≤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[“</a:t>
            </a:r>
            <a:r>
              <a:rPr lang="pt-PT" sz="2400" b="1" i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lev_dom</a:t>
            </a:r>
            <a:r>
              <a:rPr lang="pt-PT" sz="2400" b="1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])</a:t>
            </a: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Compiler Specification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6800" y="14724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205975" y="1888299"/>
            <a:ext cx="5897419" cy="529251"/>
            <a:chOff x="5455920" y="2590801"/>
            <a:chExt cx="6664088" cy="5292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3568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Property Assignment: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[e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1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] = e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/>
                  <a:cs typeface="Arial"/>
                </a:rPr>
                <a:t>2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60400" y="2654301"/>
            <a:ext cx="604520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 = &lt;e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’,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</a:rPr>
              <a:t>&gt;  i = 0,1,2</a:t>
            </a:r>
            <a:endParaRPr lang="pt-PT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0399" y="3352966"/>
            <a:ext cx="7307943" cy="2145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Comp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[e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] = 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=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’;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’;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’</a:t>
            </a:r>
            <a:endParaRPr lang="pt-PT" sz="2400" b="1" baseline="-25000" dirty="0" smtClean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Constraint</a:t>
            </a:r>
            <a:endParaRPr lang="pt-PT" sz="2400" b="1" dirty="0" smtClean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[x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] = 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  <a:p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0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[</a:t>
            </a:r>
            <a:r>
              <a:rPr lang="pt-PT" sz="2400" b="1" dirty="0" err="1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shadow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(x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)] =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0</a:t>
            </a:r>
            <a:r>
              <a:rPr lang="el-GR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1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˅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l</a:t>
            </a:r>
            <a:r>
              <a:rPr lang="pt-PT" sz="2400" b="1" baseline="-250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Conclusions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580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Summary: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034388" y="2638093"/>
            <a:ext cx="7205108" cy="948255"/>
            <a:chOff x="4914900" y="2590800"/>
            <a:chExt cx="7205108" cy="948255"/>
          </a:xfrm>
        </p:grpSpPr>
        <p:sp>
          <p:nvSpPr>
            <p:cNvPr id="36" name="Rounded Rectangle 58"/>
            <p:cNvSpPr/>
            <p:nvPr/>
          </p:nvSpPr>
          <p:spPr>
            <a:xfrm>
              <a:off x="5455920" y="2590800"/>
              <a:ext cx="6664088" cy="9482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79" y="2644140"/>
              <a:ext cx="6476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 information flow monitor for a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core of JavaScript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1058139" y="3849542"/>
            <a:ext cx="7205108" cy="884336"/>
            <a:chOff x="4914900" y="2590801"/>
            <a:chExt cx="7205108" cy="884336"/>
          </a:xfrm>
        </p:grpSpPr>
        <p:sp>
          <p:nvSpPr>
            <p:cNvPr id="41" name="Rounded Rectangle 58"/>
            <p:cNvSpPr/>
            <p:nvPr/>
          </p:nvSpPr>
          <p:spPr>
            <a:xfrm>
              <a:off x="5455920" y="2590801"/>
              <a:ext cx="6664088" cy="8820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3"/>
            <p:cNvSpPr txBox="1"/>
            <p:nvPr/>
          </p:nvSpPr>
          <p:spPr>
            <a:xfrm>
              <a:off x="5478780" y="2644140"/>
              <a:ext cx="6595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 program transformation that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inlines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the monitor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1058139" y="4997072"/>
            <a:ext cx="7205108" cy="529251"/>
            <a:chOff x="4914900" y="2590801"/>
            <a:chExt cx="7205108" cy="529251"/>
          </a:xfrm>
        </p:grpSpPr>
        <p:sp>
          <p:nvSpPr>
            <p:cNvPr id="24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63"/>
            <p:cNvSpPr txBox="1"/>
            <p:nvPr/>
          </p:nvSpPr>
          <p:spPr>
            <a:xfrm>
              <a:off x="5478779" y="2644140"/>
              <a:ext cx="6543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 prototype implementation</a:t>
              </a:r>
              <a:endPara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80612"/>
            <a:ext cx="9144000" cy="21078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690" y="4406488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Thank you!</a:t>
            </a:r>
            <a:endParaRPr lang="en-US" sz="4400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Security Leaks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370119" y="1678239"/>
            <a:ext cx="4227616" cy="614585"/>
            <a:chOff x="4952208" y="2590800"/>
            <a:chExt cx="4474170" cy="614585"/>
          </a:xfrm>
        </p:grpSpPr>
        <p:sp>
          <p:nvSpPr>
            <p:cNvPr id="66" name="Rounded Rectangle 58"/>
            <p:cNvSpPr/>
            <p:nvPr/>
          </p:nvSpPr>
          <p:spPr>
            <a:xfrm>
              <a:off x="4952208" y="2590800"/>
              <a:ext cx="4474170" cy="6145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3"/>
            <p:cNvSpPr txBox="1"/>
            <p:nvPr/>
          </p:nvSpPr>
          <p:spPr>
            <a:xfrm>
              <a:off x="5035336" y="2644140"/>
              <a:ext cx="4286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 Leaks due to: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4566845" y="2522432"/>
            <a:ext cx="4122420" cy="529251"/>
            <a:chOff x="4914900" y="2590801"/>
            <a:chExt cx="4122420" cy="529251"/>
          </a:xfrm>
        </p:grpSpPr>
        <p:sp>
          <p:nvSpPr>
            <p:cNvPr id="71" name="Rounded Rectangle 58"/>
            <p:cNvSpPr/>
            <p:nvPr/>
          </p:nvSpPr>
          <p:spPr>
            <a:xfrm>
              <a:off x="5455920" y="2590801"/>
              <a:ext cx="3322320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Extensible Objects</a:t>
              </a:r>
            </a:p>
          </p:txBody>
        </p:sp>
      </p:grpSp>
      <p:sp>
        <p:nvSpPr>
          <p:cNvPr id="65" name="TextBox 25"/>
          <p:cNvSpPr txBox="1"/>
          <p:nvPr/>
        </p:nvSpPr>
        <p:spPr>
          <a:xfrm>
            <a:off x="696036" y="3152634"/>
            <a:ext cx="7574507" cy="29625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address_table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{}; 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 </a:t>
            </a:r>
          </a:p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register_addr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function(name,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if (!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address_table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[name]) {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address_table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[name] =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}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register_add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(“Jose Santos”,  “jose.santos@inria.fr”); 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62748" y="2050157"/>
            <a:ext cx="3440902" cy="91940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POLICY: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Addresses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SECRET (H)</a:t>
            </a:r>
            <a:endParaRPr lang="pt-PT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69020" y="5019642"/>
            <a:ext cx="6747986" cy="91940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address_table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[“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Jose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Santos”]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leaks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</a:t>
            </a:r>
            <a:endParaRPr lang="pt-PT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Security Leaks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379946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370119" y="1678239"/>
            <a:ext cx="4227616" cy="884337"/>
            <a:chOff x="4952208" y="2590800"/>
            <a:chExt cx="4474170" cy="884337"/>
          </a:xfrm>
        </p:grpSpPr>
        <p:sp>
          <p:nvSpPr>
            <p:cNvPr id="66" name="Rounded Rectangle 58"/>
            <p:cNvSpPr/>
            <p:nvPr/>
          </p:nvSpPr>
          <p:spPr>
            <a:xfrm>
              <a:off x="4952208" y="2590800"/>
              <a:ext cx="4474170" cy="8841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3"/>
            <p:cNvSpPr txBox="1"/>
            <p:nvPr/>
          </p:nvSpPr>
          <p:spPr>
            <a:xfrm>
              <a:off x="5035336" y="2644140"/>
              <a:ext cx="4286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Defining Features of JavaScript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4580493" y="2809035"/>
            <a:ext cx="4122420" cy="529251"/>
            <a:chOff x="4914900" y="2590801"/>
            <a:chExt cx="4122420" cy="529251"/>
          </a:xfrm>
        </p:grpSpPr>
        <p:sp>
          <p:nvSpPr>
            <p:cNvPr id="71" name="Rounded Rectangle 58"/>
            <p:cNvSpPr/>
            <p:nvPr/>
          </p:nvSpPr>
          <p:spPr>
            <a:xfrm>
              <a:off x="5455920" y="2590801"/>
              <a:ext cx="3322320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Extensible Objects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80493" y="3697704"/>
            <a:ext cx="4122420" cy="510539"/>
            <a:chOff x="4914900" y="2590801"/>
            <a:chExt cx="4122420" cy="510539"/>
          </a:xfrm>
        </p:grpSpPr>
        <p:sp>
          <p:nvSpPr>
            <p:cNvPr id="76" name="Rounded Rectangle 58"/>
            <p:cNvSpPr/>
            <p:nvPr/>
          </p:nvSpPr>
          <p:spPr>
            <a:xfrm>
              <a:off x="5455920" y="2590801"/>
              <a:ext cx="3322320" cy="49692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Prototypical Inheritance</a:t>
              </a:r>
            </a:p>
          </p:txBody>
        </p:sp>
      </p:grpSp>
      <p:sp>
        <p:nvSpPr>
          <p:cNvPr id="36" name="TextBox 25"/>
          <p:cNvSpPr txBox="1"/>
          <p:nvPr/>
        </p:nvSpPr>
        <p:spPr>
          <a:xfrm>
            <a:off x="736803" y="2931996"/>
            <a:ext cx="3646511" cy="2281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 = {};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o1.p =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o2 = {};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o2.__proto__ = o1;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o2.p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56261" y="4947979"/>
            <a:ext cx="3875466" cy="91940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o2.p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leaks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</a:t>
            </a:r>
            <a:endParaRPr lang="pt-PT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Security Leaks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370119" y="1678239"/>
            <a:ext cx="4227616" cy="884337"/>
            <a:chOff x="4952208" y="2590800"/>
            <a:chExt cx="4474170" cy="884337"/>
          </a:xfrm>
        </p:grpSpPr>
        <p:sp>
          <p:nvSpPr>
            <p:cNvPr id="66" name="Rounded Rectangle 58"/>
            <p:cNvSpPr/>
            <p:nvPr/>
          </p:nvSpPr>
          <p:spPr>
            <a:xfrm>
              <a:off x="4952208" y="2590800"/>
              <a:ext cx="4474170" cy="8841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3"/>
            <p:cNvSpPr txBox="1"/>
            <p:nvPr/>
          </p:nvSpPr>
          <p:spPr>
            <a:xfrm>
              <a:off x="5035336" y="2644140"/>
              <a:ext cx="4286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Defining Features of JavaScript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4580493" y="2809035"/>
            <a:ext cx="4122420" cy="529251"/>
            <a:chOff x="4914900" y="2590801"/>
            <a:chExt cx="4122420" cy="529251"/>
          </a:xfrm>
        </p:grpSpPr>
        <p:sp>
          <p:nvSpPr>
            <p:cNvPr id="71" name="Rounded Rectangle 58"/>
            <p:cNvSpPr/>
            <p:nvPr/>
          </p:nvSpPr>
          <p:spPr>
            <a:xfrm>
              <a:off x="5455920" y="2590801"/>
              <a:ext cx="3322320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Extensible Objects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80493" y="3697704"/>
            <a:ext cx="4122420" cy="510539"/>
            <a:chOff x="4914900" y="2590801"/>
            <a:chExt cx="4122420" cy="510539"/>
          </a:xfrm>
        </p:grpSpPr>
        <p:sp>
          <p:nvSpPr>
            <p:cNvPr id="76" name="Rounded Rectangle 58"/>
            <p:cNvSpPr/>
            <p:nvPr/>
          </p:nvSpPr>
          <p:spPr>
            <a:xfrm>
              <a:off x="5455920" y="2590801"/>
              <a:ext cx="3322320" cy="49692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Prototypical Inheritance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4580493" y="4507865"/>
            <a:ext cx="4122420" cy="731792"/>
            <a:chOff x="4914900" y="2590801"/>
            <a:chExt cx="4122420" cy="731792"/>
          </a:xfrm>
        </p:grpSpPr>
        <p:sp>
          <p:nvSpPr>
            <p:cNvPr id="81" name="Rounded Rectangle 58"/>
            <p:cNvSpPr/>
            <p:nvPr/>
          </p:nvSpPr>
          <p:spPr>
            <a:xfrm>
              <a:off x="5455920" y="2590801"/>
              <a:ext cx="3322320" cy="7317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Constructs for Checking the Existence of Properties</a:t>
              </a:r>
            </a:p>
          </p:txBody>
        </p:sp>
      </p:grpSp>
      <p:sp>
        <p:nvSpPr>
          <p:cNvPr id="34" name="TextBox 25"/>
          <p:cNvSpPr txBox="1"/>
          <p:nvPr/>
        </p:nvSpPr>
        <p:spPr>
          <a:xfrm>
            <a:off x="736803" y="2931996"/>
            <a:ext cx="3646511" cy="2145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 = {};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 (h()) {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o1.p = 1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o1.p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82999" y="4806175"/>
            <a:ext cx="3533605" cy="91940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o1.p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leaks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</a:t>
            </a:r>
            <a:endParaRPr lang="pt-PT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Security Leaks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4370119" y="1678239"/>
            <a:ext cx="4227616" cy="884337"/>
            <a:chOff x="4952208" y="2590800"/>
            <a:chExt cx="4474170" cy="884337"/>
          </a:xfrm>
        </p:grpSpPr>
        <p:sp>
          <p:nvSpPr>
            <p:cNvPr id="66" name="Rounded Rectangle 58"/>
            <p:cNvSpPr/>
            <p:nvPr/>
          </p:nvSpPr>
          <p:spPr>
            <a:xfrm>
              <a:off x="4952208" y="2590800"/>
              <a:ext cx="4474170" cy="8841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3"/>
            <p:cNvSpPr txBox="1"/>
            <p:nvPr/>
          </p:nvSpPr>
          <p:spPr>
            <a:xfrm>
              <a:off x="5035336" y="2644140"/>
              <a:ext cx="4286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Defining Features of JavaScript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4580493" y="2809035"/>
            <a:ext cx="4122420" cy="529251"/>
            <a:chOff x="4914900" y="2590801"/>
            <a:chExt cx="4122420" cy="529251"/>
          </a:xfrm>
        </p:grpSpPr>
        <p:sp>
          <p:nvSpPr>
            <p:cNvPr id="71" name="Rounded Rectangle 58"/>
            <p:cNvSpPr/>
            <p:nvPr/>
          </p:nvSpPr>
          <p:spPr>
            <a:xfrm>
              <a:off x="5455920" y="2590801"/>
              <a:ext cx="3322320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Extensible Objects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80493" y="3697704"/>
            <a:ext cx="4122420" cy="510539"/>
            <a:chOff x="4914900" y="2590801"/>
            <a:chExt cx="4122420" cy="510539"/>
          </a:xfrm>
        </p:grpSpPr>
        <p:sp>
          <p:nvSpPr>
            <p:cNvPr id="76" name="Rounded Rectangle 58"/>
            <p:cNvSpPr/>
            <p:nvPr/>
          </p:nvSpPr>
          <p:spPr>
            <a:xfrm>
              <a:off x="5455920" y="2590801"/>
              <a:ext cx="3322320" cy="49692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Prototypical Inheritance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4580493" y="4507865"/>
            <a:ext cx="4122420" cy="731792"/>
            <a:chOff x="4914900" y="2590801"/>
            <a:chExt cx="4122420" cy="731792"/>
          </a:xfrm>
        </p:grpSpPr>
        <p:sp>
          <p:nvSpPr>
            <p:cNvPr id="81" name="Rounded Rectangle 58"/>
            <p:cNvSpPr/>
            <p:nvPr/>
          </p:nvSpPr>
          <p:spPr>
            <a:xfrm>
              <a:off x="5455920" y="2590801"/>
              <a:ext cx="3322320" cy="7317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Constructs for Checking the Existence of Properties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4580493" y="5458551"/>
            <a:ext cx="4122420" cy="510539"/>
            <a:chOff x="4914900" y="2590801"/>
            <a:chExt cx="4122420" cy="510539"/>
          </a:xfrm>
        </p:grpSpPr>
        <p:sp>
          <p:nvSpPr>
            <p:cNvPr id="51" name="Rounded Rectangle 58"/>
            <p:cNvSpPr/>
            <p:nvPr/>
          </p:nvSpPr>
          <p:spPr>
            <a:xfrm>
              <a:off x="5455920" y="2590801"/>
              <a:ext cx="3322320" cy="4632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Binding of Global Variables</a:t>
              </a:r>
            </a:p>
          </p:txBody>
        </p:sp>
      </p:grpSp>
      <p:sp>
        <p:nvSpPr>
          <p:cNvPr id="70" name="TextBox 25"/>
          <p:cNvSpPr txBox="1"/>
          <p:nvPr/>
        </p:nvSpPr>
        <p:spPr>
          <a:xfrm>
            <a:off x="736803" y="2931996"/>
            <a:ext cx="3646511" cy="2281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 = function (x) {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return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this.x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  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 = f(0);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78727" y="5048174"/>
            <a:ext cx="3850833" cy="105560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leaks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endParaRPr lang="pt-PT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Flow Control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989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Outputs Should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Depend on Secret Inputs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046263" y="3128350"/>
            <a:ext cx="7205108" cy="529251"/>
            <a:chOff x="4914900" y="2590801"/>
            <a:chExt cx="7205108" cy="529251"/>
          </a:xfrm>
        </p:grpSpPr>
        <p:sp>
          <p:nvSpPr>
            <p:cNvPr id="58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Establish a Lattice of Security Levels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1046263" y="3895188"/>
            <a:ext cx="7205108" cy="529251"/>
            <a:chOff x="4914900" y="2590801"/>
            <a:chExt cx="7205108" cy="529251"/>
          </a:xfrm>
        </p:grpSpPr>
        <p:sp>
          <p:nvSpPr>
            <p:cNvPr id="63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 Variables with Security Levels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1046263" y="4662026"/>
            <a:ext cx="7342992" cy="529251"/>
            <a:chOff x="4914900" y="2590801"/>
            <a:chExt cx="7342992" cy="529251"/>
          </a:xfrm>
        </p:grpSpPr>
        <p:sp>
          <p:nvSpPr>
            <p:cNvPr id="68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63"/>
            <p:cNvSpPr txBox="1"/>
            <p:nvPr/>
          </p:nvSpPr>
          <p:spPr>
            <a:xfrm>
              <a:off x="5478779" y="2644140"/>
              <a:ext cx="677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 Object Properties with Security Levels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1046263" y="5428864"/>
            <a:ext cx="7415348" cy="529251"/>
            <a:chOff x="4914900" y="2590801"/>
            <a:chExt cx="7415348" cy="529251"/>
          </a:xfrm>
        </p:grpSpPr>
        <p:sp>
          <p:nvSpPr>
            <p:cNvPr id="73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63"/>
            <p:cNvSpPr txBox="1"/>
            <p:nvPr/>
          </p:nvSpPr>
          <p:spPr>
            <a:xfrm>
              <a:off x="5478779" y="2644140"/>
              <a:ext cx="685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Assign a Level to the Domain of Every Object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5752739" y="2904307"/>
            <a:ext cx="2754445" cy="2475049"/>
            <a:chOff x="76075" y="1450833"/>
            <a:chExt cx="3160845" cy="2794363"/>
          </a:xfrm>
        </p:grpSpPr>
        <p:grpSp>
          <p:nvGrpSpPr>
            <p:cNvPr id="9" name="Group 125"/>
            <p:cNvGrpSpPr/>
            <p:nvPr/>
          </p:nvGrpSpPr>
          <p:grpSpPr>
            <a:xfrm>
              <a:off x="76075" y="1450833"/>
              <a:ext cx="3160845" cy="2794363"/>
              <a:chOff x="76075" y="1450833"/>
              <a:chExt cx="3160845" cy="2794363"/>
            </a:xfrm>
          </p:grpSpPr>
          <p:sp>
            <p:nvSpPr>
              <p:cNvPr id="81" name="Cloud Callout 67"/>
              <p:cNvSpPr/>
              <p:nvPr/>
            </p:nvSpPr>
            <p:spPr>
              <a:xfrm>
                <a:off x="76075" y="1450833"/>
                <a:ext cx="3160845" cy="2794363"/>
              </a:xfrm>
              <a:prstGeom prst="cloudCallout">
                <a:avLst>
                  <a:gd name="adj1" fmla="val 34901"/>
                  <a:gd name="adj2" fmla="val 324"/>
                </a:avLst>
              </a:prstGeom>
              <a:solidFill>
                <a:schemeClr val="accent5">
                  <a:lumMod val="20000"/>
                  <a:lumOff val="8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8"/>
              <p:cNvGrpSpPr/>
              <p:nvPr/>
            </p:nvGrpSpPr>
            <p:grpSpPr>
              <a:xfrm>
                <a:off x="1087440" y="2019480"/>
                <a:ext cx="1584780" cy="1584780"/>
                <a:chOff x="2520000" y="1080000"/>
                <a:chExt cx="1584780" cy="158478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84" name="Oval 83"/>
                <p:cNvSpPr/>
                <p:nvPr/>
              </p:nvSpPr>
              <p:spPr>
                <a:xfrm>
                  <a:off x="3256656" y="108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600000" y="144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240000" y="180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960000" y="180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600000" y="216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240000" y="252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520000" y="173904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4"/>
                <p:cNvCxnSpPr>
                  <a:stCxn id="84" idx="4"/>
                  <a:endCxn id="91" idx="0"/>
                </p:cNvCxnSpPr>
                <p:nvPr/>
              </p:nvCxnSpPr>
              <p:spPr>
                <a:xfrm flipH="1">
                  <a:off x="2592390" y="1224780"/>
                  <a:ext cx="736656" cy="51426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5"/>
                <p:cNvCxnSpPr>
                  <a:stCxn id="84" idx="4"/>
                </p:cNvCxnSpPr>
                <p:nvPr/>
              </p:nvCxnSpPr>
              <p:spPr>
                <a:xfrm>
                  <a:off x="3329047" y="122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8"/>
                <p:cNvCxnSpPr>
                  <a:stCxn id="85" idx="4"/>
                  <a:endCxn id="87" idx="0"/>
                </p:cNvCxnSpPr>
                <p:nvPr/>
              </p:nvCxnSpPr>
              <p:spPr>
                <a:xfrm flipH="1">
                  <a:off x="3312390" y="158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101"/>
                <p:cNvCxnSpPr>
                  <a:stCxn id="85" idx="4"/>
                  <a:endCxn id="88" idx="0"/>
                </p:cNvCxnSpPr>
                <p:nvPr/>
              </p:nvCxnSpPr>
              <p:spPr>
                <a:xfrm>
                  <a:off x="3672390" y="1584779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02"/>
                <p:cNvCxnSpPr>
                  <a:stCxn id="88" idx="4"/>
                  <a:endCxn id="89" idx="0"/>
                </p:cNvCxnSpPr>
                <p:nvPr/>
              </p:nvCxnSpPr>
              <p:spPr>
                <a:xfrm flipH="1">
                  <a:off x="3672390" y="194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103"/>
                <p:cNvCxnSpPr>
                  <a:stCxn id="87" idx="4"/>
                  <a:endCxn id="89" idx="0"/>
                </p:cNvCxnSpPr>
                <p:nvPr/>
              </p:nvCxnSpPr>
              <p:spPr>
                <a:xfrm>
                  <a:off x="3312390" y="194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04"/>
                <p:cNvCxnSpPr>
                  <a:stCxn id="89" idx="4"/>
                  <a:endCxn id="90" idx="0"/>
                </p:cNvCxnSpPr>
                <p:nvPr/>
              </p:nvCxnSpPr>
              <p:spPr>
                <a:xfrm flipH="1">
                  <a:off x="3312390" y="2304779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2592390" y="1883820"/>
                  <a:ext cx="720000" cy="63618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126"/>
            <p:cNvSpPr txBox="1"/>
            <p:nvPr/>
          </p:nvSpPr>
          <p:spPr>
            <a:xfrm>
              <a:off x="457809" y="1793688"/>
              <a:ext cx="1363372" cy="52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000" baseline="-25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103"/>
          <p:cNvGrpSpPr/>
          <p:nvPr/>
        </p:nvGrpSpPr>
        <p:grpSpPr>
          <a:xfrm>
            <a:off x="3502386" y="3741557"/>
            <a:ext cx="3962038" cy="1600200"/>
            <a:chOff x="4829906" y="4279265"/>
            <a:chExt cx="3322955" cy="1600200"/>
          </a:xfrm>
        </p:grpSpPr>
        <p:sp>
          <p:nvSpPr>
            <p:cNvPr id="102" name="Cloud Callout 140"/>
            <p:cNvSpPr/>
            <p:nvPr/>
          </p:nvSpPr>
          <p:spPr>
            <a:xfrm>
              <a:off x="4829906" y="4279265"/>
              <a:ext cx="3322955" cy="1600200"/>
            </a:xfrm>
            <a:prstGeom prst="cloudCallout">
              <a:avLst>
                <a:gd name="adj1" fmla="val 44459"/>
                <a:gd name="adj2" fmla="val -4398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41"/>
            <p:cNvSpPr txBox="1"/>
            <p:nvPr/>
          </p:nvSpPr>
          <p:spPr>
            <a:xfrm>
              <a:off x="5210356" y="4765042"/>
              <a:ext cx="29114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Γ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: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Variables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→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  <a:p>
              <a:r>
                <a:rPr lang="pt-PT" dirty="0" smtClean="0"/>
                <a:t> </a:t>
              </a:r>
              <a:endParaRPr lang="en-US" dirty="0"/>
            </a:p>
          </p:txBody>
        </p:sp>
      </p:grpSp>
      <p:grpSp>
        <p:nvGrpSpPr>
          <p:cNvPr id="12" name="Grupo 105"/>
          <p:cNvGrpSpPr/>
          <p:nvPr/>
        </p:nvGrpSpPr>
        <p:grpSpPr>
          <a:xfrm>
            <a:off x="1457658" y="4709236"/>
            <a:ext cx="6632811" cy="1658713"/>
            <a:chOff x="4326774" y="4335135"/>
            <a:chExt cx="4334032" cy="1600200"/>
          </a:xfrm>
        </p:grpSpPr>
        <p:sp>
          <p:nvSpPr>
            <p:cNvPr id="107" name="Cloud Callout 140"/>
            <p:cNvSpPr/>
            <p:nvPr/>
          </p:nvSpPr>
          <p:spPr>
            <a:xfrm>
              <a:off x="4326774" y="4335135"/>
              <a:ext cx="4147144" cy="1600200"/>
            </a:xfrm>
            <a:prstGeom prst="cloudCallout">
              <a:avLst>
                <a:gd name="adj1" fmla="val 50470"/>
                <a:gd name="adj2" fmla="val 3950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41"/>
            <p:cNvSpPr txBox="1"/>
            <p:nvPr/>
          </p:nvSpPr>
          <p:spPr>
            <a:xfrm>
              <a:off x="4783182" y="4874226"/>
              <a:ext cx="38776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: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References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x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Property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Names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→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  <a:p>
              <a:r>
                <a:rPr lang="pt-PT" dirty="0" smtClean="0"/>
                <a:t> </a:t>
              </a:r>
              <a:endParaRPr lang="en-US" dirty="0"/>
            </a:p>
          </p:txBody>
        </p:sp>
      </p:grpSp>
      <p:grpSp>
        <p:nvGrpSpPr>
          <p:cNvPr id="14" name="Grupo 109"/>
          <p:cNvGrpSpPr/>
          <p:nvPr/>
        </p:nvGrpSpPr>
        <p:grpSpPr>
          <a:xfrm>
            <a:off x="2676289" y="5504087"/>
            <a:ext cx="6632811" cy="1658713"/>
            <a:chOff x="4326774" y="4335134"/>
            <a:chExt cx="4334032" cy="1600200"/>
          </a:xfrm>
        </p:grpSpPr>
        <p:sp>
          <p:nvSpPr>
            <p:cNvPr id="111" name="Cloud Callout 140"/>
            <p:cNvSpPr/>
            <p:nvPr/>
          </p:nvSpPr>
          <p:spPr>
            <a:xfrm>
              <a:off x="4326774" y="4335134"/>
              <a:ext cx="2793256" cy="1600200"/>
            </a:xfrm>
            <a:prstGeom prst="cloudCallout">
              <a:avLst>
                <a:gd name="adj1" fmla="val 22061"/>
                <a:gd name="adj2" fmla="val 22900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41"/>
            <p:cNvSpPr txBox="1"/>
            <p:nvPr/>
          </p:nvSpPr>
          <p:spPr>
            <a:xfrm>
              <a:off x="4783182" y="4874226"/>
              <a:ext cx="38776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Σ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: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References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→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  <a:p>
              <a:r>
                <a:rPr lang="pt-PT" dirty="0" smtClean="0"/>
                <a:t>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256722"/>
            <a:ext cx="7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Attacker Model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79"/>
            <a:ext cx="6521451" cy="6189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can 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attacker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see?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46"/>
          <p:cNvGrpSpPr/>
          <p:nvPr/>
        </p:nvGrpSpPr>
        <p:grpSpPr>
          <a:xfrm>
            <a:off x="1046263" y="2828099"/>
            <a:ext cx="7205108" cy="529251"/>
            <a:chOff x="4914900" y="2590801"/>
            <a:chExt cx="7205108" cy="529251"/>
          </a:xfrm>
        </p:grpSpPr>
        <p:sp>
          <p:nvSpPr>
            <p:cNvPr id="3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Values of variables labeled with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</p:grpSp>
      <p:grpSp>
        <p:nvGrpSpPr>
          <p:cNvPr id="40" name="Group 46"/>
          <p:cNvGrpSpPr/>
          <p:nvPr/>
        </p:nvGrpSpPr>
        <p:grpSpPr>
          <a:xfrm>
            <a:off x="1046263" y="3594937"/>
            <a:ext cx="7205108" cy="529251"/>
            <a:chOff x="4914900" y="2590801"/>
            <a:chExt cx="7205108" cy="529251"/>
          </a:xfrm>
        </p:grpSpPr>
        <p:sp>
          <p:nvSpPr>
            <p:cNvPr id="41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3"/>
            <p:cNvSpPr txBox="1"/>
            <p:nvPr/>
          </p:nvSpPr>
          <p:spPr>
            <a:xfrm>
              <a:off x="5478780" y="2644140"/>
              <a:ext cx="591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Values of properties labeled with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</p:grpSp>
      <p:grpSp>
        <p:nvGrpSpPr>
          <p:cNvPr id="45" name="Group 46"/>
          <p:cNvGrpSpPr/>
          <p:nvPr/>
        </p:nvGrpSpPr>
        <p:grpSpPr>
          <a:xfrm>
            <a:off x="1046263" y="4361775"/>
            <a:ext cx="7342992" cy="529251"/>
            <a:chOff x="4914900" y="2590801"/>
            <a:chExt cx="7342992" cy="529251"/>
          </a:xfrm>
        </p:grpSpPr>
        <p:sp>
          <p:nvSpPr>
            <p:cNvPr id="46" name="Rounded Rectangle 58"/>
            <p:cNvSpPr/>
            <p:nvPr/>
          </p:nvSpPr>
          <p:spPr>
            <a:xfrm>
              <a:off x="5455920" y="2590801"/>
              <a:ext cx="6664088" cy="529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63"/>
            <p:cNvSpPr txBox="1"/>
            <p:nvPr/>
          </p:nvSpPr>
          <p:spPr>
            <a:xfrm>
              <a:off x="5478779" y="2644140"/>
              <a:ext cx="677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domains of the objects labeled with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19983</TotalTime>
  <Words>1632</Words>
  <Application>Microsoft Office PowerPoint</Application>
  <PresentationFormat>Apresentação no Ecrã (4:3)</PresentationFormat>
  <Paragraphs>381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5" baseType="lpstr">
      <vt:lpstr>Office Theme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jsantos</dc:creator>
  <cp:lastModifiedBy>José Santos</cp:lastModifiedBy>
  <cp:revision>1596</cp:revision>
  <dcterms:created xsi:type="dcterms:W3CDTF">2012-06-05T21:03:06Z</dcterms:created>
  <dcterms:modified xsi:type="dcterms:W3CDTF">2014-06-03T13:18:48Z</dcterms:modified>
</cp:coreProperties>
</file>