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2" r:id="rId13"/>
    <p:sldId id="274" r:id="rId14"/>
    <p:sldId id="278" r:id="rId15"/>
    <p:sldId id="273" r:id="rId16"/>
    <p:sldId id="275" r:id="rId17"/>
    <p:sldId id="276" r:id="rId18"/>
    <p:sldId id="277" r:id="rId19"/>
    <p:sldId id="282" r:id="rId20"/>
    <p:sldId id="279" r:id="rId21"/>
    <p:sldId id="281" r:id="rId22"/>
    <p:sldId id="283" r:id="rId23"/>
    <p:sldId id="285" r:id="rId24"/>
    <p:sldId id="286" r:id="rId25"/>
    <p:sldId id="287" r:id="rId26"/>
    <p:sldId id="288" r:id="rId27"/>
    <p:sldId id="300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301" r:id="rId38"/>
    <p:sldId id="302" r:id="rId39"/>
    <p:sldId id="299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>
      <p:cViewPr varScale="1">
        <p:scale>
          <a:sx n="108" d="100"/>
          <a:sy n="108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019D4-8F29-4FEF-ABB0-14819850AC68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5F44C-8C44-4F14-8301-0E27CD7E03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0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is not the</a:t>
            </a:r>
            <a:r>
              <a:rPr lang="en-US" baseline="0" dirty="0"/>
              <a:t> concern in this competition.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F44C-8C44-4F14-8301-0E27CD7E03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2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Confidence</a:t>
            </a:r>
            <a:r>
              <a:rPr lang="en-US" baseline="0" dirty="0"/>
              <a:t> threshold high -&gt; TP low and FP low</a:t>
            </a:r>
          </a:p>
          <a:p>
            <a:r>
              <a:rPr lang="en-US" baseline="0" dirty="0"/>
              <a:t>Confidence threshold low -&gt; Increase TP</a:t>
            </a:r>
            <a:r>
              <a:rPr lang="zh-TW" altLang="en-US" baseline="0" dirty="0"/>
              <a:t> </a:t>
            </a:r>
            <a:r>
              <a:rPr lang="en-US" altLang="zh-TW" baseline="0" dirty="0"/>
              <a:t>and FP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F44C-8C44-4F14-8301-0E27CD7E037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8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 </a:t>
            </a:r>
            <a:r>
              <a:rPr lang="en-US" altLang="zh-TW" dirty="0"/>
              <a:t>recall </a:t>
            </a:r>
            <a:r>
              <a:rPr lang="zh-TW" altLang="en-US" dirty="0"/>
              <a:t>提升，</a:t>
            </a:r>
            <a:r>
              <a:rPr lang="en-US" altLang="zh-TW" dirty="0"/>
              <a:t>precision</a:t>
            </a:r>
            <a:r>
              <a:rPr lang="zh-TW" altLang="en-US" dirty="0"/>
              <a:t> 也提升，就代表你的 </a:t>
            </a:r>
            <a:r>
              <a:rPr lang="en-US" altLang="zh-TW" dirty="0"/>
              <a:t>model </a:t>
            </a:r>
            <a:r>
              <a:rPr lang="zh-TW" altLang="en-US" dirty="0"/>
              <a:t>不是亂猜全部都 </a:t>
            </a:r>
            <a:r>
              <a:rPr lang="en-US" altLang="zh-TW" dirty="0"/>
              <a:t>predict </a:t>
            </a:r>
            <a:r>
              <a:rPr lang="zh-TW" altLang="en-US" dirty="0"/>
              <a:t>成 </a:t>
            </a:r>
            <a:r>
              <a:rPr lang="en-US" altLang="zh-TW" dirty="0"/>
              <a:t>positive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5F44C-8C44-4F14-8301-0E27CD7E037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4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英文字母都是不同的 </a:t>
            </a:r>
            <a:r>
              <a:rPr lang="en-US" altLang="zh-TW" dirty="0"/>
              <a:t>bb</a:t>
            </a:r>
            <a:r>
              <a:rPr lang="zh-TW" altLang="en-US" dirty="0"/>
              <a:t>，在這個 </a:t>
            </a:r>
            <a:r>
              <a:rPr lang="en-US" altLang="zh-TW" dirty="0"/>
              <a:t>threshold</a:t>
            </a:r>
            <a:r>
              <a:rPr lang="zh-TW" altLang="en-US" dirty="0"/>
              <a:t> 底下，</a:t>
            </a:r>
            <a:r>
              <a:rPr lang="en-US" altLang="zh-TW" dirty="0"/>
              <a:t>IOU </a:t>
            </a:r>
            <a:r>
              <a:rPr lang="zh-TW" altLang="en-US" dirty="0"/>
              <a:t>小於 </a:t>
            </a:r>
            <a:r>
              <a:rPr lang="en-US" altLang="zh-TW" dirty="0"/>
              <a:t>threshold </a:t>
            </a:r>
            <a:r>
              <a:rPr lang="zh-TW" altLang="en-US" dirty="0"/>
              <a:t>的 </a:t>
            </a:r>
            <a:r>
              <a:rPr lang="en-US" altLang="zh-TW" dirty="0"/>
              <a:t>bb </a:t>
            </a:r>
            <a:r>
              <a:rPr lang="zh-TW" altLang="en-US" dirty="0"/>
              <a:t>是 </a:t>
            </a:r>
            <a:r>
              <a:rPr lang="en-US" altLang="zh-TW" dirty="0"/>
              <a:t>FP</a:t>
            </a:r>
            <a:r>
              <a:rPr lang="zh-TW" altLang="en-US" dirty="0"/>
              <a:t>，其它的是 </a:t>
            </a:r>
            <a:r>
              <a:rPr lang="en-US" altLang="zh-TW" dirty="0"/>
              <a:t>TP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每個 </a:t>
            </a:r>
            <a:r>
              <a:rPr lang="en-US" altLang="zh-TW" dirty="0"/>
              <a:t>bb</a:t>
            </a:r>
            <a:r>
              <a:rPr lang="zh-TW" altLang="en-US" dirty="0"/>
              <a:t> 還會 </a:t>
            </a:r>
            <a:r>
              <a:rPr lang="en-US" altLang="zh-TW" dirty="0"/>
              <a:t>output </a:t>
            </a:r>
            <a:r>
              <a:rPr lang="zh-TW" altLang="en-US" dirty="0"/>
              <a:t>他是該物件的機率，我們根據這個機率先 </a:t>
            </a:r>
            <a:r>
              <a:rPr lang="en-US" altLang="zh-TW" dirty="0"/>
              <a:t>sort</a:t>
            </a:r>
            <a:r>
              <a:rPr lang="zh-TW" altLang="en-US" dirty="0"/>
              <a:t> 過，然後從機率最高的開始計算它的 </a:t>
            </a:r>
            <a:r>
              <a:rPr lang="en-US" altLang="zh-TW" dirty="0"/>
              <a:t>precision</a:t>
            </a:r>
            <a:r>
              <a:rPr lang="zh-TW" altLang="en-US" dirty="0"/>
              <a:t> 跟 </a:t>
            </a:r>
            <a:r>
              <a:rPr lang="en-US" altLang="zh-TW" dirty="0"/>
              <a:t>recall</a:t>
            </a:r>
          </a:p>
          <a:p>
            <a:r>
              <a:rPr lang="zh-TW" altLang="en-US" dirty="0"/>
              <a:t>由於一開始只有 </a:t>
            </a:r>
            <a:r>
              <a:rPr lang="en-US" altLang="zh-TW" dirty="0"/>
              <a:t>R </a:t>
            </a:r>
            <a:r>
              <a:rPr lang="zh-TW" altLang="en-US" dirty="0"/>
              <a:t>然後 </a:t>
            </a:r>
            <a:r>
              <a:rPr lang="en-US" altLang="zh-TW" dirty="0"/>
              <a:t>R</a:t>
            </a:r>
            <a:r>
              <a:rPr lang="zh-TW" altLang="en-US" dirty="0"/>
              <a:t>也是 </a:t>
            </a:r>
            <a:r>
              <a:rPr lang="en-US" altLang="zh-TW" dirty="0"/>
              <a:t>TP</a:t>
            </a:r>
            <a:r>
              <a:rPr lang="zh-TW" altLang="en-US" dirty="0"/>
              <a:t>，所以 </a:t>
            </a:r>
            <a:r>
              <a:rPr lang="en-US" altLang="zh-TW" dirty="0"/>
              <a:t>precision</a:t>
            </a:r>
            <a:r>
              <a:rPr lang="zh-TW" altLang="en-US" dirty="0"/>
              <a:t> 就等於 </a:t>
            </a:r>
            <a:r>
              <a:rPr lang="en-US" altLang="zh-TW" dirty="0"/>
              <a:t>1</a:t>
            </a:r>
            <a:r>
              <a:rPr lang="zh-TW" altLang="en-US" dirty="0"/>
              <a:t>，但是其他 </a:t>
            </a:r>
            <a:r>
              <a:rPr lang="en-US" altLang="zh-TW" dirty="0"/>
              <a:t>TP </a:t>
            </a:r>
            <a:r>
              <a:rPr lang="zh-TW" altLang="en-US" dirty="0"/>
              <a:t>還沒被偵測到，所以 </a:t>
            </a:r>
            <a:r>
              <a:rPr lang="en-US" altLang="zh-TW" dirty="0"/>
              <a:t>recall </a:t>
            </a:r>
            <a:r>
              <a:rPr lang="zh-TW" altLang="en-US" dirty="0"/>
              <a:t>會比較低</a:t>
            </a:r>
            <a:endParaRPr lang="en-US" altLang="zh-TW" dirty="0"/>
          </a:p>
          <a:p>
            <a:r>
              <a:rPr lang="en-US" altLang="zh-TW" dirty="0"/>
              <a:t>Threshold</a:t>
            </a:r>
            <a:r>
              <a:rPr lang="zh-TW" altLang="en-US" dirty="0"/>
              <a:t> 設小一點，那 </a:t>
            </a:r>
            <a:r>
              <a:rPr lang="en-US" altLang="zh-TW" dirty="0"/>
              <a:t>recall</a:t>
            </a:r>
            <a:r>
              <a:rPr lang="zh-TW" altLang="en-US" dirty="0"/>
              <a:t> 就會高 ，但是 </a:t>
            </a:r>
            <a:r>
              <a:rPr lang="en-US" altLang="zh-TW" dirty="0"/>
              <a:t>precision </a:t>
            </a:r>
            <a:r>
              <a:rPr lang="zh-TW" altLang="en-US" dirty="0"/>
              <a:t>會低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5F44C-8C44-4F14-8301-0E27CD7E037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1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</a:t>
            </a:r>
            <a:r>
              <a:rPr lang="en-US" baseline="0" dirty="0"/>
              <a:t> truth was encoded in a really naïve way.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5F44C-8C44-4F14-8301-0E27CD7E037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7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FD39-BE0B-4593-A923-211308BFA9E8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71BC-77E7-45EE-8771-226FAD163C88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588D-C708-4A7C-91A0-116587A1FF5F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F5E4-62E0-452A-B904-B5F2C1792129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F414-6493-4491-91D6-82429F8509A8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73F5-6999-4D1F-AF4A-EE1C3C871E4E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AF8F-6834-4938-8904-BEFABFB5D370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0412-CA08-485F-9171-8F727453BDC7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EAF4-B4B6-4392-A740-878F45A46D1D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91B3-6C87-4EA7-AAA6-8518E501215F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F1A4-7EA2-457D-9828-6BAD1BBC1716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A98E-EB28-488F-B086-AC318F838E80}" type="datetime1">
              <a:rPr lang="zh-TW" altLang="en-US" smtClean="0"/>
              <a:t>2021/11/11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506.0264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faelpadilla/Object-Detection-Metric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application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atalab-2021-cup2-object-detec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584176"/>
          </a:xfrm>
        </p:spPr>
        <p:txBody>
          <a:bodyPr>
            <a:normAutofit/>
          </a:bodyPr>
          <a:lstStyle/>
          <a:p>
            <a:r>
              <a:rPr lang="en-US" altLang="zh-TW" dirty="0"/>
              <a:t>DataLab Cup 2:</a:t>
            </a:r>
            <a:br>
              <a:rPr lang="en-US" altLang="zh-TW" dirty="0"/>
            </a:br>
            <a:r>
              <a:rPr lang="en-US" altLang="zh-TW" dirty="0"/>
              <a:t>Object Detection</a:t>
            </a:r>
            <a:endParaRPr lang="zh-TW" altLang="en-US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475656" y="429309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Datalab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493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Objective function</a:t>
                </a:r>
              </a:p>
              <a:p>
                <a:pPr lvl="1"/>
                <a:r>
                  <a:rPr lang="en-US" altLang="zh-TW" dirty="0"/>
                  <a:t>Each grid cell predicts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 bounding boxes and confidence score for those boxes.</a:t>
                </a:r>
              </a:p>
              <a:p>
                <a:pPr lvl="2"/>
                <a:r>
                  <a:rPr lang="en-US" altLang="zh-TW" dirty="0"/>
                  <a:t>Each bounding box consists of 5 predictions: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dirty="0"/>
                  <a:t> and confidence.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8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Objective function</a:t>
                </a:r>
              </a:p>
              <a:p>
                <a:pPr lvl="1"/>
                <a:r>
                  <a:rPr lang="en-US" altLang="zh-TW" dirty="0"/>
                  <a:t>Each grid cell predicts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 bounding boxes and confidence score for those boxes.</a:t>
                </a:r>
              </a:p>
              <a:p>
                <a:pPr lvl="2"/>
                <a:r>
                  <a:rPr lang="en-US" altLang="zh-TW" dirty="0"/>
                  <a:t>The confidence score is defined as </a:t>
                </a:r>
              </a:p>
              <a:p>
                <a:pPr marL="857250" lvl="2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Object</m:t>
                            </m:r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IoU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𝑡𝑟𝑢𝑡h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lvl="2"/>
                <a:r>
                  <a:rPr lang="en-US" altLang="zh-TW" dirty="0"/>
                  <a:t>The score should be zero when there is no object in bounding box.</a:t>
                </a:r>
              </a:p>
              <a:p>
                <a:pPr lvl="2"/>
                <a:r>
                  <a:rPr lang="en-US" altLang="zh-TW" dirty="0"/>
                  <a:t>Otherwise, the score should be equal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IoU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𝑡𝑟𝑢𝑡h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Objective function</a:t>
                </a:r>
              </a:p>
              <a:p>
                <a:pPr lvl="1"/>
                <a:r>
                  <a:rPr lang="en-US" altLang="zh-TW" dirty="0"/>
                  <a:t>Each grid cell also predicts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 conditional class probabilities,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Class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TW" sz="240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bject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Multiplying the conditional class probabilities and the individual box confidence predictions gives us the </a:t>
                </a:r>
                <a:r>
                  <a:rPr lang="en-US" altLang="zh-TW" i="1" dirty="0"/>
                  <a:t>class-specific scores for each box</a:t>
                </a:r>
                <a:r>
                  <a:rPr lang="en-US" altLang="zh-TW" dirty="0"/>
                  <a:t>.</a:t>
                </a: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Object</m:t>
                            </m:r>
                          </m:e>
                        </m:d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Object</m:t>
                            </m:r>
                          </m:e>
                        </m:d>
                      </m:e>
                    </m:func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IoU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𝑡𝑟𝑢𝑡h</m:t>
                        </m:r>
                      </m:sup>
                    </m:sSubSup>
                  </m:oMath>
                </a14:m>
                <a:r>
                  <a:rPr lang="en-US" altLang="zh-TW" sz="2000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Class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IoU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𝑡𝑟𝑢𝑡h</m:t>
                        </m:r>
                      </m:sup>
                    </m:sSubSup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3648" y="5229200"/>
            <a:ext cx="1872208" cy="316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491880" y="5157191"/>
            <a:ext cx="2304256" cy="4175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3363" y="557470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Conditional Class Prob.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635896" y="557470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Bounding box confidence</a:t>
            </a:r>
          </a:p>
        </p:txBody>
      </p:sp>
    </p:spTree>
    <p:extLst>
      <p:ext uri="{BB962C8B-B14F-4D97-AF65-F5344CB8AC3E}">
        <p14:creationId xmlns:p14="http://schemas.microsoft.com/office/powerpoint/2010/main" val="206739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Objective function</a:t>
                </a:r>
              </a:p>
              <a:p>
                <a:pPr lvl="1"/>
                <a:r>
                  <a:rPr lang="en-US" altLang="zh-TW" dirty="0"/>
                  <a:t>The predictions are encoded as 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∗5+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dirty="0"/>
                  <a:t>tensor.</a:t>
                </a: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094" y="3065760"/>
            <a:ext cx="5821812" cy="36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1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 function</a:t>
            </a:r>
          </a:p>
          <a:p>
            <a:pPr lvl="1"/>
            <a:r>
              <a:rPr lang="en-US" altLang="zh-TW" dirty="0"/>
              <a:t>During training, the objective function is formulated as below: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16" y="3100603"/>
            <a:ext cx="5491368" cy="36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Objective function</a:t>
                </a:r>
              </a:p>
              <a:p>
                <a:pPr lvl="1"/>
                <a:r>
                  <a:rPr lang="en-US" altLang="zh-TW" dirty="0"/>
                  <a:t>In our implementation, we choose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=7,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zh-TW" dirty="0"/>
                  <a:t>, because PASCAL VOC has 20 labels.</a:t>
                </a:r>
              </a:p>
              <a:p>
                <a:pPr lvl="1"/>
                <a:r>
                  <a:rPr lang="en-US" altLang="zh-TW" dirty="0"/>
                  <a:t>As a result, the final prediction is a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×7×30</m:t>
                    </m:r>
                  </m:oMath>
                </a14:m>
                <a:r>
                  <a:rPr lang="en-US" altLang="zh-TW" dirty="0"/>
                  <a:t> tensor.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44" y="3211475"/>
            <a:ext cx="7237311" cy="31039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architecture</a:t>
            </a:r>
          </a:p>
          <a:p>
            <a:pPr lvl="1"/>
            <a:r>
              <a:rPr lang="en-US" altLang="zh-TW" dirty="0"/>
              <a:t>24 convolutional layers followed by 2 fully connected layers.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02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architecture</a:t>
            </a:r>
          </a:p>
          <a:p>
            <a:pPr lvl="1"/>
            <a:r>
              <a:rPr lang="en-US" altLang="zh-TW" dirty="0"/>
              <a:t>YOLO uses the relu activation function for the final layer and all other layers use the following leaky rectified linear activation function: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89" y="3717032"/>
            <a:ext cx="3388221" cy="10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strategy</a:t>
            </a:r>
          </a:p>
          <a:p>
            <a:pPr lvl="1"/>
            <a:r>
              <a:rPr lang="en-US" altLang="zh-TW" dirty="0"/>
              <a:t>Pre-train the first 20 convolutional layers on ImageNet.</a:t>
            </a:r>
          </a:p>
          <a:p>
            <a:pPr lvl="1"/>
            <a:r>
              <a:rPr lang="en-US" altLang="zh-TW" dirty="0"/>
              <a:t>Train the whole network end-to-end on PASCAL.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44" y="3617531"/>
            <a:ext cx="7237311" cy="31039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53344" y="3617531"/>
            <a:ext cx="4338736" cy="310394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5292080" y="3621994"/>
            <a:ext cx="2898574" cy="3103944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419872" y="3626658"/>
            <a:ext cx="1872207" cy="37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92079" y="3631194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YOLO-specific design</a:t>
            </a:r>
          </a:p>
        </p:txBody>
      </p:sp>
    </p:spTree>
    <p:extLst>
      <p:ext uri="{BB962C8B-B14F-4D97-AF65-F5344CB8AC3E}">
        <p14:creationId xmlns:p14="http://schemas.microsoft.com/office/powerpoint/2010/main" val="145297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</a:p>
          <a:p>
            <a:pPr lvl="1"/>
            <a:r>
              <a:rPr lang="en-US" altLang="zh-TW" dirty="0"/>
              <a:t>For more detailed explanation, please see the original paper: </a:t>
            </a:r>
            <a:r>
              <a:rPr lang="en-US" sz="2400" dirty="0">
                <a:hlinkClick r:id="rId2"/>
              </a:rPr>
              <a:t>https://arxiv.org/abs/1506.02640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6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US" altLang="zh-TW" dirty="0"/>
              <a:t>Competition Information</a:t>
            </a:r>
          </a:p>
          <a:p>
            <a:r>
              <a:rPr lang="en-US" altLang="zh-TW" dirty="0"/>
              <a:t>Object detection model</a:t>
            </a:r>
          </a:p>
          <a:p>
            <a:pPr lvl="1"/>
            <a:r>
              <a:rPr lang="en-US" altLang="zh-TW" dirty="0"/>
              <a:t>You Only Look Once (YOLO)</a:t>
            </a:r>
          </a:p>
          <a:p>
            <a:r>
              <a:rPr lang="en-US" altLang="zh-TW" dirty="0"/>
              <a:t>Evaluation metric</a:t>
            </a:r>
          </a:p>
          <a:p>
            <a:pPr lvl="1"/>
            <a:r>
              <a:rPr lang="en-US" altLang="zh-TW" dirty="0"/>
              <a:t>Mean Average Precision (mAP)</a:t>
            </a:r>
          </a:p>
          <a:p>
            <a:r>
              <a:rPr lang="en-US" altLang="zh-TW" dirty="0"/>
              <a:t>Hints</a:t>
            </a:r>
          </a:p>
          <a:p>
            <a:r>
              <a:rPr lang="en-US" altLang="zh-TW" dirty="0"/>
              <a:t>Precautions</a:t>
            </a:r>
          </a:p>
          <a:p>
            <a:r>
              <a:rPr lang="en-US" altLang="zh-TW" dirty="0"/>
              <a:t>Competition Timeline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735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 Metric</a:t>
            </a:r>
            <a:br>
              <a:rPr lang="en-US" dirty="0"/>
            </a:br>
            <a:r>
              <a:rPr lang="en-US" sz="2400" dirty="0"/>
              <a:t>Mean Average Precision (mAP)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Confusion matrix reminder</a:t>
                </a:r>
                <a:endParaRPr lang="en-US" dirty="0"/>
              </a:p>
              <a:p>
                <a:pPr lvl="1"/>
                <a:r>
                  <a:rPr lang="en-US" sz="2400" b="1" dirty="0"/>
                  <a:t>True positive (TP)</a:t>
                </a:r>
                <a:r>
                  <a:rPr lang="en-US" sz="2400" dirty="0"/>
                  <a:t>: A correct detection. Detection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IoU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b="1" dirty="0"/>
                  <a:t>False positive (FP)</a:t>
                </a:r>
                <a:r>
                  <a:rPr lang="en-US" sz="2400" dirty="0"/>
                  <a:t> : A wrong detection. Detection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IoU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  <a:p>
                <a:pPr lvl="1"/>
                <a:r>
                  <a:rPr lang="en-US" sz="2400" b="1" dirty="0"/>
                  <a:t>False Negative (FN)</a:t>
                </a:r>
                <a:r>
                  <a:rPr lang="en-US" sz="2400" dirty="0"/>
                  <a:t>: A ground truth not detected.</a:t>
                </a:r>
              </a:p>
              <a:p>
                <a:pPr lvl="1"/>
                <a:r>
                  <a:rPr lang="en-US" sz="2400" b="1" dirty="0"/>
                  <a:t>True Negative (TN)</a:t>
                </a:r>
                <a:r>
                  <a:rPr lang="en-US" sz="2400" dirty="0"/>
                  <a:t>: A correct misdetection. Does not apply in evaluation.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2"/>
                <a:stretch>
                  <a:fillRect l="-1704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056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 Metric</a:t>
            </a:r>
            <a:br>
              <a:rPr lang="en-US" dirty="0"/>
            </a:br>
            <a:r>
              <a:rPr lang="en-US" sz="2400" dirty="0"/>
              <a:t>Mean Average Precision (mAP)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Precision x Recall curve</a:t>
                </a:r>
              </a:p>
              <a:p>
                <a:pPr lvl="1"/>
                <a:r>
                  <a:rPr lang="en-US" dirty="0"/>
                  <a:t>Precision: the percentage of correct positive predictions.</a:t>
                </a: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𝑑𝑒𝑡𝑒𝑐𝑡𝑖𝑜𝑛𝑠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dirty="0"/>
                  <a:t>Recall: the percentage of true positive detected among all ground truths.</a:t>
                </a: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𝑔𝑟𝑜𝑢𝑛𝑑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𝑡𝑟𝑢𝑡h𝑠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3"/>
                <a:stretch>
                  <a:fillRect l="-1704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9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</a:t>
            </a:r>
            <a:br>
              <a:rPr lang="en-US" dirty="0"/>
            </a:br>
            <a:r>
              <a:rPr lang="en-US" sz="2700" dirty="0"/>
              <a:t>Mean Average Precision (mAP)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x Recall curve</a:t>
            </a:r>
          </a:p>
          <a:p>
            <a:pPr lvl="1"/>
            <a:r>
              <a:rPr lang="en-US" dirty="0"/>
              <a:t>An object detector of a particular class is considered good if its precision stays high as recall increases.</a:t>
            </a:r>
          </a:p>
          <a:p>
            <a:pPr lvl="1"/>
            <a:r>
              <a:rPr lang="en-US" dirty="0"/>
              <a:t>It means that if you vary the confidence threshold, the precision and recall will still be high.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81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</a:t>
            </a:r>
            <a:br>
              <a:rPr lang="en-US" dirty="0"/>
            </a:br>
            <a:r>
              <a:rPr lang="en-US" sz="2700" dirty="0"/>
              <a:t>Mean Average Precision (mAP)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x Recall curve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43" y="2348880"/>
            <a:ext cx="5358913" cy="4126979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2553368" y="6457743"/>
            <a:ext cx="4392488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1450" y="6457743"/>
            <a:ext cx="291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threshold decreases</a:t>
            </a:r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向下箭號 7"/>
          <p:cNvSpPr/>
          <p:nvPr/>
        </p:nvSpPr>
        <p:spPr>
          <a:xfrm>
            <a:off x="3243300" y="2857356"/>
            <a:ext cx="45719" cy="17281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43300" y="3259928"/>
            <a:ext cx="222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increases</a:t>
            </a:r>
          </a:p>
        </p:txBody>
      </p:sp>
      <p:sp>
        <p:nvSpPr>
          <p:cNvPr id="10" name="向右箭號 9"/>
          <p:cNvSpPr/>
          <p:nvPr/>
        </p:nvSpPr>
        <p:spPr>
          <a:xfrm rot="18661821">
            <a:off x="3199000" y="4495954"/>
            <a:ext cx="653097" cy="474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16130" y="4350389"/>
            <a:ext cx="2173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increases</a:t>
            </a:r>
          </a:p>
        </p:txBody>
      </p:sp>
    </p:spTree>
    <p:extLst>
      <p:ext uri="{BB962C8B-B14F-4D97-AF65-F5344CB8AC3E}">
        <p14:creationId xmlns:p14="http://schemas.microsoft.com/office/powerpoint/2010/main" val="389089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</a:t>
            </a:r>
            <a:br>
              <a:rPr lang="en-US" dirty="0"/>
            </a:br>
            <a:r>
              <a:rPr lang="en-US" sz="2700" dirty="0"/>
              <a:t>Mean Average Precision (mAP)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Precision (AP)</a:t>
            </a:r>
          </a:p>
          <a:p>
            <a:pPr lvl="1"/>
            <a:r>
              <a:rPr lang="en-US" altLang="zh-TW" dirty="0"/>
              <a:t>Smooth the Precision-recall curve and calculate the area under curve (AUC).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567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</a:t>
            </a:r>
            <a:br>
              <a:rPr lang="en-US" dirty="0"/>
            </a:br>
            <a:r>
              <a:rPr lang="en-US" sz="2700" dirty="0"/>
              <a:t>Mean Average Precision (mAP)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Precision (AP)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85" y="2159627"/>
            <a:ext cx="5927629" cy="45618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3768" y="2564904"/>
            <a:ext cx="666936" cy="3672408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150704" y="4077072"/>
            <a:ext cx="666936" cy="216024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817640" y="5157191"/>
            <a:ext cx="2698576" cy="10618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6516216" y="5681430"/>
            <a:ext cx="666936" cy="53762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</a:t>
            </a:r>
            <a:br>
              <a:rPr lang="en-US" dirty="0"/>
            </a:br>
            <a:r>
              <a:rPr lang="en-US" sz="2700" dirty="0"/>
              <a:t>Mean Average Precision (mAP)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Average Precision (mAP)</a:t>
            </a:r>
          </a:p>
          <a:p>
            <a:pPr lvl="1"/>
            <a:r>
              <a:rPr lang="en-US" dirty="0"/>
              <a:t>Calculate the </a:t>
            </a:r>
            <a:r>
              <a:rPr lang="en-US" altLang="zh-TW" dirty="0"/>
              <a:t>A</a:t>
            </a:r>
            <a:r>
              <a:rPr lang="en-US" dirty="0"/>
              <a:t>verage </a:t>
            </a:r>
            <a:r>
              <a:rPr lang="en-US" altLang="zh-TW" dirty="0"/>
              <a:t>P</a:t>
            </a:r>
            <a:r>
              <a:rPr lang="en-US" dirty="0"/>
              <a:t>recision for every class and average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9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</a:t>
            </a:r>
            <a:br>
              <a:rPr lang="en-US" dirty="0"/>
            </a:br>
            <a:r>
              <a:rPr lang="en-US" sz="2700" dirty="0"/>
              <a:t>Mean Average Precision (mAP)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Average Precision (mAP)</a:t>
            </a:r>
          </a:p>
          <a:p>
            <a:pPr lvl="1"/>
            <a:r>
              <a:rPr lang="en-US" dirty="0"/>
              <a:t>In this competition, we divide testing data into 10 groups and calculate the mAP of all classes.</a:t>
            </a:r>
          </a:p>
          <a:p>
            <a:pPr lvl="1"/>
            <a:r>
              <a:rPr lang="en-US" dirty="0"/>
              <a:t>After deriving the mAP of each class in 10 groups, we compare the result with ground truth and use the mean square error as the final score. 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4547403"/>
            <a:ext cx="3429000" cy="1828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748" y="4556928"/>
            <a:ext cx="1619250" cy="1809750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4380722" y="5461803"/>
            <a:ext cx="180202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97846" y="51571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Calculate MSE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-1163" y="4686629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0</a:t>
            </a:r>
          </a:p>
        </p:txBody>
      </p:sp>
      <p:sp>
        <p:nvSpPr>
          <p:cNvPr id="15" name="向右箭號 14"/>
          <p:cNvSpPr/>
          <p:nvPr/>
        </p:nvSpPr>
        <p:spPr>
          <a:xfrm rot="2275345">
            <a:off x="408117" y="5225087"/>
            <a:ext cx="57291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755" y="612243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2</a:t>
            </a:r>
          </a:p>
        </p:txBody>
      </p:sp>
      <p:sp>
        <p:nvSpPr>
          <p:cNvPr id="17" name="向右箭號 16"/>
          <p:cNvSpPr/>
          <p:nvPr/>
        </p:nvSpPr>
        <p:spPr>
          <a:xfrm rot="19709369">
            <a:off x="688852" y="5844363"/>
            <a:ext cx="1037609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462273" y="5279348"/>
            <a:ext cx="340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-&gt; AP of class 2 in group 0</a:t>
            </a:r>
          </a:p>
        </p:txBody>
      </p:sp>
    </p:spTree>
    <p:extLst>
      <p:ext uri="{BB962C8B-B14F-4D97-AF65-F5344CB8AC3E}">
        <p14:creationId xmlns:p14="http://schemas.microsoft.com/office/powerpoint/2010/main" val="363776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</a:t>
            </a:r>
            <a:br>
              <a:rPr lang="en-US" dirty="0"/>
            </a:br>
            <a:r>
              <a:rPr lang="en-US" sz="2700" dirty="0"/>
              <a:t>Mean Average Precision (mAP)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Average Precision (mAP)</a:t>
            </a:r>
          </a:p>
          <a:p>
            <a:pPr lvl="1"/>
            <a:r>
              <a:rPr lang="en-US" altLang="zh-TW" dirty="0"/>
              <a:t>For more detailed explanation of mAP, please see </a:t>
            </a:r>
            <a:r>
              <a:rPr lang="en-US" sz="2000" dirty="0">
                <a:hlinkClick r:id="rId2"/>
              </a:rPr>
              <a:t>https://github.com/rafaelpadilla/Object-Detection-Metrics</a:t>
            </a:r>
            <a:endParaRPr 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898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augmentation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strategy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 object detection models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Information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In this competition, we are going to train an object detection model to detect objects in an image.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 descr="https://leonardoaraujosantos.gitbooks.io/artificial-inteligence/content/more_images/Localization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12976"/>
            <a:ext cx="6096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380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marL="857250" lvl="1" indent="-457200"/>
            <a:r>
              <a:rPr lang="en-US" dirty="0"/>
              <a:t>Training from scratch is nearly impossible for object detection.</a:t>
            </a:r>
          </a:p>
          <a:p>
            <a:pPr marL="857250" lvl="1" indent="-457200"/>
            <a:r>
              <a:rPr lang="en-US" dirty="0"/>
              <a:t>Feel free to replace the feature extractor with other pre-trained model.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24" y="4076464"/>
            <a:ext cx="6484151" cy="27809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1336" y="4043807"/>
            <a:ext cx="4338736" cy="281358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220072" y="4048270"/>
            <a:ext cx="2898574" cy="280973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47864" y="4052934"/>
            <a:ext cx="1872207" cy="37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220071" y="4057470"/>
            <a:ext cx="2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YOLO-specific design</a:t>
            </a:r>
          </a:p>
        </p:txBody>
      </p:sp>
    </p:spTree>
    <p:extLst>
      <p:ext uri="{BB962C8B-B14F-4D97-AF65-F5344CB8AC3E}">
        <p14:creationId xmlns:p14="http://schemas.microsoft.com/office/powerpoint/2010/main" val="105117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marL="857250" lvl="1" indent="-457200"/>
            <a:r>
              <a:rPr lang="en-US" dirty="0"/>
              <a:t>YOLO pre-trained its feature extractor on ImageNet.</a:t>
            </a:r>
          </a:p>
          <a:p>
            <a:pPr marL="857250" lvl="1" indent="-457200"/>
            <a:r>
              <a:rPr lang="en-US" dirty="0"/>
              <a:t>How to load pre-trained model is already described in lab - style transfer.</a:t>
            </a:r>
          </a:p>
          <a:p>
            <a:pPr marL="857250" lvl="1" indent="-457200"/>
            <a:r>
              <a:rPr lang="en-US" dirty="0"/>
              <a:t>Be careful that different models require different data preprocess.</a:t>
            </a:r>
          </a:p>
          <a:p>
            <a:pPr marL="857250" lvl="1" indent="-457200"/>
            <a:r>
              <a:rPr lang="en-US" dirty="0"/>
              <a:t>You can see all the pre-trained models provided by Keras here: </a:t>
            </a:r>
            <a:r>
              <a:rPr lang="en-US" sz="2000" dirty="0">
                <a:hlinkClick r:id="rId2"/>
              </a:rPr>
              <a:t>https://www.tensorflow.org/api_docs/python/tf/keras/applications</a:t>
            </a:r>
            <a:endParaRPr 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04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Data augmentation</a:t>
            </a:r>
          </a:p>
          <a:p>
            <a:pPr marL="857250" lvl="1" indent="-457200"/>
            <a:r>
              <a:rPr lang="en-US" dirty="0"/>
              <a:t>The dataset we are using in this competition is the combination of training and validation set from VOC 2007.</a:t>
            </a:r>
          </a:p>
          <a:p>
            <a:pPr marL="857250" lvl="1" indent="-457200"/>
            <a:r>
              <a:rPr lang="en-US" dirty="0"/>
              <a:t>It contains only 5012 images in total. Furthermore, the labels are highly imbalanced.</a:t>
            </a:r>
          </a:p>
          <a:p>
            <a:pPr marL="857250" lvl="1" indent="-457200"/>
            <a:r>
              <a:rPr lang="en-US" dirty="0"/>
              <a:t>Doing data augmentation not only helps your model generalizing to testing data but also easing the training process.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95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Data augmentation</a:t>
            </a:r>
          </a:p>
          <a:p>
            <a:pPr marL="857250" lvl="1" indent="-457200"/>
            <a:r>
              <a:rPr lang="en-US" dirty="0"/>
              <a:t>Random scaling and translations are applied when training YOLO.</a:t>
            </a:r>
          </a:p>
          <a:p>
            <a:pPr marL="857250" lvl="1" indent="-457200"/>
            <a:r>
              <a:rPr lang="en-US" dirty="0"/>
              <a:t>Note that the bounding box coordinates have to be changed accordingly if the image was transformed.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921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Training strategy</a:t>
            </a:r>
          </a:p>
          <a:p>
            <a:pPr lvl="1"/>
            <a:r>
              <a:rPr lang="en-US" dirty="0"/>
              <a:t>Check bugs.</a:t>
            </a:r>
          </a:p>
          <a:p>
            <a:pPr lvl="1"/>
            <a:r>
              <a:rPr lang="en-US" dirty="0"/>
              <a:t>Be patient.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494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Other object detection models</a:t>
            </a:r>
          </a:p>
          <a:p>
            <a:pPr lvl="1"/>
            <a:r>
              <a:rPr lang="en-US" dirty="0"/>
              <a:t>Feel free to try other object detection models.</a:t>
            </a:r>
          </a:p>
          <a:p>
            <a:pPr lvl="1"/>
            <a:r>
              <a:rPr lang="en-US" dirty="0"/>
              <a:t>It is ok to read other’s code on GitHub, but you have to implement it in TensorFlow.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not allowed</a:t>
            </a:r>
            <a:r>
              <a:rPr lang="en-US" dirty="0"/>
              <a:t> to load other’s pre-trained model which was already trained on object detection task.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816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Precautions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final score will be only based on your ranking on private leaderboard(80%) and report(20%).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Training on the datasets not provided by us is forbidden.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Loading the model pre-trained on ImageNet is allowed, while loading the model trained on object detection task is not allowed.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Plagiarism gets you 0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Using ground truth to generate output will get you 0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Cloning codes from GitHub will you get 0 point.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305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72CA2-E962-45C6-91FC-E0A4C6D5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6A4B2F-4A2D-4143-8C25-BCAD48C7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Your report(.</a:t>
            </a:r>
            <a:r>
              <a:rPr lang="en-US" altLang="zh-TW" dirty="0" err="1"/>
              <a:t>ipynb</a:t>
            </a:r>
            <a:r>
              <a:rPr lang="en-US" altLang="zh-TW" dirty="0"/>
              <a:t> file) should have:</a:t>
            </a:r>
          </a:p>
          <a:p>
            <a:pPr lvl="1"/>
            <a:r>
              <a:rPr lang="en-US" altLang="zh-TW" dirty="0"/>
              <a:t>Your code &amp; model weight</a:t>
            </a:r>
          </a:p>
          <a:p>
            <a:pPr lvl="1"/>
            <a:r>
              <a:rPr lang="en-US" altLang="zh-TW" dirty="0"/>
              <a:t>Brief </a:t>
            </a:r>
            <a:r>
              <a:rPr lang="en-US" altLang="zh-TW" dirty="0" err="1"/>
              <a:t>ReadME</a:t>
            </a:r>
            <a:endParaRPr lang="en-US" altLang="zh-TW" dirty="0"/>
          </a:p>
          <a:p>
            <a:pPr lvl="1"/>
            <a:r>
              <a:rPr lang="en-US" altLang="zh-TW" dirty="0"/>
              <a:t>What kind of models you have tried and how did they work.</a:t>
            </a:r>
          </a:p>
          <a:p>
            <a:pPr lvl="1"/>
            <a:r>
              <a:rPr lang="en-US" altLang="zh-TW" dirty="0"/>
              <a:t>Anything you've done and want to tell us.</a:t>
            </a:r>
          </a:p>
          <a:p>
            <a:pPr lvl="1"/>
            <a:r>
              <a:rPr lang="en-US" altLang="zh-TW" dirty="0"/>
              <a:t>What problems occurred and how did you solve them.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84698B-C7CB-4BD8-9028-8A9558DB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985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535B1-63CE-4AF4-A586-16692AC5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E4CF2-221E-475A-B3BC-DADC883CD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https://www.kaggle.com/c/datalab-2021-cup2-object-detection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45413D-3F45-4B77-B747-1D738205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596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Timeline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2021/11/11 competition announced.</a:t>
            </a:r>
          </a:p>
          <a:p>
            <a:r>
              <a:rPr lang="en-US" sz="2800" dirty="0"/>
              <a:t>2021/11/25 23:59(UTC) competition deadline.</a:t>
            </a:r>
          </a:p>
          <a:p>
            <a:r>
              <a:rPr lang="en-US" sz="2800" dirty="0"/>
              <a:t>2021/11/30 23:59(TW) report deadline.</a:t>
            </a:r>
          </a:p>
          <a:p>
            <a:r>
              <a:rPr lang="en-US" sz="2800" dirty="0"/>
              <a:t>2021/12/21 winner team share.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5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Dataset</a:t>
                </a:r>
              </a:p>
              <a:p>
                <a:pPr lvl="1"/>
                <a:r>
                  <a:rPr lang="en-US" dirty="0"/>
                  <a:t>PASCAL VOC 2007</a:t>
                </a:r>
              </a:p>
              <a:p>
                <a:pPr lvl="2"/>
                <a:r>
                  <a:rPr lang="en-US" dirty="0"/>
                  <a:t>Train/Val data: 5011</a:t>
                </a:r>
              </a:p>
              <a:p>
                <a:pPr lvl="3"/>
                <a:r>
                  <a:rPr lang="en-US" dirty="0"/>
                  <a:t>Each row contains one image and its bounding boxes.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filename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label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object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2"/>
                <a:r>
                  <a:rPr lang="en-US" dirty="0"/>
                  <a:t>Test data: 4952 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filename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919608"/>
            <a:ext cx="5715000" cy="1057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5809979"/>
            <a:ext cx="14478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Conventional object detection methods require two steps</a:t>
            </a:r>
            <a:r>
              <a:rPr lang="en-US" altLang="zh-TW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Propose some regions that might contain object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Doing classification on all proposed regions</a:t>
            </a:r>
          </a:p>
          <a:p>
            <a:pPr lvl="1"/>
            <a:r>
              <a:rPr lang="en-US" dirty="0"/>
              <a:t>It is inefficient to scan the image twice and costly to do classification on all proposed regions.</a:t>
            </a:r>
          </a:p>
          <a:p>
            <a:pPr lvl="1"/>
            <a:r>
              <a:rPr lang="en-US" dirty="0"/>
              <a:t>What about scanning image once and propose bounding boxes and labels accordingly?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98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  <a:p>
            <a:pPr lvl="1"/>
            <a:r>
              <a:rPr lang="en-US" dirty="0"/>
              <a:t>Reframe object detection problem as a single regression problem.</a:t>
            </a:r>
          </a:p>
          <a:p>
            <a:pPr lvl="1"/>
            <a:r>
              <a:rPr lang="en-US" dirty="0"/>
              <a:t>Predict bounding box coordinates and class probabilities from image pixels straightly.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43" y="4221088"/>
            <a:ext cx="7653114" cy="177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8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Main idea</a:t>
            </a:r>
          </a:p>
          <a:p>
            <a:pPr lvl="1"/>
            <a:r>
              <a:rPr lang="en-US" dirty="0"/>
              <a:t>YOLO is extremely fast since it requires no complex pipelines to output bounding boxes and object labels.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16" y="3612388"/>
            <a:ext cx="5475167" cy="310908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60233" y="3612388"/>
            <a:ext cx="504056" cy="3109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5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Objective function</a:t>
                </a:r>
              </a:p>
              <a:p>
                <a:pPr lvl="1"/>
                <a:r>
                  <a:rPr lang="en-US" altLang="zh-TW" dirty="0"/>
                  <a:t>YOLO first divides the input image into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grid.</a:t>
                </a:r>
              </a:p>
              <a:p>
                <a:pPr lvl="1"/>
                <a:r>
                  <a:rPr lang="en-US" altLang="zh-TW" dirty="0"/>
                  <a:t>If the center of an object falls into a grid cell, the grid cell is responsible for detecting that object.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797326"/>
            <a:ext cx="2874713" cy="29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2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Object Detection Model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sz="2700" dirty="0">
                <a:cs typeface="Times New Roman" panose="02020603050405020304" pitchFamily="18" charset="0"/>
              </a:rPr>
              <a:t>YOLO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Intersection over Union </a:t>
            </a:r>
            <a:r>
              <a:rPr lang="en-US" altLang="zh-TW" dirty="0"/>
              <a:t>(IoU)</a:t>
            </a:r>
          </a:p>
          <a:p>
            <a:pPr lvl="1"/>
            <a:r>
              <a:rPr lang="en-US" altLang="zh-TW" dirty="0"/>
              <a:t>A metric to evaluate the effectiveness of predict bounding box comparing to the ground truth.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92" y="3719811"/>
            <a:ext cx="6303615" cy="16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9987</TotalTime>
  <Words>1613</Words>
  <Application>Microsoft Office PowerPoint</Application>
  <PresentationFormat>如螢幕大小 (4:3)</PresentationFormat>
  <Paragraphs>239</Paragraphs>
  <Slides>39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Arial</vt:lpstr>
      <vt:lpstr>Calibri</vt:lpstr>
      <vt:lpstr>Cambria Math</vt:lpstr>
      <vt:lpstr>Times New Roman</vt:lpstr>
      <vt:lpstr>Office 佈景主題</vt:lpstr>
      <vt:lpstr>DataLab Cup 2: Object Detection</vt:lpstr>
      <vt:lpstr>Outline</vt:lpstr>
      <vt:lpstr>Competition Information</vt:lpstr>
      <vt:lpstr>Competition Information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Object Detection Model YOLO</vt:lpstr>
      <vt:lpstr>Evaluation Metric Mean Average Precision (mAP)</vt:lpstr>
      <vt:lpstr>Evaluation Metric Mean Average Precision (mAP)</vt:lpstr>
      <vt:lpstr>Evaluation Metric Mean Average Precision (mAP)</vt:lpstr>
      <vt:lpstr>Evaluation Metric Mean Average Precision (mAP)</vt:lpstr>
      <vt:lpstr>Evaluation Metric Mean Average Precision (mAP)</vt:lpstr>
      <vt:lpstr>Evaluation Metric Mean Average Precision (mAP)</vt:lpstr>
      <vt:lpstr>Evaluation Metric Mean Average Precision (mAP)</vt:lpstr>
      <vt:lpstr>Evaluation Metric Mean Average Precision (mAP)</vt:lpstr>
      <vt:lpstr>Evaluation Metric Mean Average Precision (mAP)</vt:lpstr>
      <vt:lpstr>Hints</vt:lpstr>
      <vt:lpstr>Hints</vt:lpstr>
      <vt:lpstr>Hints</vt:lpstr>
      <vt:lpstr>Hints</vt:lpstr>
      <vt:lpstr>Hints</vt:lpstr>
      <vt:lpstr>Hints</vt:lpstr>
      <vt:lpstr>Hints</vt:lpstr>
      <vt:lpstr>Precautions</vt:lpstr>
      <vt:lpstr>Submission</vt:lpstr>
      <vt:lpstr>Kaggle</vt:lpstr>
      <vt:lpstr>Competition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justlove00000000</dc:creator>
  <cp:lastModifiedBy>chishen</cp:lastModifiedBy>
  <cp:revision>954</cp:revision>
  <dcterms:created xsi:type="dcterms:W3CDTF">2013-12-23T22:27:36Z</dcterms:created>
  <dcterms:modified xsi:type="dcterms:W3CDTF">2021-11-11T05:20:54Z</dcterms:modified>
</cp:coreProperties>
</file>