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hjAlGd4VqC4CtR/87+PcthSNK3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35393-4EDC-4074-A25A-3499E65F7858}">
  <a:tblStyle styleId="{17B35393-4EDC-4074-A25A-3499E65F78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 function </a:t>
            </a:r>
            <a:r>
              <a:rPr lang="en-US" dirty="0" err="1"/>
              <a:t>要解的問題是</a:t>
            </a:r>
            <a:r>
              <a:rPr lang="en-US" dirty="0"/>
              <a:t> model-free, TD </a:t>
            </a:r>
            <a:r>
              <a:rPr lang="en-US" dirty="0" err="1"/>
              <a:t>要解的問題是</a:t>
            </a:r>
            <a:r>
              <a:rPr lang="en-US" dirty="0"/>
              <a:t> MC </a:t>
            </a:r>
            <a:r>
              <a:rPr lang="en-US" dirty="0" err="1"/>
              <a:t>太久</a:t>
            </a:r>
            <a:endParaRPr dirty="0"/>
          </a:p>
        </p:txBody>
      </p:sp>
      <p:sp>
        <p:nvSpPr>
          <p:cNvPr id="464" name="Google Shape;46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7" name="Google Shape;51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9" name="Google Shape;619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wolf.wordpress.com/2013/07/01/reinforcement-learning-sarsa-vs-q-learnin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Lab 1</a:t>
            </a:r>
            <a:r>
              <a:rPr lang="en-US" altLang="zh-TW" dirty="0"/>
              <a:t>4</a:t>
            </a:r>
            <a:br>
              <a:rPr lang="en-US" dirty="0"/>
            </a:br>
            <a:r>
              <a:rPr lang="en-US" dirty="0"/>
              <a:t>Reinforcement Learning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02217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i="1" dirty="0" err="1">
                <a:solidFill>
                  <a:srgbClr val="7F7F7F"/>
                </a:solidFill>
              </a:rPr>
              <a:t>Datalab</a:t>
            </a:r>
            <a:endParaRPr i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dirty="0">
                <a:solidFill>
                  <a:srgbClr val="7F7F7F"/>
                </a:solidFill>
              </a:rPr>
              <a:t>Department of Computer Science,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dirty="0">
                <a:solidFill>
                  <a:srgbClr val="7F7F7F"/>
                </a:solidFill>
              </a:rPr>
              <a:t>National Tsing Hua University, Taiwan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/>
          <p:nvPr/>
        </p:nvSpPr>
        <p:spPr>
          <a:xfrm rot="10800000">
            <a:off x="10396617" y="1180730"/>
            <a:ext cx="1145219" cy="1953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1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/>
          <p:nvPr/>
        </p:nvSpPr>
        <p:spPr>
          <a:xfrm rot="10800000">
            <a:off x="10728128" y="1713390"/>
            <a:ext cx="1034249" cy="292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2341713" y="4598633"/>
            <a:ext cx="35250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014809" y="4429957"/>
            <a:ext cx="6178857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1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425821" y="4450563"/>
            <a:ext cx="735683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54499" y="5781740"/>
            <a:ext cx="9844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1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 txBox="1"/>
          <p:nvPr/>
        </p:nvSpPr>
        <p:spPr>
          <a:xfrm>
            <a:off x="425821" y="4450563"/>
            <a:ext cx="735683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-2 = -3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1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/>
        </p:nvSpPr>
        <p:spPr>
          <a:xfrm>
            <a:off x="425821" y="4450563"/>
            <a:ext cx="73568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4 =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 rot="10800000">
            <a:off x="9472474" y="3074529"/>
            <a:ext cx="1225118" cy="1164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17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7"/>
          <p:cNvSpPr txBox="1"/>
          <p:nvPr/>
        </p:nvSpPr>
        <p:spPr>
          <a:xfrm>
            <a:off x="421659" y="4451184"/>
            <a:ext cx="73568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 the optimal 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7284627" y="3219833"/>
            <a:ext cx="103779" cy="7227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4028038" y="1799137"/>
            <a:ext cx="152400" cy="3754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 rot="-5400000">
            <a:off x="2564280" y="2010188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 rot="-5400000">
            <a:off x="2545992" y="325596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 rot="5400000">
            <a:off x="5422515" y="199634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5371282" y="325596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4023876" y="2844416"/>
            <a:ext cx="152400" cy="3754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 rot="-5400000">
            <a:off x="2579633" y="941892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 rot="5400000">
            <a:off x="5340829" y="95522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id="277" name="Google Shape;27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09523" y="1825625"/>
            <a:ext cx="597295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20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 rot="10800000">
            <a:off x="10352227" y="766934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2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/>
          <p:nvPr/>
        </p:nvSpPr>
        <p:spPr>
          <a:xfrm rot="10800000">
            <a:off x="10830758" y="1354679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1714717" y="4565171"/>
            <a:ext cx="47790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initialize a policy Let’s say all goes down!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2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9" name="Google Shape;3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 rot="10800000">
            <a:off x="10799686" y="1798274"/>
            <a:ext cx="1145219" cy="2082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 of V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2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Evaluation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7491774" y="2124623"/>
            <a:ext cx="144893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2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1714717" y="4414251"/>
            <a:ext cx="477904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Improvement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-1</a:t>
            </a:r>
            <a:endParaRPr sz="3200" b="0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sz="3200" b="0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7491774" y="3252383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576221" y="5258520"/>
            <a:ext cx="1450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2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5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5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5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1714717" y="441425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Evaluation Again!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7478038" y="2243389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2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0" name="Google Shape;4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1714717" y="4414251"/>
            <a:ext cx="47790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Improvement. Nothing Changed!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Converge!!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7359499" y="3283775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Did agent Interact with the Environment?</a:t>
            </a:r>
            <a:endParaRPr dirty="0"/>
          </a:p>
        </p:txBody>
      </p:sp>
      <p:sp>
        <p:nvSpPr>
          <p:cNvPr id="420" name="Google Shape;4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! We model every transition and every reward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it is impossible to solve more complex problems like Flappy Bird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need model-free algorithms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Q-Learning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SARSA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Flappy bird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436" name="Google Shape;43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257" y="2230835"/>
            <a:ext cx="2311485" cy="42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Actions: { fly, none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Reward: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+1: pass through a pipe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-5: die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45" name="Google Shape;4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057" y="209431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754" y="1625961"/>
            <a:ext cx="1091323" cy="35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55" name="Google Shape;4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673" y="1041902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3837" y="2161734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4225" y="5890785"/>
            <a:ext cx="5607975" cy="3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1"/>
          <p:cNvSpPr txBox="1"/>
          <p:nvPr/>
        </p:nvSpPr>
        <p:spPr>
          <a:xfrm>
            <a:off x="2680475" y="2295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3840250" y="2295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4375425" y="2295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body" idx="1"/>
          </p:nvPr>
        </p:nvSpPr>
        <p:spPr>
          <a:xfrm>
            <a:off x="2093025" y="1615326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69" name="Google Shape;4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32307"/>
            <a:ext cx="7124816" cy="25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457" y="1374680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2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2096142" y="60936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5367002" y="5375550"/>
            <a:ext cx="51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6573816" y="5340766"/>
            <a:ext cx="15045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Fly)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None)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5876870" y="5595599"/>
            <a:ext cx="585712" cy="198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5829954" y="5113013"/>
            <a:ext cx="84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4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Reference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https://www.zhihu.com/question/26408259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490" name="Google Shape;49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497" name="Google Shape;497;p3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093" y="2519408"/>
            <a:ext cx="6895015" cy="268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body" idx="1"/>
          </p:nvPr>
        </p:nvSpPr>
        <p:spPr>
          <a:xfrm>
            <a:off x="17526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07" name="Google Shape;50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715" y="129798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3587" y="2302015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60" y="5925330"/>
            <a:ext cx="4964343" cy="29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 txBox="1"/>
          <p:nvPr/>
        </p:nvSpPr>
        <p:spPr>
          <a:xfrm>
            <a:off x="3349125" y="2437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4520725" y="2437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5067725" y="2437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20" name="Google Shape;520;p36"/>
          <p:cNvSpPr txBox="1">
            <a:spLocks noGrp="1"/>
          </p:cNvSpPr>
          <p:nvPr>
            <p:ph type="body" idx="1"/>
          </p:nvPr>
        </p:nvSpPr>
        <p:spPr>
          <a:xfrm>
            <a:off x="1749161" y="156812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22" name="Google Shape;5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4222" y="597683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6235541" y="6146436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6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5367001" y="5375550"/>
            <a:ext cx="47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5585" y="2094034"/>
            <a:ext cx="6895015" cy="268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6"/>
          <p:cNvSpPr/>
          <p:nvPr/>
        </p:nvSpPr>
        <p:spPr>
          <a:xfrm>
            <a:off x="5820856" y="5211223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 rot="-1163027">
            <a:off x="5812984" y="519089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 rot="1362662">
            <a:off x="5817124" y="5793420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6402546" y="4856651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2248542" y="62460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8513478" y="5406725"/>
            <a:ext cx="53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46" name="Google Shape;54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47" name="Google Shape;547;p37" descr="q_learning_vs_sars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700" y="1988840"/>
            <a:ext cx="5117211" cy="473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6783" y="2476112"/>
            <a:ext cx="6007634" cy="138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006" y="4749966"/>
            <a:ext cx="5626794" cy="137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56" name="Google Shape;556;p38"/>
          <p:cNvSpPr txBox="1">
            <a:spLocks noGrp="1"/>
          </p:cNvSpPr>
          <p:nvPr>
            <p:ph type="body" idx="1"/>
          </p:nvPr>
        </p:nvSpPr>
        <p:spPr>
          <a:xfrm>
            <a:off x="1752599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Cliff Walking</a:t>
            </a: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57" name="Google Shape;5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58" name="Google Shape;55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4161" y="2925763"/>
            <a:ext cx="65436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4" name="Google Shape;56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MDP(value iteration &amp; policy iteration)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Q-Learning &amp; SARSA</a:t>
            </a:r>
            <a:endParaRPr>
              <a:solidFill>
                <a:srgbClr val="D8D8D8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  <p:sp>
        <p:nvSpPr>
          <p:cNvPr id="565" name="Google Shape;5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body" idx="1"/>
          </p:nvPr>
        </p:nvSpPr>
        <p:spPr>
          <a:xfrm>
            <a:off x="1752600" y="160907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an agent to play Flappy Bird game(SARSA)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74" name="Google Shape;5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553" y="2348880"/>
            <a:ext cx="2356893" cy="419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Markov Decision Process (MDP)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838200" y="1845947"/>
            <a:ext cx="10515600" cy="96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MDP is defined by</a:t>
            </a:r>
            <a:endParaRPr/>
          </a:p>
        </p:txBody>
      </p:sp>
      <p:grpSp>
        <p:nvGrpSpPr>
          <p:cNvPr id="124" name="Google Shape;124;p5"/>
          <p:cNvGrpSpPr/>
          <p:nvPr/>
        </p:nvGrpSpPr>
        <p:grpSpPr>
          <a:xfrm>
            <a:off x="2304115" y="2722512"/>
            <a:ext cx="7485936" cy="3759673"/>
            <a:chOff x="2304115" y="2722512"/>
            <a:chExt cx="7485936" cy="3759673"/>
          </a:xfrm>
        </p:grpSpPr>
        <p:sp>
          <p:nvSpPr>
            <p:cNvPr id="125" name="Google Shape;125;p5"/>
            <p:cNvSpPr txBox="1"/>
            <p:nvPr/>
          </p:nvSpPr>
          <p:spPr>
            <a:xfrm>
              <a:off x="2577466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4087080" y="285298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5596694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7106308" y="286314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2304115" y="4186584"/>
              <a:ext cx="125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space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750699" y="2737368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 space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4863730" y="4186584"/>
              <a:ext cx="2170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Probability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7012621" y="2737368"/>
              <a:ext cx="891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Reward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8615922" y="2722512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γ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8146331" y="4186584"/>
              <a:ext cx="1643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Discount Factor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5527213" y="4974080"/>
              <a:ext cx="8435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5492075" y="6112853"/>
              <a:ext cx="913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Install PLE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Pygame</a:t>
            </a:r>
            <a:endParaRPr dirty="0"/>
          </a:p>
        </p:txBody>
      </p:sp>
      <p:sp>
        <p:nvSpPr>
          <p:cNvPr id="581" name="Google Shape;581;p41"/>
          <p:cNvSpPr txBox="1">
            <a:spLocks noGrp="1"/>
          </p:cNvSpPr>
          <p:nvPr>
            <p:ph type="body" idx="1"/>
          </p:nvPr>
        </p:nvSpPr>
        <p:spPr>
          <a:xfrm>
            <a:off x="1752600" y="160077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Clone the repo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Install PLE(in the </a:t>
            </a:r>
            <a:r>
              <a:rPr lang="en-US" dirty="0" err="1"/>
              <a:t>PyGame</a:t>
            </a:r>
            <a:r>
              <a:rPr lang="en-US" dirty="0"/>
              <a:t>-Learning-Environment folder)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PyGame</a:t>
            </a:r>
            <a:r>
              <a:rPr lang="en-US" sz="2800" dirty="0"/>
              <a:t>-Learning-Environment</a:t>
            </a: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pip install –e 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228600" indent="-228600">
              <a:spcBef>
                <a:spcPts val="500"/>
              </a:spcBef>
              <a:buSzPts val="2400"/>
            </a:pPr>
            <a:endParaRPr lang="en-US" altLang="zh-TW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altLang="zh-TW" dirty="0"/>
              <a:t>pip install 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pPr marL="228600" indent="-228600">
              <a:spcBef>
                <a:spcPts val="500"/>
              </a:spcBef>
              <a:buSzPts val="2400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582" name="Google Shape;58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83" name="Google Shape;58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630" y="1600773"/>
            <a:ext cx="5259570" cy="99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9625" y="3618927"/>
            <a:ext cx="5362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97" name="Google Shape;597;p43"/>
          <p:cNvSpPr txBox="1">
            <a:spLocks noGrp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you should 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the update rule from Q-learning to </a:t>
            </a:r>
            <a:r>
              <a:rPr lang="en-US">
                <a:solidFill>
                  <a:srgbClr val="FF0000"/>
                </a:solidFill>
              </a:rPr>
              <a:t>SARSA</a:t>
            </a:r>
            <a:r>
              <a:rPr lang="en-US"/>
              <a:t> (</a:t>
            </a:r>
            <a:r>
              <a:rPr lang="en-US" b="1"/>
              <a:t>with the same episodes</a:t>
            </a:r>
            <a:r>
              <a:rPr lang="en-US"/>
              <a:t>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 a brief report to discuss the result (compare Q-learning with SARSA based on the game result).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98" name="Google Shape;5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05" name="Google Shape;605;p44"/>
          <p:cNvSpPr txBox="1">
            <a:spLocks noGrp="1"/>
          </p:cNvSpPr>
          <p:nvPr>
            <p:ph type="body" idx="1"/>
          </p:nvPr>
        </p:nvSpPr>
        <p:spPr>
          <a:xfrm>
            <a:off x="1752600" y="169068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need </a:t>
            </a:r>
            <a:r>
              <a:rPr lang="en-US">
                <a:solidFill>
                  <a:srgbClr val="FF0000"/>
                </a:solidFill>
              </a:rPr>
              <a:t>CPU</a:t>
            </a:r>
            <a:r>
              <a:rPr lang="en-US"/>
              <a:t> resources.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take you more than </a:t>
            </a:r>
            <a:r>
              <a:rPr lang="en-US">
                <a:solidFill>
                  <a:srgbClr val="FF0000"/>
                </a:solidFill>
              </a:rPr>
              <a:t>13</a:t>
            </a:r>
            <a:r>
              <a:rPr lang="en-US"/>
              <a:t> hours to train, please reserve enough time.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06" name="Google Shape;60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13" name="Google Shape;613;p4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Precautions: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encounter this problem, just stop.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means your bird plays well and the recorded frames is too long to save.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615" name="Google Shape;6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183825"/>
            <a:ext cx="9144000" cy="28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22" name="Google Shape;622;p46"/>
          <p:cNvSpPr txBox="1">
            <a:spLocks noGrp="1"/>
          </p:cNvSpPr>
          <p:nvPr>
            <p:ph type="body" idx="1"/>
          </p:nvPr>
        </p:nvSpPr>
        <p:spPr>
          <a:xfrm>
            <a:off x="1752600" y="1582446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Requirements: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Write a brief report in the notebook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Upload both </a:t>
            </a:r>
            <a:r>
              <a:rPr lang="en-US" dirty="0" err="1"/>
              <a:t>ipynb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mp4</a:t>
            </a:r>
            <a:r>
              <a:rPr lang="en-US" dirty="0"/>
              <a:t> to google drive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</a:t>
            </a:r>
            <a:r>
              <a:rPr lang="en-US" dirty="0" err="1"/>
              <a:t>student_id</a:t>
            </a:r>
            <a:r>
              <a:rPr lang="en-US" dirty="0"/>
              <a:t>}.</a:t>
            </a:r>
            <a:r>
              <a:rPr lang="en-US" dirty="0" err="1"/>
              <a:t>ipynb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Lab14_{student_id}.mp4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Notebook cannot display videos well, that’s why we need 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Share your drive’s link via </a:t>
            </a:r>
            <a:r>
              <a:rPr lang="en-US" dirty="0" err="1">
                <a:solidFill>
                  <a:srgbClr val="FF0000"/>
                </a:solidFill>
              </a:rPr>
              <a:t>eeclass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dirty="0">
                <a:solidFill>
                  <a:srgbClr val="FF0000"/>
                </a:solidFill>
              </a:rPr>
              <a:t>Please make sure that TA can access your google drive!!! </a:t>
            </a:r>
            <a:endParaRPr dirty="0"/>
          </a:p>
          <a:p>
            <a:pPr marL="160020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Deadline: 2022-12-15(</a:t>
            </a:r>
            <a:r>
              <a:rPr lang="en-US" dirty="0" err="1"/>
              <a:t>Thur</a:t>
            </a:r>
            <a:r>
              <a:rPr lang="en-US" dirty="0"/>
              <a:t>) 23:59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23" name="Google Shape;62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0" name="Google Shape;630;p47"/>
          <p:cNvSpPr txBox="1">
            <a:spLocks noGrp="1"/>
          </p:cNvSpPr>
          <p:nvPr>
            <p:ph type="body" idx="1"/>
          </p:nvPr>
        </p:nvSpPr>
        <p:spPr>
          <a:xfrm>
            <a:off x="1752600" y="159132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compare life time or reward against training episodes for both two algorithms.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31" name="Google Shape;63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39" name="Google Shape;6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640" name="Google Shape;64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355" y="2061969"/>
            <a:ext cx="8377289" cy="212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4357830"/>
            <a:ext cx="8377288" cy="209003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8"/>
          <p:cNvSpPr txBox="1"/>
          <p:nvPr/>
        </p:nvSpPr>
        <p:spPr>
          <a:xfrm>
            <a:off x="5736822" y="4070253"/>
            <a:ext cx="11755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8"/>
          <p:cNvSpPr txBox="1"/>
          <p:nvPr/>
        </p:nvSpPr>
        <p:spPr>
          <a:xfrm>
            <a:off x="5916842" y="6420402"/>
            <a:ext cx="815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Thanks! Be a Happy Bird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6"/>
          <p:cNvGraphicFramePr/>
          <p:nvPr/>
        </p:nvGraphicFramePr>
        <p:xfrm>
          <a:off x="2938508" y="992903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061" y="1130581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629173" y="4345890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629173" y="4715222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2629173" y="5144000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629173" y="5548386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629173" y="5952772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651247" y="5952772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0" y="3089429"/>
            <a:ext cx="989163" cy="9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838200" y="2942249"/>
            <a:ext cx="10515600" cy="97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 have a MDP model, then?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- Find the Optimal Policy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the agent follow the optimal policy, it will get maximal total reward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solve it via these two algorithms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Value Iteration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Policy Iteration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Iteration</a:t>
            </a:r>
            <a:endParaRPr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1890" y="2186528"/>
            <a:ext cx="5868219" cy="36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1468</Words>
  <Application>Microsoft Office PowerPoint</Application>
  <PresentationFormat>寬螢幕</PresentationFormat>
  <Paragraphs>536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DFKai-SB</vt:lpstr>
      <vt:lpstr>Arial</vt:lpstr>
      <vt:lpstr>Calibri</vt:lpstr>
      <vt:lpstr>Office 佈景主題</vt:lpstr>
      <vt:lpstr>Lab 14 Reinforcement Learning</vt:lpstr>
      <vt:lpstr>Outline</vt:lpstr>
      <vt:lpstr>Outline</vt:lpstr>
      <vt:lpstr>Markov Decision Process (MDP)</vt:lpstr>
      <vt:lpstr>PowerPoint 簡報</vt:lpstr>
      <vt:lpstr>We have a MDP model, then?</vt:lpstr>
      <vt:lpstr>Goal - Find the Optimal Policy</vt:lpstr>
      <vt:lpstr>Outline</vt:lpstr>
      <vt:lpstr>Value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Policy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Did agent Interact with the Environment?</vt:lpstr>
      <vt:lpstr>Outline</vt:lpstr>
      <vt:lpstr>Q-Learning</vt:lpstr>
      <vt:lpstr>Q-Learning</vt:lpstr>
      <vt:lpstr>Q-Learning</vt:lpstr>
      <vt:lpstr>Q-Learning</vt:lpstr>
      <vt:lpstr>Q-Learning</vt:lpstr>
      <vt:lpstr>SARSA</vt:lpstr>
      <vt:lpstr>SARSA</vt:lpstr>
      <vt:lpstr>SARSA</vt:lpstr>
      <vt:lpstr>Q-Learning VS. SARSA</vt:lpstr>
      <vt:lpstr>Q-Learning VS. SARSA</vt:lpstr>
      <vt:lpstr>Outline</vt:lpstr>
      <vt:lpstr>Homework</vt:lpstr>
      <vt:lpstr>Install PLE and Pygame</vt:lpstr>
      <vt:lpstr>Homework</vt:lpstr>
      <vt:lpstr>Homework</vt:lpstr>
      <vt:lpstr>Homework</vt:lpstr>
      <vt:lpstr>Homework</vt:lpstr>
      <vt:lpstr>Homework</vt:lpstr>
      <vt:lpstr>Homework</vt:lpstr>
      <vt:lpstr>Thanks! Be a Happy Bird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Lab14 Reinforcement Learning</dc:title>
  <dc:creator>PinYu</dc:creator>
  <cp:lastModifiedBy>許尊霖</cp:lastModifiedBy>
  <cp:revision>10</cp:revision>
  <dcterms:created xsi:type="dcterms:W3CDTF">2020-12-14T07:33:01Z</dcterms:created>
  <dcterms:modified xsi:type="dcterms:W3CDTF">2022-12-14T06:20:41Z</dcterms:modified>
</cp:coreProperties>
</file>