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Work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WorkSans-bold.fntdata"/><Relationship Id="rId10" Type="http://schemas.openxmlformats.org/officeDocument/2006/relationships/slide" Target="slides/slide5.xml"/><Relationship Id="rId32" Type="http://schemas.openxmlformats.org/officeDocument/2006/relationships/font" Target="fonts/Work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1ecc295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01ecc29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f1a1c8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f1a1c8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f99d3e0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f99d3e0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01ecc2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01ecc2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01ecc29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01ecc29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01ecc29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01ecc29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01ecc29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01ecc29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01ecc29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c01ecc29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01ecc295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01ecc295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01ecc295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01ecc29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f99d3e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f99d3e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01ecc29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01ecc29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01ecc295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c01ecc295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process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wireless model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01ecc295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01ecc295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delay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effectiveness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f99d3e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f99d3e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bf1a1c8f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bf1a1c8f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f1a1c8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bf1a1c8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9bff48b33f6e14f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9bff48b33f6e14f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f99d3e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f99d3e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01ecc2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01ecc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01ecc2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01ecc2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f1a1c8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f1a1c8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01ecc2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01ecc2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01ecc2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01ecc2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01ecc2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01ecc2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1700" y="462750"/>
            <a:ext cx="8520600" cy="42180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FCE5CD"/>
                </a:highlight>
                <a:latin typeface="Work Sans"/>
                <a:ea typeface="Work Sans"/>
                <a:cs typeface="Work Sans"/>
                <a:sym typeface="Work Sans"/>
              </a:rPr>
              <a:t>Wearable Computing</a:t>
            </a:r>
            <a:endParaRPr>
              <a:highlight>
                <a:srgbClr val="FCE5CD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B04902040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王郁婷    B04902103蔡昀達    B04902061   吳家和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57250"/>
            <a:ext cx="85206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Instance Based Learning of Observation Probability</a:t>
            </a:r>
            <a:endParaRPr b="1"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-"/>
            </a:pPr>
            <a:r>
              <a:rPr b="1" lang="zh-TW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Locality Sensitive Hashing</a:t>
            </a:r>
            <a:endParaRPr b="1" sz="20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store the data in another compressed format which requires only simple look-up operations to determine possible immediate neighbours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Learning							-   Querying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              </a:t>
            </a:r>
            <a:r>
              <a:rPr lang="zh-TW" sz="1400">
                <a:latin typeface="Calibri"/>
                <a:ea typeface="Calibri"/>
                <a:cs typeface="Calibri"/>
                <a:sym typeface="Calibri"/>
              </a:rPr>
              <a:t>State Weighted Density(SWD)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									</a:t>
            </a:r>
            <a:r>
              <a:rPr lang="zh-TW" sz="1400">
                <a:latin typeface="Calibri"/>
                <a:ea typeface="Calibri"/>
                <a:cs typeface="Calibri"/>
                <a:sym typeface="Calibri"/>
              </a:rPr>
              <a:t>Observation Probability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975" y="2571750"/>
            <a:ext cx="32004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575" y="2853775"/>
            <a:ext cx="2606625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506" y="4022925"/>
            <a:ext cx="2682750" cy="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575" y="2499000"/>
            <a:ext cx="1522826" cy="11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326" y="1877351"/>
            <a:ext cx="3019974" cy="26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Big Data Server</a:t>
            </a:r>
            <a:endParaRPr b="1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analize sensor readings and states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to enhance efficiency → Mapreduction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receive data through TCP/ UDP port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XPro: A Cross-End Processing Architecture for Data Analytics in Wearables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813550" y="1152475"/>
            <a:ext cx="76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FFF2CC"/>
                </a:highlight>
              </a:rPr>
              <a:t>Body Sensor Network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FFF2CC"/>
                </a:highlight>
              </a:rPr>
              <a:t>Analytic Engine Design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 sz="1600"/>
              <a:t>in-sensor approach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	in-aggregator apporach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highlight>
                  <a:srgbClr val="FFF2CC"/>
                </a:highlight>
              </a:rPr>
              <a:t>Wireless Tranceiver Model</a:t>
            </a:r>
            <a:endParaRPr>
              <a:highlight>
                <a:srgbClr val="FFF2CC"/>
              </a:highlight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971" y="1190896"/>
            <a:ext cx="4414475" cy="34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definition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</a:t>
            </a:r>
            <a:r>
              <a:rPr lang="zh-TW"/>
              <a:t>ncreasing demand for analytic capabilities in local enable real-time feedback and timely intervention.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Typical generic classification designs usually employ a computing-intensive structure.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→ How to efficiently embed a generic classification scheme into wearable computing systems without compromising sensor battery lifetime and system performance.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r>
              <a:rPr lang="zh-TW"/>
              <a:t>nalytic engine designs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In-sensor approach</a:t>
            </a:r>
            <a:r>
              <a:rPr lang="zh-TW"/>
              <a:t> performs data analysis in the sensor, this approach reduces the data volume that needs to be transmitted on wireless channels.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/>
              <a:t>In-aggregator approach</a:t>
            </a:r>
            <a:r>
              <a:rPr lang="zh-TW"/>
              <a:t> embeds the entire analytic module in the back-end data aggregator , such as a smartphone, to leverage the increased computational resource and looser energy constraint.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XPro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380925"/>
            <a:ext cx="8832301" cy="307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XPro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Functional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Communication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intra-end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inter-end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Automatic XPro Generator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Find the optimal partitioning for the crossend architecture in polynomial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Solves the design space searching problem into a standard graph theory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Functional Cells in XPro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</a:t>
            </a:r>
            <a:r>
              <a:rPr lang="zh-TW"/>
              <a:t>ndependent and asynchronous micro-computing unit.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Energy-efficient monotonic working mode for the specialized ALU module.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Adopts resource reuse only at the functional cell level.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813" y="2366650"/>
            <a:ext cx="55530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Functional Cells in XPro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232630"/>
            <a:ext cx="8832301" cy="267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Automatic XPro Generator - </a:t>
            </a:r>
            <a:r>
              <a:rPr lang="zh-TW"/>
              <a:t>Energy model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25" y="1753350"/>
            <a:ext cx="7555431" cy="3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25" y="2436850"/>
            <a:ext cx="7555425" cy="4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25" y="3142525"/>
            <a:ext cx="7555426" cy="4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FCE5CD"/>
                </a:highlight>
                <a:latin typeface="Work Sans"/>
                <a:ea typeface="Work Sans"/>
                <a:cs typeface="Work Sans"/>
                <a:sym typeface="Work Sans"/>
              </a:rPr>
              <a:t>Paper</a:t>
            </a:r>
            <a:endParaRPr>
              <a:highlight>
                <a:srgbClr val="FCE5CD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085475" y="1152475"/>
            <a:ext cx="774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An Intelligent Information Forwarder for Healthcare Big Data Systems with Distributed Wearable Sensors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XPro: A Cross-End Processing Architecture for Data Analytics in Wearables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Network Formation Game for Multi-Hop Wearable Communications over Millimeter Wave Frequencies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96525" y="1268025"/>
            <a:ext cx="214200" cy="5727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96525" y="2437800"/>
            <a:ext cx="214200" cy="5727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96525" y="3577850"/>
            <a:ext cx="214200" cy="5727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max-flow min-cut problem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minimizes the energy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Delay to be under a maximum limit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425" y="1893574"/>
            <a:ext cx="5477876" cy="3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88" y="1152475"/>
            <a:ext cx="6835624" cy="38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0" y="1556662"/>
            <a:ext cx="4349125" cy="293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275" y="1556650"/>
            <a:ext cx="4698729" cy="29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Network Formation Game for Multi-Hop Wearable Communications over Millimeter Wave Frequencies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297791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want to connect massive number of wearable devices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mmW advantage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bandwidth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mmW disadvantage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degradation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blockage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model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54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 base station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M users has L wearables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Each user has 1 mobile phone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Wearables can establish mmW communication with over divices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Mobiles always has Sub-6 GHz communication with BS.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Transmission Capacity, Latency, Privacy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654" y="139350"/>
            <a:ext cx="3694575" cy="26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6115900" y="2820700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yellow : Sub-6 GHz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red : mmW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Game Definition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Noncooperative game with public signal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Players : WDs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Action : connect to one of WDs, mobiles, base station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Utility functions : capacity, latency, privacy.</a:t>
            </a:r>
            <a:endParaRPr/>
          </a:p>
        </p:txBody>
      </p:sp>
      <p:grpSp>
        <p:nvGrpSpPr>
          <p:cNvPr id="226" name="Google Shape;226;p37"/>
          <p:cNvGrpSpPr/>
          <p:nvPr/>
        </p:nvGrpSpPr>
        <p:grpSpPr>
          <a:xfrm>
            <a:off x="5646725" y="2625470"/>
            <a:ext cx="3314019" cy="1024654"/>
            <a:chOff x="5646725" y="2625470"/>
            <a:chExt cx="3314019" cy="1024654"/>
          </a:xfrm>
        </p:grpSpPr>
        <p:pic>
          <p:nvPicPr>
            <p:cNvPr id="227" name="Google Shape;22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46725" y="2641899"/>
              <a:ext cx="1086900" cy="99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8725" y="2641900"/>
              <a:ext cx="1045121" cy="99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73844" y="2625470"/>
              <a:ext cx="1086900" cy="10246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37"/>
          <p:cNvGrpSpPr/>
          <p:nvPr/>
        </p:nvGrpSpPr>
        <p:grpSpPr>
          <a:xfrm>
            <a:off x="4403900" y="3720400"/>
            <a:ext cx="1786275" cy="448200"/>
            <a:chOff x="4403900" y="3720400"/>
            <a:chExt cx="1786275" cy="448200"/>
          </a:xfrm>
        </p:grpSpPr>
        <p:cxnSp>
          <p:nvCxnSpPr>
            <p:cNvPr id="231" name="Google Shape;231;p37"/>
            <p:cNvCxnSpPr/>
            <p:nvPr/>
          </p:nvCxnSpPr>
          <p:spPr>
            <a:xfrm rot="10800000">
              <a:off x="6190175" y="3720400"/>
              <a:ext cx="0" cy="448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2" name="Google Shape;232;p37"/>
            <p:cNvSpPr txBox="1"/>
            <p:nvPr/>
          </p:nvSpPr>
          <p:spPr>
            <a:xfrm>
              <a:off x="4403900" y="3760000"/>
              <a:ext cx="17358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pure strategy</a:t>
              </a:r>
              <a:endParaRPr/>
            </a:p>
          </p:txBody>
        </p:sp>
      </p:grpSp>
      <p:grpSp>
        <p:nvGrpSpPr>
          <p:cNvPr id="233" name="Google Shape;233;p37"/>
          <p:cNvGrpSpPr/>
          <p:nvPr/>
        </p:nvGrpSpPr>
        <p:grpSpPr>
          <a:xfrm>
            <a:off x="4347875" y="4482350"/>
            <a:ext cx="4341250" cy="369000"/>
            <a:chOff x="4347875" y="4482350"/>
            <a:chExt cx="4341250" cy="369000"/>
          </a:xfrm>
        </p:grpSpPr>
        <p:sp>
          <p:nvSpPr>
            <p:cNvPr id="234" name="Google Shape;234;p37"/>
            <p:cNvSpPr txBox="1"/>
            <p:nvPr/>
          </p:nvSpPr>
          <p:spPr>
            <a:xfrm>
              <a:off x="5918375" y="4482350"/>
              <a:ext cx="5436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50%</a:t>
              </a:r>
              <a:endParaRPr/>
            </a:p>
          </p:txBody>
        </p:sp>
        <p:sp>
          <p:nvSpPr>
            <p:cNvPr id="235" name="Google Shape;235;p37"/>
            <p:cNvSpPr txBox="1"/>
            <p:nvPr/>
          </p:nvSpPr>
          <p:spPr>
            <a:xfrm>
              <a:off x="7031938" y="4482350"/>
              <a:ext cx="5436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3</a:t>
              </a:r>
              <a:r>
                <a:rPr lang="zh-TW"/>
                <a:t>0%</a:t>
              </a:r>
              <a:endParaRPr/>
            </a:p>
          </p:txBody>
        </p:sp>
        <p:sp>
          <p:nvSpPr>
            <p:cNvPr id="236" name="Google Shape;236;p37"/>
            <p:cNvSpPr txBox="1"/>
            <p:nvPr/>
          </p:nvSpPr>
          <p:spPr>
            <a:xfrm>
              <a:off x="8145525" y="4482350"/>
              <a:ext cx="5436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2</a:t>
              </a:r>
              <a:r>
                <a:rPr lang="zh-TW"/>
                <a:t>0%</a:t>
              </a:r>
              <a:endParaRPr/>
            </a:p>
          </p:txBody>
        </p:sp>
        <p:sp>
          <p:nvSpPr>
            <p:cNvPr id="237" name="Google Shape;237;p37"/>
            <p:cNvSpPr txBox="1"/>
            <p:nvPr/>
          </p:nvSpPr>
          <p:spPr>
            <a:xfrm>
              <a:off x="4347875" y="4482350"/>
              <a:ext cx="134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mixed</a:t>
              </a:r>
              <a:r>
                <a:rPr lang="zh-TW"/>
                <a:t> strategy</a:t>
              </a:r>
              <a:endParaRPr/>
            </a:p>
          </p:txBody>
        </p:sp>
      </p:grpSp>
      <p:grpSp>
        <p:nvGrpSpPr>
          <p:cNvPr id="238" name="Google Shape;238;p37"/>
          <p:cNvGrpSpPr/>
          <p:nvPr/>
        </p:nvGrpSpPr>
        <p:grpSpPr>
          <a:xfrm>
            <a:off x="451650" y="3182200"/>
            <a:ext cx="2522850" cy="1814551"/>
            <a:chOff x="451650" y="3182200"/>
            <a:chExt cx="2522850" cy="1814551"/>
          </a:xfrm>
        </p:grpSpPr>
        <p:grpSp>
          <p:nvGrpSpPr>
            <p:cNvPr id="239" name="Google Shape;239;p37"/>
            <p:cNvGrpSpPr/>
            <p:nvPr/>
          </p:nvGrpSpPr>
          <p:grpSpPr>
            <a:xfrm>
              <a:off x="451650" y="3182200"/>
              <a:ext cx="2522850" cy="1598775"/>
              <a:chOff x="451650" y="3182200"/>
              <a:chExt cx="2522850" cy="1598775"/>
            </a:xfrm>
          </p:grpSpPr>
          <p:pic>
            <p:nvPicPr>
              <p:cNvPr id="240" name="Google Shape;240;p3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1650" y="3182200"/>
                <a:ext cx="936450" cy="929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" name="Google Shape;241;p37"/>
              <p:cNvSpPr/>
              <p:nvPr/>
            </p:nvSpPr>
            <p:spPr>
              <a:xfrm>
                <a:off x="1799775" y="4423975"/>
                <a:ext cx="144900" cy="144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7"/>
              <p:cNvSpPr/>
              <p:nvPr/>
            </p:nvSpPr>
            <p:spPr>
              <a:xfrm>
                <a:off x="2310425" y="4636075"/>
                <a:ext cx="144900" cy="144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7"/>
              <p:cNvSpPr/>
              <p:nvPr/>
            </p:nvSpPr>
            <p:spPr>
              <a:xfrm>
                <a:off x="2829600" y="4423975"/>
                <a:ext cx="144900" cy="144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7"/>
              <p:cNvSpPr/>
              <p:nvPr/>
            </p:nvSpPr>
            <p:spPr>
              <a:xfrm>
                <a:off x="2823550" y="3872050"/>
                <a:ext cx="144900" cy="144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7"/>
              <p:cNvSpPr/>
              <p:nvPr/>
            </p:nvSpPr>
            <p:spPr>
              <a:xfrm>
                <a:off x="1799775" y="3872050"/>
                <a:ext cx="144900" cy="144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7"/>
              <p:cNvSpPr/>
              <p:nvPr/>
            </p:nvSpPr>
            <p:spPr>
              <a:xfrm>
                <a:off x="2310425" y="3574350"/>
                <a:ext cx="144900" cy="144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47" name="Google Shape;247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60189" y="4424051"/>
              <a:ext cx="507783" cy="57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Google Shape;248;p37"/>
            <p:cNvCxnSpPr>
              <a:stCxn id="247" idx="0"/>
              <a:endCxn id="240" idx="2"/>
            </p:cNvCxnSpPr>
            <p:nvPr/>
          </p:nvCxnSpPr>
          <p:spPr>
            <a:xfrm flipH="1" rot="10800000">
              <a:off x="914080" y="4111451"/>
              <a:ext cx="5700" cy="31260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49" name="Google Shape;249;p37"/>
          <p:cNvGrpSpPr/>
          <p:nvPr/>
        </p:nvGrpSpPr>
        <p:grpSpPr>
          <a:xfrm>
            <a:off x="1167895" y="3646670"/>
            <a:ext cx="1734155" cy="1063585"/>
            <a:chOff x="1167895" y="3646670"/>
            <a:chExt cx="1734155" cy="1063585"/>
          </a:xfrm>
        </p:grpSpPr>
        <p:cxnSp>
          <p:nvCxnSpPr>
            <p:cNvPr id="250" name="Google Shape;250;p37"/>
            <p:cNvCxnSpPr>
              <a:stCxn id="245" idx="4"/>
              <a:endCxn id="241" idx="0"/>
            </p:cNvCxnSpPr>
            <p:nvPr/>
          </p:nvCxnSpPr>
          <p:spPr>
            <a:xfrm>
              <a:off x="1872225" y="4016950"/>
              <a:ext cx="0" cy="407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1" name="Google Shape;251;p37"/>
            <p:cNvCxnSpPr>
              <a:stCxn id="241" idx="3"/>
              <a:endCxn id="247" idx="3"/>
            </p:cNvCxnSpPr>
            <p:nvPr/>
          </p:nvCxnSpPr>
          <p:spPr>
            <a:xfrm flipH="1">
              <a:off x="1167895" y="4547655"/>
              <a:ext cx="653100" cy="162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2" name="Google Shape;252;p37"/>
            <p:cNvCxnSpPr>
              <a:stCxn id="242" idx="2"/>
              <a:endCxn id="241" idx="5"/>
            </p:cNvCxnSpPr>
            <p:nvPr/>
          </p:nvCxnSpPr>
          <p:spPr>
            <a:xfrm rot="10800000">
              <a:off x="1923425" y="4547725"/>
              <a:ext cx="387000" cy="160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3" name="Google Shape;253;p37"/>
            <p:cNvCxnSpPr>
              <a:stCxn id="246" idx="2"/>
              <a:endCxn id="240" idx="3"/>
            </p:cNvCxnSpPr>
            <p:nvPr/>
          </p:nvCxnSpPr>
          <p:spPr>
            <a:xfrm rot="10800000">
              <a:off x="1388225" y="3646800"/>
              <a:ext cx="9222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4" name="Google Shape;254;p37"/>
            <p:cNvCxnSpPr>
              <a:stCxn id="243" idx="0"/>
              <a:endCxn id="244" idx="4"/>
            </p:cNvCxnSpPr>
            <p:nvPr/>
          </p:nvCxnSpPr>
          <p:spPr>
            <a:xfrm rot="10800000">
              <a:off x="2896050" y="4016875"/>
              <a:ext cx="6000" cy="407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5" name="Google Shape;255;p37"/>
            <p:cNvCxnSpPr>
              <a:stCxn id="244" idx="1"/>
              <a:endCxn id="246" idx="6"/>
            </p:cNvCxnSpPr>
            <p:nvPr/>
          </p:nvCxnSpPr>
          <p:spPr>
            <a:xfrm rot="10800000">
              <a:off x="2455370" y="3646670"/>
              <a:ext cx="389400" cy="246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6" name="Google Shape;256;p37"/>
          <p:cNvGrpSpPr/>
          <p:nvPr/>
        </p:nvGrpSpPr>
        <p:grpSpPr>
          <a:xfrm>
            <a:off x="1872225" y="3646670"/>
            <a:ext cx="1029825" cy="1061855"/>
            <a:chOff x="1872225" y="3646670"/>
            <a:chExt cx="1029825" cy="1061855"/>
          </a:xfrm>
        </p:grpSpPr>
        <p:cxnSp>
          <p:nvCxnSpPr>
            <p:cNvPr id="257" name="Google Shape;257;p37"/>
            <p:cNvCxnSpPr/>
            <p:nvPr/>
          </p:nvCxnSpPr>
          <p:spPr>
            <a:xfrm rot="10800000">
              <a:off x="2896050" y="4016875"/>
              <a:ext cx="6000" cy="407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37"/>
            <p:cNvCxnSpPr/>
            <p:nvPr/>
          </p:nvCxnSpPr>
          <p:spPr>
            <a:xfrm rot="10800000">
              <a:off x="2455370" y="3646670"/>
              <a:ext cx="389400" cy="246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p37"/>
            <p:cNvCxnSpPr/>
            <p:nvPr/>
          </p:nvCxnSpPr>
          <p:spPr>
            <a:xfrm flipH="1">
              <a:off x="1923425" y="3646800"/>
              <a:ext cx="387000" cy="246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" name="Google Shape;260;p37"/>
            <p:cNvCxnSpPr/>
            <p:nvPr/>
          </p:nvCxnSpPr>
          <p:spPr>
            <a:xfrm>
              <a:off x="1872225" y="4016950"/>
              <a:ext cx="0" cy="407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" name="Google Shape;261;p37"/>
            <p:cNvCxnSpPr/>
            <p:nvPr/>
          </p:nvCxnSpPr>
          <p:spPr>
            <a:xfrm>
              <a:off x="1923455" y="4547655"/>
              <a:ext cx="387000" cy="160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2" name="Google Shape;262;p37"/>
            <p:cNvCxnSpPr/>
            <p:nvPr/>
          </p:nvCxnSpPr>
          <p:spPr>
            <a:xfrm flipH="1" rot="10800000">
              <a:off x="2455325" y="4547725"/>
              <a:ext cx="395400" cy="160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Simulation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00" y="1188324"/>
            <a:ext cx="8599001" cy="33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 Intelligent Information Forwarder for Healthcare Big Data Systems with Distributed Wearable Sensors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900" y="1483750"/>
            <a:ext cx="5152699" cy="32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 b="1"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The data generated by the healthcare devices are often semi-structured or unstructured and have the 3Vs characteristics of big data, i.e., volume, velocity, and variety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Transmit only important information to the big data server for analytics when certain behaviours happen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→ develop context-awareness through the sensor readings that have a weak correlation with observable human behaviours and health conditions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Sensor Information / State Recognition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00" y="1152474"/>
            <a:ext cx="3799598" cy="35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9625" y="2680650"/>
            <a:ext cx="28003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Intelligent Information Forwarder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Context-awareness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use Hidden Markov Model for human behavior recognition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Locality Sensitive Hashing to learn sensor patterns (Instance based learning)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reduce the communication loads and data storage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694" y="2992044"/>
            <a:ext cx="3329674" cy="20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Viterbi algorithm</a:t>
            </a:r>
            <a:endParaRPr b="1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50" y="1468067"/>
            <a:ext cx="4023481" cy="251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950" y="1383050"/>
            <a:ext cx="4639800" cy="21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Anomaly detection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</a:t>
            </a:r>
            <a:r>
              <a:rPr lang="zh-TW"/>
              <a:t>hen the winning probability is close to the mean, the instance can be deemed uncertain</a:t>
            </a:r>
            <a:endParaRPr/>
          </a:p>
          <a:p>
            <a:pPr indent="0" lvl="0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the observation witnessed does not belong at all in the sequence</a:t>
            </a:r>
            <a:endParaRPr/>
          </a:p>
          <a:p>
            <a:pPr indent="0" lvl="0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the state at a time step differs for each state determining method within the HMM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Mobile application-voice tree</a:t>
            </a:r>
            <a:endParaRPr b="1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The alert follows a decision tree where, at each stage, the user is required to either confirm or deny a statement, causing the device to adjust its operation accordingly.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163" y="1978003"/>
            <a:ext cx="3329675" cy="297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