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3"/>
  </p:notesMasterIdLst>
  <p:handoutMasterIdLst>
    <p:handoutMasterId r:id="rId124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3" r:id="rId16"/>
    <p:sldId id="794" r:id="rId17"/>
    <p:sldId id="795" r:id="rId18"/>
    <p:sldId id="796" r:id="rId19"/>
    <p:sldId id="803" r:id="rId20"/>
    <p:sldId id="806" r:id="rId21"/>
    <p:sldId id="807" r:id="rId22"/>
    <p:sldId id="808" r:id="rId23"/>
    <p:sldId id="809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817" r:id="rId32"/>
    <p:sldId id="818" r:id="rId33"/>
    <p:sldId id="819" r:id="rId34"/>
    <p:sldId id="820" r:id="rId35"/>
    <p:sldId id="821" r:id="rId36"/>
    <p:sldId id="822" r:id="rId37"/>
    <p:sldId id="823" r:id="rId38"/>
    <p:sldId id="824" r:id="rId39"/>
    <p:sldId id="825" r:id="rId40"/>
    <p:sldId id="826" r:id="rId41"/>
    <p:sldId id="827" r:id="rId42"/>
    <p:sldId id="828" r:id="rId43"/>
    <p:sldId id="829" r:id="rId44"/>
    <p:sldId id="830" r:id="rId45"/>
    <p:sldId id="831" r:id="rId46"/>
    <p:sldId id="832" r:id="rId47"/>
    <p:sldId id="833" r:id="rId48"/>
    <p:sldId id="834" r:id="rId49"/>
    <p:sldId id="835" r:id="rId50"/>
    <p:sldId id="836" r:id="rId51"/>
    <p:sldId id="837" r:id="rId52"/>
    <p:sldId id="838" r:id="rId53"/>
    <p:sldId id="839" r:id="rId54"/>
    <p:sldId id="840" r:id="rId55"/>
    <p:sldId id="841" r:id="rId56"/>
    <p:sldId id="842" r:id="rId57"/>
    <p:sldId id="843" r:id="rId58"/>
    <p:sldId id="844" r:id="rId59"/>
    <p:sldId id="845" r:id="rId60"/>
    <p:sldId id="846" r:id="rId61"/>
    <p:sldId id="847" r:id="rId62"/>
    <p:sldId id="848" r:id="rId63"/>
    <p:sldId id="849" r:id="rId64"/>
    <p:sldId id="850" r:id="rId65"/>
    <p:sldId id="851" r:id="rId66"/>
    <p:sldId id="852" r:id="rId67"/>
    <p:sldId id="853" r:id="rId68"/>
    <p:sldId id="854" r:id="rId69"/>
    <p:sldId id="855" r:id="rId70"/>
    <p:sldId id="856" r:id="rId71"/>
    <p:sldId id="857" r:id="rId72"/>
    <p:sldId id="858" r:id="rId73"/>
    <p:sldId id="859" r:id="rId74"/>
    <p:sldId id="860" r:id="rId75"/>
    <p:sldId id="861" r:id="rId76"/>
    <p:sldId id="862" r:id="rId77"/>
    <p:sldId id="863" r:id="rId78"/>
    <p:sldId id="864" r:id="rId79"/>
    <p:sldId id="865" r:id="rId80"/>
    <p:sldId id="866" r:id="rId81"/>
    <p:sldId id="867" r:id="rId82"/>
    <p:sldId id="868" r:id="rId83"/>
    <p:sldId id="869" r:id="rId84"/>
    <p:sldId id="870" r:id="rId85"/>
    <p:sldId id="871" r:id="rId86"/>
    <p:sldId id="872" r:id="rId87"/>
    <p:sldId id="873" r:id="rId88"/>
    <p:sldId id="874" r:id="rId89"/>
    <p:sldId id="875" r:id="rId90"/>
    <p:sldId id="876" r:id="rId91"/>
    <p:sldId id="877" r:id="rId92"/>
    <p:sldId id="878" r:id="rId93"/>
    <p:sldId id="879" r:id="rId94"/>
    <p:sldId id="880" r:id="rId95"/>
    <p:sldId id="881" r:id="rId96"/>
    <p:sldId id="882" r:id="rId97"/>
    <p:sldId id="883" r:id="rId98"/>
    <p:sldId id="884" r:id="rId99"/>
    <p:sldId id="885" r:id="rId100"/>
    <p:sldId id="886" r:id="rId101"/>
    <p:sldId id="887" r:id="rId102"/>
    <p:sldId id="888" r:id="rId103"/>
    <p:sldId id="889" r:id="rId104"/>
    <p:sldId id="890" r:id="rId105"/>
    <p:sldId id="891" r:id="rId106"/>
    <p:sldId id="892" r:id="rId107"/>
    <p:sldId id="893" r:id="rId108"/>
    <p:sldId id="894" r:id="rId109"/>
    <p:sldId id="895" r:id="rId110"/>
    <p:sldId id="896" r:id="rId111"/>
    <p:sldId id="897" r:id="rId112"/>
    <p:sldId id="898" r:id="rId113"/>
    <p:sldId id="899" r:id="rId114"/>
    <p:sldId id="900" r:id="rId115"/>
    <p:sldId id="901" r:id="rId116"/>
    <p:sldId id="902" r:id="rId117"/>
    <p:sldId id="904" r:id="rId118"/>
    <p:sldId id="905" r:id="rId119"/>
    <p:sldId id="906" r:id="rId120"/>
    <p:sldId id="907" r:id="rId121"/>
    <p:sldId id="908" r:id="rId1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3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34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046B357-7AD8-1147-868B-CE9A7F48B772}" type="slidenum">
              <a:rPr lang="en-US" sz="1300">
                <a:latin typeface="Times New Roman" charset="0"/>
              </a:rPr>
              <a:pPr/>
              <a:t>46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FD35AE-BF39-F04F-9308-E94DDA73EA3F}" type="slidenum">
              <a:rPr lang="en-US" sz="1300">
                <a:latin typeface="Times New Roman" charset="0"/>
              </a:rPr>
              <a:pPr/>
              <a:t>47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A31B288-29B4-C34B-A09D-CB5828DE274E}" type="slidenum">
              <a:rPr lang="en-US" sz="1300">
                <a:latin typeface="Times New Roman" charset="0"/>
              </a:rPr>
              <a:pPr/>
              <a:t>48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8BD7C7A-618C-704C-AC4D-EE713CDD2CAF}" type="slidenum">
              <a:rPr lang="en-US" sz="1300">
                <a:latin typeface="Times New Roman" charset="0"/>
              </a:rPr>
              <a:pPr/>
              <a:t>49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9E4B94-F953-1E47-A8F4-550DA9F7D437}" type="slidenum">
              <a:rPr lang="en-US" sz="1300">
                <a:latin typeface="Times New Roman" charset="0"/>
              </a:rPr>
              <a:pPr/>
              <a:t>50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783968-0A5B-6E4F-9127-2CDBFE0D4F8F}" type="slidenum">
              <a:rPr lang="en-US" sz="1300">
                <a:latin typeface="Times New Roman" charset="0"/>
              </a:rPr>
              <a:pPr/>
              <a:t>51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ABFD7A-1264-8540-B9E5-0E93ACA7863F}" type="slidenum">
              <a:rPr lang="en-US" sz="1300">
                <a:latin typeface="Times New Roman" charset="0"/>
              </a:rPr>
              <a:pPr/>
              <a:t>72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B0BA2CC-39E1-D04F-B9B2-3F70DAA7E204}" type="slidenum">
              <a:rPr lang="en-US" sz="1300">
                <a:latin typeface="Times New Roman" charset="0"/>
              </a:rPr>
              <a:pPr/>
              <a:t>95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87ECB12-1AA5-084D-8722-1227B995C6F0}" type="slidenum">
              <a:rPr lang="en-US" sz="1300">
                <a:latin typeface="Times New Roman" charset="0"/>
              </a:rPr>
              <a:pPr/>
              <a:t>104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CE15C57-4BF1-234D-B743-ACAD1B491F66}" type="slidenum">
              <a:rPr lang="en-US" sz="1300">
                <a:latin typeface="Times New Roman" charset="0"/>
              </a:rPr>
              <a:pPr/>
              <a:t>105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3026AA4-C3F3-AF45-8658-352727B50E89}" type="slidenum">
              <a:rPr lang="en-US" sz="1300">
                <a:latin typeface="Times New Roman" charset="0"/>
              </a:rPr>
              <a:pPr/>
              <a:t>106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40CC8DD-39A3-1B4E-A9EC-95CD44729C30}" type="slidenum">
              <a:rPr lang="en-US" sz="1300">
                <a:latin typeface="Times New Roman" charset="0"/>
              </a:rPr>
              <a:pPr/>
              <a:t>107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A76B79F-3EE0-D84C-8CC5-463DD51E989F}" type="slidenum">
              <a:rPr lang="en-US" sz="1300">
                <a:latin typeface="Times New Roman" charset="0"/>
              </a:rPr>
              <a:pPr/>
              <a:t>108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109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110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111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112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113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9E1AE8E-6666-5F45-B30E-5DA7119F5109}" type="slidenum">
              <a:rPr lang="en-US" sz="1300">
                <a:latin typeface="Times New Roman" charset="0"/>
              </a:rPr>
              <a:pPr/>
              <a:t>114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115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116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611354D-0B24-8A4B-98E4-58FE38077F6D}" type="slidenum">
              <a:rPr lang="en-US" sz="1300">
                <a:latin typeface="Times New Roman" charset="0"/>
              </a:rPr>
              <a:pPr/>
              <a:t>117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118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704DC2-A329-F441-A1F7-096EBC17D091}" type="slidenum">
              <a:rPr lang="en-US" sz="1300">
                <a:latin typeface="Times New Roman" charset="0"/>
              </a:rPr>
              <a:pPr/>
              <a:t>119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01B91CF-607B-EC43-8F32-15B5270B1A9E}" type="slidenum">
              <a:rPr lang="en-US" sz="1300">
                <a:latin typeface="Times New Roman" charset="0"/>
              </a:rPr>
              <a:pPr/>
              <a:t>120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121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7E155B8-85D7-064C-A3DC-9AC8D6642442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21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72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32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3209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5870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196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4.wmf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4.png"/><Relationship Id="rId4" Type="http://schemas.openxmlformats.org/officeDocument/2006/relationships/image" Target="../media/image5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4.wm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4.w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20.wmf"/><Relationship Id="rId4" Type="http://schemas.openxmlformats.org/officeDocument/2006/relationships/image" Target="../media/image1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2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7.wmf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wmf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609913" y="5901908"/>
            <a:ext cx="537845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>
              <a:defRPr/>
            </a:pPr>
            <a:r>
              <a:rPr lang="en-US" sz="1200" dirty="0" smtClean="0"/>
              <a:t> All material copyright 1996-2016</a:t>
            </a:r>
          </a:p>
          <a:p>
            <a:pPr>
              <a:defRPr/>
            </a:pPr>
            <a:r>
              <a:rPr lang="en-US" sz="1200" dirty="0" smtClean="0"/>
              <a:t>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Edition, </a:t>
            </a:r>
            <a:r>
              <a:rPr lang="en-US" dirty="0" smtClean="0">
                <a:solidFill>
                  <a:srgbClr val="008000"/>
                </a:solidFill>
              </a:rPr>
              <a:t>Global Edition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r>
              <a:rPr lang="en-US">
                <a:solidFill>
                  <a:srgbClr val="008000"/>
                </a:solidFill>
                <a:cs typeface="Arial" charset="0"/>
              </a:rPr>
              <a:t/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 sz="1400" smtClean="0">
                <a:solidFill>
                  <a:srgbClr val="008000"/>
                </a:solidFill>
                <a:cs typeface="Arial" charset="0"/>
              </a:rPr>
              <a:t>Pearson</a:t>
            </a:r>
            <a:r>
              <a:rPr lang="en-US" sz="14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8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Security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Breaking an encryption scheme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cipher-text only attack: </a:t>
            </a:r>
            <a:r>
              <a:rPr lang="en-US" sz="2400" dirty="0">
                <a:latin typeface="Gill Sans MT" charset="0"/>
              </a:rPr>
              <a:t>Trudy has ciphertext she can analyze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two approaches:</a:t>
            </a:r>
          </a:p>
          <a:p>
            <a:pPr lvl="1"/>
            <a:r>
              <a:rPr lang="en-US" dirty="0">
                <a:latin typeface="Gill Sans MT" charset="0"/>
              </a:rPr>
              <a:t>brute force: search through all keys </a:t>
            </a:r>
          </a:p>
          <a:p>
            <a:pPr lvl="1"/>
            <a:r>
              <a:rPr lang="en-US" dirty="0">
                <a:latin typeface="Gill Sans MT" charset="0"/>
              </a:rPr>
              <a:t>statistical analysis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9563" cy="4648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known-plaintext attack: </a:t>
            </a:r>
            <a:r>
              <a:rPr lang="en-US" sz="2400" dirty="0">
                <a:latin typeface="Gill Sans MT" charset="0"/>
              </a:rPr>
              <a:t>Trudy has plaintext corresponding to ciphertext</a:t>
            </a:r>
          </a:p>
          <a:p>
            <a:pPr lvl="1"/>
            <a:r>
              <a:rPr lang="en-US" dirty="0">
                <a:latin typeface="Gill Sans MT" charset="0"/>
              </a:rPr>
              <a:t>e.g., in monoalphabetic cipher, Trudy determines pairings for a,l,i,c,e,b,o,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chosen-plaintext attack: </a:t>
            </a:r>
            <a:r>
              <a:rPr lang="en-US" sz="2400" dirty="0">
                <a:latin typeface="Gill Sans MT" charset="0"/>
              </a:rPr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36869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0541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(2)</a:t>
            </a:r>
          </a:p>
        </p:txBody>
      </p:sp>
      <p:graphicFrame>
        <p:nvGraphicFramePr>
          <p:cNvPr id="149507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0" y="1346200"/>
          <a:ext cx="91440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32" name="Picture" r:id="rId3" imgW="6687835" imgH="2826189" progId="Word.Picture.8">
                  <p:embed/>
                </p:oleObj>
              </mc:Choice>
              <mc:Fallback>
                <p:oleObj name="Picture" r:id="rId3" imgW="6687835" imgH="2826189" progId="Word.Picture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6200"/>
                        <a:ext cx="9144000" cy="38687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251075" y="4652963"/>
            <a:ext cx="35909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new IV for each frame </a:t>
            </a:r>
          </a:p>
        </p:txBody>
      </p:sp>
      <p:pic>
        <p:nvPicPr>
          <p:cNvPr id="149509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9" name="Picture 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82073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decryption overview 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7772400" cy="34798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receiver extracts IV</a:t>
            </a:r>
          </a:p>
          <a:p>
            <a:r>
              <a:rPr lang="en-US" sz="2400" dirty="0">
                <a:latin typeface="Gill Sans MT" charset="0"/>
              </a:rPr>
              <a:t>inputs IV, shared secret key into pseudo random generator, gets keystream</a:t>
            </a:r>
          </a:p>
          <a:p>
            <a:r>
              <a:rPr lang="en-US" sz="2400" dirty="0">
                <a:latin typeface="Gill Sans MT" charset="0"/>
              </a:rPr>
              <a:t>XORs keystream with encrypted data to decrypt data + ICV</a:t>
            </a:r>
          </a:p>
          <a:p>
            <a:r>
              <a:rPr lang="en-US" sz="2400" dirty="0">
                <a:latin typeface="Gill Sans MT" charset="0"/>
              </a:rPr>
              <a:t>verifies integrity of data with ICV</a:t>
            </a:r>
          </a:p>
          <a:p>
            <a:pPr lvl="1"/>
            <a:r>
              <a:rPr lang="en-US" dirty="0">
                <a:latin typeface="Gill Sans MT" charset="0"/>
              </a:rPr>
              <a:t>note: message integrity approach used here is different from MAC (message authentication code) and signatures (using PKI).</a:t>
            </a:r>
          </a:p>
        </p:txBody>
      </p:sp>
      <p:grpSp>
        <p:nvGrpSpPr>
          <p:cNvPr id="150533" name="Group 11"/>
          <p:cNvGrpSpPr>
            <a:grpSpLocks/>
          </p:cNvGrpSpPr>
          <p:nvPr/>
        </p:nvGrpSpPr>
        <p:grpSpPr bwMode="auto">
          <a:xfrm>
            <a:off x="1633538" y="1154113"/>
            <a:ext cx="4572000" cy="1616075"/>
            <a:chOff x="675" y="3222"/>
            <a:chExt cx="2880" cy="1018"/>
          </a:xfrm>
        </p:grpSpPr>
        <p:sp>
          <p:nvSpPr>
            <p:cNvPr id="150534" name="Text Box 12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50535" name="Rectangle 13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50536" name="Rectangle 14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50537" name="Rectangle 15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50538" name="AutoShape 16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39" name="AutoShape 17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40" name="Text Box 18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50541" name="Rectangle 19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101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4457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8600"/>
            <a:ext cx="802005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End-point authentication w/ nonce</a:t>
            </a:r>
          </a:p>
        </p:txBody>
      </p:sp>
      <p:sp>
        <p:nvSpPr>
          <p:cNvPr id="151556" name="Text Box 5"/>
          <p:cNvSpPr txBox="1">
            <a:spLocks noChangeArrowheads="1"/>
          </p:cNvSpPr>
          <p:nvPr/>
        </p:nvSpPr>
        <p:spPr bwMode="auto">
          <a:xfrm>
            <a:off x="985838" y="1530350"/>
            <a:ext cx="7081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</a:t>
            </a:r>
            <a:r>
              <a:rPr lang="en-US" sz="2800" dirty="0">
                <a:latin typeface="Gill Sans MT" charset="0"/>
                <a:cs typeface="Gill Sans MT" charset="0"/>
              </a:rPr>
              <a:t>number (R) used only </a:t>
            </a:r>
            <a:r>
              <a:rPr lang="en-US" sz="2800" i="1" dirty="0">
                <a:latin typeface="Gill Sans MT" charset="0"/>
                <a:cs typeface="Gill Sans MT" charset="0"/>
              </a:rPr>
              <a:t>once –in-a-lifetime</a:t>
            </a:r>
          </a:p>
        </p:txBody>
      </p:sp>
      <p:sp>
        <p:nvSpPr>
          <p:cNvPr id="151557" name="Text Box 6"/>
          <p:cNvSpPr txBox="1">
            <a:spLocks noChangeArrowheads="1"/>
          </p:cNvSpPr>
          <p:nvPr/>
        </p:nvSpPr>
        <p:spPr bwMode="auto">
          <a:xfrm>
            <a:off x="258763" y="2090738"/>
            <a:ext cx="8356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How to prove Alice 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live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 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Bob sends Alice </a:t>
            </a:r>
            <a:r>
              <a:rPr lang="en-US" altLang="ja-JP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, R.  Alice</a:t>
            </a:r>
          </a:p>
          <a:p>
            <a:pPr algn="r"/>
            <a:r>
              <a:rPr lang="en-US" sz="2400" dirty="0">
                <a:latin typeface="Gill Sans MT" charset="0"/>
                <a:cs typeface="Gill Sans MT" charset="0"/>
              </a:rPr>
              <a:t>must return R, encrypted with shared secret key</a:t>
            </a:r>
          </a:p>
        </p:txBody>
      </p:sp>
      <p:pic>
        <p:nvPicPr>
          <p:cNvPr id="151558" name="Picture 7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9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0" name="Line 9"/>
          <p:cNvSpPr>
            <a:spLocks noChangeShapeType="1"/>
          </p:cNvSpPr>
          <p:nvPr/>
        </p:nvSpPr>
        <p:spPr bwMode="auto">
          <a:xfrm>
            <a:off x="2733675" y="38195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1" name="Text Box 10"/>
          <p:cNvSpPr txBox="1">
            <a:spLocks noChangeArrowheads="1"/>
          </p:cNvSpPr>
          <p:nvPr/>
        </p:nvSpPr>
        <p:spPr bwMode="auto">
          <a:xfrm>
            <a:off x="3662363" y="3467100"/>
            <a:ext cx="170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ja-JP" altLang="en-US" sz="240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I am Alice</a:t>
            </a:r>
            <a:r>
              <a:rPr lang="ja-JP" altLang="en-US" sz="2400">
                <a:latin typeface="Gill Sans MT" charset="0"/>
                <a:cs typeface="Gill Sans MT" charset="0"/>
              </a:rPr>
              <a:t>”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sp>
        <p:nvSpPr>
          <p:cNvPr id="151562" name="Line 11"/>
          <p:cNvSpPr>
            <a:spLocks noChangeShapeType="1"/>
          </p:cNvSpPr>
          <p:nvPr/>
        </p:nvSpPr>
        <p:spPr bwMode="auto">
          <a:xfrm flipH="1">
            <a:off x="2727325" y="4437063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3" name="Line 12"/>
          <p:cNvSpPr>
            <a:spLocks noChangeShapeType="1"/>
          </p:cNvSpPr>
          <p:nvPr/>
        </p:nvSpPr>
        <p:spPr bwMode="auto">
          <a:xfrm>
            <a:off x="2735263" y="509746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4" name="Text Box 13"/>
          <p:cNvSpPr txBox="1">
            <a:spLocks noChangeArrowheads="1"/>
          </p:cNvSpPr>
          <p:nvPr/>
        </p:nvSpPr>
        <p:spPr bwMode="auto">
          <a:xfrm>
            <a:off x="4292600" y="4141788"/>
            <a:ext cx="37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  <a:cs typeface="Gill Sans MT" charset="0"/>
              </a:rPr>
              <a:t>R</a:t>
            </a:r>
          </a:p>
        </p:txBody>
      </p:sp>
      <p:grpSp>
        <p:nvGrpSpPr>
          <p:cNvPr id="151565" name="Group 14"/>
          <p:cNvGrpSpPr>
            <a:grpSpLocks/>
          </p:cNvGrpSpPr>
          <p:nvPr/>
        </p:nvGrpSpPr>
        <p:grpSpPr bwMode="auto">
          <a:xfrm>
            <a:off x="4527550" y="4743450"/>
            <a:ext cx="1112838" cy="581025"/>
            <a:chOff x="2697" y="3555"/>
            <a:chExt cx="701" cy="366"/>
          </a:xfrm>
        </p:grpSpPr>
        <p:sp>
          <p:nvSpPr>
            <p:cNvPr id="151567" name="Text Box 15"/>
            <p:cNvSpPr txBox="1">
              <a:spLocks noChangeArrowheads="1"/>
            </p:cNvSpPr>
            <p:nvPr/>
          </p:nvSpPr>
          <p:spPr bwMode="auto">
            <a:xfrm>
              <a:off x="2697" y="3555"/>
              <a:ext cx="7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latin typeface="Gill Sans MT" charset="0"/>
                  <a:cs typeface="Gill Sans MT" charset="0"/>
                </a:rPr>
                <a:t>K    (R)</a:t>
              </a:r>
            </a:p>
          </p:txBody>
        </p:sp>
        <p:sp>
          <p:nvSpPr>
            <p:cNvPr id="151568" name="Text Box 16"/>
            <p:cNvSpPr txBox="1">
              <a:spLocks noChangeArrowheads="1"/>
            </p:cNvSpPr>
            <p:nvPr/>
          </p:nvSpPr>
          <p:spPr bwMode="auto">
            <a:xfrm>
              <a:off x="2786" y="3688"/>
              <a:ext cx="3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Gill Sans MT" charset="0"/>
                  <a:cs typeface="Gill Sans MT" charset="0"/>
                </a:rPr>
                <a:t>A-B</a:t>
              </a:r>
            </a:p>
          </p:txBody>
        </p:sp>
      </p:grpSp>
      <p:sp>
        <p:nvSpPr>
          <p:cNvPr id="151566" name="Text Box 17"/>
          <p:cNvSpPr txBox="1">
            <a:spLocks noChangeArrowheads="1"/>
          </p:cNvSpPr>
          <p:nvPr/>
        </p:nvSpPr>
        <p:spPr bwMode="auto">
          <a:xfrm>
            <a:off x="6369050" y="4700588"/>
            <a:ext cx="23320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 MT" charset="0"/>
                <a:cs typeface="Gill Sans MT" charset="0"/>
              </a:rPr>
              <a:t>Alice is live, and only Alice knows key to encrypt nonce, so it must be Alice!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102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WEP authentication</a:t>
            </a:r>
          </a:p>
        </p:txBody>
      </p:sp>
      <p:sp>
        <p:nvSpPr>
          <p:cNvPr id="152579" name="Line 28"/>
          <p:cNvSpPr>
            <a:spLocks noChangeShapeType="1"/>
          </p:cNvSpPr>
          <p:nvPr/>
        </p:nvSpPr>
        <p:spPr bwMode="auto">
          <a:xfrm>
            <a:off x="1676400" y="1955800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0" name="Text Box 29"/>
          <p:cNvSpPr txBox="1">
            <a:spLocks noChangeArrowheads="1"/>
          </p:cNvSpPr>
          <p:nvPr/>
        </p:nvSpPr>
        <p:spPr bwMode="auto">
          <a:xfrm>
            <a:off x="2992438" y="1603375"/>
            <a:ext cx="270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authentication request</a:t>
            </a:r>
          </a:p>
        </p:txBody>
      </p:sp>
      <p:sp>
        <p:nvSpPr>
          <p:cNvPr id="152581" name="Line 31"/>
          <p:cNvSpPr>
            <a:spLocks noChangeShapeType="1"/>
          </p:cNvSpPr>
          <p:nvPr/>
        </p:nvSpPr>
        <p:spPr bwMode="auto">
          <a:xfrm>
            <a:off x="1655763" y="3470275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2" name="Line 32"/>
          <p:cNvSpPr>
            <a:spLocks noChangeShapeType="1"/>
          </p:cNvSpPr>
          <p:nvPr/>
        </p:nvSpPr>
        <p:spPr bwMode="auto">
          <a:xfrm>
            <a:off x="1666875" y="2676525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3" name="Line 33"/>
          <p:cNvSpPr>
            <a:spLocks noChangeShapeType="1"/>
          </p:cNvSpPr>
          <p:nvPr/>
        </p:nvSpPr>
        <p:spPr bwMode="auto">
          <a:xfrm>
            <a:off x="1671638" y="4341813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4" name="Text Box 34"/>
          <p:cNvSpPr txBox="1">
            <a:spLocks noChangeArrowheads="1"/>
          </p:cNvSpPr>
          <p:nvPr/>
        </p:nvSpPr>
        <p:spPr bwMode="auto">
          <a:xfrm>
            <a:off x="3203575" y="2308225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(128 bytes)</a:t>
            </a:r>
          </a:p>
        </p:txBody>
      </p:sp>
      <p:sp>
        <p:nvSpPr>
          <p:cNvPr id="152585" name="Text Box 36"/>
          <p:cNvSpPr txBox="1">
            <a:spLocks noChangeArrowheads="1"/>
          </p:cNvSpPr>
          <p:nvPr/>
        </p:nvSpPr>
        <p:spPr bwMode="auto">
          <a:xfrm>
            <a:off x="2947988" y="3089275"/>
            <a:ext cx="340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encrypted shared key</a:t>
            </a:r>
          </a:p>
        </p:txBody>
      </p:sp>
      <p:sp>
        <p:nvSpPr>
          <p:cNvPr id="152586" name="Text Box 37"/>
          <p:cNvSpPr txBox="1">
            <a:spLocks noChangeArrowheads="1"/>
          </p:cNvSpPr>
          <p:nvPr/>
        </p:nvSpPr>
        <p:spPr bwMode="auto">
          <a:xfrm>
            <a:off x="2332038" y="3983038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success if decrypted value equals nonce</a:t>
            </a:r>
          </a:p>
        </p:txBody>
      </p:sp>
      <p:sp>
        <p:nvSpPr>
          <p:cNvPr id="152587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14694" name="Text Box 39"/>
          <p:cNvSpPr txBox="1">
            <a:spLocks noChangeArrowheads="1"/>
          </p:cNvSpPr>
          <p:nvPr/>
        </p:nvSpPr>
        <p:spPr bwMode="auto">
          <a:xfrm>
            <a:off x="682625" y="4706938"/>
            <a:ext cx="796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4000"/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Notes: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not all APs do it, even if WEP is being used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AP indicates if authentication is necessary in beacon frame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done before association</a:t>
            </a:r>
          </a:p>
        </p:txBody>
      </p:sp>
      <p:pic>
        <p:nvPicPr>
          <p:cNvPr id="152589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17588"/>
            <a:ext cx="41544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90" name="Group 356"/>
          <p:cNvGrpSpPr>
            <a:grpSpLocks/>
          </p:cNvGrpSpPr>
          <p:nvPr/>
        </p:nvGrpSpPr>
        <p:grpSpPr bwMode="auto">
          <a:xfrm>
            <a:off x="709613" y="1296988"/>
            <a:ext cx="928687" cy="812800"/>
            <a:chOff x="313" y="1497"/>
            <a:chExt cx="1152" cy="1014"/>
          </a:xfrm>
        </p:grpSpPr>
        <p:pic>
          <p:nvPicPr>
            <p:cNvPr id="15259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591" name="Group 361"/>
          <p:cNvGrpSpPr>
            <a:grpSpLocks/>
          </p:cNvGrpSpPr>
          <p:nvPr/>
        </p:nvGrpSpPr>
        <p:grpSpPr bwMode="auto">
          <a:xfrm>
            <a:off x="7251700" y="1350963"/>
            <a:ext cx="1065213" cy="825500"/>
            <a:chOff x="2967" y="478"/>
            <a:chExt cx="788" cy="625"/>
          </a:xfrm>
        </p:grpSpPr>
        <p:pic>
          <p:nvPicPr>
            <p:cNvPr id="15259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103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Breaking 802.11 WEP encryption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63663"/>
            <a:ext cx="851376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security hole: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24-bit IV, one IV per frame, -&gt; IV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eventually reused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IV transmitted in plaintext -&gt; IV reuse detected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attack: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causes Alice to encrypt known plaintext d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4</a:t>
            </a:r>
            <a:r>
              <a:rPr lang="en-US" dirty="0">
                <a:latin typeface="Gill Sans MT" charset="0"/>
              </a:rPr>
              <a:t> …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sees: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=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XOR</a:t>
            </a:r>
            <a:r>
              <a:rPr lang="en-US" i="1" dirty="0"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dirty="0">
                <a:latin typeface="Gill Sans MT" charset="0"/>
              </a:rPr>
              <a:t>, so can compute 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encrypting key sequence k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Next time IV is used, Trudy can decrypt!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191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 802.11i: improved security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numerous (stronger) forms of encryption possible</a:t>
            </a:r>
          </a:p>
          <a:p>
            <a:r>
              <a:rPr lang="en-US" dirty="0">
                <a:latin typeface="Gill Sans MT" charset="0"/>
              </a:rPr>
              <a:t>provides key distribution</a:t>
            </a:r>
          </a:p>
          <a:p>
            <a:r>
              <a:rPr lang="en-US" dirty="0">
                <a:latin typeface="Gill Sans MT" charset="0"/>
              </a:rPr>
              <a:t>uses authentication server separate from access point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7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AutoShape 25"/>
          <p:cNvSpPr>
            <a:spLocks noChangeAspect="1" noChangeArrowheads="1" noTextEdit="1"/>
          </p:cNvSpPr>
          <p:nvPr/>
        </p:nvSpPr>
        <p:spPr bwMode="auto">
          <a:xfrm>
            <a:off x="4164013" y="1419225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0" name="Line 55"/>
          <p:cNvSpPr>
            <a:spLocks noChangeShapeType="1"/>
          </p:cNvSpPr>
          <p:nvPr/>
        </p:nvSpPr>
        <p:spPr bwMode="auto">
          <a:xfrm>
            <a:off x="4468813" y="219868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1" name="Cloud"/>
          <p:cNvSpPr>
            <a:spLocks noChangeAspect="1" noEditPoints="1" noChangeArrowheads="1"/>
          </p:cNvSpPr>
          <p:nvPr/>
        </p:nvSpPr>
        <p:spPr bwMode="auto">
          <a:xfrm>
            <a:off x="4910138" y="180975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7702" name="Text Box 57"/>
          <p:cNvSpPr txBox="1">
            <a:spLocks noChangeArrowheads="1"/>
          </p:cNvSpPr>
          <p:nvPr/>
        </p:nvSpPr>
        <p:spPr bwMode="auto">
          <a:xfrm>
            <a:off x="3281363" y="14128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AP: </a:t>
            </a:r>
            <a:r>
              <a:rPr lang="en-US" sz="1600" dirty="0">
                <a:latin typeface="Arial" charset="0"/>
                <a:cs typeface="Arial" charset="0"/>
              </a:rPr>
              <a:t>access point</a:t>
            </a:r>
          </a:p>
        </p:txBody>
      </p:sp>
      <p:sp>
        <p:nvSpPr>
          <p:cNvPr id="157703" name="Text Box 58"/>
          <p:cNvSpPr txBox="1">
            <a:spLocks noChangeArrowheads="1"/>
          </p:cNvSpPr>
          <p:nvPr/>
        </p:nvSpPr>
        <p:spPr bwMode="auto">
          <a:xfrm>
            <a:off x="7285038" y="1735138"/>
            <a:ext cx="1498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AS: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Authentication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 server</a:t>
            </a:r>
          </a:p>
        </p:txBody>
      </p:sp>
      <p:sp>
        <p:nvSpPr>
          <p:cNvPr id="157704" name="Text Box 59"/>
          <p:cNvSpPr txBox="1">
            <a:spLocks noChangeArrowheads="1"/>
          </p:cNvSpPr>
          <p:nvPr/>
        </p:nvSpPr>
        <p:spPr bwMode="auto">
          <a:xfrm>
            <a:off x="5060950" y="1901825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57705" name="Text Box 60"/>
          <p:cNvSpPr txBox="1">
            <a:spLocks noChangeArrowheads="1"/>
          </p:cNvSpPr>
          <p:nvPr/>
        </p:nvSpPr>
        <p:spPr bwMode="auto">
          <a:xfrm>
            <a:off x="1074738" y="1703388"/>
            <a:ext cx="1620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STA: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client station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3500" y="2871788"/>
            <a:ext cx="2641600" cy="612775"/>
            <a:chOff x="1333500" y="2871813"/>
            <a:chExt cx="2641600" cy="612775"/>
          </a:xfrm>
        </p:grpSpPr>
        <p:sp>
          <p:nvSpPr>
            <p:cNvPr id="157771" name="Oval 62"/>
            <p:cNvSpPr>
              <a:spLocks noChangeArrowheads="1"/>
            </p:cNvSpPr>
            <p:nvPr/>
          </p:nvSpPr>
          <p:spPr bwMode="auto">
            <a:xfrm>
              <a:off x="1796484" y="2952776"/>
              <a:ext cx="266700" cy="247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772" name="Text Box 63"/>
            <p:cNvSpPr txBox="1">
              <a:spLocks noChangeArrowheads="1"/>
            </p:cNvSpPr>
            <p:nvPr/>
          </p:nvSpPr>
          <p:spPr bwMode="auto">
            <a:xfrm>
              <a:off x="1765300" y="2903563"/>
              <a:ext cx="1943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1   Discovery of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security capabilities</a:t>
              </a:r>
            </a:p>
          </p:txBody>
        </p:sp>
        <p:sp>
          <p:nvSpPr>
            <p:cNvPr id="157773" name="Line 64"/>
            <p:cNvSpPr>
              <a:spLocks noChangeShapeType="1"/>
            </p:cNvSpPr>
            <p:nvPr/>
          </p:nvSpPr>
          <p:spPr bwMode="auto">
            <a:xfrm>
              <a:off x="1333500" y="2871813"/>
              <a:ext cx="2641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92238" y="3548063"/>
            <a:ext cx="5732462" cy="847725"/>
            <a:chOff x="1392238" y="3548063"/>
            <a:chExt cx="5732582" cy="848301"/>
          </a:xfrm>
        </p:grpSpPr>
        <p:sp>
          <p:nvSpPr>
            <p:cNvPr id="157764" name="Line 65"/>
            <p:cNvSpPr>
              <a:spLocks noChangeShapeType="1"/>
            </p:cNvSpPr>
            <p:nvPr/>
          </p:nvSpPr>
          <p:spPr bwMode="auto">
            <a:xfrm flipH="1">
              <a:off x="1392238" y="379412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5" name="Line 66"/>
            <p:cNvSpPr>
              <a:spLocks noChangeShapeType="1"/>
            </p:cNvSpPr>
            <p:nvPr/>
          </p:nvSpPr>
          <p:spPr bwMode="auto">
            <a:xfrm flipH="1">
              <a:off x="4433888" y="380047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6" name="Freeform 67"/>
            <p:cNvSpPr>
              <a:spLocks/>
            </p:cNvSpPr>
            <p:nvPr/>
          </p:nvSpPr>
          <p:spPr bwMode="auto">
            <a:xfrm>
              <a:off x="3889375" y="3548063"/>
              <a:ext cx="609600" cy="260350"/>
            </a:xfrm>
            <a:custGeom>
              <a:avLst/>
              <a:gdLst>
                <a:gd name="T0" fmla="*/ 2147483647 w 384"/>
                <a:gd name="T1" fmla="*/ 2147483647 h 164"/>
                <a:gd name="T2" fmla="*/ 2147483647 w 384"/>
                <a:gd name="T3" fmla="*/ 2147483647 h 164"/>
                <a:gd name="T4" fmla="*/ 2147483647 w 384"/>
                <a:gd name="T5" fmla="*/ 2147483647 h 164"/>
                <a:gd name="T6" fmla="*/ 0 60000 65536"/>
                <a:gd name="T7" fmla="*/ 0 60000 65536"/>
                <a:gd name="T8" fmla="*/ 0 60000 65536"/>
                <a:gd name="T9" fmla="*/ 0 w 384"/>
                <a:gd name="T10" fmla="*/ 0 h 164"/>
                <a:gd name="T11" fmla="*/ 384 w 384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4">
                  <a:moveTo>
                    <a:pt x="18" y="164"/>
                  </a:moveTo>
                  <a:cubicBezTo>
                    <a:pt x="47" y="138"/>
                    <a:pt x="0" y="0"/>
                    <a:pt x="192" y="9"/>
                  </a:cubicBezTo>
                  <a:cubicBezTo>
                    <a:pt x="384" y="18"/>
                    <a:pt x="308" y="132"/>
                    <a:pt x="338" y="1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7" name="Text Box 71"/>
            <p:cNvSpPr txBox="1">
              <a:spLocks noChangeArrowheads="1"/>
            </p:cNvSpPr>
            <p:nvPr/>
          </p:nvSpPr>
          <p:spPr bwMode="auto">
            <a:xfrm>
              <a:off x="1739900" y="3811588"/>
              <a:ext cx="538492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and AS mutually authenticate, together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generate Master Key (MK)</a:t>
              </a:r>
              <a:r>
                <a:rPr lang="en-US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. AP serves as 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“</a:t>
              </a:r>
              <a:r>
                <a:rPr lang="en-US" altLang="ja-JP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pass through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”</a:t>
              </a:r>
              <a:endParaRPr lang="en-US" sz="1600" i="1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57768" name="Group 72"/>
            <p:cNvGrpSpPr>
              <a:grpSpLocks/>
            </p:cNvGrpSpPr>
            <p:nvPr/>
          </p:nvGrpSpPr>
          <p:grpSpPr bwMode="auto">
            <a:xfrm>
              <a:off x="1486759" y="3815528"/>
              <a:ext cx="296862" cy="336550"/>
              <a:chOff x="1864" y="3225"/>
              <a:chExt cx="187" cy="212"/>
            </a:xfrm>
          </p:grpSpPr>
          <p:sp>
            <p:nvSpPr>
              <p:cNvPr id="157769" name="Oval 73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70" name="Text Box 74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4660900"/>
            <a:ext cx="6573838" cy="950913"/>
            <a:chOff x="1143576" y="4660900"/>
            <a:chExt cx="6573262" cy="950913"/>
          </a:xfrm>
        </p:grpSpPr>
        <p:grpSp>
          <p:nvGrpSpPr>
            <p:cNvPr id="157755" name="Group 68"/>
            <p:cNvGrpSpPr>
              <a:grpSpLocks/>
            </p:cNvGrpSpPr>
            <p:nvPr/>
          </p:nvGrpSpPr>
          <p:grpSpPr bwMode="auto">
            <a:xfrm>
              <a:off x="6125518" y="4830775"/>
              <a:ext cx="296862" cy="336550"/>
              <a:chOff x="1864" y="3225"/>
              <a:chExt cx="187" cy="212"/>
            </a:xfrm>
          </p:grpSpPr>
          <p:sp>
            <p:nvSpPr>
              <p:cNvPr id="157762" name="Oval 69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3" name="Text Box 70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157756" name="Group 75"/>
            <p:cNvGrpSpPr>
              <a:grpSpLocks/>
            </p:cNvGrpSpPr>
            <p:nvPr/>
          </p:nvGrpSpPr>
          <p:grpSpPr bwMode="auto">
            <a:xfrm>
              <a:off x="1143576" y="4668838"/>
              <a:ext cx="296863" cy="336550"/>
              <a:chOff x="1864" y="3225"/>
              <a:chExt cx="187" cy="212"/>
            </a:xfrm>
          </p:grpSpPr>
          <p:sp>
            <p:nvSpPr>
              <p:cNvPr id="157760" name="Oval 76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1" name="Text Box 77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57757" name="Text Box 78"/>
            <p:cNvSpPr txBox="1">
              <a:spLocks noChangeArrowheads="1"/>
            </p:cNvSpPr>
            <p:nvPr/>
          </p:nvSpPr>
          <p:spPr bwMode="auto">
            <a:xfrm>
              <a:off x="1428750" y="4660900"/>
              <a:ext cx="16859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Pairwise Master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Key (PMK)</a:t>
              </a:r>
            </a:p>
          </p:txBody>
        </p:sp>
        <p:sp>
          <p:nvSpPr>
            <p:cNvPr id="157758" name="Line 79"/>
            <p:cNvSpPr>
              <a:spLocks noChangeShapeType="1"/>
            </p:cNvSpPr>
            <p:nvPr/>
          </p:nvSpPr>
          <p:spPr bwMode="auto">
            <a:xfrm>
              <a:off x="4330700" y="4775200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59" name="Text Box 80"/>
            <p:cNvSpPr txBox="1">
              <a:spLocks noChangeArrowheads="1"/>
            </p:cNvSpPr>
            <p:nvPr/>
          </p:nvSpPr>
          <p:spPr bwMode="auto">
            <a:xfrm>
              <a:off x="6424613" y="4786313"/>
              <a:ext cx="12922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AS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same PMK,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sends to AP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39825" y="5761038"/>
            <a:ext cx="3932238" cy="871537"/>
            <a:chOff x="1139415" y="5761038"/>
            <a:chExt cx="3932648" cy="871537"/>
          </a:xfrm>
        </p:grpSpPr>
        <p:sp>
          <p:nvSpPr>
            <p:cNvPr id="157750" name="Line 81"/>
            <p:cNvSpPr>
              <a:spLocks noChangeShapeType="1"/>
            </p:cNvSpPr>
            <p:nvPr/>
          </p:nvSpPr>
          <p:spPr bwMode="auto">
            <a:xfrm>
              <a:off x="1457325" y="5761038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51" name="Group 83"/>
            <p:cNvGrpSpPr>
              <a:grpSpLocks/>
            </p:cNvGrpSpPr>
            <p:nvPr/>
          </p:nvGrpSpPr>
          <p:grpSpPr bwMode="auto">
            <a:xfrm>
              <a:off x="1139415" y="5815013"/>
              <a:ext cx="296863" cy="336550"/>
              <a:chOff x="1864" y="3225"/>
              <a:chExt cx="187" cy="212"/>
            </a:xfrm>
          </p:grpSpPr>
          <p:sp>
            <p:nvSpPr>
              <p:cNvPr id="157753" name="Oval 84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54" name="Text Box 85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57752" name="Text Box 86"/>
            <p:cNvSpPr txBox="1">
              <a:spLocks noChangeArrowheads="1"/>
            </p:cNvSpPr>
            <p:nvPr/>
          </p:nvSpPr>
          <p:spPr bwMode="auto">
            <a:xfrm>
              <a:off x="1441450" y="5807075"/>
              <a:ext cx="3630613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STA, AP use PMK to derive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Temporal Key (TK) used for message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encryption, integrity </a:t>
              </a:r>
            </a:p>
          </p:txBody>
        </p:sp>
      </p:grpSp>
      <p:sp>
        <p:nvSpPr>
          <p:cNvPr id="157710" name="Rectangle 87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258175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 802.11i: four phases of operation</a:t>
            </a:r>
          </a:p>
        </p:txBody>
      </p:sp>
      <p:grpSp>
        <p:nvGrpSpPr>
          <p:cNvPr id="157711" name="Group 356"/>
          <p:cNvGrpSpPr>
            <a:grpSpLocks/>
          </p:cNvGrpSpPr>
          <p:nvPr/>
        </p:nvGrpSpPr>
        <p:grpSpPr bwMode="auto">
          <a:xfrm>
            <a:off x="327025" y="1466850"/>
            <a:ext cx="804863" cy="852488"/>
            <a:chOff x="313" y="1407"/>
            <a:chExt cx="1152" cy="1104"/>
          </a:xfrm>
        </p:grpSpPr>
        <p:pic>
          <p:nvPicPr>
            <p:cNvPr id="157748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9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2" name="Group 361"/>
          <p:cNvGrpSpPr>
            <a:grpSpLocks/>
          </p:cNvGrpSpPr>
          <p:nvPr/>
        </p:nvGrpSpPr>
        <p:grpSpPr bwMode="auto">
          <a:xfrm>
            <a:off x="3797300" y="1744663"/>
            <a:ext cx="965200" cy="693737"/>
            <a:chOff x="2967" y="478"/>
            <a:chExt cx="788" cy="625"/>
          </a:xfrm>
        </p:grpSpPr>
        <p:pic>
          <p:nvPicPr>
            <p:cNvPr id="157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3" name="Group 249"/>
          <p:cNvGrpSpPr>
            <a:grpSpLocks/>
          </p:cNvGrpSpPr>
          <p:nvPr/>
        </p:nvGrpSpPr>
        <p:grpSpPr bwMode="auto">
          <a:xfrm>
            <a:off x="6556375" y="1808163"/>
            <a:ext cx="466725" cy="793750"/>
            <a:chOff x="4140" y="429"/>
            <a:chExt cx="1425" cy="2396"/>
          </a:xfrm>
        </p:grpSpPr>
        <p:sp>
          <p:nvSpPr>
            <p:cNvPr id="15771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1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1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Rectangle 254"/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1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" name="AutoShape 256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30" name="AutoShape 257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5" name="Rectangle 258"/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" name="AutoShape 26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8" name="AutoShape 26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7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Rectangle 263"/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6" name="AutoShape 26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72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2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" name="AutoShape 269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4" name="AutoShape 270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2" name="Rectangle 271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2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2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Oval 274"/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3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8" name="AutoShape 277"/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9" name="Oval 278"/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0" name="Oval 279"/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1" name="Oval 280"/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2" name="Rectangle 281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7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106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6" name="Group 2"/>
          <p:cNvGrpSpPr>
            <a:grpSpLocks/>
          </p:cNvGrpSpPr>
          <p:nvPr/>
        </p:nvGrpSpPr>
        <p:grpSpPr bwMode="auto">
          <a:xfrm>
            <a:off x="4638675" y="5727700"/>
            <a:ext cx="2828925" cy="668338"/>
            <a:chOff x="567" y="1481"/>
            <a:chExt cx="1810" cy="421"/>
          </a:xfrm>
        </p:grpSpPr>
        <p:sp>
          <p:nvSpPr>
            <p:cNvPr id="159803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4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9747" name="Group 5"/>
          <p:cNvGrpSpPr>
            <a:grpSpLocks/>
          </p:cNvGrpSpPr>
          <p:nvPr/>
        </p:nvGrpSpPr>
        <p:grpSpPr bwMode="auto">
          <a:xfrm>
            <a:off x="1509713" y="5734050"/>
            <a:ext cx="2873375" cy="668338"/>
            <a:chOff x="567" y="1481"/>
            <a:chExt cx="1810" cy="421"/>
          </a:xfrm>
        </p:grpSpPr>
        <p:sp>
          <p:nvSpPr>
            <p:cNvPr id="159801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2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9748" name="Rectangle 64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9" name="Text Box 65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TLS</a:t>
            </a:r>
          </a:p>
        </p:txBody>
      </p:sp>
      <p:sp>
        <p:nvSpPr>
          <p:cNvPr id="159750" name="Line 66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51" name="Text Box 67"/>
          <p:cNvSpPr txBox="1">
            <a:spLocks noChangeArrowheads="1"/>
          </p:cNvSpPr>
          <p:nvPr/>
        </p:nvSpPr>
        <p:spPr bwMode="auto">
          <a:xfrm>
            <a:off x="4168775" y="5383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</a:t>
            </a:r>
          </a:p>
        </p:txBody>
      </p:sp>
      <p:sp>
        <p:nvSpPr>
          <p:cNvPr id="159752" name="Text Box 68"/>
          <p:cNvSpPr txBox="1">
            <a:spLocks noChangeArrowheads="1"/>
          </p:cNvSpPr>
          <p:nvPr/>
        </p:nvSpPr>
        <p:spPr bwMode="auto">
          <a:xfrm>
            <a:off x="1665288" y="573722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over LAN (EAPoL) </a:t>
            </a:r>
          </a:p>
        </p:txBody>
      </p:sp>
      <p:sp>
        <p:nvSpPr>
          <p:cNvPr id="159753" name="Text Box 69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IEEE 802.11 </a:t>
            </a:r>
          </a:p>
        </p:txBody>
      </p:sp>
      <p:sp>
        <p:nvSpPr>
          <p:cNvPr id="159754" name="Text Box 70"/>
          <p:cNvSpPr txBox="1">
            <a:spLocks noChangeArrowheads="1"/>
          </p:cNvSpPr>
          <p:nvPr/>
        </p:nvSpPr>
        <p:spPr bwMode="auto">
          <a:xfrm>
            <a:off x="5351463" y="572452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RADIUS</a:t>
            </a:r>
          </a:p>
        </p:txBody>
      </p:sp>
      <p:sp>
        <p:nvSpPr>
          <p:cNvPr id="159755" name="Text Box 71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UDP/IP</a:t>
            </a:r>
          </a:p>
        </p:txBody>
      </p:sp>
      <p:sp>
        <p:nvSpPr>
          <p:cNvPr id="159756" name="Rectangle 7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337550" cy="1143000"/>
          </a:xfrm>
          <a:noFill/>
        </p:spPr>
        <p:txBody>
          <a:bodyPr/>
          <a:lstStyle/>
          <a:p>
            <a:r>
              <a:rPr lang="en-US" sz="3600" dirty="0">
                <a:latin typeface="Gill Sans MT" charset="0"/>
              </a:rPr>
              <a:t>EAP: extensible authentication protocol</a:t>
            </a:r>
          </a:p>
        </p:txBody>
      </p:sp>
      <p:sp>
        <p:nvSpPr>
          <p:cNvPr id="159757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563563" y="1349375"/>
            <a:ext cx="8259762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EAP: end-end client (mobile) to authentication server protocol</a:t>
            </a:r>
          </a:p>
          <a:p>
            <a:r>
              <a:rPr lang="en-US" dirty="0">
                <a:latin typeface="Gill Sans MT" charset="0"/>
              </a:rPr>
              <a:t>EAP sent over separate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links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mobile-to-AP (EAP over LAN)</a:t>
            </a:r>
          </a:p>
          <a:p>
            <a:pPr lvl="1"/>
            <a:r>
              <a:rPr lang="en-US" dirty="0">
                <a:latin typeface="Gill Sans MT" charset="0"/>
              </a:rPr>
              <a:t>AP to authentication server (RADIUS over UDP)</a:t>
            </a:r>
          </a:p>
        </p:txBody>
      </p:sp>
      <p:pic>
        <p:nvPicPr>
          <p:cNvPr id="159758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49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9" name="Line 55"/>
          <p:cNvSpPr>
            <a:spLocks noChangeShapeType="1"/>
          </p:cNvSpPr>
          <p:nvPr/>
        </p:nvSpPr>
        <p:spPr bwMode="auto">
          <a:xfrm>
            <a:off x="4905375" y="46434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60" name="Cloud"/>
          <p:cNvSpPr>
            <a:spLocks noChangeAspect="1" noEditPoints="1" noChangeArrowheads="1"/>
          </p:cNvSpPr>
          <p:nvPr/>
        </p:nvSpPr>
        <p:spPr bwMode="auto">
          <a:xfrm>
            <a:off x="5346700" y="407670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9761" name="Text Box 59"/>
          <p:cNvSpPr txBox="1">
            <a:spLocks noChangeArrowheads="1"/>
          </p:cNvSpPr>
          <p:nvPr/>
        </p:nvSpPr>
        <p:spPr bwMode="auto">
          <a:xfrm>
            <a:off x="5497513" y="4195763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59762" name="Group 356"/>
          <p:cNvGrpSpPr>
            <a:grpSpLocks/>
          </p:cNvGrpSpPr>
          <p:nvPr/>
        </p:nvGrpSpPr>
        <p:grpSpPr bwMode="auto">
          <a:xfrm>
            <a:off x="1187450" y="4033838"/>
            <a:ext cx="804863" cy="852487"/>
            <a:chOff x="313" y="1407"/>
            <a:chExt cx="1152" cy="1104"/>
          </a:xfrm>
        </p:grpSpPr>
        <p:pic>
          <p:nvPicPr>
            <p:cNvPr id="15979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80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3" name="Group 361"/>
          <p:cNvGrpSpPr>
            <a:grpSpLocks/>
          </p:cNvGrpSpPr>
          <p:nvPr/>
        </p:nvGrpSpPr>
        <p:grpSpPr bwMode="auto">
          <a:xfrm>
            <a:off x="4235450" y="4214813"/>
            <a:ext cx="965200" cy="695325"/>
            <a:chOff x="2967" y="478"/>
            <a:chExt cx="788" cy="625"/>
          </a:xfrm>
        </p:grpSpPr>
        <p:pic>
          <p:nvPicPr>
            <p:cNvPr id="15979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79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4" name="Group 249"/>
          <p:cNvGrpSpPr>
            <a:grpSpLocks/>
          </p:cNvGrpSpPr>
          <p:nvPr/>
        </p:nvGrpSpPr>
        <p:grpSpPr bwMode="auto">
          <a:xfrm>
            <a:off x="6964363" y="4260850"/>
            <a:ext cx="427037" cy="688975"/>
            <a:chOff x="4140" y="429"/>
            <a:chExt cx="1425" cy="2396"/>
          </a:xfrm>
        </p:grpSpPr>
        <p:sp>
          <p:nvSpPr>
            <p:cNvPr id="15976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6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6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9" name="AutoShape 257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694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4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260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7" name="AutoShape 261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97" name="Rectangle 263"/>
            <p:cNvSpPr>
              <a:spLocks noChangeArrowheads="1"/>
            </p:cNvSpPr>
            <p:nvPr/>
          </p:nvSpPr>
          <p:spPr bwMode="auto">
            <a:xfrm>
              <a:off x="4225" y="1655"/>
              <a:ext cx="599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5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77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977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3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7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8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8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7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Oval 278"/>
            <p:cNvSpPr>
              <a:spLocks noChangeArrowheads="1"/>
            </p:cNvSpPr>
            <p:nvPr/>
          </p:nvSpPr>
          <p:spPr bwMode="auto">
            <a:xfrm>
              <a:off x="4310" y="2383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9" name="Oval 279"/>
            <p:cNvSpPr>
              <a:spLocks noChangeArrowheads="1"/>
            </p:cNvSpPr>
            <p:nvPr/>
          </p:nvSpPr>
          <p:spPr bwMode="auto">
            <a:xfrm>
              <a:off x="4484" y="2383"/>
              <a:ext cx="16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10" name="Oval 280"/>
            <p:cNvSpPr>
              <a:spLocks noChangeArrowheads="1"/>
            </p:cNvSpPr>
            <p:nvPr/>
          </p:nvSpPr>
          <p:spPr bwMode="auto">
            <a:xfrm>
              <a:off x="4664" y="2378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1" name="Rectangle 281"/>
            <p:cNvSpPr>
              <a:spLocks noChangeArrowheads="1"/>
            </p:cNvSpPr>
            <p:nvPr/>
          </p:nvSpPr>
          <p:spPr bwMode="auto">
            <a:xfrm>
              <a:off x="5062" y="1837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6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107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8.8 Operational security: firewalls and IDS</a:t>
            </a:r>
          </a:p>
        </p:txBody>
      </p:sp>
      <p:pic>
        <p:nvPicPr>
          <p:cNvPr id="16179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109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dest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ACK=0.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09107"/>
              </p:ext>
            </p:extLst>
          </p:nvPr>
        </p:nvGraphicFramePr>
        <p:xfrm>
          <a:off x="433388" y="2420938"/>
          <a:ext cx="8418512" cy="3903790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44604"/>
            <a:ext cx="820991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table of rules, applied top to bottom to incoming packets: (action, condition) </a:t>
            </a:r>
            <a:r>
              <a:rPr lang="en-US" sz="2400" dirty="0" smtClean="0">
                <a:latin typeface="Gill Sans MT" charset="0"/>
                <a:cs typeface="Gill Sans MT" charset="0"/>
              </a:rPr>
              <a:t>pairs: looks like OpenFlow forwarding (Ch. 4)!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pPr marL="277813" indent="-277813"/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stateless packet filter: </a:t>
            </a:r>
            <a:r>
              <a:rPr lang="en-US" sz="2400" dirty="0">
                <a:latin typeface="Gill Sans MT" charset="0"/>
              </a:rPr>
              <a:t>heavy handed tool</a:t>
            </a:r>
          </a:p>
          <a:p>
            <a:pPr lvl="1"/>
            <a:r>
              <a:rPr lang="en-US" sz="2200" dirty="0">
                <a:latin typeface="Gill Sans MT" charset="0"/>
              </a:rPr>
              <a:t>admits packets that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altLang="ja-JP" sz="2200" dirty="0">
                <a:latin typeface="Gill Sans MT" charset="0"/>
              </a:rPr>
              <a:t>make no sense,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altLang="ja-JP" sz="2200" dirty="0">
                <a:latin typeface="Gill Sans MT" charset="0"/>
              </a:rPr>
              <a:t> e.g., dest port = 80, ACK bit set, even though no TCP connection established:</a:t>
            </a:r>
            <a:endParaRPr lang="en-US" sz="2200" dirty="0">
              <a:latin typeface="Gill Sans MT" charset="0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7577"/>
              </p:ext>
            </p:extLst>
          </p:nvPr>
        </p:nvGraphicFramePr>
        <p:xfrm>
          <a:off x="895350" y="2743200"/>
          <a:ext cx="7643813" cy="1325751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stateful packet filter: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track connection setup (SYN), teardown (FIN): determine whether incoming, outgoing packets 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makes sense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augmented to indicate need to 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 packets on application data as well as on IP/TCP/UDP fields.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example: </a:t>
            </a:r>
            <a:r>
              <a:rPr lang="en-US" sz="2400" dirty="0">
                <a:latin typeface="Gill Sans MT" charset="0"/>
              </a:rPr>
              <a:t>allow select internal users to telnet outside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for authorized users, gateway sets up telnet connection to dest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router filter blocks all telnet connections not originating from gateway.</a:t>
            </a: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application</a:t>
              </a:r>
            </a:p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gateway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host-to-gateway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router and filter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gateway-to-remote 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host 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 spoofing: </a:t>
            </a:r>
            <a:r>
              <a:rPr lang="en-US" sz="2400" dirty="0">
                <a:latin typeface="Gill Sans MT" charset="0"/>
              </a:rPr>
              <a:t>router can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know if data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really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comes from claimed source</a:t>
            </a:r>
          </a:p>
          <a:p>
            <a:r>
              <a:rPr lang="en-US" sz="2400" dirty="0">
                <a:latin typeface="Gill Sans MT" charset="0"/>
              </a:rPr>
              <a:t>if multiple app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s. need special treatment, each has own app. gateway</a:t>
            </a:r>
          </a:p>
          <a:p>
            <a:r>
              <a:rPr lang="en-US" sz="2400" dirty="0">
                <a:latin typeface="Gill Sans MT" charset="0"/>
              </a:rPr>
              <a:t>client software must know how to contact gateway.</a:t>
            </a:r>
          </a:p>
          <a:p>
            <a:pPr lvl="1"/>
            <a:r>
              <a:rPr lang="en-US" dirty="0">
                <a:latin typeface="Gill Sans MT" charset="0"/>
              </a:rPr>
              <a:t>e.g., must set IP address of proxy in Web browser</a:t>
            </a: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tradeoff: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degree of communication with outside world, level of security</a:t>
            </a:r>
          </a:p>
          <a:p>
            <a:r>
              <a:rPr lang="en-US" sz="2400" dirty="0">
                <a:latin typeface="Gill Sans MT" charset="0"/>
              </a:rPr>
              <a:t>many highly protected sites still suffer from attacks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packet filtering:</a:t>
            </a:r>
          </a:p>
          <a:p>
            <a:pPr lvl="1"/>
            <a:r>
              <a:rPr lang="en-US" dirty="0">
                <a:latin typeface="Gill Sans MT" charset="0"/>
              </a:rPr>
              <a:t>operates on TCP/IP headers only</a:t>
            </a:r>
          </a:p>
          <a:p>
            <a:pPr lvl="1"/>
            <a:r>
              <a:rPr lang="en-US" dirty="0">
                <a:latin typeface="Gill Sans MT" charset="0"/>
              </a:rPr>
              <a:t>no correlation check among sessions 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IDS: intrusion detection system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deep packet inspection:</a:t>
            </a:r>
            <a:r>
              <a:rPr lang="en-US" dirty="0">
                <a:latin typeface="Gill Sans MT" charset="0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Gill Sans MT" charset="0"/>
              </a:rPr>
              <a:t>examine correlation</a:t>
            </a:r>
            <a:r>
              <a:rPr lang="en-US" dirty="0">
                <a:latin typeface="Gill Sans MT" charset="0"/>
              </a:rPr>
              <a:t> among multiple packets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DoS attack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Simple encryption scheme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077200" cy="12144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substitution cipher: </a:t>
            </a:r>
            <a:r>
              <a:rPr lang="en-US" sz="2400" dirty="0">
                <a:latin typeface="Gill Sans MT" charset="0"/>
              </a:rPr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monoalphabetic cipher: substitute one letter for another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33956" y="2516188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69377" y="3295650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085440" y="4067175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928798" y="4492625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Encryption key: </a:t>
            </a:r>
            <a:r>
              <a:rPr lang="en-US" sz="2800" dirty="0">
                <a:latin typeface="Gill Sans MT" charset="0"/>
              </a:rPr>
              <a:t>mapping from set of 26 letters</a:t>
            </a:r>
          </a:p>
          <a:p>
            <a:r>
              <a:rPr lang="en-US" sz="2800" dirty="0">
                <a:latin typeface="Gill Sans MT" charset="0"/>
              </a:rPr>
              <a:t>                     to set of 26 letters</a:t>
            </a:r>
          </a:p>
        </p:txBody>
      </p:sp>
      <p:pic>
        <p:nvPicPr>
          <p:cNvPr id="38924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5377278" y="5556920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demilitarized </a:t>
            </a:r>
          </a:p>
          <a:p>
            <a:r>
              <a:rPr lang="en-US" dirty="0">
                <a:latin typeface="Arial" charset="0"/>
                <a:cs typeface="Arial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IDS </a:t>
            </a:r>
          </a:p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596913" y="1513669"/>
            <a:ext cx="7772400" cy="113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charset="0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internal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120</a:t>
            </a:fld>
            <a:endParaRPr lang="en-US" sz="1200" dirty="0">
              <a:latin typeface="Tahoma" charset="0"/>
            </a:endParaRPr>
          </a:p>
        </p:txBody>
      </p:sp>
      <p:sp>
        <p:nvSpPr>
          <p:cNvPr id="3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email</a:t>
            </a:r>
          </a:p>
          <a:p>
            <a:pPr lvl="1"/>
            <a:r>
              <a:rPr lang="en-US" dirty="0">
                <a:latin typeface="Gill Sans MT" charset="0"/>
              </a:rPr>
              <a:t>secure transport (SSL)</a:t>
            </a:r>
          </a:p>
          <a:p>
            <a:pPr lvl="1"/>
            <a:r>
              <a:rPr lang="en-US" dirty="0">
                <a:latin typeface="Gill Sans MT" charset="0"/>
              </a:rPr>
              <a:t>IP sec</a:t>
            </a:r>
          </a:p>
          <a:p>
            <a:pPr lvl="1"/>
            <a:r>
              <a:rPr lang="en-US" dirty="0">
                <a:latin typeface="Gill Sans MT" charset="0"/>
              </a:rPr>
              <a:t>802.11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114300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A more sophisticated encryption approach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50938"/>
            <a:ext cx="81153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n substitution ciphers, M</a:t>
            </a:r>
            <a:r>
              <a:rPr lang="en-US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,M</a:t>
            </a:r>
            <a:r>
              <a:rPr lang="en-US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,…,M</a:t>
            </a:r>
            <a:r>
              <a:rPr lang="en-US" baseline="-25000" dirty="0">
                <a:latin typeface="Gill Sans MT" charset="0"/>
              </a:rPr>
              <a:t>n</a:t>
            </a:r>
          </a:p>
          <a:p>
            <a:r>
              <a:rPr lang="en-US" dirty="0">
                <a:latin typeface="Gill Sans MT" charset="0"/>
              </a:rPr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  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</a:t>
            </a:r>
            <a:r>
              <a:rPr lang="en-US" dirty="0">
                <a:latin typeface="Gill Sans MT" charset="0"/>
              </a:rPr>
              <a:t> ..</a:t>
            </a:r>
          </a:p>
          <a:p>
            <a:r>
              <a:rPr lang="en-US" dirty="0">
                <a:latin typeface="Gill Sans MT" charset="0"/>
              </a:rPr>
              <a:t>for each new plaintext symbol, use subsequent </a:t>
            </a:r>
            <a:r>
              <a:rPr lang="en-US" dirty="0" smtClean="0">
                <a:latin typeface="Gill Sans MT" charset="0"/>
              </a:rPr>
              <a:t>substitution </a:t>
            </a:r>
            <a:r>
              <a:rPr lang="en-US" dirty="0">
                <a:latin typeface="Gill Sans MT" charset="0"/>
              </a:rPr>
              <a:t>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</a:p>
          <a:p>
            <a:pPr lvl="1"/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   Encryption key: </a:t>
            </a:r>
            <a:r>
              <a:rPr lang="en-US" sz="2800" dirty="0">
                <a:latin typeface="Gill Sans MT" charset="0"/>
              </a:rPr>
              <a:t>n substitution ciphers, and cyclic             </a:t>
            </a:r>
            <a:r>
              <a:rPr lang="en-US" sz="2800" dirty="0" smtClean="0">
                <a:latin typeface="Gill Sans MT" charset="0"/>
              </a:rPr>
              <a:t>pattern</a:t>
            </a:r>
            <a:endParaRPr lang="en-US" sz="2800" dirty="0">
              <a:latin typeface="Gill Sans MT" charset="0"/>
            </a:endParaRP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DES: Data Encryption Standard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US encryption standard [NIST 1993]</a:t>
            </a:r>
          </a:p>
          <a:p>
            <a:r>
              <a:rPr lang="en-US" sz="2400" dirty="0">
                <a:latin typeface="Gill Sans MT" charset="0"/>
              </a:rPr>
              <a:t>56-bit symmetric key, 64-bit plaintext input</a:t>
            </a:r>
          </a:p>
          <a:p>
            <a:r>
              <a:rPr lang="en-US" sz="2400" dirty="0">
                <a:latin typeface="Gill Sans MT" charset="0"/>
              </a:rPr>
              <a:t>block cipher with cipher block chaining</a:t>
            </a:r>
          </a:p>
          <a:p>
            <a:r>
              <a:rPr lang="en-US" sz="2400" dirty="0">
                <a:latin typeface="Gill Sans MT" charset="0"/>
              </a:rPr>
              <a:t>how secure is DES?</a:t>
            </a:r>
          </a:p>
          <a:p>
            <a:pPr lvl="1"/>
            <a:r>
              <a:rPr lang="en-US" dirty="0">
                <a:latin typeface="Gill Sans MT" charset="0"/>
              </a:rPr>
              <a:t>DES Challenge: 56-bit-key-encrypted phrase </a:t>
            </a:r>
            <a:r>
              <a:rPr lang="en-US" dirty="0" smtClean="0">
                <a:latin typeface="Gill Sans MT" charset="0"/>
              </a:rPr>
              <a:t> decrypted </a:t>
            </a:r>
            <a:r>
              <a:rPr lang="en-US" dirty="0">
                <a:latin typeface="Gill Sans MT" charset="0"/>
              </a:rPr>
              <a:t>(brute force) in less than a </a:t>
            </a:r>
            <a:r>
              <a:rPr lang="en-US" dirty="0" smtClean="0">
                <a:latin typeface="Gill Sans MT" charset="0"/>
              </a:rPr>
              <a:t>day</a:t>
            </a:r>
            <a:endParaRPr lang="en-US" dirty="0">
              <a:latin typeface="Gill Sans MT" charset="0"/>
            </a:endParaRPr>
          </a:p>
          <a:p>
            <a:r>
              <a:rPr lang="en-US" sz="2400" dirty="0" smtClean="0">
                <a:latin typeface="Gill Sans MT" charset="0"/>
              </a:rPr>
              <a:t>making </a:t>
            </a:r>
            <a:r>
              <a:rPr lang="en-US" sz="2400" dirty="0">
                <a:latin typeface="Gill Sans MT" charset="0"/>
              </a:rPr>
              <a:t>DES more secure:</a:t>
            </a:r>
          </a:p>
          <a:p>
            <a:pPr lvl="1"/>
            <a:r>
              <a:rPr lang="en-US" dirty="0">
                <a:latin typeface="Gill Sans MT" charset="0"/>
              </a:rPr>
              <a:t>3DES: encrypt 3 times with 3 different keys</a:t>
            </a:r>
          </a:p>
        </p:txBody>
      </p:sp>
      <p:pic>
        <p:nvPicPr>
          <p:cNvPr id="41988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AES: Advanced Encryption Standard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</a:t>
            </a:r>
            <a:r>
              <a:rPr lang="en-US" dirty="0" smtClean="0">
                <a:latin typeface="Gill Sans MT" charset="0"/>
              </a:rPr>
              <a:t>replaced </a:t>
            </a:r>
            <a:r>
              <a:rPr lang="en-US" dirty="0">
                <a:latin typeface="Gill Sans MT" charset="0"/>
              </a:rPr>
              <a:t>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</p:txBody>
      </p:sp>
      <p:pic>
        <p:nvPicPr>
          <p:cNvPr id="44036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encryption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cs typeface="Arial" charset="0"/>
              </a:rPr>
              <a:t>need K  ( ) and K  ( ) such that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08338" y="2522538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810125" y="2560638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117725" y="3857625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given public key K  , it should be impossible to compute private key K 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09950" y="496252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  <a:cs typeface="Arial" charset="0"/>
              </a:rPr>
              <a:t>requirements:</a:t>
            </a:r>
            <a:endParaRPr lang="en-US" sz="2400" dirty="0">
              <a:latin typeface="Gill Sans MT" charset="0"/>
              <a:cs typeface="Arial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47132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133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RSA: </a:t>
            </a:r>
            <a:r>
              <a:rPr lang="en-US" sz="2800" dirty="0">
                <a:latin typeface="Gill Sans MT" charset="0"/>
              </a:rPr>
              <a:t>Rivest, Shamir, Adelson algorithm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3213100" y="2147888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4838700" y="2187575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3238500" y="2720975"/>
            <a:ext cx="2830513" cy="947738"/>
            <a:chOff x="1340" y="1706"/>
            <a:chExt cx="1783" cy="597"/>
          </a:xfrm>
        </p:grpSpPr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4712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7123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4" name="Text Box 29"/>
          <p:cNvSpPr txBox="1">
            <a:spLocks noChangeArrowheads="1"/>
          </p:cNvSpPr>
          <p:nvPr/>
        </p:nvSpPr>
        <p:spPr bwMode="auto">
          <a:xfrm>
            <a:off x="3408363" y="455771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pic>
        <p:nvPicPr>
          <p:cNvPr id="47125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RSA: another important property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The following property will be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very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useful later: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54283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4290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42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42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429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4291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4292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54277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public key first, followed by private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8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private key first, followed by public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9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0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1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 </a:t>
            </a:r>
          </a:p>
        </p:txBody>
      </p:sp>
      <p:pic>
        <p:nvPicPr>
          <p:cNvPr id="54282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 in practice: session keys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3938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exponentiation in RSA is computationally intensive</a:t>
            </a:r>
          </a:p>
          <a:p>
            <a:r>
              <a:rPr lang="en-US" dirty="0">
                <a:latin typeface="Gill Sans MT" charset="0"/>
              </a:rPr>
              <a:t>DES is at least 100 times faster than RSA</a:t>
            </a:r>
          </a:p>
          <a:p>
            <a:r>
              <a:rPr lang="en-US" dirty="0">
                <a:latin typeface="Gill Sans MT" charset="0"/>
              </a:rPr>
              <a:t>use public key </a:t>
            </a:r>
            <a:r>
              <a:rPr lang="en-US" dirty="0" smtClean="0">
                <a:latin typeface="Gill Sans MT" charset="0"/>
              </a:rPr>
              <a:t>crypto </a:t>
            </a:r>
            <a:r>
              <a:rPr lang="en-US" dirty="0">
                <a:latin typeface="Gill Sans MT" charset="0"/>
              </a:rPr>
              <a:t>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session key, K</a:t>
            </a:r>
            <a:r>
              <a:rPr lang="en-US" i="1" baseline="-25000" dirty="0">
                <a:solidFill>
                  <a:srgbClr val="C00000"/>
                </a:solidFill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Bob and Alice use RSA to exchange a symmetric key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once both have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  <p:pic>
        <p:nvPicPr>
          <p:cNvPr id="57348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795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see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 packet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spoofing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Alice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Trudy records Alice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dirty="0" smtClean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 smtClean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 smtClean="0">
                <a:latin typeface="Gill Sans MT" charset="0"/>
                <a:cs typeface="+mn-cs"/>
              </a:rPr>
              <a:t>number (R) used only </a:t>
            </a:r>
            <a:r>
              <a:rPr lang="en-US" sz="2400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 smtClean="0">
                <a:latin typeface="Gill Sans MT" charset="0"/>
                <a:cs typeface="+mn-cs"/>
              </a:rPr>
              <a:t>to prove Alice </a:t>
            </a:r>
            <a:r>
              <a:rPr lang="ja-JP" altLang="en-US" sz="2400" smtClean="0">
                <a:latin typeface="Gill Sans MT" charset="0"/>
                <a:cs typeface="+mn-cs"/>
              </a:rPr>
              <a:t>“</a:t>
            </a:r>
            <a:r>
              <a:rPr lang="en-US" sz="2400" dirty="0" smtClean="0">
                <a:latin typeface="Gill Sans MT" charset="0"/>
                <a:cs typeface="+mn-cs"/>
              </a:rPr>
              <a:t>live</a:t>
            </a:r>
            <a:r>
              <a:rPr lang="ja-JP" altLang="en-US" sz="2400" smtClean="0"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latin typeface="Gill Sans MT" charset="0"/>
                <a:cs typeface="+mn-cs"/>
              </a:rPr>
              <a:t>, Bob sends Alice </a:t>
            </a:r>
            <a:r>
              <a:rPr lang="en-US" sz="24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 smtClean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 smtClean="0">
                  <a:latin typeface="Arial" charset="0"/>
                  <a:cs typeface="Arial" charset="0"/>
                </a:rPr>
                <a:t>“</a:t>
              </a:r>
              <a:r>
                <a:rPr lang="en-US" sz="2400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 smtClean="0">
                  <a:latin typeface="Arial" charset="0"/>
                  <a:cs typeface="Arial" charset="0"/>
                </a:rPr>
                <a:t>”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 smtClean="0">
                <a:latin typeface="Arial" charset="0"/>
                <a:cs typeface="Arial" charset="0"/>
              </a:rPr>
              <a:t>”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</a:t>
            </a:r>
            <a:r>
              <a:rPr lang="en-US" dirty="0" smtClean="0"/>
              <a:t>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 and not m</a:t>
            </a:r>
            <a:r>
              <a:rPr lang="ja-JP" altLang="en-US" dirty="0">
                <a:latin typeface="Gill Sans MT" charset="0"/>
              </a:rPr>
              <a:t>‘</a:t>
            </a:r>
            <a:endParaRPr lang="en-US" altLang="ja-JP" dirty="0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 dirty="0">
                <a:latin typeface="Gill Sans MT" charset="0"/>
              </a:rPr>
              <a:t>Alice can take m, and signature K</a:t>
            </a:r>
            <a:r>
              <a:rPr lang="en-US" baseline="-25000" dirty="0">
                <a:latin typeface="Gill Sans MT" charset="0"/>
              </a:rPr>
              <a:t>B</a:t>
            </a:r>
            <a:r>
              <a:rPr lang="en-US" dirty="0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680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msg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619625" y="19891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814513" y="19764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58863" y="19923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 dirty="0">
                <a:latin typeface="Gill Sans MT" charset="0"/>
              </a:rPr>
              <a:t>produces fixed length digest (16-bit sum) of message</a:t>
            </a:r>
          </a:p>
          <a:p>
            <a:pPr indent="-223838"/>
            <a:r>
              <a:rPr lang="en-US" sz="2400" dirty="0">
                <a:latin typeface="Gill Sans MT" charset="0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8868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96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 smtClean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msg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87413"/>
            <a:ext cx="614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644525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Recall: ap5.0 security hole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81925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6" name="Picture 5" descr="Ev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5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81985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9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81980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2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8197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6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8197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8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49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53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54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Public-key certification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motivation: Trudy plays pizza prank on Bob</a:t>
            </a:r>
          </a:p>
          <a:p>
            <a:pPr lvl="1"/>
            <a:r>
              <a:rPr lang="en-US" dirty="0">
                <a:latin typeface="Gill Sans MT" charset="0"/>
              </a:rPr>
              <a:t>Trudy creates e-mail order: </a:t>
            </a:r>
            <a:br>
              <a:rPr lang="en-US" dirty="0">
                <a:latin typeface="Gill Sans MT" charset="0"/>
              </a:rPr>
            </a:br>
            <a:r>
              <a:rPr lang="en-US" i="1" dirty="0">
                <a:latin typeface="Gill Sans MT" charset="0"/>
              </a:rPr>
              <a:t>Dear Pizza Store, Please deliver to me four pepperoni pizzas. Thank you, Bob</a:t>
            </a:r>
          </a:p>
          <a:p>
            <a:pPr lvl="1"/>
            <a:r>
              <a:rPr lang="en-US" dirty="0">
                <a:latin typeface="Gill Sans MT" charset="0"/>
              </a:rPr>
              <a:t>Trudy signs order with her private key</a:t>
            </a:r>
          </a:p>
          <a:p>
            <a:pPr lvl="1"/>
            <a:r>
              <a:rPr lang="en-US" dirty="0">
                <a:latin typeface="Gill Sans MT" charset="0"/>
              </a:rPr>
              <a:t>Trudy sends order to Pizza Store</a:t>
            </a:r>
          </a:p>
          <a:p>
            <a:pPr lvl="1"/>
            <a:r>
              <a:rPr lang="en-US" dirty="0">
                <a:latin typeface="Gill Sans MT" charset="0"/>
              </a:rPr>
              <a:t>Trudy sends to Pizza Store her public key, but says it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</a:t>
            </a:r>
          </a:p>
          <a:p>
            <a:pPr lvl="1"/>
            <a:r>
              <a:rPr lang="en-US" dirty="0">
                <a:latin typeface="Gill Sans MT" charset="0"/>
              </a:rPr>
              <a:t>Pizza Store verifies signature; then delivers four pepperoni pizzas to Bob</a:t>
            </a:r>
          </a:p>
          <a:p>
            <a:pPr lvl="1"/>
            <a:r>
              <a:rPr lang="en-US" dirty="0">
                <a:latin typeface="Gill Sans MT" charset="0"/>
              </a:rPr>
              <a:t>Bob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E.</a:t>
            </a:r>
          </a:p>
          <a:p>
            <a:r>
              <a:rPr lang="en-US" sz="2400" dirty="0">
                <a:latin typeface="Gill Sans MT" charset="0"/>
              </a:rPr>
              <a:t>E (person, router) registers its public key with CA.</a:t>
            </a: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CA. </a:t>
            </a: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key.</a:t>
            </a:r>
          </a:p>
          <a:p>
            <a:pPr lvl="1"/>
            <a:r>
              <a:rPr lang="en-US" sz="2000" dirty="0">
                <a:latin typeface="Gill Sans MT" charset="0"/>
              </a:rPr>
              <a:t>certificate containing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 digitally signed by CA – CA says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this is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</a:t>
            </a:r>
            <a:r>
              <a:rPr lang="ja-JP" altLang="en-US" sz="200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Bob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cs typeface="Arial" charset="0"/>
              </a:rPr>
              <a:t>s 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s 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 (Bob or elsewhere).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CA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</a:t>
            </a:r>
            <a:endParaRPr lang="en-US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8.4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86020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28638" y="4719638"/>
            <a:ext cx="603242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generates </a:t>
            </a:r>
            <a:r>
              <a:rPr lang="en-US" sz="2400" dirty="0">
                <a:latin typeface="Gill Sans MT" charset="0"/>
              </a:rPr>
              <a:t>random </a:t>
            </a:r>
            <a:r>
              <a:rPr lang="en-US" sz="2400" i="1" dirty="0">
                <a:latin typeface="Gill Sans MT" charset="0"/>
              </a:rPr>
              <a:t>symmetric</a:t>
            </a:r>
            <a:r>
              <a:rPr lang="en-US" sz="2400" dirty="0">
                <a:latin typeface="Gill Sans MT" charset="0"/>
              </a:rPr>
              <a:t> private key, K</a:t>
            </a:r>
            <a:r>
              <a:rPr lang="en-US" sz="2400" baseline="-25000" dirty="0">
                <a:latin typeface="Gill Sans MT" charset="0"/>
              </a:rPr>
              <a:t>S</a:t>
            </a:r>
            <a:endParaRPr lang="en-US" sz="2400" dirty="0">
              <a:latin typeface="Gill Sans MT" charset="0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encrypts </a:t>
            </a:r>
            <a:r>
              <a:rPr lang="en-US" sz="2400" dirty="0">
                <a:latin typeface="Gill Sans MT" charset="0"/>
              </a:rPr>
              <a:t>message with K</a:t>
            </a:r>
            <a:r>
              <a:rPr lang="en-US" sz="2400" baseline="-25000" dirty="0">
                <a:latin typeface="Gill Sans MT" charset="0"/>
              </a:rPr>
              <a:t>S  </a:t>
            </a:r>
            <a:r>
              <a:rPr lang="en-US" sz="2400" dirty="0">
                <a:latin typeface="Gill Sans MT" charset="0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also </a:t>
            </a:r>
            <a:r>
              <a:rPr lang="en-US" sz="2400" dirty="0">
                <a:latin typeface="Gill Sans MT" charset="0"/>
              </a:rPr>
              <a:t>encrypts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with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and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) to Bob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Bob.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88071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73" name="Picture 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9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075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8134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5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88076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88130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1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2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33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7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8812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9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8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8812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7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079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0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081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8124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25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2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3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4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88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88122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3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9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0" name="Picture 4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1" name="Picture 41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2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93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4" name="Picture 44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5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88096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7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8119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0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21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88098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9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88115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6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17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18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0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1" name="Picture 5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102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88113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4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3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4" name="Picture 63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5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106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07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88108" name="Picture 67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9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110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8111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12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88070" name="Picture 24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6529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his private key to decrypt and recover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to decrypt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to recover m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</a:t>
            </a:r>
            <a:r>
              <a:rPr lang="en-US" dirty="0"/>
              <a:t>.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517525" y="1831975"/>
            <a:ext cx="8112125" cy="2805113"/>
            <a:chOff x="289" y="1749"/>
            <a:chExt cx="5110" cy="1767"/>
          </a:xfrm>
        </p:grpSpPr>
        <p:sp>
          <p:nvSpPr>
            <p:cNvPr id="90119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21" name="Picture 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2" name="Picture 9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23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90182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83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4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0124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90178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9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0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81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5" name="Group 19"/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90176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7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6" name="Group 22"/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90174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5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27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8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29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90172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73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0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1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4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5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36" name="Group 36"/>
            <p:cNvGrpSpPr>
              <a:grpSpLocks/>
            </p:cNvGrpSpPr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90170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1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7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38" name="Picture 4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9" name="Picture 41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0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41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2" name="Picture 44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3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0144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5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90167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8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9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0146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7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90163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4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5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66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48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9" name="Picture 5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50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90161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2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51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52" name="Picture 63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3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54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55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90156" name="Picture 67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7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58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90159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60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90118" name="Picture 24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sender authentication message integrity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4825" y="4805363"/>
            <a:ext cx="726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 Alice </a:t>
            </a:r>
            <a:r>
              <a:rPr lang="en-US" sz="2400" dirty="0">
                <a:latin typeface="Gill Sans MT" charset="0"/>
              </a:rPr>
              <a:t>digitally signs message</a:t>
            </a: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message (in the clear) and digital signature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85763" y="2043113"/>
            <a:ext cx="8575675" cy="2509837"/>
            <a:chOff x="161" y="2202"/>
            <a:chExt cx="5402" cy="1581"/>
          </a:xfrm>
        </p:grpSpPr>
        <p:sp>
          <p:nvSpPr>
            <p:cNvPr id="92167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68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70" name="Picture 9" descr="BS00592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71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92225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6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27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2172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92221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2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23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24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2173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92219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0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74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92217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8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grpSp>
          <p:nvGrpSpPr>
            <p:cNvPr id="92176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92215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16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7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78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79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92213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4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80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1" name="Picture 35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82" name="Picture 36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3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4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5" name="Picture 39" descr="BS00592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6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2187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8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pic>
          <p:nvPicPr>
            <p:cNvPr id="92189" name="Picture 43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0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1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92209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0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11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12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2192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93" name="Picture 51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94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92207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8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95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92205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06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96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7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92202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3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2198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99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sp>
          <p:nvSpPr>
            <p:cNvPr id="92201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compare</a:t>
              </a:r>
            </a:p>
          </p:txBody>
        </p:sp>
      </p:grpSp>
      <p:pic>
        <p:nvPicPr>
          <p:cNvPr id="92166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27049" y="1314450"/>
            <a:ext cx="832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secrecy, sender authentication, </a:t>
            </a:r>
            <a:r>
              <a:rPr lang="en-US" sz="2400" dirty="0" smtClean="0">
                <a:latin typeface="Gill Sans MT" charset="0"/>
              </a:rPr>
              <a:t> message </a:t>
            </a:r>
            <a:r>
              <a:rPr lang="en-US" sz="2400" dirty="0">
                <a:latin typeface="Gill Sans MT" charset="0"/>
              </a:rPr>
              <a:t>integrity.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85825" y="5605463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 uses three keys: </a:t>
            </a:r>
            <a:r>
              <a:rPr lang="en-US" sz="2400" dirty="0">
                <a:latin typeface="Gill Sans MT" charset="0"/>
              </a:rPr>
              <a:t>her private key, Bob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key, newly created symmetric key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94215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17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94270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71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4272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18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94266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7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68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69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4219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94264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5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20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94262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4263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1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22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4223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94260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1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4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25" name="Picture 29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26" name="Picture 30" descr="Ali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27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4228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30" name="Picture 34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31" name="Picture 35" descr="BS00592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32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94257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8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9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33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94253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4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5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56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34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94251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2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5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36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94249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4250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7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8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9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4240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41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94247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48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42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43" name="Picture 6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44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45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4246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94214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8.5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96260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SSL </a:t>
            </a:r>
            <a:r>
              <a:rPr lang="en-US" sz="2800" dirty="0">
                <a:latin typeface="Gill Sans MT" charset="0"/>
              </a:rPr>
              <a:t>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C </a:t>
            </a:r>
            <a:r>
              <a:rPr lang="en-US" sz="2800" dirty="0">
                <a:latin typeface="Gill Sans MT" charset="0"/>
              </a:rPr>
              <a:t>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Could do something like PGP: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26228" y="4859338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but </a:t>
            </a:r>
            <a:r>
              <a:rPr lang="en-US" sz="2400" dirty="0">
                <a:latin typeface="Gill Sans MT" charset="0"/>
              </a:rPr>
              <a:t>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certificate exchange as part of protocol: handshake phase</a:t>
            </a:r>
            <a:endParaRPr lang="en-US" dirty="0">
              <a:latin typeface="Gill Sans MT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2595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1519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1870075" y="1335088"/>
            <a:ext cx="754063" cy="725487"/>
            <a:chOff x="694" y="2457"/>
            <a:chExt cx="475" cy="457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63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902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2736850" y="1303338"/>
            <a:ext cx="757238" cy="739775"/>
            <a:chOff x="1541" y="1971"/>
            <a:chExt cx="477" cy="466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41" y="2189"/>
              <a:ext cx="4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50" y="1971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5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3294063" y="2179638"/>
            <a:ext cx="638175" cy="519112"/>
            <a:chOff x="2862" y="1573"/>
            <a:chExt cx="402" cy="327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3475038" y="1306513"/>
            <a:ext cx="1163637" cy="528637"/>
            <a:chOff x="1778" y="2485"/>
            <a:chExt cx="733" cy="333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78" y="2587"/>
              <a:ext cx="7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7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1647825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1192213" y="1616075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2662238" y="952500"/>
            <a:ext cx="473075" cy="531813"/>
            <a:chOff x="2637" y="716"/>
            <a:chExt cx="298" cy="335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37" y="76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42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3113088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362200" y="116998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139950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1273175" y="2887663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6672263" y="2741613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3783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87963" y="166211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4279900" y="1939925"/>
            <a:ext cx="754063" cy="739775"/>
            <a:chOff x="1645" y="256"/>
            <a:chExt cx="475" cy="466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54" y="4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71" y="25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4303713" y="3140075"/>
            <a:ext cx="754062" cy="739775"/>
            <a:chOff x="2144" y="3214"/>
            <a:chExt cx="475" cy="466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51" y="321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25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5500688" y="2768600"/>
            <a:ext cx="638175" cy="519113"/>
            <a:chOff x="2862" y="1573"/>
            <a:chExt cx="402" cy="327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3833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5043488" y="3535363"/>
            <a:ext cx="982662" cy="530225"/>
            <a:chOff x="3497" y="648"/>
            <a:chExt cx="619" cy="334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97" y="749"/>
              <a:ext cx="6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75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5035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5057775" y="3254375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4849813" y="159702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4905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4257675" y="3868738"/>
            <a:ext cx="474663" cy="603250"/>
            <a:chOff x="2636" y="674"/>
            <a:chExt cx="299" cy="380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36" y="763"/>
              <a:ext cx="2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21" y="67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4667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56150" y="418147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6038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6862763" y="29845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3440113" y="347027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09950" y="383540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89" name="Picture 17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8016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SSL: a simple secure channel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handshake: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key derivation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data transfer: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connection closure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04298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4141788"/>
            <a:ext cx="7772400" cy="22685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MS: </a:t>
            </a:r>
            <a:r>
              <a:rPr lang="en-US" dirty="0">
                <a:latin typeface="Gill Sans MT" charset="0"/>
              </a:rPr>
              <a:t>master secret</a:t>
            </a:r>
          </a:p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EMS: </a:t>
            </a:r>
            <a:r>
              <a:rPr lang="en-US" dirty="0">
                <a:latin typeface="Gill Sans MT" charset="0"/>
              </a:rPr>
              <a:t>encrypted master secret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1808163" y="1898650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3711575" y="1611313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38918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2457450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1808163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2859088" y="2387600"/>
            <a:ext cx="252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1808163" y="3508375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3813175" y="3290888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baseline="-25000" dirty="0">
                <a:latin typeface="Arial" charset="0"/>
                <a:cs typeface="Arial" charset="0"/>
              </a:rPr>
              <a:t>B</a:t>
            </a:r>
            <a:r>
              <a:rPr lang="en-US" baseline="30000" dirty="0">
                <a:latin typeface="Arial" charset="0"/>
                <a:cs typeface="Arial" charset="0"/>
              </a:rPr>
              <a:t>+</a:t>
            </a:r>
            <a:r>
              <a:rPr lang="en-US" dirty="0">
                <a:latin typeface="Arial" charset="0"/>
                <a:cs typeface="Arial" charset="0"/>
              </a:rPr>
              <a:t>(MS) = EMS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0271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535113"/>
            <a:ext cx="7772400" cy="49672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considered bad to use same key for more than one cryptographic operation</a:t>
            </a:r>
          </a:p>
          <a:p>
            <a:pPr lvl="1"/>
            <a:r>
              <a:rPr lang="en-US" sz="2000" dirty="0">
                <a:latin typeface="Gill Sans MT" charset="0"/>
              </a:rPr>
              <a:t>use different keys for message authentication code (MAC) and encryption</a:t>
            </a:r>
          </a:p>
          <a:p>
            <a:r>
              <a:rPr lang="en-US" sz="2400" dirty="0">
                <a:latin typeface="Gill Sans MT" charset="0"/>
              </a:rPr>
              <a:t>four keys: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encryption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MAC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encryption key for data sent from server to client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MAC key for data sent from server to client</a:t>
            </a:r>
          </a:p>
          <a:p>
            <a:r>
              <a:rPr lang="en-US" sz="2400" dirty="0">
                <a:latin typeface="Gill Sans MT" charset="0"/>
              </a:rPr>
              <a:t>keys derived from key derivation function (KDF)</a:t>
            </a:r>
          </a:p>
          <a:p>
            <a:pPr lvl="1"/>
            <a:r>
              <a:rPr lang="en-US" sz="2000" dirty="0">
                <a:latin typeface="Gill Sans MT" charset="0"/>
              </a:rPr>
              <a:t>takes master secret and (possibly) some additional random data and creates the keys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804863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3995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why not encrypt data in constant stream as we write it to TCP?</a:t>
            </a:r>
          </a:p>
          <a:p>
            <a:pPr lvl="1"/>
            <a:r>
              <a:rPr lang="en-US" sz="2000" dirty="0">
                <a:latin typeface="Gill Sans MT" charset="0"/>
              </a:rPr>
              <a:t>where would we put the MAC? If at end, no message integrity until all data processed.</a:t>
            </a:r>
          </a:p>
          <a:p>
            <a:pPr lvl="1"/>
            <a:r>
              <a:rPr lang="en-US" sz="2000" dirty="0">
                <a:latin typeface="Gill Sans MT" charset="0"/>
              </a:rPr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each record carries a MAC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issue: in record, receiver needs to distinguish MAC from data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884363" y="5332413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2811463" y="5332413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6778625" y="5332413"/>
            <a:ext cx="1030288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sequence numbers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can capture and replay record or re-order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put sequence number into MAC: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MAC = MAC(M</a:t>
            </a:r>
            <a:r>
              <a:rPr lang="en-US" baseline="-25000" dirty="0" smtClean="0"/>
              <a:t>x</a:t>
            </a:r>
            <a:r>
              <a:rPr lang="en-US" dirty="0" smtClean="0"/>
              <a:t>, sequence||data)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note: no sequence number field</a:t>
            </a:r>
          </a:p>
          <a:p>
            <a:pPr>
              <a:buFont typeface="Wingdings" pitchFamily="2" charset="2"/>
              <a:buChar char="v"/>
              <a:defRPr/>
            </a:pPr>
            <a:endParaRPr lang="en-US" i="1" dirty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could replay all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use nonce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… well, </a:t>
            </a:r>
            <a:r>
              <a:rPr lang="en-US" i="1" dirty="0">
                <a:latin typeface="Gill Sans MT" charset="0"/>
              </a:rPr>
              <a:t>real-life</a:t>
            </a:r>
            <a:r>
              <a:rPr lang="en-US" dirty="0">
                <a:latin typeface="Gill Sans MT" charset="0"/>
              </a:rPr>
              <a:t> Bobs and Alices!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control information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821113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problem: </a:t>
            </a:r>
            <a:r>
              <a:rPr lang="en-US" dirty="0">
                <a:latin typeface="Gill Sans MT" charset="0"/>
              </a:rPr>
              <a:t>truncation attack: </a:t>
            </a:r>
          </a:p>
          <a:p>
            <a:pPr lvl="1"/>
            <a:r>
              <a:rPr lang="en-US" dirty="0">
                <a:latin typeface="Gill Sans MT" charset="0"/>
              </a:rPr>
              <a:t>attacker forges TCP connection close segment</a:t>
            </a:r>
          </a:p>
          <a:p>
            <a:pPr lvl="1"/>
            <a:r>
              <a:rPr lang="en-US" dirty="0">
                <a:latin typeface="Gill Sans MT" charset="0"/>
              </a:rPr>
              <a:t>one or both sides thinks there is less data than there actually is. 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solution: </a:t>
            </a:r>
            <a:r>
              <a:rPr lang="en-US" dirty="0">
                <a:latin typeface="Gill Sans MT" charset="0"/>
              </a:rPr>
              <a:t>record types, with one type for closure</a:t>
            </a:r>
          </a:p>
          <a:p>
            <a:pPr lvl="1"/>
            <a:r>
              <a:rPr lang="en-US" dirty="0">
                <a:latin typeface="Gill Sans MT" charset="0"/>
              </a:rPr>
              <a:t>type 0 for data; type 1 for closure</a:t>
            </a:r>
          </a:p>
          <a:p>
            <a:r>
              <a:rPr lang="en-US" dirty="0">
                <a:latin typeface="Gill Sans MT" charset="0"/>
              </a:rPr>
              <a:t>MAC = MAC(M</a:t>
            </a:r>
            <a:r>
              <a:rPr lang="en-US" baseline="-25000" dirty="0"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, sequence||type||data)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219710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1" name="Rectangle 7"/>
          <p:cNvSpPr>
            <a:spLocks noChangeArrowheads="1"/>
          </p:cNvSpPr>
          <p:nvPr/>
        </p:nvSpPr>
        <p:spPr bwMode="auto">
          <a:xfrm>
            <a:off x="306705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2" name="Rectangle 8"/>
          <p:cNvSpPr>
            <a:spLocks noChangeArrowheads="1"/>
          </p:cNvSpPr>
          <p:nvPr/>
        </p:nvSpPr>
        <p:spPr bwMode="auto">
          <a:xfrm>
            <a:off x="3937000" y="5592763"/>
            <a:ext cx="2584450" cy="554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3" name="Rectangle 9"/>
          <p:cNvSpPr>
            <a:spLocks noChangeArrowheads="1"/>
          </p:cNvSpPr>
          <p:nvPr/>
        </p:nvSpPr>
        <p:spPr bwMode="auto">
          <a:xfrm>
            <a:off x="6521450" y="5592763"/>
            <a:ext cx="869950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2182813" y="5681663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6505" name="Text Box 12"/>
          <p:cNvSpPr txBox="1">
            <a:spLocks noChangeArrowheads="1"/>
          </p:cNvSpPr>
          <p:nvPr/>
        </p:nvSpPr>
        <p:spPr bwMode="auto">
          <a:xfrm>
            <a:off x="3186113" y="5681663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type</a:t>
            </a:r>
          </a:p>
        </p:txBody>
      </p:sp>
      <p:sp>
        <p:nvSpPr>
          <p:cNvPr id="106506" name="Text Box 13"/>
          <p:cNvSpPr txBox="1">
            <a:spLocks noChangeArrowheads="1"/>
          </p:cNvSpPr>
          <p:nvPr/>
        </p:nvSpPr>
        <p:spPr bwMode="auto">
          <a:xfrm>
            <a:off x="4757738" y="567055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6507" name="Text Box 14"/>
          <p:cNvSpPr txBox="1">
            <a:spLocks noChangeArrowheads="1"/>
          </p:cNvSpPr>
          <p:nvPr/>
        </p:nvSpPr>
        <p:spPr bwMode="auto">
          <a:xfrm>
            <a:off x="6600825" y="56816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pic>
        <p:nvPicPr>
          <p:cNvPr id="106508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611813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77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 SSL: summary</a:t>
            </a:r>
          </a:p>
        </p:txBody>
      </p:sp>
      <p:grpSp>
        <p:nvGrpSpPr>
          <p:cNvPr id="107524" name="Group 3"/>
          <p:cNvGrpSpPr>
            <a:grpSpLocks/>
          </p:cNvGrpSpPr>
          <p:nvPr/>
        </p:nvGrpSpPr>
        <p:grpSpPr bwMode="auto">
          <a:xfrm>
            <a:off x="1828800" y="1474788"/>
            <a:ext cx="4343400" cy="4935537"/>
            <a:chOff x="912" y="971"/>
            <a:chExt cx="2736" cy="3109"/>
          </a:xfrm>
        </p:grpSpPr>
        <p:grpSp>
          <p:nvGrpSpPr>
            <p:cNvPr id="107530" name="Group 4"/>
            <p:cNvGrpSpPr>
              <a:grpSpLocks/>
            </p:cNvGrpSpPr>
            <p:nvPr/>
          </p:nvGrpSpPr>
          <p:grpSpPr bwMode="auto">
            <a:xfrm>
              <a:off x="912" y="1152"/>
              <a:ext cx="2736" cy="2928"/>
              <a:chOff x="912" y="864"/>
              <a:chExt cx="2736" cy="2928"/>
            </a:xfrm>
          </p:grpSpPr>
          <p:sp>
            <p:nvSpPr>
              <p:cNvPr id="107540" name="Line 5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1" name="Line 6"/>
              <p:cNvSpPr>
                <a:spLocks noChangeShapeType="1"/>
              </p:cNvSpPr>
              <p:nvPr/>
            </p:nvSpPr>
            <p:spPr bwMode="auto">
              <a:xfrm flipH="1">
                <a:off x="912" y="1152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2" name="Line 7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3" name="Line 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4" name="Line 9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5" name="Line 10"/>
              <p:cNvSpPr>
                <a:spLocks noChangeShapeType="1"/>
              </p:cNvSpPr>
              <p:nvPr/>
            </p:nvSpPr>
            <p:spPr bwMode="auto">
              <a:xfrm flipH="1">
                <a:off x="912" y="2352"/>
                <a:ext cx="27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6" name="Line 1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7" name="Line 1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8" name="Line 13"/>
              <p:cNvSpPr>
                <a:spLocks noChangeShapeType="1"/>
              </p:cNvSpPr>
              <p:nvPr/>
            </p:nvSpPr>
            <p:spPr bwMode="auto">
              <a:xfrm flipH="1">
                <a:off x="912" y="3600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531" name="Text Box 14"/>
            <p:cNvSpPr txBox="1">
              <a:spLocks noChangeArrowheads="1"/>
            </p:cNvSpPr>
            <p:nvPr/>
          </p:nvSpPr>
          <p:spPr bwMode="auto">
            <a:xfrm rot="219254">
              <a:off x="2006" y="971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hello</a:t>
              </a:r>
            </a:p>
          </p:txBody>
        </p:sp>
        <p:sp>
          <p:nvSpPr>
            <p:cNvPr id="107532" name="Text Box 15"/>
            <p:cNvSpPr txBox="1">
              <a:spLocks noChangeArrowheads="1"/>
            </p:cNvSpPr>
            <p:nvPr/>
          </p:nvSpPr>
          <p:spPr bwMode="auto">
            <a:xfrm rot="-219716">
              <a:off x="1583" y="1292"/>
              <a:ext cx="1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certificate, nonce</a:t>
              </a:r>
            </a:p>
          </p:txBody>
        </p:sp>
        <p:sp>
          <p:nvSpPr>
            <p:cNvPr id="107533" name="Text Box 16"/>
            <p:cNvSpPr txBox="1">
              <a:spLocks noChangeArrowheads="1"/>
            </p:cNvSpPr>
            <p:nvPr/>
          </p:nvSpPr>
          <p:spPr bwMode="auto">
            <a:xfrm rot="191774">
              <a:off x="1859" y="1632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B</a:t>
              </a:r>
              <a:r>
                <a:rPr lang="en-US" baseline="30000" dirty="0">
                  <a:latin typeface="Arial" charset="0"/>
                  <a:cs typeface="Arial" charset="0"/>
                </a:rPr>
                <a:t>+</a:t>
              </a:r>
              <a:r>
                <a:rPr lang="en-US" dirty="0">
                  <a:latin typeface="Arial" charset="0"/>
                  <a:cs typeface="Arial" charset="0"/>
                </a:rPr>
                <a:t>(MS) = EMS</a:t>
              </a:r>
            </a:p>
          </p:txBody>
        </p:sp>
        <p:sp>
          <p:nvSpPr>
            <p:cNvPr id="107534" name="Text Box 17"/>
            <p:cNvSpPr txBox="1">
              <a:spLocks noChangeArrowheads="1"/>
            </p:cNvSpPr>
            <p:nvPr/>
          </p:nvSpPr>
          <p:spPr bwMode="auto">
            <a:xfrm rot="192313">
              <a:off x="1575" y="1910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5" name="Text Box 18"/>
            <p:cNvSpPr txBox="1">
              <a:spLocks noChangeArrowheads="1"/>
            </p:cNvSpPr>
            <p:nvPr/>
          </p:nvSpPr>
          <p:spPr bwMode="auto">
            <a:xfrm rot="192313">
              <a:off x="1703" y="2159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2, data</a:t>
              </a:r>
            </a:p>
          </p:txBody>
        </p:sp>
        <p:sp>
          <p:nvSpPr>
            <p:cNvPr id="107536" name="Text Box 19"/>
            <p:cNvSpPr txBox="1">
              <a:spLocks noChangeArrowheads="1"/>
            </p:cNvSpPr>
            <p:nvPr/>
          </p:nvSpPr>
          <p:spPr bwMode="auto">
            <a:xfrm rot="-385404">
              <a:off x="1609" y="2515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7" name="Text Box 20"/>
            <p:cNvSpPr txBox="1">
              <a:spLocks noChangeArrowheads="1"/>
            </p:cNvSpPr>
            <p:nvPr/>
          </p:nvSpPr>
          <p:spPr bwMode="auto">
            <a:xfrm rot="192313">
              <a:off x="1891" y="3042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3, data</a:t>
              </a:r>
            </a:p>
          </p:txBody>
        </p:sp>
        <p:sp>
          <p:nvSpPr>
            <p:cNvPr id="107538" name="Text Box 21"/>
            <p:cNvSpPr txBox="1">
              <a:spLocks noChangeArrowheads="1"/>
            </p:cNvSpPr>
            <p:nvPr/>
          </p:nvSpPr>
          <p:spPr bwMode="auto">
            <a:xfrm rot="192313">
              <a:off x="1859" y="3379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4, close</a:t>
              </a:r>
            </a:p>
          </p:txBody>
        </p:sp>
        <p:sp>
          <p:nvSpPr>
            <p:cNvPr id="107539" name="Text Box 22"/>
            <p:cNvSpPr txBox="1">
              <a:spLocks noChangeArrowheads="1"/>
            </p:cNvSpPr>
            <p:nvPr/>
          </p:nvSpPr>
          <p:spPr bwMode="auto">
            <a:xfrm rot="-274243">
              <a:off x="1712" y="3725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2, close</a:t>
              </a:r>
            </a:p>
          </p:txBody>
        </p:sp>
      </p:grpSp>
      <p:sp>
        <p:nvSpPr>
          <p:cNvPr id="107525" name="AutoShape 23"/>
          <p:cNvSpPr>
            <a:spLocks/>
          </p:cNvSpPr>
          <p:nvPr/>
        </p:nvSpPr>
        <p:spPr bwMode="auto">
          <a:xfrm>
            <a:off x="1524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7526" name="Text Box 24"/>
          <p:cNvSpPr txBox="1">
            <a:spLocks noChangeArrowheads="1"/>
          </p:cNvSpPr>
          <p:nvPr/>
        </p:nvSpPr>
        <p:spPr bwMode="auto">
          <a:xfrm rot="-5400000">
            <a:off x="588169" y="4412457"/>
            <a:ext cx="130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encrypted</a:t>
            </a:r>
          </a:p>
        </p:txBody>
      </p:sp>
      <p:pic>
        <p:nvPicPr>
          <p:cNvPr id="107527" name="Picture 25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1457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8" name="Picture 26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2417763"/>
            <a:ext cx="6429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9" name="Text Box 27"/>
          <p:cNvSpPr txBox="1">
            <a:spLocks noChangeArrowheads="1"/>
          </p:cNvSpPr>
          <p:nvPr/>
        </p:nvSpPr>
        <p:spPr bwMode="auto">
          <a:xfrm>
            <a:off x="7142163" y="3074988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bob.com</a:t>
            </a:r>
          </a:p>
        </p:txBody>
      </p:sp>
      <p:sp>
        <p:nvSpPr>
          <p:cNvPr id="3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318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 </a:t>
            </a:r>
            <a:r>
              <a:rPr lang="en-US" dirty="0" smtClean="0">
                <a:latin typeface="Gill Sans MT" charset="0"/>
              </a:rPr>
              <a:t>isn’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complete</a:t>
            </a:r>
            <a:endParaRPr lang="en-US" dirty="0">
              <a:latin typeface="Gill Sans MT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58983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how long are fields?</a:t>
            </a:r>
          </a:p>
          <a:p>
            <a:r>
              <a:rPr lang="en-US" dirty="0">
                <a:latin typeface="Gill Sans MT" charset="0"/>
              </a:rPr>
              <a:t>which encryption protocols?</a:t>
            </a:r>
          </a:p>
          <a:p>
            <a:r>
              <a:rPr lang="en-US" dirty="0">
                <a:latin typeface="Gill Sans MT" charset="0"/>
              </a:rPr>
              <a:t>want negotiation?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support different encryption algorithms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choose together specific algorithm before data transfer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50913"/>
            <a:ext cx="3676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3176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cipher suite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08100"/>
            <a:ext cx="4556125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cipher suite</a:t>
            </a:r>
          </a:p>
          <a:p>
            <a:pPr lvl="1"/>
            <a:r>
              <a:rPr lang="en-US" sz="2000" dirty="0">
                <a:latin typeface="Gill Sans MT" charset="0"/>
              </a:rPr>
              <a:t>public-key algorithm</a:t>
            </a:r>
          </a:p>
          <a:p>
            <a:pPr lvl="1"/>
            <a:r>
              <a:rPr lang="en-US" sz="2000" dirty="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 dirty="0">
                <a:latin typeface="Gill Sans MT" charset="0"/>
              </a:rPr>
              <a:t>MAC  algorithm</a:t>
            </a:r>
          </a:p>
          <a:p>
            <a:r>
              <a:rPr lang="en-US" dirty="0">
                <a:latin typeface="Gill Sans MT" charset="0"/>
              </a:rPr>
              <a:t>SSL supports several cipher suites</a:t>
            </a:r>
          </a:p>
          <a:p>
            <a:r>
              <a:rPr lang="en-US" dirty="0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 dirty="0">
                <a:latin typeface="Gill Sans MT" charset="0"/>
              </a:rPr>
              <a:t>client offers choice</a:t>
            </a:r>
          </a:p>
          <a:p>
            <a:pPr lvl="1"/>
            <a:r>
              <a:rPr lang="en-US" dirty="0">
                <a:latin typeface="Gill Sans MT" charset="0"/>
              </a:rPr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(1)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Purpose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negotiation: agree on crypto algorithms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establish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client authentication (optional)</a:t>
            </a:r>
          </a:p>
          <a:p>
            <a:pPr marL="533400" indent="-533400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(2)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0975"/>
            <a:ext cx="7772400" cy="4648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list of algorithms it supports, along with client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chooses algorithms from list; sends back: choice + certificate + server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verifies certificate, extracts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generates pre_master_secret, encrypts with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sends to server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and server independently compute encryption and MAC keys from pre_master_secret and nonces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a MAC of all the handshake messages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sends a MAC of all the handshake messages</a:t>
            </a:r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 charset="0"/>
              <a:buAutoNum type="arabicPeriod"/>
            </a:pPr>
            <a:endParaRPr lang="en-US" sz="2400" dirty="0">
              <a:latin typeface="Gill Sans MT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4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943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(3)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last 2 steps protect handshake from tampering</a:t>
            </a:r>
          </a:p>
          <a:p>
            <a:r>
              <a:rPr lang="en-US" dirty="0">
                <a:latin typeface="Gill Sans MT" charset="0"/>
              </a:rPr>
              <a:t>client typically offers range of algorithms, some strong, some weak</a:t>
            </a:r>
          </a:p>
          <a:p>
            <a:r>
              <a:rPr lang="en-US" dirty="0">
                <a:latin typeface="Gill Sans MT" charset="0"/>
              </a:rPr>
              <a:t>man-in-the middle could delete stronger algorithms from list</a:t>
            </a:r>
          </a:p>
          <a:p>
            <a:r>
              <a:rPr lang="en-US" dirty="0">
                <a:latin typeface="Gill Sans MT" charset="0"/>
              </a:rPr>
              <a:t>last 2 steps prevent this</a:t>
            </a:r>
          </a:p>
          <a:p>
            <a:pPr lvl="1"/>
            <a:r>
              <a:rPr lang="en-US" dirty="0">
                <a:latin typeface="Gill Sans MT" charset="0"/>
              </a:rPr>
              <a:t>last two messages are encrypted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8483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(4)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why two random nonces?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suppose Trudy sniffs all messages between Alice &amp; Bob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next day, Trudy sets up TCP connection with Bob, sends exact same sequence of records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Bob (Amazon) thinks Alice made two separate orders for the same thing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solution: Bob sends different random nonce for each connection. This causes encryption keys to be different on the two days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Trudy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messages will fail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integrity check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800100"/>
            <a:ext cx="48244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protocol</a:t>
            </a:r>
          </a:p>
        </p:txBody>
      </p:sp>
      <p:grpSp>
        <p:nvGrpSpPr>
          <p:cNvPr id="114692" name="Group 3"/>
          <p:cNvGrpSpPr>
            <a:grpSpLocks/>
          </p:cNvGrpSpPr>
          <p:nvPr/>
        </p:nvGrpSpPr>
        <p:grpSpPr bwMode="auto">
          <a:xfrm>
            <a:off x="685800" y="1219200"/>
            <a:ext cx="7315200" cy="3505200"/>
            <a:chOff x="432" y="1056"/>
            <a:chExt cx="4608" cy="2208"/>
          </a:xfrm>
        </p:grpSpPr>
        <p:sp>
          <p:nvSpPr>
            <p:cNvPr id="114696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4697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8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9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0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1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2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3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4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5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6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7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8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9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0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1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2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4693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record header:  </a:t>
            </a:r>
            <a:r>
              <a:rPr lang="en-US" sz="2400" dirty="0">
                <a:latin typeface="Gill Sans MT" charset="0"/>
              </a:rPr>
              <a:t>content type; version; length </a:t>
            </a:r>
          </a:p>
        </p:txBody>
      </p:sp>
      <p:sp>
        <p:nvSpPr>
          <p:cNvPr id="114694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MAC:  </a:t>
            </a:r>
            <a:r>
              <a:rPr lang="en-US" sz="2400" dirty="0">
                <a:latin typeface="Gill Sans MT" charset="0"/>
              </a:rPr>
              <a:t>includes sequence number, MAC key M</a:t>
            </a:r>
            <a:r>
              <a:rPr lang="en-US" sz="2400" baseline="-25000" dirty="0">
                <a:latin typeface="Gill Sans MT" charset="0"/>
              </a:rPr>
              <a:t>x</a:t>
            </a:r>
          </a:p>
        </p:txBody>
      </p:sp>
      <p:sp>
        <p:nvSpPr>
          <p:cNvPr id="114695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fragment:  </a:t>
            </a:r>
            <a:r>
              <a:rPr lang="en-US" sz="2400" dirty="0">
                <a:latin typeface="Gill Sans MT" charset="0"/>
              </a:rPr>
              <a:t>each SSL fragment 2</a:t>
            </a:r>
            <a:r>
              <a:rPr lang="en-US" sz="2400" baseline="30000" dirty="0">
                <a:latin typeface="Gill Sans MT" charset="0"/>
              </a:rPr>
              <a:t>14</a:t>
            </a:r>
            <a:r>
              <a:rPr lang="en-US" sz="2400" dirty="0">
                <a:latin typeface="Gill Sans MT" charset="0"/>
              </a:rPr>
              <a:t> bytes (~16 Kbytes)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format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115718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115722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3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4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5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6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7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type</a:t>
                </a:r>
              </a:p>
            </p:txBody>
          </p:sp>
          <p:sp>
            <p:nvSpPr>
              <p:cNvPr id="115728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SSL version</a:t>
                </a:r>
              </a:p>
            </p:txBody>
          </p:sp>
          <p:sp>
            <p:nvSpPr>
              <p:cNvPr id="115729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length</a:t>
                </a:r>
              </a:p>
            </p:txBody>
          </p:sp>
          <p:sp>
            <p:nvSpPr>
              <p:cNvPr id="115730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MAC</a:t>
                </a:r>
              </a:p>
            </p:txBody>
          </p:sp>
          <p:sp>
            <p:nvSpPr>
              <p:cNvPr id="115731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  <p:sp>
          <p:nvSpPr>
            <p:cNvPr id="115719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1 byte</a:t>
              </a:r>
            </a:p>
          </p:txBody>
        </p:sp>
        <p:sp>
          <p:nvSpPr>
            <p:cNvPr id="115720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2 bytes</a:t>
              </a:r>
            </a:p>
          </p:txBody>
        </p:sp>
        <p:sp>
          <p:nvSpPr>
            <p:cNvPr id="115721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3 bytes</a:t>
              </a:r>
            </a:p>
          </p:txBody>
        </p:sp>
      </p:grpSp>
      <p:sp>
        <p:nvSpPr>
          <p:cNvPr id="115716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</a:rPr>
              <a:t>data and MAC encrypted (symmetric algorithm)</a:t>
            </a:r>
          </a:p>
        </p:txBody>
      </p:sp>
      <p:pic>
        <p:nvPicPr>
          <p:cNvPr id="115717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798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</a:t>
            </a:r>
            <a:endParaRPr lang="en-US" dirty="0" smtClean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 smtClean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 dirty="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 dirty="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3502025" y="293688"/>
            <a:ext cx="3962400" cy="5954712"/>
            <a:chOff x="1152" y="233"/>
            <a:chExt cx="2496" cy="3751"/>
          </a:xfrm>
        </p:grpSpPr>
        <p:sp>
          <p:nvSpPr>
            <p:cNvPr id="116747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8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9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0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1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2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4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5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6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7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8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9" name="Text Box 15"/>
            <p:cNvSpPr txBox="1">
              <a:spLocks noChangeArrowheads="1"/>
            </p:cNvSpPr>
            <p:nvPr/>
          </p:nvSpPr>
          <p:spPr bwMode="auto">
            <a:xfrm rot="194382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ClientHello</a:t>
              </a:r>
            </a:p>
          </p:txBody>
        </p:sp>
        <p:sp>
          <p:nvSpPr>
            <p:cNvPr id="116760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</a:t>
              </a:r>
            </a:p>
          </p:txBody>
        </p:sp>
        <p:sp>
          <p:nvSpPr>
            <p:cNvPr id="116761" name="Text Box 17"/>
            <p:cNvSpPr txBox="1">
              <a:spLocks noChangeArrowheads="1"/>
            </p:cNvSpPr>
            <p:nvPr/>
          </p:nvSpPr>
          <p:spPr bwMode="auto">
            <a:xfrm rot="-324987">
              <a:off x="1647" y="805"/>
              <a:ext cx="1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Certificate</a:t>
              </a:r>
            </a:p>
          </p:txBody>
        </p:sp>
        <p:sp>
          <p:nvSpPr>
            <p:cNvPr id="116762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ServerHelloDone</a:t>
              </a:r>
            </a:p>
          </p:txBody>
        </p:sp>
        <p:sp>
          <p:nvSpPr>
            <p:cNvPr id="116763" name="Text Box 19"/>
            <p:cNvSpPr txBox="1">
              <a:spLocks noChangeArrowheads="1"/>
            </p:cNvSpPr>
            <p:nvPr/>
          </p:nvSpPr>
          <p:spPr bwMode="auto">
            <a:xfrm rot="226813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ClientKeyExchange</a:t>
              </a:r>
            </a:p>
          </p:txBody>
        </p:sp>
        <p:sp>
          <p:nvSpPr>
            <p:cNvPr id="116764" name="Text Box 20"/>
            <p:cNvSpPr txBox="1">
              <a:spLocks noChangeArrowheads="1"/>
            </p:cNvSpPr>
            <p:nvPr/>
          </p:nvSpPr>
          <p:spPr bwMode="auto">
            <a:xfrm rot="258961">
              <a:off x="1594" y="1655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5" name="Text Box 21"/>
            <p:cNvSpPr txBox="1">
              <a:spLocks noChangeArrowheads="1"/>
            </p:cNvSpPr>
            <p:nvPr/>
          </p:nvSpPr>
          <p:spPr bwMode="auto">
            <a:xfrm rot="226813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6" name="Text Box 22"/>
            <p:cNvSpPr txBox="1">
              <a:spLocks noChangeArrowheads="1"/>
            </p:cNvSpPr>
            <p:nvPr/>
          </p:nvSpPr>
          <p:spPr bwMode="auto">
            <a:xfrm rot="-260887">
              <a:off x="1658" y="2341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7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8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69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70" name="Text Box 26"/>
            <p:cNvSpPr txBox="1">
              <a:spLocks noChangeArrowheads="1"/>
            </p:cNvSpPr>
            <p:nvPr/>
          </p:nvSpPr>
          <p:spPr bwMode="auto">
            <a:xfrm rot="194382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Alert: warning, close_notify</a:t>
              </a:r>
            </a:p>
          </p:txBody>
        </p:sp>
      </p:grpSp>
      <p:sp>
        <p:nvSpPr>
          <p:cNvPr id="116739" name="Rectangle 27"/>
          <p:cNvSpPr>
            <a:spLocks noGrp="1" noChangeArrowheads="1"/>
          </p:cNvSpPr>
          <p:nvPr>
            <p:ph type="title"/>
          </p:nvPr>
        </p:nvSpPr>
        <p:spPr>
          <a:xfrm>
            <a:off x="252413" y="366713"/>
            <a:ext cx="3170237" cy="1143000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dirty="0">
                <a:latin typeface="Gill Sans MT" charset="0"/>
              </a:rPr>
              <a:t>Real SSL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connection</a:t>
            </a:r>
          </a:p>
        </p:txBody>
      </p:sp>
      <p:sp>
        <p:nvSpPr>
          <p:cNvPr id="116740" name="Text Box 28"/>
          <p:cNvSpPr txBox="1">
            <a:spLocks noChangeArrowheads="1"/>
          </p:cNvSpPr>
          <p:nvPr/>
        </p:nvSpPr>
        <p:spPr bwMode="auto">
          <a:xfrm>
            <a:off x="1219200" y="6049963"/>
            <a:ext cx="191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TCP FIN follows</a:t>
            </a:r>
          </a:p>
        </p:txBody>
      </p:sp>
      <p:pic>
        <p:nvPicPr>
          <p:cNvPr id="116741" name="Picture 29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98913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30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4151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Line 32"/>
          <p:cNvSpPr>
            <a:spLocks noChangeShapeType="1"/>
          </p:cNvSpPr>
          <p:nvPr/>
        </p:nvSpPr>
        <p:spPr bwMode="auto">
          <a:xfrm flipV="1">
            <a:off x="2635250" y="2743200"/>
            <a:ext cx="1122363" cy="59213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44" name="Text Box 33"/>
          <p:cNvSpPr txBox="1">
            <a:spLocks noChangeArrowheads="1"/>
          </p:cNvSpPr>
          <p:nvPr/>
        </p:nvSpPr>
        <p:spPr bwMode="auto">
          <a:xfrm>
            <a:off x="1038225" y="2947988"/>
            <a:ext cx="1566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everything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henceforth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is encrypted</a:t>
            </a:r>
          </a:p>
        </p:txBody>
      </p:sp>
      <p:sp>
        <p:nvSpPr>
          <p:cNvPr id="116745" name="Line 34"/>
          <p:cNvSpPr>
            <a:spLocks noChangeShapeType="1"/>
          </p:cNvSpPr>
          <p:nvPr/>
        </p:nvSpPr>
        <p:spPr bwMode="auto">
          <a:xfrm>
            <a:off x="2603500" y="3592513"/>
            <a:ext cx="1392238" cy="385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6746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500188"/>
            <a:ext cx="26257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52513"/>
            <a:ext cx="3519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Key derivation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13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client nonce, server nonce, and pre-master secret input into pseudo random-number generator.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produces master secret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master secret and new nonces input into another random-number generator: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key block</a:t>
            </a:r>
            <a:r>
              <a:rPr lang="ja-JP" altLang="en-US" sz="2400" dirty="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because of resumption: TBD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key block sliced and diced: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initialization vector (IV)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initialization vector (IV)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8.6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1878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</a:t>
            </a:r>
            <a:r>
              <a:rPr lang="en-US" dirty="0" smtClean="0">
                <a:latin typeface="Gill Sans MT" charset="0"/>
              </a:rPr>
              <a:t>traffic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salesperson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origin authentication</a:t>
            </a:r>
          </a:p>
          <a:p>
            <a:r>
              <a:rPr lang="en-US" dirty="0">
                <a:latin typeface="Gill Sans MT" charset="0"/>
              </a:rPr>
              <a:t>replay attack prevention</a:t>
            </a:r>
          </a:p>
          <a:p>
            <a:r>
              <a:rPr lang="en-US" dirty="0">
                <a:latin typeface="Gill Sans MT" charset="0"/>
              </a:rPr>
              <a:t>confidentiality 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protocols providing different service models:</a:t>
            </a:r>
          </a:p>
          <a:p>
            <a:pPr lvl="1"/>
            <a:r>
              <a:rPr lang="en-US" dirty="0">
                <a:latin typeface="Gill Sans MT" charset="0"/>
              </a:rPr>
              <a:t>AH</a:t>
            </a:r>
          </a:p>
          <a:p>
            <a:pPr lvl="1"/>
            <a:r>
              <a:rPr lang="en-US" dirty="0">
                <a:latin typeface="Gill Sans MT" charset="0"/>
              </a:rPr>
              <a:t>ESP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31875"/>
            <a:ext cx="51546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33863"/>
            <a:ext cx="8169275" cy="12096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IPsec datagram emitted and received by end-system</a:t>
            </a:r>
          </a:p>
          <a:p>
            <a:r>
              <a:rPr lang="en-US" dirty="0">
                <a:latin typeface="Gill Sans MT" charset="0"/>
              </a:rPr>
              <a:t>protects upper level protocols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1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– tunneling mode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edge routers IPsec-aware </a:t>
            </a: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hosts IPsec-aware </a:t>
            </a: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 Header (AH) protocol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 &amp; data integrity but </a:t>
            </a:r>
            <a:r>
              <a:rPr lang="en-US" i="1" dirty="0">
                <a:latin typeface="Gill Sans MT" charset="0"/>
              </a:rPr>
              <a:t>not </a:t>
            </a:r>
            <a:r>
              <a:rPr lang="en-US" dirty="0">
                <a:latin typeface="Gill Sans MT" charset="0"/>
              </a:rPr>
              <a:t>confidentiality</a:t>
            </a:r>
            <a:endParaRPr lang="en-US" i="1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Encapsulation Security Protocol (ESP)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authentication, data integrity, </a:t>
            </a:r>
            <a:r>
              <a:rPr lang="en-US" i="1" dirty="0">
                <a:latin typeface="Gill Sans MT" charset="0"/>
              </a:rPr>
              <a:t>and confidentiality</a:t>
            </a:r>
          </a:p>
          <a:p>
            <a:pPr lvl="1"/>
            <a:r>
              <a:rPr lang="en-US" dirty="0">
                <a:latin typeface="Gill Sans MT" charset="0"/>
              </a:rPr>
              <a:t>more widely used than AH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/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common and</a:t>
            </a:r>
            <a:b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important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before sending data, 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security association (SA)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  </a:t>
            </a:r>
            <a:r>
              <a:rPr lang="en-US" altLang="ja-JP" dirty="0">
                <a:latin typeface="Gill Sans MT" charset="0"/>
              </a:rPr>
              <a:t>established from sending to receiving entity </a:t>
            </a:r>
          </a:p>
          <a:p>
            <a:pPr lvl="1"/>
            <a:r>
              <a:rPr lang="en-US" dirty="0">
                <a:latin typeface="Gill Sans MT" charset="0"/>
              </a:rPr>
              <a:t>SAs are simplex: for only one direction</a:t>
            </a:r>
          </a:p>
          <a:p>
            <a:r>
              <a:rPr lang="en-US" dirty="0">
                <a:latin typeface="Gill Sans MT" charset="0"/>
              </a:rPr>
              <a:t>ending, receiving entitles maintain </a:t>
            </a:r>
            <a:r>
              <a:rPr lang="en-US" i="1" dirty="0">
                <a:latin typeface="Gill Sans MT" charset="0"/>
              </a:rPr>
              <a:t>state information</a:t>
            </a:r>
            <a:r>
              <a:rPr lang="en-US" dirty="0">
                <a:latin typeface="Gill Sans MT" charset="0"/>
              </a:rPr>
              <a:t> about SA</a:t>
            </a:r>
          </a:p>
          <a:p>
            <a:pPr lvl="1"/>
            <a:r>
              <a:rPr lang="en-US" dirty="0">
                <a:latin typeface="Gill Sans MT" charset="0"/>
              </a:rPr>
              <a:t>recall: TCP endpoints also maintain state info</a:t>
            </a:r>
          </a:p>
          <a:p>
            <a:pPr lvl="1"/>
            <a:r>
              <a:rPr lang="en-US" dirty="0">
                <a:latin typeface="Gill Sans MT" charset="0"/>
              </a:rPr>
              <a:t>IP is connectionless; IPsec is connection-oriented!</a:t>
            </a:r>
          </a:p>
          <a:p>
            <a:r>
              <a:rPr lang="en-US" dirty="0">
                <a:latin typeface="Gill Sans MT" charset="0"/>
              </a:rPr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R1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stores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32-bit SA identifier: </a:t>
            </a:r>
            <a:r>
              <a:rPr lang="en-US" sz="2200" i="1" dirty="0">
                <a:latin typeface="Gill Sans MT" charset="0"/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encryption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  <a:latin typeface="Gill Sans MT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449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endpoint holds SA state in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security association database (SAD)</a:t>
            </a:r>
            <a:r>
              <a:rPr lang="en-US" sz="2800" dirty="0">
                <a:latin typeface="Gill Sans MT" charset="0"/>
                <a:cs typeface="Gill Sans MT" charset="0"/>
              </a:rPr>
              <a:t>, where it can locate them during processing.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with n salespersons, 2 + 2n SAs in R1</a:t>
            </a:r>
            <a:r>
              <a:rPr lang="ja-JP" altLang="en-US" sz="2800" dirty="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SAD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sending IPsec datagram, R1 accesses SAD to determine how to process datagram.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IPsec datagram arrives to R2, R2 examines SPI in IPsec datagram, indexes SAD with SPI, and processes 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datagram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3193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focus for now on tunnel mode with ESP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928688" y="2655888"/>
            <a:ext cx="6484937" cy="2603500"/>
            <a:chOff x="672" y="1044"/>
            <a:chExt cx="4085" cy="1640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2108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2121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2122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3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4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2125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6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2109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2118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2119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2120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2110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1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2112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2116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2117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2113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4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5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2101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487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happens?</a:t>
            </a:r>
          </a:p>
        </p:txBody>
      </p:sp>
      <p:grpSp>
        <p:nvGrpSpPr>
          <p:cNvPr id="133123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3175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176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179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823913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3144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5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6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6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3147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5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R1: </a:t>
            </a:r>
            <a:r>
              <a:rPr lang="en-US" sz="3200" dirty="0">
                <a:latin typeface="Gill Sans MT" charset="0"/>
              </a:rPr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appends to back of original datagram (which includes original header fields!) an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trailer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field. </a:t>
            </a:r>
          </a:p>
          <a:p>
            <a:r>
              <a:rPr lang="en-US" sz="2400" dirty="0">
                <a:latin typeface="Gill Sans MT" charset="0"/>
              </a:rPr>
              <a:t>encrypts result using algorithm &amp; key specified by SA.</a:t>
            </a:r>
          </a:p>
          <a:p>
            <a:r>
              <a:rPr lang="en-US" sz="2400" dirty="0">
                <a:latin typeface="Gill Sans MT" charset="0"/>
              </a:rPr>
              <a:t>appends to front of this encrypted quantity the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header, creating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enchilada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. </a:t>
            </a:r>
          </a:p>
          <a:p>
            <a:r>
              <a:rPr lang="en-US" sz="2400" dirty="0">
                <a:latin typeface="Gill Sans MT" charset="0"/>
              </a:rPr>
              <a:t>creates authentication MAC over the </a:t>
            </a:r>
            <a:r>
              <a:rPr lang="en-US" sz="2400" i="1" dirty="0">
                <a:latin typeface="Gill Sans MT" charset="0"/>
              </a:rPr>
              <a:t>whole enchilada</a:t>
            </a:r>
            <a:r>
              <a:rPr lang="en-US" sz="2400" dirty="0">
                <a:latin typeface="Gill Sans MT" charset="0"/>
              </a:rPr>
              <a:t>, using algorithm and key specified in SA; </a:t>
            </a:r>
          </a:p>
          <a:p>
            <a:r>
              <a:rPr lang="en-US" sz="2400" dirty="0">
                <a:latin typeface="Gill Sans MT" charset="0"/>
              </a:rPr>
              <a:t>appends MAC to back of enchilada, forming </a:t>
            </a:r>
            <a:r>
              <a:rPr lang="en-US" sz="2400" i="1" dirty="0">
                <a:latin typeface="Gill Sans MT" charset="0"/>
              </a:rPr>
              <a:t>payload</a:t>
            </a:r>
            <a:r>
              <a:rPr lang="en-US" sz="2400" dirty="0">
                <a:latin typeface="Gill Sans MT" charset="0"/>
              </a:rPr>
              <a:t>;</a:t>
            </a:r>
          </a:p>
          <a:p>
            <a:r>
              <a:rPr lang="en-US" sz="2400" dirty="0">
                <a:latin typeface="Gill Sans MT" charset="0"/>
              </a:rPr>
              <a:t>creates brand new IP header, with all the classic IPv4 header fields, which it appends before </a:t>
            </a:r>
            <a:r>
              <a:rPr lang="en-US" sz="2400" dirty="0" smtClean="0">
                <a:latin typeface="Gill Sans MT" charset="0"/>
              </a:rPr>
              <a:t>payload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Inside the enchilada: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trailer: Padding for block ciphers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MAC in ESP auth field is created with shared secret key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955675" y="1241425"/>
            <a:ext cx="6484938" cy="2603500"/>
            <a:chOff x="672" y="1044"/>
            <a:chExt cx="4085" cy="1640"/>
          </a:xfrm>
        </p:grpSpPr>
        <p:sp>
          <p:nvSpPr>
            <p:cNvPr id="135174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5176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5177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5178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5179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5180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5193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5194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5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6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5197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8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5181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5190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5191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5192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5182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3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5184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5188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5189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5185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6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7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5173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89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87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461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sequence numbers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684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for new SA, sender initializes seq. # to 0</a:t>
            </a:r>
          </a:p>
          <a:p>
            <a:r>
              <a:rPr lang="en-US" dirty="0">
                <a:latin typeface="Gill Sans MT" charset="0"/>
              </a:rPr>
              <a:t>each time datagram is sent on SA:</a:t>
            </a:r>
          </a:p>
          <a:p>
            <a:pPr lvl="1"/>
            <a:r>
              <a:rPr lang="en-US" dirty="0">
                <a:latin typeface="Gill Sans MT" charset="0"/>
              </a:rPr>
              <a:t>sender increments seq # counter</a:t>
            </a:r>
          </a:p>
          <a:p>
            <a:pPr lvl="1"/>
            <a:r>
              <a:rPr lang="en-US" dirty="0">
                <a:latin typeface="Gill Sans MT" charset="0"/>
              </a:rPr>
              <a:t>places value in seq # field</a:t>
            </a:r>
          </a:p>
          <a:p>
            <a:r>
              <a:rPr lang="en-US" dirty="0">
                <a:latin typeface="Gill Sans MT" charset="0"/>
              </a:rPr>
              <a:t>goal:</a:t>
            </a:r>
          </a:p>
          <a:p>
            <a:pPr lvl="1"/>
            <a:r>
              <a:rPr lang="en-US" dirty="0">
                <a:latin typeface="Gill Sans MT" charset="0"/>
              </a:rPr>
              <a:t>prevent attacker from sniffing and replaying a packet</a:t>
            </a:r>
          </a:p>
          <a:p>
            <a:pPr lvl="1"/>
            <a:r>
              <a:rPr lang="en-US" dirty="0">
                <a:latin typeface="Gill Sans MT" charset="0"/>
              </a:rPr>
              <a:t>receipt of duplicate, authenticated IP packets may disrupt service</a:t>
            </a:r>
          </a:p>
          <a:p>
            <a:r>
              <a:rPr lang="en-US" dirty="0">
                <a:latin typeface="Gill Sans MT" charset="0"/>
              </a:rPr>
              <a:t>method: </a:t>
            </a:r>
          </a:p>
          <a:p>
            <a:pPr lvl="1"/>
            <a:r>
              <a:rPr lang="en-US" dirty="0">
                <a:latin typeface="Gill Sans MT" charset="0"/>
              </a:rPr>
              <a:t>destination checks for duplicates</a:t>
            </a:r>
          </a:p>
          <a:p>
            <a:pPr lvl="1"/>
            <a:r>
              <a:rPr lang="en-US" dirty="0">
                <a:latin typeface="Gill Sans MT" charset="0"/>
              </a:rPr>
              <a:t>doesn’t keep track of </a:t>
            </a:r>
            <a:r>
              <a:rPr lang="en-US" i="1" dirty="0">
                <a:latin typeface="Gill Sans MT" charset="0"/>
              </a:rPr>
              <a:t>all </a:t>
            </a:r>
            <a:r>
              <a:rPr lang="en-US" dirty="0">
                <a:latin typeface="Gill Sans MT" charset="0"/>
              </a:rPr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Security Policy Database (SPD)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policy: For a given datagram, sending entity needs to know if it should use IPsec</a:t>
            </a:r>
          </a:p>
          <a:p>
            <a:r>
              <a:rPr lang="en-US" dirty="0">
                <a:latin typeface="Gill Sans MT" charset="0"/>
              </a:rPr>
              <a:t>needs also to know which SA to use</a:t>
            </a:r>
          </a:p>
          <a:p>
            <a:pPr lvl="1"/>
            <a:r>
              <a:rPr lang="en-US" dirty="0">
                <a:latin typeface="Gill Sans MT" charset="0"/>
              </a:rPr>
              <a:t>may use: source and destination IP address; protocol number</a:t>
            </a:r>
          </a:p>
          <a:p>
            <a:r>
              <a:rPr lang="en-US" dirty="0">
                <a:latin typeface="Gill Sans MT" charset="0"/>
              </a:rPr>
              <a:t>info in SPD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what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with arriving datagram </a:t>
            </a:r>
          </a:p>
          <a:p>
            <a:r>
              <a:rPr lang="en-US" dirty="0">
                <a:latin typeface="Gill Sans MT" charset="0"/>
              </a:rPr>
              <a:t>info in SAD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how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it 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25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Summary: IPsec services</a:t>
            </a:r>
          </a:p>
        </p:txBody>
      </p:sp>
      <p:sp>
        <p:nvSpPr>
          <p:cNvPr id="138244" name="Content Placeholder 2"/>
          <p:cNvSpPr>
            <a:spLocks noGrp="1"/>
          </p:cNvSpPr>
          <p:nvPr>
            <p:ph idx="1"/>
          </p:nvPr>
        </p:nvSpPr>
        <p:spPr>
          <a:xfrm>
            <a:off x="560388" y="2351088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Trudy sits somewhere between R1 and R2. she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know the keys. </a:t>
            </a:r>
          </a:p>
          <a:p>
            <a:pPr lvl="1"/>
            <a:r>
              <a:rPr lang="en-US" dirty="0">
                <a:latin typeface="Gill Sans MT" charset="0"/>
              </a:rPr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dirty="0">
                <a:latin typeface="Gill Sans MT" charset="0"/>
              </a:rPr>
              <a:t>flip bits without detection?</a:t>
            </a:r>
          </a:p>
          <a:p>
            <a:pPr lvl="1"/>
            <a:r>
              <a:rPr lang="en-US" dirty="0">
                <a:latin typeface="Gill Sans MT" charset="0"/>
              </a:rPr>
              <a:t>masquerade as R1 using R1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IP address?</a:t>
            </a:r>
          </a:p>
          <a:p>
            <a:pPr lvl="1"/>
            <a:r>
              <a:rPr lang="en-US" dirty="0">
                <a:latin typeface="Gill Sans MT" charset="0"/>
              </a:rPr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8245" name="Picture 9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33667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IKE: Internet Key Exchange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previous examples: </a:t>
            </a:r>
            <a:r>
              <a:rPr lang="en-US" sz="2400" dirty="0">
                <a:latin typeface="Gill Sans MT" charset="0"/>
              </a:rPr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Example SA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Dest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key:0xc0291f…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manual keying is impractical for VPN with 100s of endpoints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 use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IPsec IKE (Internet Key Exchange</a:t>
            </a:r>
            <a:r>
              <a:rPr lang="en-US" sz="2400" i="1" dirty="0">
                <a:latin typeface="Gill Sans MT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139268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050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IKE: PSK and PKI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54125"/>
            <a:ext cx="8245475" cy="4926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authentication (prove who you are) with either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pre-shared secret (PSK)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with PKI (pubic/private keys and certificates).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PSK: both sides start with secret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 and to generate IPsec SAs (one in each direction), including encryption, authentication keys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PKI: both sides start with public/private key pair, certificate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other, obtain IPsec SAs (one in each direction).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similar with handshake in SSL.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40292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1597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63625"/>
            <a:ext cx="2562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phases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IKE has two phases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1: </a:t>
            </a:r>
            <a:r>
              <a:rPr lang="en-US" dirty="0">
                <a:latin typeface="Gill Sans MT" charset="0"/>
              </a:rPr>
              <a:t>establish bi-directional IKE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note: IKE SA different from IPsec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aka ISAKMP security association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2: </a:t>
            </a:r>
            <a:r>
              <a:rPr lang="en-US" dirty="0">
                <a:latin typeface="Gill Sans MT" charset="0"/>
              </a:rPr>
              <a:t>ISAKMP is used to securely negotiate IPsec pair of SAs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phase 1 has two modes: aggressive mode and main mode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aggressive mode uses fewer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main mode provides identity protection and is more flexible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summary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message exchange for algorithms, secret keys, SPI numbers</a:t>
            </a:r>
          </a:p>
          <a:p>
            <a:r>
              <a:rPr lang="en-US" dirty="0">
                <a:latin typeface="Gill Sans MT" charset="0"/>
              </a:rPr>
              <a:t>either AH or ESP protocol  (or both)</a:t>
            </a:r>
          </a:p>
          <a:p>
            <a:pPr lvl="1"/>
            <a:r>
              <a:rPr lang="en-US" sz="2800" dirty="0">
                <a:latin typeface="Gill Sans MT" charset="0"/>
              </a:rPr>
              <a:t>AH provides integrity, source authentication</a:t>
            </a:r>
          </a:p>
          <a:p>
            <a:pPr lvl="1"/>
            <a:r>
              <a:rPr lang="en-US" sz="2800" dirty="0">
                <a:latin typeface="Gill Sans MT" charset="0"/>
              </a:rPr>
              <a:t>ESP protocol (with AH) additionally provides encryption</a:t>
            </a:r>
          </a:p>
          <a:p>
            <a:r>
              <a:rPr lang="en-US" dirty="0">
                <a:latin typeface="Gill Sans MT" charset="0"/>
              </a:rPr>
              <a:t>IPsec peers can be two end systems, two routers/firewalls, or a router/firewall and an end system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2D2DB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dirty="0">
                <a:latin typeface="Gill Sans MT" charset="0"/>
              </a:rPr>
              <a:t>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8.7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43364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445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WEP design goals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5338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symmetric key crypto</a:t>
            </a:r>
          </a:p>
          <a:p>
            <a:pPr lvl="1"/>
            <a:r>
              <a:rPr lang="en-US" dirty="0">
                <a:latin typeface="Gill Sans MT" charset="0"/>
              </a:rPr>
              <a:t>confidentiality</a:t>
            </a:r>
          </a:p>
          <a:p>
            <a:pPr lvl="1"/>
            <a:r>
              <a:rPr lang="en-US" dirty="0">
                <a:latin typeface="Gill Sans MT" charset="0"/>
              </a:rPr>
              <a:t>end host authorization</a:t>
            </a:r>
          </a:p>
          <a:p>
            <a:pPr lvl="1"/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self-synchronizing: each packet separately encrypted</a:t>
            </a:r>
          </a:p>
          <a:p>
            <a:pPr lvl="1"/>
            <a:r>
              <a:rPr lang="en-US" dirty="0">
                <a:latin typeface="Gill Sans MT" charset="0"/>
              </a:rPr>
              <a:t>given encrypted packet and key, can decrypt; can continue to decrypt packets when preceding packet was lost (unlike Cipher Block Chaining (CBC) in block ciphers)</a:t>
            </a:r>
          </a:p>
          <a:p>
            <a:r>
              <a:rPr lang="en-US" sz="2400" dirty="0">
                <a:latin typeface="Gill Sans MT" charset="0"/>
              </a:rPr>
              <a:t>Efficient</a:t>
            </a:r>
          </a:p>
          <a:p>
            <a:pPr lvl="1"/>
            <a:r>
              <a:rPr lang="en-US" dirty="0">
                <a:latin typeface="Gill Sans MT" charset="0"/>
              </a:rPr>
              <a:t>implementable in hardware or software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145413" name="Group 356"/>
          <p:cNvGrpSpPr>
            <a:grpSpLocks/>
          </p:cNvGrpSpPr>
          <p:nvPr/>
        </p:nvGrpSpPr>
        <p:grpSpPr bwMode="auto">
          <a:xfrm>
            <a:off x="6745288" y="1870075"/>
            <a:ext cx="1187450" cy="1058863"/>
            <a:chOff x="313" y="1497"/>
            <a:chExt cx="1152" cy="1014"/>
          </a:xfrm>
        </p:grpSpPr>
        <p:pic>
          <p:nvPicPr>
            <p:cNvPr id="1454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5414" name="Group 361"/>
          <p:cNvGrpSpPr>
            <a:grpSpLocks/>
          </p:cNvGrpSpPr>
          <p:nvPr/>
        </p:nvGrpSpPr>
        <p:grpSpPr bwMode="auto">
          <a:xfrm>
            <a:off x="5362575" y="542925"/>
            <a:ext cx="1250950" cy="992188"/>
            <a:chOff x="2967" y="478"/>
            <a:chExt cx="788" cy="625"/>
          </a:xfrm>
        </p:grpSpPr>
        <p:pic>
          <p:nvPicPr>
            <p:cNvPr id="14541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96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3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42988"/>
            <a:ext cx="7896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28600"/>
            <a:ext cx="80232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Review: symmetric stream ciphers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30525"/>
            <a:ext cx="7772400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combine each byte of keystream with byte of plaintext to get ciphertext: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ith unit of message</a:t>
            </a:r>
            <a:endParaRPr lang="en-US" dirty="0">
              <a:latin typeface="Gill Sans MT" charset="0"/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ks(i) = ith unit of keystream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ith unit of ciphertext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m(i)   (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= exclusive or)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c(i)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WEP uses RC4</a:t>
            </a:r>
          </a:p>
        </p:txBody>
      </p:sp>
      <p:grpSp>
        <p:nvGrpSpPr>
          <p:cNvPr id="146437" name="Group 10"/>
          <p:cNvGrpSpPr>
            <a:grpSpLocks/>
          </p:cNvGrpSpPr>
          <p:nvPr/>
        </p:nvGrpSpPr>
        <p:grpSpPr bwMode="auto">
          <a:xfrm>
            <a:off x="1858963" y="1727200"/>
            <a:ext cx="5162550" cy="914400"/>
            <a:chOff x="1171" y="1088"/>
            <a:chExt cx="3252" cy="576"/>
          </a:xfrm>
        </p:grpSpPr>
        <p:sp>
          <p:nvSpPr>
            <p:cNvPr id="146438" name="Rectangle 4"/>
            <p:cNvSpPr>
              <a:spLocks noChangeArrowheads="1"/>
            </p:cNvSpPr>
            <p:nvPr/>
          </p:nvSpPr>
          <p:spPr bwMode="auto">
            <a:xfrm>
              <a:off x="2103" y="1088"/>
              <a:ext cx="91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6439" name="Text Box 5"/>
            <p:cNvSpPr txBox="1">
              <a:spLocks noChangeArrowheads="1"/>
            </p:cNvSpPr>
            <p:nvPr/>
          </p:nvSpPr>
          <p:spPr bwMode="auto">
            <a:xfrm>
              <a:off x="2158" y="1149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generator</a:t>
              </a:r>
            </a:p>
          </p:txBody>
        </p:sp>
        <p:sp>
          <p:nvSpPr>
            <p:cNvPr id="146440" name="Line 6"/>
            <p:cNvSpPr>
              <a:spLocks noChangeShapeType="1"/>
            </p:cNvSpPr>
            <p:nvPr/>
          </p:nvSpPr>
          <p:spPr bwMode="auto">
            <a:xfrm>
              <a:off x="1549" y="1362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1" name="Line 7"/>
            <p:cNvSpPr>
              <a:spLocks noChangeShapeType="1"/>
            </p:cNvSpPr>
            <p:nvPr/>
          </p:nvSpPr>
          <p:spPr bwMode="auto">
            <a:xfrm>
              <a:off x="3012" y="1362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2" name="Text Box 8"/>
            <p:cNvSpPr txBox="1">
              <a:spLocks noChangeArrowheads="1"/>
            </p:cNvSpPr>
            <p:nvPr/>
          </p:nvSpPr>
          <p:spPr bwMode="auto">
            <a:xfrm>
              <a:off x="1171" y="1242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146443" name="Text Box 9"/>
            <p:cNvSpPr txBox="1">
              <a:spLocks noChangeArrowheads="1"/>
            </p:cNvSpPr>
            <p:nvPr/>
          </p:nvSpPr>
          <p:spPr bwMode="auto">
            <a:xfrm>
              <a:off x="3561" y="1258"/>
              <a:ext cx="8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</p:txBody>
        </p:sp>
      </p:grp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184150"/>
            <a:ext cx="8443912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Stream cipher and packet independence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5775" cy="3171825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recall design goal: each packet separately encrypted</a:t>
            </a:r>
          </a:p>
          <a:p>
            <a:r>
              <a:rPr lang="en-US" sz="2400" dirty="0">
                <a:latin typeface="Gill Sans MT" charset="0"/>
              </a:rPr>
              <a:t>if for frame n+1, use keystream from where we left off for frame n, then each frame is not separately encrypted</a:t>
            </a:r>
          </a:p>
          <a:p>
            <a:pPr lvl="1"/>
            <a:r>
              <a:rPr lang="en-US" dirty="0">
                <a:latin typeface="Gill Sans MT" charset="0"/>
              </a:rPr>
              <a:t>need to know where we left off for packet n</a:t>
            </a:r>
          </a:p>
          <a:p>
            <a:r>
              <a:rPr lang="en-US" sz="2400" dirty="0">
                <a:latin typeface="Gill Sans MT" charset="0"/>
              </a:rPr>
              <a:t>WEP approach: initialize keystream with key + new IV for each packet: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81438" y="4722813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971925" y="48196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</a:p>
          <a:p>
            <a:r>
              <a:rPr lang="en-US" dirty="0">
                <a:latin typeface="Arial" charset="0"/>
                <a:cs typeface="Arial" charset="0"/>
              </a:rPr>
              <a:t>generator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3001963" y="5157788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5324475" y="5157788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700213" y="4967288"/>
            <a:ext cx="1522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Key+IV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196013" y="4992688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(1)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36638"/>
            <a:ext cx="7772400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calculates Integrity Check Value (</a:t>
            </a:r>
            <a:r>
              <a:rPr lang="en-US" sz="2200" dirty="0" smtClean="0">
                <a:latin typeface="Gill Sans MT" charset="0"/>
              </a:rPr>
              <a:t>ICV, </a:t>
            </a:r>
            <a:r>
              <a:rPr lang="en-US" sz="2200" dirty="0">
                <a:latin typeface="Gill Sans MT" charset="0"/>
              </a:rPr>
              <a:t>four-byte hash/CRC </a:t>
            </a:r>
            <a:r>
              <a:rPr lang="en-US" sz="2200" dirty="0" smtClean="0">
                <a:latin typeface="Gill Sans MT" charset="0"/>
              </a:rPr>
              <a:t>over </a:t>
            </a:r>
            <a:r>
              <a:rPr lang="en-US" sz="2200" dirty="0">
                <a:latin typeface="Gill Sans MT" charset="0"/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Gill Sans MT" charset="0"/>
              </a:rPr>
              <a:t>each </a:t>
            </a:r>
            <a:r>
              <a:rPr lang="en-US" sz="2200" dirty="0">
                <a:latin typeface="Gill Sans MT" charset="0"/>
              </a:rPr>
              <a:t>side has 104-bit shared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creates 24-bit initialization vector (IV), appends to key: gives 128-bit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also appends keyID (in 8-bit field)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128-bit key inputted into pseudo random number generator to get keystream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data in frame + ICV is encrypted with RC4: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b</a:t>
            </a:r>
            <a:r>
              <a:rPr lang="en-US" sz="1800" dirty="0" smtClean="0">
                <a:latin typeface="Gill Sans MT" charset="0"/>
              </a:rPr>
              <a:t>ytes </a:t>
            </a:r>
            <a:r>
              <a:rPr lang="en-US" sz="1800" dirty="0">
                <a:latin typeface="Gill Sans MT" charset="0"/>
              </a:rPr>
              <a:t>of keystream are XORed with bytes of data &amp; ICV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IV &amp; keyID are appended to encrypted data to create payload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payload inserted into 802.11 frame</a:t>
            </a:r>
          </a:p>
        </p:txBody>
      </p:sp>
      <p:grpSp>
        <p:nvGrpSpPr>
          <p:cNvPr id="148485" name="Group 17"/>
          <p:cNvGrpSpPr>
            <a:grpSpLocks/>
          </p:cNvGrpSpPr>
          <p:nvPr/>
        </p:nvGrpSpPr>
        <p:grpSpPr bwMode="auto">
          <a:xfrm>
            <a:off x="1812925" y="5085537"/>
            <a:ext cx="4572000" cy="1616075"/>
            <a:chOff x="675" y="3222"/>
            <a:chExt cx="2880" cy="1018"/>
          </a:xfrm>
        </p:grpSpPr>
        <p:sp>
          <p:nvSpPr>
            <p:cNvPr id="148486" name="Text Box 11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48487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48489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48490" name="AutoShape 10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1" name="AutoShape 12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2" name="Text Box 13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48493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99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17666</TotalTime>
  <Words>7562</Words>
  <Application>Microsoft Office PowerPoint</Application>
  <PresentationFormat>如螢幕大小 (4:3)</PresentationFormat>
  <Paragraphs>1974</Paragraphs>
  <Slides>121</Slides>
  <Notes>36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121</vt:i4>
      </vt:variant>
    </vt:vector>
  </HeadingPairs>
  <TitlesOfParts>
    <vt:vector size="135" baseType="lpstr">
      <vt:lpstr>Arial Unicode MS</vt:lpstr>
      <vt:lpstr>ＭＳ Ｐゴシック</vt:lpstr>
      <vt:lpstr>SimSun</vt:lpstr>
      <vt:lpstr>ZapfDingbats</vt:lpstr>
      <vt:lpstr>Arial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Picture</vt:lpstr>
      <vt:lpstr>PowerPoint 簡報</vt:lpstr>
      <vt:lpstr>Chapter 8: Network Security</vt:lpstr>
      <vt:lpstr>Chapter 8 roadmap</vt:lpstr>
      <vt:lpstr>What is network security?</vt:lpstr>
      <vt:lpstr>Friends and enemies: Alice, Bob, Trudy</vt:lpstr>
      <vt:lpstr>Who might Bob, Alice be?</vt:lpstr>
      <vt:lpstr>There are bad guys (and girls) out there!</vt:lpstr>
      <vt:lpstr>Chapter 8 roadmap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AES: Advanced Encryption Standard</vt:lpstr>
      <vt:lpstr>Public Key Cryptography</vt:lpstr>
      <vt:lpstr>Public key cryptography</vt:lpstr>
      <vt:lpstr>Public key encryption algorithms</vt:lpstr>
      <vt:lpstr>RSA: another important property</vt:lpstr>
      <vt:lpstr>RSA in practice: session keys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Digital signatures </vt:lpstr>
      <vt:lpstr>Digital signatures </vt:lpstr>
      <vt:lpstr>Digital signatures </vt:lpstr>
      <vt:lpstr>Message digests</vt:lpstr>
      <vt:lpstr>Internet checksum: poor crypto hash function</vt:lpstr>
      <vt:lpstr>PowerPoint 簡報</vt:lpstr>
      <vt:lpstr>Hash function algorithms</vt:lpstr>
      <vt:lpstr>Recall: ap5.0 security hole</vt:lpstr>
      <vt:lpstr>Public-key certification</vt:lpstr>
      <vt:lpstr>Certification authorities</vt:lpstr>
      <vt:lpstr>Certification authorities</vt:lpstr>
      <vt:lpstr>Chapter 8 roadmap</vt:lpstr>
      <vt:lpstr>Secure e-mail </vt:lpstr>
      <vt:lpstr>Secure e-mail </vt:lpstr>
      <vt:lpstr>Secure e-mail (continued)</vt:lpstr>
      <vt:lpstr>Secure e-mail (continued)</vt:lpstr>
      <vt:lpstr>Chapter 8 roadmap</vt:lpstr>
      <vt:lpstr>SSL: Secure Sockets Layer</vt:lpstr>
      <vt:lpstr>SSL and TCP/IP</vt:lpstr>
      <vt:lpstr>Could do something like PGP:</vt:lpstr>
      <vt:lpstr>Toy SSL: a simple secure channel</vt:lpstr>
      <vt:lpstr>Toy: a simple handshake</vt:lpstr>
      <vt:lpstr>Toy: key derivation</vt:lpstr>
      <vt:lpstr>Toy: data records</vt:lpstr>
      <vt:lpstr>Toy: sequence numbers</vt:lpstr>
      <vt:lpstr>Toy: control information</vt:lpstr>
      <vt:lpstr>Toy SSL: summary</vt:lpstr>
      <vt:lpstr>Toy SSL isn’t complete</vt:lpstr>
      <vt:lpstr>SSL cipher suite</vt:lpstr>
      <vt:lpstr>Real SSL: handshake (1)</vt:lpstr>
      <vt:lpstr>Real SSL: handshake (2)</vt:lpstr>
      <vt:lpstr>Real SSL: handshaking (3)</vt:lpstr>
      <vt:lpstr>Real SSL: handshaking (4)</vt:lpstr>
      <vt:lpstr>SSL record protocol</vt:lpstr>
      <vt:lpstr>SSL record format</vt:lpstr>
      <vt:lpstr>Real SSL connection</vt:lpstr>
      <vt:lpstr>Key derivation</vt:lpstr>
      <vt:lpstr>Chapter 8 roadmap</vt:lpstr>
      <vt:lpstr>What is network-layer confidentiality ?</vt:lpstr>
      <vt:lpstr>Virtual Private Networks (VPNs)</vt:lpstr>
      <vt:lpstr>PowerPoint 簡報</vt:lpstr>
      <vt:lpstr>IPsec services</vt:lpstr>
      <vt:lpstr>IPsec transport mode</vt:lpstr>
      <vt:lpstr>IPsec – tunneling mode </vt:lpstr>
      <vt:lpstr>Two IPsec protocols</vt:lpstr>
      <vt:lpstr>Four combinations are possible!</vt:lpstr>
      <vt:lpstr>Security associations (SAs) </vt:lpstr>
      <vt:lpstr>Example SA from R1 to R2</vt:lpstr>
      <vt:lpstr>PowerPoint 簡報</vt:lpstr>
      <vt:lpstr>IPsec datagram</vt:lpstr>
      <vt:lpstr>What happens?</vt:lpstr>
      <vt:lpstr>R1: convert original datagram to IPsec datagram</vt:lpstr>
      <vt:lpstr>Inside the enchilada:</vt:lpstr>
      <vt:lpstr>IPsec sequence numbers</vt:lpstr>
      <vt:lpstr>Security Policy Database (SPD)</vt:lpstr>
      <vt:lpstr>Summary: IPsec services</vt:lpstr>
      <vt:lpstr>IKE: Internet Key Exchange </vt:lpstr>
      <vt:lpstr>IKE: PSK and PKI</vt:lpstr>
      <vt:lpstr>IKE phases</vt:lpstr>
      <vt:lpstr>IPsec summary</vt:lpstr>
      <vt:lpstr>Chapter 8 roadmap</vt:lpstr>
      <vt:lpstr>WEP design goals</vt:lpstr>
      <vt:lpstr>Review: symmetric stream ciphers</vt:lpstr>
      <vt:lpstr>Stream cipher and packet independence</vt:lpstr>
      <vt:lpstr>WEP encryption (1)</vt:lpstr>
      <vt:lpstr>WEP encryption (2)</vt:lpstr>
      <vt:lpstr>WEP decryption overview </vt:lpstr>
      <vt:lpstr>End-point authentication w/ nonce</vt:lpstr>
      <vt:lpstr>WEP authentication</vt:lpstr>
      <vt:lpstr>Breaking 802.11 WEP encryption</vt:lpstr>
      <vt:lpstr> 802.11i: improved security</vt:lpstr>
      <vt:lpstr> 802.11i: four phases of operation</vt:lpstr>
      <vt:lpstr>EAP: extensible authentication protocol</vt:lpstr>
      <vt:lpstr>Chapter 8 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Pang</cp:lastModifiedBy>
  <cp:revision>556</cp:revision>
  <dcterms:created xsi:type="dcterms:W3CDTF">1999-10-08T19:08:27Z</dcterms:created>
  <dcterms:modified xsi:type="dcterms:W3CDTF">2018-03-20T14:51:40Z</dcterms:modified>
</cp:coreProperties>
</file>