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56" r:id="rId3"/>
    <p:sldId id="257" r:id="rId4"/>
    <p:sldId id="298" r:id="rId5"/>
    <p:sldId id="279" r:id="rId6"/>
    <p:sldId id="258" r:id="rId7"/>
    <p:sldId id="283" r:id="rId8"/>
    <p:sldId id="260" r:id="rId9"/>
    <p:sldId id="280" r:id="rId10"/>
    <p:sldId id="261" r:id="rId11"/>
    <p:sldId id="282" r:id="rId12"/>
    <p:sldId id="272" r:id="rId13"/>
    <p:sldId id="267" r:id="rId14"/>
    <p:sldId id="269" r:id="rId15"/>
    <p:sldId id="263" r:id="rId16"/>
    <p:sldId id="264" r:id="rId17"/>
    <p:sldId id="265" r:id="rId18"/>
    <p:sldId id="284" r:id="rId19"/>
    <p:sldId id="274" r:id="rId20"/>
    <p:sldId id="275" r:id="rId21"/>
    <p:sldId id="286" r:id="rId22"/>
    <p:sldId id="291" r:id="rId23"/>
    <p:sldId id="277" r:id="rId24"/>
    <p:sldId id="289" r:id="rId25"/>
    <p:sldId id="297" r:id="rId26"/>
    <p:sldId id="295" r:id="rId27"/>
    <p:sldId id="285" r:id="rId28"/>
    <p:sldId id="296" r:id="rId29"/>
    <p:sldId id="299" r:id="rId30"/>
    <p:sldId id="300" r:id="rId31"/>
    <p:sldId id="30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p>
            <a:fld id="{D016A75F-CA2F-455E-AFF0-21C3FE5279C8}" type="datetimeFigureOut">
              <a:rPr lang="en-US" smtClean="0"/>
              <a:t>4/8/2019</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234239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D016A75F-CA2F-455E-AFF0-21C3FE5279C8}" type="datetimeFigureOut">
              <a:rPr lang="en-US" smtClean="0"/>
              <a:t>4/8/2019</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225428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D016A75F-CA2F-455E-AFF0-21C3FE5279C8}" type="datetimeFigureOut">
              <a:rPr lang="en-US" smtClean="0"/>
              <a:t>4/8/2019</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334485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D016A75F-CA2F-455E-AFF0-21C3FE5279C8}" type="datetimeFigureOut">
              <a:rPr lang="en-US" smtClean="0"/>
              <a:t>4/8/2019</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128212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D016A75F-CA2F-455E-AFF0-21C3FE5279C8}" type="datetimeFigureOut">
              <a:rPr lang="en-US" smtClean="0"/>
              <a:t>4/8/2019</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1146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4"/>
          <p:cNvSpPr>
            <a:spLocks noGrp="1"/>
          </p:cNvSpPr>
          <p:nvPr>
            <p:ph type="dt" sz="half" idx="10"/>
          </p:nvPr>
        </p:nvSpPr>
        <p:spPr/>
        <p:txBody>
          <a:bodyPr/>
          <a:lstStyle/>
          <a:p>
            <a:fld id="{D016A75F-CA2F-455E-AFF0-21C3FE5279C8}" type="datetimeFigureOut">
              <a:rPr lang="en-US" smtClean="0"/>
              <a:t>4/8/2019</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290213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6"/>
          <p:cNvSpPr>
            <a:spLocks noGrp="1"/>
          </p:cNvSpPr>
          <p:nvPr>
            <p:ph type="dt" sz="half" idx="10"/>
          </p:nvPr>
        </p:nvSpPr>
        <p:spPr/>
        <p:txBody>
          <a:bodyPr/>
          <a:lstStyle/>
          <a:p>
            <a:fld id="{D016A75F-CA2F-455E-AFF0-21C3FE5279C8}" type="datetimeFigureOut">
              <a:rPr lang="en-US" smtClean="0"/>
              <a:t>4/8/2019</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242229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2"/>
          <p:cNvSpPr>
            <a:spLocks noGrp="1"/>
          </p:cNvSpPr>
          <p:nvPr>
            <p:ph type="dt" sz="half" idx="10"/>
          </p:nvPr>
        </p:nvSpPr>
        <p:spPr/>
        <p:txBody>
          <a:bodyPr/>
          <a:lstStyle/>
          <a:p>
            <a:fld id="{D016A75F-CA2F-455E-AFF0-21C3FE5279C8}" type="datetimeFigureOut">
              <a:rPr lang="en-US" smtClean="0"/>
              <a:t>4/8/2019</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330463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016A75F-CA2F-455E-AFF0-21C3FE5279C8}" type="datetimeFigureOut">
              <a:rPr lang="en-US" smtClean="0"/>
              <a:t>4/8/2019</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282225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016A75F-CA2F-455E-AFF0-21C3FE5279C8}" type="datetimeFigureOut">
              <a:rPr lang="en-US" smtClean="0"/>
              <a:t>4/8/2019</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419179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016A75F-CA2F-455E-AFF0-21C3FE5279C8}" type="datetimeFigureOut">
              <a:rPr lang="en-US" smtClean="0"/>
              <a:t>4/8/2019</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A573904-5B60-4FC3-865F-615A3C3F1DDF}" type="slidenum">
              <a:rPr lang="en-US" smtClean="0"/>
              <a:t>‹#›</a:t>
            </a:fld>
            <a:endParaRPr lang="en-US"/>
          </a:p>
        </p:txBody>
      </p:sp>
    </p:spTree>
    <p:extLst>
      <p:ext uri="{BB962C8B-B14F-4D97-AF65-F5344CB8AC3E}">
        <p14:creationId xmlns:p14="http://schemas.microsoft.com/office/powerpoint/2010/main" val="255229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6A75F-CA2F-455E-AFF0-21C3FE5279C8}" type="datetimeFigureOut">
              <a:rPr lang="en-US" smtClean="0"/>
              <a:t>4/8/2019</a:t>
            </a:fld>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73904-5B60-4FC3-865F-615A3C3F1DDF}" type="slidenum">
              <a:rPr lang="en-US" smtClean="0"/>
              <a:t>‹#›</a:t>
            </a:fld>
            <a:endParaRPr lang="en-US"/>
          </a:p>
        </p:txBody>
      </p:sp>
    </p:spTree>
    <p:extLst>
      <p:ext uri="{BB962C8B-B14F-4D97-AF65-F5344CB8AC3E}">
        <p14:creationId xmlns:p14="http://schemas.microsoft.com/office/powerpoint/2010/main" val="382026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Announcement correction</a:t>
            </a:r>
            <a:endParaRPr lang="en-US" dirty="0"/>
          </a:p>
        </p:txBody>
      </p:sp>
      <p:sp>
        <p:nvSpPr>
          <p:cNvPr id="3" name="內容版面配置區 2"/>
          <p:cNvSpPr>
            <a:spLocks noGrp="1"/>
          </p:cNvSpPr>
          <p:nvPr>
            <p:ph idx="1"/>
          </p:nvPr>
        </p:nvSpPr>
        <p:spPr/>
        <p:txBody>
          <a:bodyPr/>
          <a:lstStyle/>
          <a:p>
            <a:r>
              <a:rPr lang="en-US" dirty="0" smtClean="0"/>
              <a:t>Please install </a:t>
            </a:r>
            <a:r>
              <a:rPr lang="en-US" dirty="0" err="1" smtClean="0"/>
              <a:t>nmap</a:t>
            </a:r>
            <a:r>
              <a:rPr lang="en-US" dirty="0" smtClean="0"/>
              <a:t>, apache2, </a:t>
            </a:r>
            <a:r>
              <a:rPr lang="en-US" dirty="0" err="1" smtClean="0"/>
              <a:t>openssh</a:t>
            </a:r>
            <a:r>
              <a:rPr lang="en-US" dirty="0" smtClean="0"/>
              <a:t>-server </a:t>
            </a:r>
            <a:r>
              <a:rPr lang="en-US" dirty="0" smtClean="0"/>
              <a:t>on admin</a:t>
            </a:r>
          </a:p>
          <a:p>
            <a:r>
              <a:rPr lang="en-US" dirty="0" smtClean="0"/>
              <a:t>Please install </a:t>
            </a:r>
            <a:r>
              <a:rPr lang="en-US" dirty="0" smtClean="0"/>
              <a:t>apache2, </a:t>
            </a:r>
            <a:r>
              <a:rPr lang="en-US" dirty="0" err="1" smtClean="0"/>
              <a:t>nmap</a:t>
            </a:r>
            <a:r>
              <a:rPr lang="en-US" dirty="0" smtClean="0"/>
              <a:t> </a:t>
            </a:r>
            <a:r>
              <a:rPr lang="en-US" dirty="0" smtClean="0"/>
              <a:t>on admin, A, B</a:t>
            </a:r>
            <a:endParaRPr lang="en-US" dirty="0"/>
          </a:p>
        </p:txBody>
      </p:sp>
    </p:spTree>
    <p:extLst>
      <p:ext uri="{BB962C8B-B14F-4D97-AF65-F5344CB8AC3E}">
        <p14:creationId xmlns:p14="http://schemas.microsoft.com/office/powerpoint/2010/main" val="236692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Try it!</a:t>
            </a:r>
            <a:endParaRPr lang="en-US" dirty="0"/>
          </a:p>
        </p:txBody>
      </p:sp>
      <p:sp>
        <p:nvSpPr>
          <p:cNvPr id="3" name="內容版面配置區 2"/>
          <p:cNvSpPr>
            <a:spLocks noGrp="1"/>
          </p:cNvSpPr>
          <p:nvPr>
            <p:ph idx="1"/>
          </p:nvPr>
        </p:nvSpPr>
        <p:spPr/>
        <p:txBody>
          <a:bodyPr>
            <a:normAutofit/>
          </a:bodyPr>
          <a:lstStyle/>
          <a:p>
            <a:r>
              <a:rPr lang="en-US" sz="3200" dirty="0" smtClean="0"/>
              <a:t>Use </a:t>
            </a:r>
            <a:r>
              <a:rPr lang="en-US" sz="3200" dirty="0" err="1" smtClean="0"/>
              <a:t>Shodan</a:t>
            </a:r>
            <a:r>
              <a:rPr lang="en-US" sz="3200" dirty="0" smtClean="0"/>
              <a:t> to find devices and websites </a:t>
            </a:r>
          </a:p>
          <a:p>
            <a:pPr lvl="1"/>
            <a:r>
              <a:rPr lang="en-US" sz="2800" dirty="0" smtClean="0"/>
              <a:t>IP/Net : 140.112.0.0/16</a:t>
            </a:r>
          </a:p>
          <a:p>
            <a:pPr lvl="1"/>
            <a:r>
              <a:rPr lang="en-US" sz="2800" dirty="0" smtClean="0"/>
              <a:t>Country : Taiwan</a:t>
            </a:r>
          </a:p>
          <a:p>
            <a:pPr lvl="1"/>
            <a:r>
              <a:rPr lang="en-US" sz="2800" dirty="0" smtClean="0"/>
              <a:t>Port : 80</a:t>
            </a:r>
          </a:p>
          <a:p>
            <a:pPr lvl="1"/>
            <a:r>
              <a:rPr lang="en-US" sz="2800" dirty="0" smtClean="0"/>
              <a:t>Running : Http </a:t>
            </a:r>
            <a:endParaRPr lang="en-US" sz="2800" dirty="0"/>
          </a:p>
        </p:txBody>
      </p:sp>
    </p:spTree>
    <p:extLst>
      <p:ext uri="{BB962C8B-B14F-4D97-AF65-F5344CB8AC3E}">
        <p14:creationId xmlns:p14="http://schemas.microsoft.com/office/powerpoint/2010/main" val="43010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normAutofit fontScale="90000"/>
          </a:bodyPr>
          <a:lstStyle/>
          <a:p>
            <a:r>
              <a:rPr lang="en-US" dirty="0"/>
              <a:t>Task 2: Implementing your own IoT search engine using </a:t>
            </a:r>
            <a:r>
              <a:rPr lang="en-US" dirty="0" err="1"/>
              <a:t>Nmap</a:t>
            </a:r>
            <a:endParaRPr lang="en-US" dirty="0"/>
          </a:p>
        </p:txBody>
      </p:sp>
      <p:sp>
        <p:nvSpPr>
          <p:cNvPr id="5" name="副標題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2169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Nmap</a:t>
            </a:r>
            <a:endParaRPr lang="en-US" dirty="0"/>
          </a:p>
        </p:txBody>
      </p:sp>
      <p:sp>
        <p:nvSpPr>
          <p:cNvPr id="3" name="內容版面配置區 2"/>
          <p:cNvSpPr>
            <a:spLocks noGrp="1"/>
          </p:cNvSpPr>
          <p:nvPr>
            <p:ph idx="1"/>
          </p:nvPr>
        </p:nvSpPr>
        <p:spPr/>
        <p:txBody>
          <a:bodyPr/>
          <a:lstStyle/>
          <a:p>
            <a:r>
              <a:rPr lang="en-US" altLang="zh-TW" dirty="0" smtClean="0"/>
              <a:t>A convenient port scanning tool.</a:t>
            </a:r>
          </a:p>
          <a:p>
            <a:r>
              <a:rPr lang="en-US" dirty="0" smtClean="0"/>
              <a:t>The default </a:t>
            </a:r>
            <a:r>
              <a:rPr lang="en-US" dirty="0" err="1" smtClean="0"/>
              <a:t>Nmap</a:t>
            </a:r>
            <a:r>
              <a:rPr lang="en-US" dirty="0" smtClean="0"/>
              <a:t> scanning using TCP SYN packets will return the opening port and whether the specific IP is running services.</a:t>
            </a:r>
          </a:p>
          <a:p>
            <a:r>
              <a:rPr lang="en-US" dirty="0" smtClean="0"/>
              <a:t>Can use NSE script to automatically execute commands.</a:t>
            </a:r>
            <a:endParaRPr lang="en-US" dirty="0"/>
          </a:p>
        </p:txBody>
      </p:sp>
    </p:spTree>
    <p:extLst>
      <p:ext uri="{BB962C8B-B14F-4D97-AF65-F5344CB8AC3E}">
        <p14:creationId xmlns:p14="http://schemas.microsoft.com/office/powerpoint/2010/main" val="1155937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Basic </a:t>
            </a:r>
            <a:r>
              <a:rPr lang="en-US" dirty="0" err="1" smtClean="0"/>
              <a:t>nmap</a:t>
            </a:r>
            <a:r>
              <a:rPr lang="en-US" dirty="0" smtClean="0"/>
              <a:t> command</a:t>
            </a:r>
            <a:endParaRPr lang="en-US" dirty="0"/>
          </a:p>
        </p:txBody>
      </p:sp>
      <p:sp>
        <p:nvSpPr>
          <p:cNvPr id="3" name="內容版面配置區 2"/>
          <p:cNvSpPr>
            <a:spLocks noGrp="1"/>
          </p:cNvSpPr>
          <p:nvPr>
            <p:ph idx="1"/>
          </p:nvPr>
        </p:nvSpPr>
        <p:spPr/>
        <p:txBody>
          <a:bodyPr/>
          <a:lstStyle/>
          <a:p>
            <a:r>
              <a:rPr lang="en-US" dirty="0" err="1" smtClean="0"/>
              <a:t>Nmap</a:t>
            </a:r>
            <a:r>
              <a:rPr lang="en-US" dirty="0" smtClean="0"/>
              <a:t> [option] [IP, Host]</a:t>
            </a:r>
          </a:p>
          <a:p>
            <a:pPr lvl="1"/>
            <a:r>
              <a:rPr lang="en-US" dirty="0" smtClean="0"/>
              <a:t>-T1 ~ - T5 : Faster, More Aggressive. Recommend : T3 ~ T4</a:t>
            </a:r>
          </a:p>
          <a:p>
            <a:pPr lvl="1"/>
            <a:r>
              <a:rPr lang="en-US" dirty="0" smtClean="0"/>
              <a:t>-p : port number</a:t>
            </a:r>
          </a:p>
          <a:p>
            <a:pPr lvl="2"/>
            <a:r>
              <a:rPr lang="en-US" dirty="0"/>
              <a:t>-p </a:t>
            </a:r>
            <a:r>
              <a:rPr lang="en-US" dirty="0" smtClean="0"/>
              <a:t>U:53,111,137,T:21-25,80,139</a:t>
            </a:r>
          </a:p>
          <a:p>
            <a:pPr lvl="1"/>
            <a:r>
              <a:rPr lang="en-US" dirty="0" smtClean="0"/>
              <a:t>-O: OS detection</a:t>
            </a:r>
          </a:p>
          <a:p>
            <a:pPr lvl="1"/>
            <a:r>
              <a:rPr lang="en-US" dirty="0" smtClean="0"/>
              <a:t>…</a:t>
            </a:r>
          </a:p>
          <a:p>
            <a:pPr lvl="1"/>
            <a:r>
              <a:rPr lang="en-US" dirty="0" smtClean="0"/>
              <a:t>-A : Apply multiple detection</a:t>
            </a:r>
          </a:p>
          <a:p>
            <a:pPr lvl="1"/>
            <a:r>
              <a:rPr lang="en-US" dirty="0" smtClean="0"/>
              <a:t>-</a:t>
            </a:r>
            <a:r>
              <a:rPr lang="en-US" dirty="0" err="1" smtClean="0"/>
              <a:t>Pn</a:t>
            </a:r>
            <a:r>
              <a:rPr lang="en-US" dirty="0" smtClean="0"/>
              <a:t> : no ping</a:t>
            </a:r>
          </a:p>
          <a:p>
            <a:pPr lvl="1"/>
            <a:r>
              <a:rPr lang="en-US" dirty="0" smtClean="0"/>
              <a:t>-</a:t>
            </a:r>
            <a:r>
              <a:rPr lang="en-US" dirty="0" err="1" smtClean="0"/>
              <a:t>sn</a:t>
            </a:r>
            <a:r>
              <a:rPr lang="en-US" dirty="0" smtClean="0"/>
              <a:t> : ping scan</a:t>
            </a:r>
          </a:p>
          <a:p>
            <a:pPr lvl="1"/>
            <a:endParaRPr lang="en-US" dirty="0"/>
          </a:p>
        </p:txBody>
      </p:sp>
    </p:spTree>
    <p:extLst>
      <p:ext uri="{BB962C8B-B14F-4D97-AF65-F5344CB8AC3E}">
        <p14:creationId xmlns:p14="http://schemas.microsoft.com/office/powerpoint/2010/main" val="424781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Search for CPE</a:t>
            </a:r>
            <a:endParaRPr lang="en-US" dirty="0"/>
          </a:p>
        </p:txBody>
      </p:sp>
      <p:pic>
        <p:nvPicPr>
          <p:cNvPr id="4" name="內容版面配置區 3"/>
          <p:cNvPicPr>
            <a:picLocks noGrp="1" noChangeAspect="1"/>
          </p:cNvPicPr>
          <p:nvPr>
            <p:ph idx="1"/>
          </p:nvPr>
        </p:nvPicPr>
        <p:blipFill>
          <a:blip r:embed="rId2"/>
          <a:stretch>
            <a:fillRect/>
          </a:stretch>
        </p:blipFill>
        <p:spPr>
          <a:xfrm>
            <a:off x="2506840" y="1852001"/>
            <a:ext cx="7178320" cy="4856529"/>
          </a:xfrm>
          <a:prstGeom prst="rect">
            <a:avLst/>
          </a:prstGeom>
        </p:spPr>
      </p:pic>
    </p:spTree>
    <p:extLst>
      <p:ext uri="{BB962C8B-B14F-4D97-AF65-F5344CB8AC3E}">
        <p14:creationId xmlns:p14="http://schemas.microsoft.com/office/powerpoint/2010/main" val="405360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Common Platform Enumeration (CPE)</a:t>
            </a:r>
          </a:p>
        </p:txBody>
      </p:sp>
      <p:sp>
        <p:nvSpPr>
          <p:cNvPr id="3" name="內容版面配置區 2"/>
          <p:cNvSpPr>
            <a:spLocks noGrp="1"/>
          </p:cNvSpPr>
          <p:nvPr>
            <p:ph idx="1"/>
          </p:nvPr>
        </p:nvSpPr>
        <p:spPr/>
        <p:txBody>
          <a:bodyPr/>
          <a:lstStyle/>
          <a:p>
            <a:r>
              <a:rPr lang="en-US" dirty="0" smtClean="0"/>
              <a:t>The common ID for almost all products</a:t>
            </a:r>
          </a:p>
          <a:p>
            <a:pPr lvl="1"/>
            <a:r>
              <a:rPr lang="en-US" sz="2800" dirty="0" smtClean="0"/>
              <a:t>Standard URI for:</a:t>
            </a:r>
          </a:p>
          <a:p>
            <a:pPr lvl="2"/>
            <a:r>
              <a:rPr lang="en-US" sz="2800" dirty="0" smtClean="0"/>
              <a:t>Operating system</a:t>
            </a:r>
          </a:p>
          <a:p>
            <a:pPr lvl="3"/>
            <a:r>
              <a:rPr lang="en-US" sz="2600" dirty="0" err="1" smtClean="0"/>
              <a:t>cpe</a:t>
            </a:r>
            <a:r>
              <a:rPr lang="en-US" sz="2600" dirty="0" smtClean="0"/>
              <a:t>:/o</a:t>
            </a:r>
          </a:p>
          <a:p>
            <a:pPr lvl="2"/>
            <a:r>
              <a:rPr lang="en-US" sz="2800" dirty="0" smtClean="0"/>
              <a:t>Application</a:t>
            </a:r>
          </a:p>
          <a:p>
            <a:pPr lvl="3"/>
            <a:r>
              <a:rPr lang="en-US" sz="2600" dirty="0" err="1"/>
              <a:t>c</a:t>
            </a:r>
            <a:r>
              <a:rPr lang="en-US" sz="2600" dirty="0" err="1" smtClean="0"/>
              <a:t>pe</a:t>
            </a:r>
            <a:r>
              <a:rPr lang="en-US" sz="2600" dirty="0" smtClean="0"/>
              <a:t>:/a</a:t>
            </a:r>
          </a:p>
          <a:p>
            <a:pPr lvl="2"/>
            <a:r>
              <a:rPr lang="en-US" sz="2800" dirty="0" smtClean="0"/>
              <a:t>Hardware Platform</a:t>
            </a:r>
          </a:p>
          <a:p>
            <a:pPr lvl="3"/>
            <a:r>
              <a:rPr lang="en-US" sz="2600" dirty="0" err="1"/>
              <a:t>c</a:t>
            </a:r>
            <a:r>
              <a:rPr lang="en-US" sz="2600" dirty="0" err="1" smtClean="0"/>
              <a:t>pe</a:t>
            </a:r>
            <a:r>
              <a:rPr lang="en-US" sz="2600" dirty="0" smtClean="0"/>
              <a:t>:/h</a:t>
            </a:r>
            <a:endParaRPr lang="en-US" sz="2600" dirty="0"/>
          </a:p>
        </p:txBody>
      </p:sp>
    </p:spTree>
    <p:extLst>
      <p:ext uri="{BB962C8B-B14F-4D97-AF65-F5344CB8AC3E}">
        <p14:creationId xmlns:p14="http://schemas.microsoft.com/office/powerpoint/2010/main" val="100856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Common Platform Enumeration (CPE)</a:t>
            </a:r>
          </a:p>
        </p:txBody>
      </p:sp>
      <p:sp>
        <p:nvSpPr>
          <p:cNvPr id="3" name="內容版面配置區 2"/>
          <p:cNvSpPr>
            <a:spLocks noGrp="1"/>
          </p:cNvSpPr>
          <p:nvPr>
            <p:ph idx="1"/>
          </p:nvPr>
        </p:nvSpPr>
        <p:spPr/>
        <p:txBody>
          <a:bodyPr/>
          <a:lstStyle/>
          <a:p>
            <a:r>
              <a:rPr lang="en-US" dirty="0" smtClean="0"/>
              <a:t>Example:</a:t>
            </a:r>
          </a:p>
          <a:p>
            <a:pPr lvl="1"/>
            <a:r>
              <a:rPr lang="en-US" sz="2800" dirty="0" smtClean="0"/>
              <a:t>Application : google chrome:</a:t>
            </a:r>
          </a:p>
          <a:p>
            <a:pPr lvl="2"/>
            <a:r>
              <a:rPr lang="en-US" sz="2800" dirty="0" err="1" smtClean="0"/>
              <a:t>cpe</a:t>
            </a:r>
            <a:r>
              <a:rPr lang="en-US" sz="2800" dirty="0" smtClean="0"/>
              <a:t>:/a:google:chrome:2.0.172</a:t>
            </a:r>
          </a:p>
          <a:p>
            <a:pPr lvl="1"/>
            <a:r>
              <a:rPr lang="en-US" altLang="zh-TW" sz="2800" dirty="0" smtClean="0"/>
              <a:t>Operating system : </a:t>
            </a:r>
            <a:r>
              <a:rPr lang="en-US" altLang="zh-TW" sz="2800" dirty="0" err="1" smtClean="0"/>
              <a:t>linux</a:t>
            </a:r>
            <a:r>
              <a:rPr lang="en-US" altLang="zh-TW" sz="2800" dirty="0" smtClean="0"/>
              <a:t> kernel</a:t>
            </a:r>
          </a:p>
          <a:p>
            <a:pPr lvl="2"/>
            <a:r>
              <a:rPr lang="en-US" sz="2800" dirty="0" err="1" smtClean="0"/>
              <a:t>cpe</a:t>
            </a:r>
            <a:r>
              <a:rPr lang="en-US" sz="2800" dirty="0" smtClean="0"/>
              <a:t>:/o:linux:kernel:2.6.11.4</a:t>
            </a:r>
          </a:p>
          <a:p>
            <a:pPr lvl="1"/>
            <a:r>
              <a:rPr lang="en-US" sz="2800" dirty="0" smtClean="0"/>
              <a:t>Hardware Platform : gateway</a:t>
            </a:r>
          </a:p>
          <a:p>
            <a:pPr lvl="2"/>
            <a:r>
              <a:rPr lang="en-US" sz="2800" dirty="0" err="1" smtClean="0"/>
              <a:t>cpe</a:t>
            </a:r>
            <a:r>
              <a:rPr lang="en-US" sz="2800" dirty="0" smtClean="0"/>
              <a:t>:/h:mcafee:web_gateway:7.0</a:t>
            </a:r>
            <a:endParaRPr lang="en-US" sz="2800" dirty="0"/>
          </a:p>
          <a:p>
            <a:pPr marL="457200" lvl="1" indent="0">
              <a:buNone/>
            </a:pPr>
            <a:endParaRPr lang="en-US" dirty="0" smtClean="0"/>
          </a:p>
        </p:txBody>
      </p:sp>
    </p:spTree>
    <p:extLst>
      <p:ext uri="{BB962C8B-B14F-4D97-AF65-F5344CB8AC3E}">
        <p14:creationId xmlns:p14="http://schemas.microsoft.com/office/powerpoint/2010/main" val="406846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CVE and CPE</a:t>
            </a:r>
          </a:p>
        </p:txBody>
      </p:sp>
      <p:sp>
        <p:nvSpPr>
          <p:cNvPr id="3" name="內容版面配置區 2"/>
          <p:cNvSpPr>
            <a:spLocks noGrp="1"/>
          </p:cNvSpPr>
          <p:nvPr>
            <p:ph idx="1"/>
          </p:nvPr>
        </p:nvSpPr>
        <p:spPr/>
        <p:txBody>
          <a:bodyPr/>
          <a:lstStyle/>
          <a:p>
            <a:endParaRPr lang="en-US" dirty="0"/>
          </a:p>
        </p:txBody>
      </p:sp>
      <p:pic>
        <p:nvPicPr>
          <p:cNvPr id="4" name="圖片 3"/>
          <p:cNvPicPr>
            <a:picLocks noChangeAspect="1"/>
          </p:cNvPicPr>
          <p:nvPr/>
        </p:nvPicPr>
        <p:blipFill>
          <a:blip r:embed="rId2"/>
          <a:stretch>
            <a:fillRect/>
          </a:stretch>
        </p:blipFill>
        <p:spPr>
          <a:xfrm>
            <a:off x="1195602" y="2628301"/>
            <a:ext cx="10579770" cy="3200998"/>
          </a:xfrm>
          <a:prstGeom prst="rect">
            <a:avLst/>
          </a:prstGeom>
        </p:spPr>
      </p:pic>
      <p:sp>
        <p:nvSpPr>
          <p:cNvPr id="6" name="矩形 5"/>
          <p:cNvSpPr/>
          <p:nvPr/>
        </p:nvSpPr>
        <p:spPr>
          <a:xfrm>
            <a:off x="2011680" y="2628301"/>
            <a:ext cx="2580640" cy="186019"/>
          </a:xfrm>
          <a:prstGeom prst="rect">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矩形 6"/>
          <p:cNvSpPr/>
          <p:nvPr/>
        </p:nvSpPr>
        <p:spPr>
          <a:xfrm>
            <a:off x="1508760" y="4274820"/>
            <a:ext cx="1165860" cy="175260"/>
          </a:xfrm>
          <a:prstGeom prst="rect">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505021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dirty="0"/>
              <a:t>Task 3: Blocking suspicious scans using </a:t>
            </a:r>
            <a:r>
              <a:rPr lang="en-US" dirty="0" err="1"/>
              <a:t>Pfsense</a:t>
            </a:r>
            <a:endParaRPr lang="en-US" dirty="0"/>
          </a:p>
        </p:txBody>
      </p:sp>
      <p:sp>
        <p:nvSpPr>
          <p:cNvPr id="5" name="副標題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703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Blocking </a:t>
            </a:r>
            <a:r>
              <a:rPr lang="en-US" dirty="0" err="1" smtClean="0"/>
              <a:t>nmap</a:t>
            </a:r>
            <a:endParaRPr lang="en-US" dirty="0"/>
          </a:p>
        </p:txBody>
      </p:sp>
      <p:sp>
        <p:nvSpPr>
          <p:cNvPr id="3" name="內容版面配置區 2"/>
          <p:cNvSpPr>
            <a:spLocks noGrp="1"/>
          </p:cNvSpPr>
          <p:nvPr>
            <p:ph idx="1"/>
          </p:nvPr>
        </p:nvSpPr>
        <p:spPr/>
        <p:txBody>
          <a:bodyPr>
            <a:normAutofit/>
          </a:bodyPr>
          <a:lstStyle/>
          <a:p>
            <a:r>
              <a:rPr lang="en-US" sz="3200" dirty="0" err="1" smtClean="0"/>
              <a:t>Nmap</a:t>
            </a:r>
            <a:r>
              <a:rPr lang="en-US" sz="3200" dirty="0" smtClean="0"/>
              <a:t> use normal protocols actions to check the service and host.</a:t>
            </a:r>
          </a:p>
          <a:p>
            <a:r>
              <a:rPr lang="en-US" sz="3200" dirty="0" smtClean="0"/>
              <a:t>Hard to detect if </a:t>
            </a:r>
            <a:r>
              <a:rPr lang="en-US" sz="3200" dirty="0" err="1" smtClean="0"/>
              <a:t>nmap</a:t>
            </a:r>
            <a:r>
              <a:rPr lang="en-US" sz="3200" dirty="0" smtClean="0"/>
              <a:t> transfer reasonable traffic.</a:t>
            </a:r>
          </a:p>
          <a:p>
            <a:r>
              <a:rPr lang="en-US" sz="3200" dirty="0" smtClean="0"/>
              <a:t>We should use firewall and whitelist to block </a:t>
            </a:r>
            <a:r>
              <a:rPr lang="en-US" sz="3200" dirty="0" err="1" smtClean="0"/>
              <a:t>nmap</a:t>
            </a:r>
            <a:r>
              <a:rPr lang="en-US" sz="3200" dirty="0" smtClean="0"/>
              <a:t>.</a:t>
            </a:r>
            <a:endParaRPr lang="en-US" sz="3200" dirty="0"/>
          </a:p>
        </p:txBody>
      </p:sp>
    </p:spTree>
    <p:extLst>
      <p:ext uri="{BB962C8B-B14F-4D97-AF65-F5344CB8AC3E}">
        <p14:creationId xmlns:p14="http://schemas.microsoft.com/office/powerpoint/2010/main" val="114245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smtClean="0"/>
              <a:t>Lab 1: IoT Search Engine</a:t>
            </a:r>
            <a:endParaRPr lang="en-US" dirty="0"/>
          </a:p>
        </p:txBody>
      </p:sp>
      <p:sp>
        <p:nvSpPr>
          <p:cNvPr id="3" name="副標題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843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Pfsense</a:t>
            </a:r>
            <a:endParaRPr lang="en-US" dirty="0"/>
          </a:p>
        </p:txBody>
      </p:sp>
      <p:sp>
        <p:nvSpPr>
          <p:cNvPr id="3" name="內容版面配置區 2"/>
          <p:cNvSpPr>
            <a:spLocks noGrp="1"/>
          </p:cNvSpPr>
          <p:nvPr>
            <p:ph idx="1"/>
          </p:nvPr>
        </p:nvSpPr>
        <p:spPr/>
        <p:txBody>
          <a:bodyPr>
            <a:normAutofit/>
          </a:bodyPr>
          <a:lstStyle/>
          <a:p>
            <a:r>
              <a:rPr lang="en-US" sz="3200" dirty="0" smtClean="0"/>
              <a:t>A open source firewall</a:t>
            </a:r>
          </a:p>
          <a:p>
            <a:r>
              <a:rPr lang="en-US" sz="3200" dirty="0" smtClean="0"/>
              <a:t>Easy to set up and operate</a:t>
            </a:r>
          </a:p>
          <a:p>
            <a:r>
              <a:rPr lang="en-US" sz="3200" dirty="0" smtClean="0"/>
              <a:t>A clear GUI interface</a:t>
            </a:r>
            <a:endParaRPr lang="en-US" sz="3200" dirty="0"/>
          </a:p>
        </p:txBody>
      </p:sp>
      <p:pic>
        <p:nvPicPr>
          <p:cNvPr id="4" name="圖片 3" descr="&lt;strong&gt;pfSense&lt;/strong&gt;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1405" y="1382339"/>
            <a:ext cx="4262395" cy="5015286"/>
          </a:xfrm>
          <a:prstGeom prst="rect">
            <a:avLst/>
          </a:prstGeom>
        </p:spPr>
      </p:pic>
    </p:spTree>
    <p:extLst>
      <p:ext uri="{BB962C8B-B14F-4D97-AF65-F5344CB8AC3E}">
        <p14:creationId xmlns:p14="http://schemas.microsoft.com/office/powerpoint/2010/main" val="384826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Pfsense</a:t>
            </a:r>
            <a:r>
              <a:rPr lang="en-US" dirty="0" smtClean="0"/>
              <a:t> - Rules</a:t>
            </a:r>
            <a:endParaRPr lang="en-US" dirty="0"/>
          </a:p>
        </p:txBody>
      </p:sp>
      <p:sp>
        <p:nvSpPr>
          <p:cNvPr id="5" name="內容版面配置區 4"/>
          <p:cNvSpPr>
            <a:spLocks noGrp="1"/>
          </p:cNvSpPr>
          <p:nvPr>
            <p:ph idx="1"/>
          </p:nvPr>
        </p:nvSpPr>
        <p:spPr/>
        <p:txBody>
          <a:bodyPr>
            <a:normAutofit/>
          </a:bodyPr>
          <a:lstStyle/>
          <a:p>
            <a:r>
              <a:rPr lang="en-US" sz="3200" dirty="0" err="1" smtClean="0"/>
              <a:t>Pfsense</a:t>
            </a:r>
            <a:r>
              <a:rPr lang="en-US" sz="3200" dirty="0" smtClean="0"/>
              <a:t> can add rules on interfaces</a:t>
            </a:r>
          </a:p>
          <a:p>
            <a:r>
              <a:rPr lang="en-US" sz="3200" dirty="0" smtClean="0"/>
              <a:t>The upper rules have higher priority</a:t>
            </a:r>
          </a:p>
          <a:p>
            <a:r>
              <a:rPr lang="en-US" sz="3200" dirty="0" smtClean="0"/>
              <a:t>Default blocking</a:t>
            </a:r>
          </a:p>
        </p:txBody>
      </p:sp>
      <p:pic>
        <p:nvPicPr>
          <p:cNvPr id="6" name="內容版面配置區 3"/>
          <p:cNvPicPr>
            <a:picLocks noChangeAspect="1"/>
          </p:cNvPicPr>
          <p:nvPr/>
        </p:nvPicPr>
        <p:blipFill rotWithShape="1">
          <a:blip r:embed="rId2"/>
          <a:srcRect l="2837" t="11535" r="5822" b="15021"/>
          <a:stretch/>
        </p:blipFill>
        <p:spPr>
          <a:xfrm>
            <a:off x="5403272" y="3482093"/>
            <a:ext cx="6530109" cy="2953487"/>
          </a:xfrm>
          <a:prstGeom prst="rect">
            <a:avLst/>
          </a:prstGeom>
        </p:spPr>
      </p:pic>
      <p:sp>
        <p:nvSpPr>
          <p:cNvPr id="7" name="左大括弧 6"/>
          <p:cNvSpPr/>
          <p:nvPr/>
        </p:nvSpPr>
        <p:spPr>
          <a:xfrm>
            <a:off x="5163126" y="4846927"/>
            <a:ext cx="369455" cy="1330036"/>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8" name="文字方塊 7"/>
          <p:cNvSpPr txBox="1"/>
          <p:nvPr/>
        </p:nvSpPr>
        <p:spPr>
          <a:xfrm>
            <a:off x="1136072" y="5327279"/>
            <a:ext cx="4147127" cy="369332"/>
          </a:xfrm>
          <a:prstGeom prst="rect">
            <a:avLst/>
          </a:prstGeom>
          <a:noFill/>
        </p:spPr>
        <p:txBody>
          <a:bodyPr wrap="square" rtlCol="0">
            <a:spAutoFit/>
          </a:bodyPr>
          <a:lstStyle/>
          <a:p>
            <a:pPr algn="ctr"/>
            <a:r>
              <a:rPr lang="en-US" dirty="0" smtClean="0"/>
              <a:t>Higher Priority (Block what we want)</a:t>
            </a:r>
            <a:endParaRPr lang="en-US" dirty="0"/>
          </a:p>
        </p:txBody>
      </p:sp>
      <p:cxnSp>
        <p:nvCxnSpPr>
          <p:cNvPr id="10" name="直線單箭頭接點 9"/>
          <p:cNvCxnSpPr/>
          <p:nvPr/>
        </p:nvCxnSpPr>
        <p:spPr>
          <a:xfrm>
            <a:off x="4913745" y="6300859"/>
            <a:ext cx="535709" cy="21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文字方塊 11"/>
          <p:cNvSpPr txBox="1"/>
          <p:nvPr/>
        </p:nvSpPr>
        <p:spPr>
          <a:xfrm>
            <a:off x="1671780" y="6127234"/>
            <a:ext cx="3366655" cy="369332"/>
          </a:xfrm>
          <a:prstGeom prst="rect">
            <a:avLst/>
          </a:prstGeom>
          <a:noFill/>
        </p:spPr>
        <p:txBody>
          <a:bodyPr wrap="square" rtlCol="0">
            <a:spAutoFit/>
          </a:bodyPr>
          <a:lstStyle/>
          <a:p>
            <a:pPr algn="ctr"/>
            <a:r>
              <a:rPr lang="en-US" dirty="0" smtClean="0"/>
              <a:t>Lower priority(Let the rest pass)</a:t>
            </a:r>
            <a:endParaRPr lang="en-US" dirty="0"/>
          </a:p>
        </p:txBody>
      </p:sp>
    </p:spTree>
    <p:extLst>
      <p:ext uri="{BB962C8B-B14F-4D97-AF65-F5344CB8AC3E}">
        <p14:creationId xmlns:p14="http://schemas.microsoft.com/office/powerpoint/2010/main" val="217073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Pfsense</a:t>
            </a:r>
            <a:r>
              <a:rPr lang="en-US" dirty="0" smtClean="0"/>
              <a:t> - Rules</a:t>
            </a:r>
            <a:endParaRPr lang="en-US" dirty="0"/>
          </a:p>
        </p:txBody>
      </p:sp>
      <p:sp>
        <p:nvSpPr>
          <p:cNvPr id="5" name="內容版面配置區 4"/>
          <p:cNvSpPr>
            <a:spLocks noGrp="1"/>
          </p:cNvSpPr>
          <p:nvPr>
            <p:ph idx="1"/>
          </p:nvPr>
        </p:nvSpPr>
        <p:spPr/>
        <p:txBody>
          <a:bodyPr>
            <a:normAutofit/>
          </a:bodyPr>
          <a:lstStyle/>
          <a:p>
            <a:r>
              <a:rPr lang="en-US" sz="3200" dirty="0" smtClean="0"/>
              <a:t>Can block/allow base on</a:t>
            </a:r>
          </a:p>
          <a:p>
            <a:pPr lvl="1"/>
            <a:r>
              <a:rPr lang="en-US" sz="2800" dirty="0" smtClean="0"/>
              <a:t>Source</a:t>
            </a:r>
          </a:p>
          <a:p>
            <a:pPr lvl="1"/>
            <a:r>
              <a:rPr lang="en-US" sz="2800" dirty="0" smtClean="0"/>
              <a:t>Destination IP</a:t>
            </a:r>
          </a:p>
          <a:p>
            <a:pPr lvl="1"/>
            <a:r>
              <a:rPr lang="en-US" sz="2800" dirty="0" smtClean="0"/>
              <a:t>Port</a:t>
            </a:r>
          </a:p>
          <a:p>
            <a:pPr lvl="1"/>
            <a:r>
              <a:rPr lang="en-US" sz="2800" dirty="0" smtClean="0"/>
              <a:t>Protocols</a:t>
            </a:r>
            <a:endParaRPr lang="en-US" sz="2800" dirty="0"/>
          </a:p>
        </p:txBody>
      </p:sp>
      <p:pic>
        <p:nvPicPr>
          <p:cNvPr id="6" name="內容版面配置區 3"/>
          <p:cNvPicPr>
            <a:picLocks noChangeAspect="1"/>
          </p:cNvPicPr>
          <p:nvPr/>
        </p:nvPicPr>
        <p:blipFill rotWithShape="1">
          <a:blip r:embed="rId2"/>
          <a:srcRect l="9404" t="27031" r="8807" b="6955"/>
          <a:stretch/>
        </p:blipFill>
        <p:spPr>
          <a:xfrm>
            <a:off x="4673599" y="3243308"/>
            <a:ext cx="7084291" cy="3216373"/>
          </a:xfrm>
          <a:prstGeom prst="rect">
            <a:avLst/>
          </a:prstGeom>
        </p:spPr>
      </p:pic>
    </p:spTree>
    <p:extLst>
      <p:ext uri="{BB962C8B-B14F-4D97-AF65-F5344CB8AC3E}">
        <p14:creationId xmlns:p14="http://schemas.microsoft.com/office/powerpoint/2010/main" val="542702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Pfsense</a:t>
            </a:r>
            <a:r>
              <a:rPr lang="en-US" dirty="0" smtClean="0"/>
              <a:t> – Lab</a:t>
            </a:r>
            <a:endParaRPr lang="en-US" dirty="0"/>
          </a:p>
        </p:txBody>
      </p:sp>
      <p:pic>
        <p:nvPicPr>
          <p:cNvPr id="4" name="內容版面配置區 3" descr="File:Gnome-&lt;strong&gt;computer&lt;/strong&gt;.svg - Wikipedia"/>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3598" y="2413686"/>
            <a:ext cx="1335160" cy="1335160"/>
          </a:xfrm>
        </p:spPr>
      </p:pic>
      <p:pic>
        <p:nvPicPr>
          <p:cNvPr id="5" name="內容版面配置區 3" descr="File:Gnome-&lt;strong&gt;computer&lt;/strong&gt;.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8440" y="3299331"/>
            <a:ext cx="1335160" cy="1335160"/>
          </a:xfrm>
          <a:prstGeom prst="rect">
            <a:avLst/>
          </a:prstGeom>
        </p:spPr>
      </p:pic>
      <p:pic>
        <p:nvPicPr>
          <p:cNvPr id="6" name="圖片 5" descr="Free vector graphic: &lt;strong&gt;Firewall&lt;/strong&gt;, Internet, Network - Free Image on Pixabay - 342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5600" y="3171450"/>
            <a:ext cx="1485998" cy="1594514"/>
          </a:xfrm>
          <a:prstGeom prst="rect">
            <a:avLst/>
          </a:prstGeom>
        </p:spPr>
      </p:pic>
      <p:cxnSp>
        <p:nvCxnSpPr>
          <p:cNvPr id="15" name="直線單箭頭接點 14"/>
          <p:cNvCxnSpPr/>
          <p:nvPr/>
        </p:nvCxnSpPr>
        <p:spPr>
          <a:xfrm>
            <a:off x="2785756" y="2903453"/>
            <a:ext cx="2281382" cy="8856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7107382" y="3966911"/>
            <a:ext cx="22813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736600" y="3745593"/>
            <a:ext cx="1978891" cy="369332"/>
          </a:xfrm>
          <a:prstGeom prst="rect">
            <a:avLst/>
          </a:prstGeom>
          <a:noFill/>
        </p:spPr>
        <p:txBody>
          <a:bodyPr wrap="square" rtlCol="0">
            <a:spAutoFit/>
          </a:bodyPr>
          <a:lstStyle/>
          <a:p>
            <a:r>
              <a:rPr lang="en-US" dirty="0" smtClean="0"/>
              <a:t>IP : 192.168.7.2/24</a:t>
            </a:r>
            <a:endParaRPr lang="en-US" dirty="0"/>
          </a:p>
        </p:txBody>
      </p:sp>
      <p:sp>
        <p:nvSpPr>
          <p:cNvPr id="20" name="文字方塊 19"/>
          <p:cNvSpPr txBox="1"/>
          <p:nvPr/>
        </p:nvSpPr>
        <p:spPr>
          <a:xfrm>
            <a:off x="9401707" y="4765964"/>
            <a:ext cx="1978891" cy="369332"/>
          </a:xfrm>
          <a:prstGeom prst="rect">
            <a:avLst/>
          </a:prstGeom>
          <a:noFill/>
        </p:spPr>
        <p:txBody>
          <a:bodyPr wrap="square" rtlCol="0">
            <a:spAutoFit/>
          </a:bodyPr>
          <a:lstStyle/>
          <a:p>
            <a:r>
              <a:rPr lang="en-US" dirty="0" smtClean="0"/>
              <a:t>IP : 192.168.8.2/24</a:t>
            </a:r>
            <a:endParaRPr lang="en-US" dirty="0"/>
          </a:p>
        </p:txBody>
      </p:sp>
      <p:sp>
        <p:nvSpPr>
          <p:cNvPr id="21" name="文字方塊 20"/>
          <p:cNvSpPr txBox="1"/>
          <p:nvPr/>
        </p:nvSpPr>
        <p:spPr>
          <a:xfrm>
            <a:off x="3336709" y="3850588"/>
            <a:ext cx="1978891" cy="369332"/>
          </a:xfrm>
          <a:prstGeom prst="rect">
            <a:avLst/>
          </a:prstGeom>
          <a:noFill/>
        </p:spPr>
        <p:txBody>
          <a:bodyPr wrap="square" rtlCol="0">
            <a:spAutoFit/>
          </a:bodyPr>
          <a:lstStyle/>
          <a:p>
            <a:r>
              <a:rPr lang="en-US" dirty="0" smtClean="0"/>
              <a:t>IP : 192.168.7.1/24</a:t>
            </a:r>
            <a:endParaRPr lang="en-US" dirty="0"/>
          </a:p>
        </p:txBody>
      </p:sp>
      <p:sp>
        <p:nvSpPr>
          <p:cNvPr id="22" name="文字方塊 21"/>
          <p:cNvSpPr txBox="1"/>
          <p:nvPr/>
        </p:nvSpPr>
        <p:spPr>
          <a:xfrm>
            <a:off x="7060363" y="3481256"/>
            <a:ext cx="1978891" cy="369332"/>
          </a:xfrm>
          <a:prstGeom prst="rect">
            <a:avLst/>
          </a:prstGeom>
          <a:noFill/>
        </p:spPr>
        <p:txBody>
          <a:bodyPr wrap="square" rtlCol="0">
            <a:spAutoFit/>
          </a:bodyPr>
          <a:lstStyle/>
          <a:p>
            <a:r>
              <a:rPr lang="en-US" dirty="0" smtClean="0"/>
              <a:t>IP : 192.168.8.1/24</a:t>
            </a:r>
            <a:endParaRPr lang="en-US" dirty="0"/>
          </a:p>
        </p:txBody>
      </p:sp>
      <p:sp>
        <p:nvSpPr>
          <p:cNvPr id="23" name="文字方塊 22"/>
          <p:cNvSpPr txBox="1"/>
          <p:nvPr/>
        </p:nvSpPr>
        <p:spPr>
          <a:xfrm>
            <a:off x="1616364" y="2061737"/>
            <a:ext cx="1099127" cy="369332"/>
          </a:xfrm>
          <a:prstGeom prst="rect">
            <a:avLst/>
          </a:prstGeom>
          <a:noFill/>
        </p:spPr>
        <p:txBody>
          <a:bodyPr wrap="square" rtlCol="0">
            <a:spAutoFit/>
          </a:bodyPr>
          <a:lstStyle/>
          <a:p>
            <a:r>
              <a:rPr lang="en-US" dirty="0" smtClean="0"/>
              <a:t>A</a:t>
            </a:r>
            <a:endParaRPr lang="en-US" dirty="0"/>
          </a:p>
        </p:txBody>
      </p:sp>
      <p:sp>
        <p:nvSpPr>
          <p:cNvPr id="24" name="文字方塊 23"/>
          <p:cNvSpPr txBox="1"/>
          <p:nvPr/>
        </p:nvSpPr>
        <p:spPr>
          <a:xfrm>
            <a:off x="9924473" y="2902290"/>
            <a:ext cx="1099127" cy="369332"/>
          </a:xfrm>
          <a:prstGeom prst="rect">
            <a:avLst/>
          </a:prstGeom>
          <a:noFill/>
        </p:spPr>
        <p:txBody>
          <a:bodyPr wrap="square" rtlCol="0">
            <a:spAutoFit/>
          </a:bodyPr>
          <a:lstStyle/>
          <a:p>
            <a:r>
              <a:rPr lang="en-US" dirty="0" smtClean="0"/>
              <a:t>Admin</a:t>
            </a:r>
            <a:endParaRPr lang="en-US" dirty="0"/>
          </a:p>
        </p:txBody>
      </p:sp>
      <p:pic>
        <p:nvPicPr>
          <p:cNvPr id="16" name="內容版面配置區 3" descr="File:Gnome-&lt;strong&gt;computer&lt;/strong&gt;.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98" y="4613855"/>
            <a:ext cx="1335160" cy="1335160"/>
          </a:xfrm>
          <a:prstGeom prst="rect">
            <a:avLst/>
          </a:prstGeom>
        </p:spPr>
      </p:pic>
      <p:sp>
        <p:nvSpPr>
          <p:cNvPr id="19" name="文字方塊 18"/>
          <p:cNvSpPr txBox="1"/>
          <p:nvPr/>
        </p:nvSpPr>
        <p:spPr>
          <a:xfrm>
            <a:off x="736600" y="5945762"/>
            <a:ext cx="1978891" cy="369332"/>
          </a:xfrm>
          <a:prstGeom prst="rect">
            <a:avLst/>
          </a:prstGeom>
          <a:noFill/>
        </p:spPr>
        <p:txBody>
          <a:bodyPr wrap="square" rtlCol="0">
            <a:spAutoFit/>
          </a:bodyPr>
          <a:lstStyle/>
          <a:p>
            <a:r>
              <a:rPr lang="en-US" dirty="0" smtClean="0"/>
              <a:t>IP : 192.168.7.3/24</a:t>
            </a:r>
            <a:endParaRPr lang="en-US" dirty="0"/>
          </a:p>
        </p:txBody>
      </p:sp>
      <p:sp>
        <p:nvSpPr>
          <p:cNvPr id="25" name="文字方塊 24"/>
          <p:cNvSpPr txBox="1"/>
          <p:nvPr/>
        </p:nvSpPr>
        <p:spPr>
          <a:xfrm>
            <a:off x="1616364" y="4261906"/>
            <a:ext cx="1099127" cy="369332"/>
          </a:xfrm>
          <a:prstGeom prst="rect">
            <a:avLst/>
          </a:prstGeom>
          <a:noFill/>
        </p:spPr>
        <p:txBody>
          <a:bodyPr wrap="square" rtlCol="0">
            <a:spAutoFit/>
          </a:bodyPr>
          <a:lstStyle/>
          <a:p>
            <a:r>
              <a:rPr lang="en-US" dirty="0" smtClean="0"/>
              <a:t>B</a:t>
            </a:r>
            <a:endParaRPr lang="en-US" dirty="0"/>
          </a:p>
        </p:txBody>
      </p:sp>
      <p:cxnSp>
        <p:nvCxnSpPr>
          <p:cNvPr id="26" name="直線單箭頭接點 25"/>
          <p:cNvCxnSpPr/>
          <p:nvPr/>
        </p:nvCxnSpPr>
        <p:spPr>
          <a:xfrm flipV="1">
            <a:off x="2715491" y="4348916"/>
            <a:ext cx="2281382" cy="8856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15636" y="1893455"/>
            <a:ext cx="4775200" cy="463665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矩形 26"/>
          <p:cNvSpPr/>
          <p:nvPr/>
        </p:nvSpPr>
        <p:spPr>
          <a:xfrm>
            <a:off x="6935599" y="1893455"/>
            <a:ext cx="4775200" cy="463665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8" name="直線單箭頭接點 7"/>
          <p:cNvCxnSpPr/>
          <p:nvPr/>
        </p:nvCxnSpPr>
        <p:spPr>
          <a:xfrm flipH="1" flipV="1">
            <a:off x="6049362" y="1921304"/>
            <a:ext cx="9237" cy="1019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5727835" y="1506021"/>
            <a:ext cx="661528" cy="369332"/>
          </a:xfrm>
          <a:prstGeom prst="rect">
            <a:avLst/>
          </a:prstGeom>
          <a:noFill/>
        </p:spPr>
        <p:txBody>
          <a:bodyPr wrap="none" rtlCol="0">
            <a:spAutoFit/>
          </a:bodyPr>
          <a:lstStyle/>
          <a:p>
            <a:r>
              <a:rPr lang="en-US" dirty="0" smtClean="0"/>
              <a:t>WAN</a:t>
            </a:r>
            <a:endParaRPr lang="en-US" dirty="0"/>
          </a:p>
        </p:txBody>
      </p:sp>
      <p:sp>
        <p:nvSpPr>
          <p:cNvPr id="10" name="文字方塊 9"/>
          <p:cNvSpPr txBox="1"/>
          <p:nvPr/>
        </p:nvSpPr>
        <p:spPr>
          <a:xfrm>
            <a:off x="7361382" y="5440218"/>
            <a:ext cx="1677872" cy="369332"/>
          </a:xfrm>
          <a:prstGeom prst="rect">
            <a:avLst/>
          </a:prstGeom>
          <a:noFill/>
        </p:spPr>
        <p:txBody>
          <a:bodyPr wrap="square" rtlCol="0">
            <a:spAutoFit/>
          </a:bodyPr>
          <a:lstStyle/>
          <a:p>
            <a:r>
              <a:rPr lang="en-US" dirty="0" smtClean="0"/>
              <a:t>LAN</a:t>
            </a:r>
            <a:endParaRPr lang="en-US" dirty="0"/>
          </a:p>
        </p:txBody>
      </p:sp>
      <p:sp>
        <p:nvSpPr>
          <p:cNvPr id="28" name="文字方塊 27"/>
          <p:cNvSpPr txBox="1"/>
          <p:nvPr/>
        </p:nvSpPr>
        <p:spPr>
          <a:xfrm>
            <a:off x="3869962" y="5478413"/>
            <a:ext cx="1677872" cy="369332"/>
          </a:xfrm>
          <a:prstGeom prst="rect">
            <a:avLst/>
          </a:prstGeom>
          <a:noFill/>
        </p:spPr>
        <p:txBody>
          <a:bodyPr wrap="square" rtlCol="0">
            <a:spAutoFit/>
          </a:bodyPr>
          <a:lstStyle/>
          <a:p>
            <a:r>
              <a:rPr lang="en-US" dirty="0" smtClean="0"/>
              <a:t>OPT1</a:t>
            </a:r>
            <a:endParaRPr lang="en-US" dirty="0"/>
          </a:p>
        </p:txBody>
      </p:sp>
    </p:spTree>
    <p:extLst>
      <p:ext uri="{BB962C8B-B14F-4D97-AF65-F5344CB8AC3E}">
        <p14:creationId xmlns:p14="http://schemas.microsoft.com/office/powerpoint/2010/main" val="82006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Pfsense</a:t>
            </a:r>
            <a:r>
              <a:rPr lang="en-US" dirty="0" smtClean="0"/>
              <a:t> – Virtual machine connection</a:t>
            </a:r>
            <a:endParaRPr lang="en-US" dirty="0"/>
          </a:p>
        </p:txBody>
      </p:sp>
      <p:sp>
        <p:nvSpPr>
          <p:cNvPr id="3" name="內容版面配置區 2"/>
          <p:cNvSpPr>
            <a:spLocks noGrp="1"/>
          </p:cNvSpPr>
          <p:nvPr>
            <p:ph idx="1"/>
          </p:nvPr>
        </p:nvSpPr>
        <p:spPr/>
        <p:txBody>
          <a:bodyPr/>
          <a:lstStyle/>
          <a:p>
            <a:r>
              <a:rPr lang="en-US" dirty="0" err="1" smtClean="0"/>
              <a:t>Vmware</a:t>
            </a:r>
            <a:r>
              <a:rPr lang="en-US" dirty="0" smtClean="0"/>
              <a:t> : </a:t>
            </a:r>
          </a:p>
          <a:p>
            <a:pPr lvl="1"/>
            <a:r>
              <a:rPr lang="en-US" altLang="zh-TW" dirty="0" smtClean="0"/>
              <a:t>Add </a:t>
            </a:r>
            <a:r>
              <a:rPr lang="en-US" altLang="zh-TW" dirty="0"/>
              <a:t>n</a:t>
            </a:r>
            <a:r>
              <a:rPr lang="en-US" dirty="0" smtClean="0"/>
              <a:t>etwork adapter and add a LAN </a:t>
            </a:r>
            <a:br>
              <a:rPr lang="en-US" dirty="0" smtClean="0"/>
            </a:br>
            <a:r>
              <a:rPr lang="en-US" dirty="0" smtClean="0"/>
              <a:t>segment to construct virtual local network</a:t>
            </a:r>
            <a:br>
              <a:rPr lang="en-US" dirty="0" smtClean="0"/>
            </a:br>
            <a:r>
              <a:rPr lang="en-US" dirty="0" smtClean="0"/>
              <a:t>between virtual machine</a:t>
            </a:r>
          </a:p>
          <a:p>
            <a:pPr marL="457200" lvl="1" indent="0">
              <a:buNone/>
            </a:pPr>
            <a:endParaRPr lang="en-US" dirty="0" smtClean="0"/>
          </a:p>
          <a:p>
            <a:r>
              <a:rPr lang="en-US" dirty="0" err="1" smtClean="0"/>
              <a:t>Virtualbox</a:t>
            </a:r>
            <a:r>
              <a:rPr lang="en-US" dirty="0" smtClean="0"/>
              <a:t> : </a:t>
            </a:r>
          </a:p>
          <a:p>
            <a:pPr lvl="1"/>
            <a:r>
              <a:rPr lang="en-US" altLang="zh-TW" dirty="0" smtClean="0"/>
              <a:t>Also add interface and change it to LAN.</a:t>
            </a:r>
            <a:endParaRPr lang="en-US" dirty="0"/>
          </a:p>
        </p:txBody>
      </p:sp>
      <p:pic>
        <p:nvPicPr>
          <p:cNvPr id="4" name="圖片 3"/>
          <p:cNvPicPr>
            <a:picLocks noChangeAspect="1"/>
          </p:cNvPicPr>
          <p:nvPr/>
        </p:nvPicPr>
        <p:blipFill rotWithShape="1">
          <a:blip r:embed="rId2"/>
          <a:srcRect l="6501" t="10296" r="52249" b="21704"/>
          <a:stretch/>
        </p:blipFill>
        <p:spPr>
          <a:xfrm>
            <a:off x="6889865" y="2037678"/>
            <a:ext cx="4463935" cy="4139285"/>
          </a:xfrm>
          <a:prstGeom prst="rect">
            <a:avLst/>
          </a:prstGeom>
        </p:spPr>
      </p:pic>
    </p:spTree>
    <p:extLst>
      <p:ext uri="{BB962C8B-B14F-4D97-AF65-F5344CB8AC3E}">
        <p14:creationId xmlns:p14="http://schemas.microsoft.com/office/powerpoint/2010/main" val="2092715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Pfsense</a:t>
            </a:r>
            <a:r>
              <a:rPr lang="en-US" dirty="0"/>
              <a:t> </a:t>
            </a:r>
            <a:r>
              <a:rPr lang="en-US" dirty="0" smtClean="0"/>
              <a:t>– Interface Configure</a:t>
            </a:r>
            <a:endParaRPr lang="en-US" dirty="0"/>
          </a:p>
        </p:txBody>
      </p:sp>
      <p:sp>
        <p:nvSpPr>
          <p:cNvPr id="3" name="內容版面配置區 2"/>
          <p:cNvSpPr>
            <a:spLocks noGrp="1"/>
          </p:cNvSpPr>
          <p:nvPr>
            <p:ph idx="1"/>
          </p:nvPr>
        </p:nvSpPr>
        <p:spPr/>
        <p:txBody>
          <a:bodyPr/>
          <a:lstStyle/>
          <a:p>
            <a:r>
              <a:rPr lang="en-US" dirty="0" err="1" smtClean="0"/>
              <a:t>Pfsense</a:t>
            </a:r>
            <a:r>
              <a:rPr lang="en-US" dirty="0" smtClean="0"/>
              <a:t>:	3 interface : NAT,  LAN1,  LAN2</a:t>
            </a:r>
          </a:p>
          <a:p>
            <a:r>
              <a:rPr lang="en-US" dirty="0" smtClean="0"/>
              <a:t>Admin: 	1 interface</a:t>
            </a:r>
            <a:r>
              <a:rPr lang="zh-TW" altLang="en-US" dirty="0" smtClean="0"/>
              <a:t> </a:t>
            </a:r>
            <a:r>
              <a:rPr lang="en-US" altLang="zh-TW" dirty="0" smtClean="0"/>
              <a:t>: </a:t>
            </a:r>
            <a:r>
              <a:rPr lang="en-US" dirty="0" smtClean="0"/>
              <a:t>LAN1</a:t>
            </a:r>
          </a:p>
          <a:p>
            <a:r>
              <a:rPr lang="en-US" altLang="zh-TW" dirty="0" smtClean="0"/>
              <a:t>A, B: 	1 interface : LAN2</a:t>
            </a:r>
            <a:endParaRPr lang="en-US" dirty="0"/>
          </a:p>
        </p:txBody>
      </p:sp>
    </p:spTree>
    <p:extLst>
      <p:ext uri="{BB962C8B-B14F-4D97-AF65-F5344CB8AC3E}">
        <p14:creationId xmlns:p14="http://schemas.microsoft.com/office/powerpoint/2010/main" val="2605015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Pfsense</a:t>
            </a:r>
            <a:r>
              <a:rPr lang="en-US" dirty="0" smtClean="0"/>
              <a:t> – DHCP</a:t>
            </a:r>
            <a:endParaRPr lang="en-US" dirty="0"/>
          </a:p>
        </p:txBody>
      </p:sp>
      <p:sp>
        <p:nvSpPr>
          <p:cNvPr id="3" name="內容版面配置區 2"/>
          <p:cNvSpPr>
            <a:spLocks noGrp="1"/>
          </p:cNvSpPr>
          <p:nvPr>
            <p:ph idx="1"/>
          </p:nvPr>
        </p:nvSpPr>
        <p:spPr/>
        <p:txBody>
          <a:bodyPr>
            <a:normAutofit/>
          </a:bodyPr>
          <a:lstStyle/>
          <a:p>
            <a:pPr lvl="1"/>
            <a:r>
              <a:rPr lang="en-US" sz="2800" dirty="0" smtClean="0"/>
              <a:t>Full name : Dynamic </a:t>
            </a:r>
            <a:r>
              <a:rPr lang="en-US" sz="2800" dirty="0"/>
              <a:t>Host Configuration </a:t>
            </a:r>
            <a:r>
              <a:rPr lang="en-US" sz="2800" dirty="0" smtClean="0"/>
              <a:t>Protocol</a:t>
            </a:r>
          </a:p>
          <a:p>
            <a:pPr lvl="1"/>
            <a:r>
              <a:rPr lang="en-US" sz="2800" dirty="0" smtClean="0"/>
              <a:t>DHCP server will allocate IP address to </a:t>
            </a:r>
            <a:r>
              <a:rPr lang="en-US" sz="2800" dirty="0" err="1" smtClean="0"/>
              <a:t>dhcp</a:t>
            </a:r>
            <a:r>
              <a:rPr lang="en-US" sz="2800" dirty="0" smtClean="0"/>
              <a:t> client</a:t>
            </a:r>
          </a:p>
          <a:p>
            <a:pPr marL="457200" lvl="1" indent="0">
              <a:buNone/>
            </a:pPr>
            <a:endParaRPr lang="en-US" sz="2800" dirty="0" smtClean="0"/>
          </a:p>
          <a:p>
            <a:pPr lvl="1"/>
            <a:r>
              <a:rPr lang="en-US" sz="2800" dirty="0" smtClean="0"/>
              <a:t>For server side: </a:t>
            </a:r>
            <a:r>
              <a:rPr lang="en-US" sz="2800" dirty="0" err="1" smtClean="0"/>
              <a:t>Pfsense</a:t>
            </a:r>
            <a:r>
              <a:rPr lang="en-US" sz="2800" dirty="0" smtClean="0"/>
              <a:t> can open the </a:t>
            </a:r>
            <a:r>
              <a:rPr lang="en-US" sz="2800" dirty="0" err="1" smtClean="0"/>
              <a:t>dhcp</a:t>
            </a:r>
            <a:r>
              <a:rPr lang="en-US" sz="2800" dirty="0" smtClean="0"/>
              <a:t> server on Interface assignment</a:t>
            </a:r>
          </a:p>
          <a:p>
            <a:pPr lvl="1"/>
            <a:r>
              <a:rPr lang="en-US" sz="2800" dirty="0" smtClean="0"/>
              <a:t>For client side:</a:t>
            </a:r>
          </a:p>
          <a:p>
            <a:pPr lvl="2"/>
            <a:r>
              <a:rPr lang="en-US" sz="2400" dirty="0" err="1"/>
              <a:t>i</a:t>
            </a:r>
            <a:r>
              <a:rPr lang="en-US" sz="2400" dirty="0" err="1" smtClean="0"/>
              <a:t>fconfig</a:t>
            </a:r>
            <a:r>
              <a:rPr lang="en-US" sz="2400" dirty="0" smtClean="0"/>
              <a:t> </a:t>
            </a:r>
          </a:p>
          <a:p>
            <a:pPr lvl="2"/>
            <a:r>
              <a:rPr lang="en-US" sz="2400" dirty="0" err="1" smtClean="0"/>
              <a:t>dhclient</a:t>
            </a:r>
            <a:r>
              <a:rPr lang="en-US" sz="2400" dirty="0" smtClean="0"/>
              <a:t> interface</a:t>
            </a:r>
          </a:p>
          <a:p>
            <a:pPr lvl="1"/>
            <a:endParaRPr lang="en-US" sz="2800" dirty="0" smtClean="0"/>
          </a:p>
        </p:txBody>
      </p:sp>
    </p:spTree>
    <p:extLst>
      <p:ext uri="{BB962C8B-B14F-4D97-AF65-F5344CB8AC3E}">
        <p14:creationId xmlns:p14="http://schemas.microsoft.com/office/powerpoint/2010/main" val="2378993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Pfsense</a:t>
            </a:r>
            <a:r>
              <a:rPr lang="en-US" dirty="0" smtClean="0"/>
              <a:t> - Alias</a:t>
            </a:r>
            <a:endParaRPr lang="en-US" dirty="0"/>
          </a:p>
        </p:txBody>
      </p:sp>
      <p:sp>
        <p:nvSpPr>
          <p:cNvPr id="5" name="內容版面配置區 4"/>
          <p:cNvSpPr>
            <a:spLocks noGrp="1"/>
          </p:cNvSpPr>
          <p:nvPr>
            <p:ph idx="1"/>
          </p:nvPr>
        </p:nvSpPr>
        <p:spPr/>
        <p:txBody>
          <a:bodyPr>
            <a:normAutofit/>
          </a:bodyPr>
          <a:lstStyle/>
          <a:p>
            <a:r>
              <a:rPr lang="en-US" sz="3200" dirty="0" smtClean="0"/>
              <a:t>Group some IP into the same group</a:t>
            </a:r>
          </a:p>
          <a:p>
            <a:r>
              <a:rPr lang="en-US" sz="3200" dirty="0" smtClean="0"/>
              <a:t>The IP list can be acquired from a </a:t>
            </a:r>
            <a:r>
              <a:rPr lang="en-US" sz="3200" dirty="0" err="1" smtClean="0"/>
              <a:t>url</a:t>
            </a:r>
            <a:endParaRPr lang="en-US" sz="3200" dirty="0" smtClean="0"/>
          </a:p>
          <a:p>
            <a:r>
              <a:rPr lang="en-US" sz="3200" dirty="0" smtClean="0"/>
              <a:t>Can let a website to authenticate the user, and add it into the </a:t>
            </a:r>
            <a:r>
              <a:rPr lang="en-US" sz="3200" dirty="0" err="1" smtClean="0"/>
              <a:t>pfsense’s</a:t>
            </a:r>
            <a:r>
              <a:rPr lang="en-US" sz="3200" dirty="0" smtClean="0"/>
              <a:t> white list.</a:t>
            </a:r>
            <a:endParaRPr lang="en-US" sz="3200" dirty="0"/>
          </a:p>
        </p:txBody>
      </p:sp>
      <p:pic>
        <p:nvPicPr>
          <p:cNvPr id="6" name="內容版面配置區 3"/>
          <p:cNvPicPr>
            <a:picLocks noChangeAspect="1"/>
          </p:cNvPicPr>
          <p:nvPr/>
        </p:nvPicPr>
        <p:blipFill rotWithShape="1">
          <a:blip r:embed="rId2"/>
          <a:srcRect l="7852" t="10899" r="8091" b="18630"/>
          <a:stretch/>
        </p:blipFill>
        <p:spPr>
          <a:xfrm>
            <a:off x="5264728" y="3557573"/>
            <a:ext cx="6557818" cy="3092607"/>
          </a:xfrm>
          <a:prstGeom prst="rect">
            <a:avLst/>
          </a:prstGeom>
        </p:spPr>
      </p:pic>
    </p:spTree>
    <p:extLst>
      <p:ext uri="{BB962C8B-B14F-4D97-AF65-F5344CB8AC3E}">
        <p14:creationId xmlns:p14="http://schemas.microsoft.com/office/powerpoint/2010/main" val="327847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t>Pfsense</a:t>
            </a:r>
            <a:r>
              <a:rPr lang="en-US" dirty="0"/>
              <a:t> - Alias</a:t>
            </a:r>
          </a:p>
        </p:txBody>
      </p:sp>
      <p:sp>
        <p:nvSpPr>
          <p:cNvPr id="3" name="內容版面配置區 2"/>
          <p:cNvSpPr>
            <a:spLocks noGrp="1"/>
          </p:cNvSpPr>
          <p:nvPr>
            <p:ph idx="1"/>
          </p:nvPr>
        </p:nvSpPr>
        <p:spPr/>
        <p:txBody>
          <a:bodyPr/>
          <a:lstStyle/>
          <a:p>
            <a:r>
              <a:rPr lang="en-US" dirty="0" smtClean="0"/>
              <a:t>To let </a:t>
            </a:r>
            <a:r>
              <a:rPr lang="en-US" dirty="0" err="1" smtClean="0"/>
              <a:t>pfsense</a:t>
            </a:r>
            <a:r>
              <a:rPr lang="en-US" dirty="0" smtClean="0"/>
              <a:t> access your webpage, you need to install apache web server.</a:t>
            </a:r>
          </a:p>
          <a:p>
            <a:r>
              <a:rPr lang="en-US" dirty="0" smtClean="0"/>
              <a:t>Put your whitelist file in /</a:t>
            </a:r>
            <a:r>
              <a:rPr lang="en-US" dirty="0" err="1" smtClean="0"/>
              <a:t>var</a:t>
            </a:r>
            <a:r>
              <a:rPr lang="en-US" dirty="0" smtClean="0"/>
              <a:t>/www/html.</a:t>
            </a:r>
          </a:p>
        </p:txBody>
      </p:sp>
    </p:spTree>
    <p:extLst>
      <p:ext uri="{BB962C8B-B14F-4D97-AF65-F5344CB8AC3E}">
        <p14:creationId xmlns:p14="http://schemas.microsoft.com/office/powerpoint/2010/main" val="581041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zh-TW" dirty="0" smtClean="0"/>
              <a:t>Submission Guideline</a:t>
            </a:r>
            <a:endParaRPr kumimoji="1" lang="zh-TW" altLang="en-US" dirty="0"/>
          </a:p>
        </p:txBody>
      </p:sp>
      <p:sp>
        <p:nvSpPr>
          <p:cNvPr id="5" name="Text Placeholder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73314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Lab1 - Outline</a:t>
            </a:r>
            <a:endParaRPr lang="en-US" dirty="0"/>
          </a:p>
        </p:txBody>
      </p:sp>
      <p:sp>
        <p:nvSpPr>
          <p:cNvPr id="3" name="內容版面配置區 2"/>
          <p:cNvSpPr>
            <a:spLocks noGrp="1"/>
          </p:cNvSpPr>
          <p:nvPr>
            <p:ph idx="1"/>
          </p:nvPr>
        </p:nvSpPr>
        <p:spPr/>
        <p:txBody>
          <a:bodyPr/>
          <a:lstStyle/>
          <a:p>
            <a:r>
              <a:rPr lang="en-US" dirty="0" smtClean="0"/>
              <a:t>Overview</a:t>
            </a:r>
          </a:p>
          <a:p>
            <a:r>
              <a:rPr lang="en-US" dirty="0" smtClean="0"/>
              <a:t>Lab Tasks</a:t>
            </a:r>
          </a:p>
          <a:p>
            <a:pPr lvl="1"/>
            <a:r>
              <a:rPr lang="en-US" dirty="0" smtClean="0"/>
              <a:t>Task 1: Finding IoT devices using </a:t>
            </a:r>
            <a:r>
              <a:rPr lang="en-US" dirty="0" err="1" smtClean="0"/>
              <a:t>Shodan</a:t>
            </a:r>
            <a:endParaRPr lang="en-US" dirty="0"/>
          </a:p>
          <a:p>
            <a:pPr lvl="1"/>
            <a:r>
              <a:rPr lang="en-US" dirty="0" smtClean="0"/>
              <a:t>Task 2: I</a:t>
            </a:r>
            <a:r>
              <a:rPr lang="en-US" altLang="zh-TW" dirty="0" smtClean="0"/>
              <a:t>mplementing </a:t>
            </a:r>
            <a:r>
              <a:rPr lang="en-US" altLang="zh-TW" dirty="0"/>
              <a:t>your own IoT search </a:t>
            </a:r>
            <a:r>
              <a:rPr lang="en-US" altLang="zh-TW" dirty="0" smtClean="0"/>
              <a:t>engine using </a:t>
            </a:r>
            <a:r>
              <a:rPr lang="en-US" dirty="0" err="1" smtClean="0"/>
              <a:t>Nmap</a:t>
            </a:r>
            <a:endParaRPr lang="en-US" dirty="0"/>
          </a:p>
          <a:p>
            <a:pPr lvl="1"/>
            <a:r>
              <a:rPr lang="en-US" dirty="0" smtClean="0"/>
              <a:t>Task 3: Blocking suspicious scans using </a:t>
            </a:r>
            <a:r>
              <a:rPr lang="en-US" dirty="0" err="1" smtClean="0"/>
              <a:t>Pfsense</a:t>
            </a:r>
            <a:endParaRPr lang="en-US" dirty="0" smtClean="0"/>
          </a:p>
          <a:p>
            <a:r>
              <a:rPr lang="en-US" dirty="0" smtClean="0"/>
              <a:t>Submission guideline</a:t>
            </a:r>
          </a:p>
        </p:txBody>
      </p:sp>
    </p:spTree>
    <p:extLst>
      <p:ext uri="{BB962C8B-B14F-4D97-AF65-F5344CB8AC3E}">
        <p14:creationId xmlns:p14="http://schemas.microsoft.com/office/powerpoint/2010/main" val="4114537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Lab(50%)</a:t>
            </a:r>
            <a:endParaRPr lang="zh-TW" altLang="en-US" dirty="0"/>
          </a:p>
        </p:txBody>
      </p:sp>
      <p:sp>
        <p:nvSpPr>
          <p:cNvPr id="3" name="Content Placeholder 2"/>
          <p:cNvSpPr>
            <a:spLocks noGrp="1"/>
          </p:cNvSpPr>
          <p:nvPr>
            <p:ph idx="1"/>
          </p:nvPr>
        </p:nvSpPr>
        <p:spPr/>
        <p:txBody>
          <a:bodyPr>
            <a:normAutofit lnSpcReduction="10000"/>
          </a:bodyPr>
          <a:lstStyle/>
          <a:p>
            <a:r>
              <a:rPr lang="en-US" altLang="zh-TW" dirty="0"/>
              <a:t>Please configure your firewall rules to satisfy each of the following requirements, and explain how you have achieved it:</a:t>
            </a:r>
          </a:p>
          <a:p>
            <a:pPr marL="914400" lvl="1" indent="-457200">
              <a:buFont typeface="+mj-lt"/>
              <a:buAutoNum type="arabicPeriod"/>
            </a:pPr>
            <a:r>
              <a:rPr lang="en-US" altLang="zh-TW" dirty="0"/>
              <a:t>Only Admin can </a:t>
            </a:r>
            <a:r>
              <a:rPr lang="en-US" altLang="zh-TW" dirty="0" err="1"/>
              <a:t>nmap</a:t>
            </a:r>
            <a:r>
              <a:rPr lang="en-US" altLang="zh-TW" dirty="0"/>
              <a:t> scan A, B, please show the </a:t>
            </a:r>
            <a:r>
              <a:rPr lang="en-US" altLang="zh-TW" dirty="0" err="1" smtClean="0"/>
              <a:t>nmap</a:t>
            </a:r>
            <a:r>
              <a:rPr lang="en-US" altLang="zh-TW" dirty="0" smtClean="0"/>
              <a:t> result </a:t>
            </a:r>
            <a:r>
              <a:rPr lang="en-US" altLang="zh-TW" dirty="0"/>
              <a:t>to TA (20%)</a:t>
            </a:r>
          </a:p>
          <a:p>
            <a:pPr marL="914400" lvl="1" indent="-457200">
              <a:buFont typeface="+mj-lt"/>
              <a:buAutoNum type="arabicPeriod"/>
            </a:pPr>
            <a:r>
              <a:rPr lang="en-US" altLang="zh-TW" dirty="0"/>
              <a:t>A</a:t>
            </a:r>
            <a:r>
              <a:rPr lang="zh-TW" altLang="en-US" dirty="0"/>
              <a:t> </a:t>
            </a:r>
            <a:r>
              <a:rPr lang="en-US" altLang="zh-TW" dirty="0"/>
              <a:t>file should be placed in admin as whitelist, only IP in whitelist and Admin can access </a:t>
            </a:r>
            <a:r>
              <a:rPr lang="en-US" altLang="zh-TW" dirty="0" err="1"/>
              <a:t>Pfsense</a:t>
            </a:r>
            <a:r>
              <a:rPr lang="en-US" altLang="zh-TW" dirty="0"/>
              <a:t> Website (20%)</a:t>
            </a:r>
          </a:p>
          <a:p>
            <a:pPr marL="914400" lvl="1" indent="-457200">
              <a:buFont typeface="+mj-lt"/>
              <a:buAutoNum type="arabicPeriod"/>
            </a:pPr>
            <a:r>
              <a:rPr lang="en-US" altLang="zh-TW" dirty="0"/>
              <a:t>Everyone can ping each other (20%)</a:t>
            </a:r>
          </a:p>
          <a:p>
            <a:pPr marL="914400" lvl="1" indent="-457200">
              <a:buFont typeface="+mj-lt"/>
              <a:buAutoNum type="arabicPeriod"/>
            </a:pPr>
            <a:r>
              <a:rPr lang="en-US" altLang="zh-TW" dirty="0"/>
              <a:t>A, B can </a:t>
            </a:r>
            <a:r>
              <a:rPr lang="en-US" altLang="zh-TW" dirty="0" err="1"/>
              <a:t>ssh</a:t>
            </a:r>
            <a:r>
              <a:rPr lang="en-US" altLang="zh-TW" dirty="0"/>
              <a:t> to admin (20%)</a:t>
            </a:r>
            <a:r>
              <a:rPr lang="zh-TW" altLang="en-US" dirty="0"/>
              <a:t> </a:t>
            </a:r>
            <a:endParaRPr lang="en-US" altLang="zh-TW" dirty="0"/>
          </a:p>
          <a:p>
            <a:pPr marL="914400" lvl="1" indent="-457200">
              <a:buFont typeface="+mj-lt"/>
              <a:buAutoNum type="arabicPeriod"/>
            </a:pPr>
            <a:r>
              <a:rPr lang="en-US" altLang="zh-TW" dirty="0"/>
              <a:t>Block everything not mention above (20</a:t>
            </a:r>
            <a:r>
              <a:rPr lang="en-US" altLang="zh-TW" dirty="0" smtClean="0"/>
              <a:t>%)</a:t>
            </a:r>
          </a:p>
          <a:p>
            <a:pPr marL="914400" lvl="1" indent="-457200">
              <a:buFont typeface="+mj-lt"/>
              <a:buAutoNum type="arabicPeriod"/>
            </a:pPr>
            <a:endParaRPr lang="en-US" altLang="zh-TW" dirty="0"/>
          </a:p>
          <a:p>
            <a:r>
              <a:rPr lang="en-US" altLang="zh-TW" dirty="0" smtClean="0"/>
              <a:t>Demonstration deadline: 4/19</a:t>
            </a:r>
          </a:p>
          <a:p>
            <a:pPr lvl="1"/>
            <a:r>
              <a:rPr lang="en-US" altLang="zh-TW" sz="2200" dirty="0" smtClean="0"/>
              <a:t>(16:00 ~ 17:00 Wed. or send email to seclab-ta@csie.ntu.edu.tw to make appointment)</a:t>
            </a:r>
          </a:p>
        </p:txBody>
      </p:sp>
    </p:spTree>
    <p:extLst>
      <p:ext uri="{BB962C8B-B14F-4D97-AF65-F5344CB8AC3E}">
        <p14:creationId xmlns:p14="http://schemas.microsoft.com/office/powerpoint/2010/main" val="81137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Report(50%)</a:t>
            </a:r>
            <a:endParaRPr lang="en-US" dirty="0"/>
          </a:p>
        </p:txBody>
      </p:sp>
      <p:sp>
        <p:nvSpPr>
          <p:cNvPr id="3" name="內容版面配置區 2"/>
          <p:cNvSpPr>
            <a:spLocks noGrp="1"/>
          </p:cNvSpPr>
          <p:nvPr>
            <p:ph idx="1"/>
          </p:nvPr>
        </p:nvSpPr>
        <p:spPr/>
        <p:txBody>
          <a:bodyPr>
            <a:normAutofit/>
          </a:bodyPr>
          <a:lstStyle/>
          <a:p>
            <a:r>
              <a:rPr lang="en-US" altLang="zh-TW" dirty="0" smtClean="0"/>
              <a:t>1. Please write your rules, and write down why should you set up those rules.(50%)</a:t>
            </a:r>
          </a:p>
          <a:p>
            <a:r>
              <a:rPr lang="en-US" altLang="zh-TW" dirty="0" smtClean="0"/>
              <a:t>2. Please write down 3 </a:t>
            </a:r>
            <a:r>
              <a:rPr lang="en-US" altLang="zh-TW" dirty="0" err="1" smtClean="0"/>
              <a:t>cpe</a:t>
            </a:r>
            <a:r>
              <a:rPr lang="en-US" altLang="zh-TW" dirty="0" smtClean="0"/>
              <a:t>( OS, Application, hardware)</a:t>
            </a:r>
          </a:p>
          <a:p>
            <a:r>
              <a:rPr lang="en-US" altLang="zh-TW" dirty="0" smtClean="0"/>
              <a:t>3. Please write down corresponding CVE for your </a:t>
            </a:r>
            <a:r>
              <a:rPr lang="en-US" altLang="zh-TW" dirty="0" err="1" smtClean="0"/>
              <a:t>cpe</a:t>
            </a:r>
            <a:r>
              <a:rPr lang="en-US" altLang="zh-TW" dirty="0" smtClean="0"/>
              <a:t>. ( 2 &amp; 3 50%)</a:t>
            </a:r>
          </a:p>
          <a:p>
            <a:endParaRPr lang="en-US" altLang="zh-TW" dirty="0"/>
          </a:p>
          <a:p>
            <a:endParaRPr lang="en-US" altLang="zh-TW" dirty="0" smtClean="0"/>
          </a:p>
          <a:p>
            <a:r>
              <a:rPr lang="en-US" altLang="zh-TW" dirty="0" smtClean="0"/>
              <a:t>Report </a:t>
            </a:r>
            <a:r>
              <a:rPr lang="en-US" altLang="zh-TW" dirty="0"/>
              <a:t>deadline: 4/21</a:t>
            </a:r>
          </a:p>
          <a:p>
            <a:endParaRPr lang="en-US" dirty="0"/>
          </a:p>
        </p:txBody>
      </p:sp>
    </p:spTree>
    <p:extLst>
      <p:ext uri="{BB962C8B-B14F-4D97-AF65-F5344CB8AC3E}">
        <p14:creationId xmlns:p14="http://schemas.microsoft.com/office/powerpoint/2010/main" val="280210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TW" dirty="0" smtClean="0"/>
              <a:t>Overview</a:t>
            </a:r>
            <a:endParaRPr kumimoji="1" lang="zh-TW" altLang="en-US" dirty="0"/>
          </a:p>
        </p:txBody>
      </p:sp>
      <p:sp>
        <p:nvSpPr>
          <p:cNvPr id="3" name="Content Placeholder 2"/>
          <p:cNvSpPr>
            <a:spLocks noGrp="1"/>
          </p:cNvSpPr>
          <p:nvPr>
            <p:ph idx="1"/>
          </p:nvPr>
        </p:nvSpPr>
        <p:spPr>
          <a:xfrm>
            <a:off x="838199" y="1825625"/>
            <a:ext cx="11060151" cy="4351338"/>
          </a:xfrm>
        </p:spPr>
        <p:txBody>
          <a:bodyPr/>
          <a:lstStyle/>
          <a:p>
            <a:r>
              <a:rPr kumimoji="1" lang="en-US" altLang="zh-TW" dirty="0" smtClean="0"/>
              <a:t>Many IoT devices are publicly accessible, perhaps due to misconfiguration</a:t>
            </a:r>
          </a:p>
          <a:p>
            <a:r>
              <a:rPr kumimoji="1" lang="en-US" altLang="zh-TW" dirty="0"/>
              <a:t>U</a:t>
            </a:r>
            <a:r>
              <a:rPr kumimoji="1" lang="en-US" altLang="zh-TW" dirty="0" smtClean="0"/>
              <a:t>nauthorized users can access such devices to steal private data (e.g., webcam feeds), manipulate data (e.g., traffic light signals), or even take control of the devices to attack others (e.g., DDoS bots)</a:t>
            </a:r>
          </a:p>
          <a:p>
            <a:endParaRPr kumimoji="1" lang="en-US" altLang="zh-TW" dirty="0" smtClean="0"/>
          </a:p>
          <a:p>
            <a:r>
              <a:rPr kumimoji="1" lang="en-US" altLang="zh-TW" dirty="0" smtClean="0"/>
              <a:t>Lab objectives:</a:t>
            </a:r>
          </a:p>
          <a:p>
            <a:pPr lvl="1"/>
            <a:r>
              <a:rPr kumimoji="1" lang="en-US" altLang="zh-TW" dirty="0" smtClean="0"/>
              <a:t>Understand that proper isolation, access control, and authentication must be in place to protect IoT devices from unauthorized access</a:t>
            </a:r>
          </a:p>
          <a:p>
            <a:pPr lvl="1"/>
            <a:r>
              <a:rPr kumimoji="1" lang="en-US" altLang="zh-TW" dirty="0" smtClean="0"/>
              <a:t>Learn how to identify/hide IoT devices are identified on </a:t>
            </a:r>
            <a:r>
              <a:rPr kumimoji="1" lang="en-US" altLang="zh-TW" smtClean="0"/>
              <a:t>the Internet</a:t>
            </a:r>
            <a:endParaRPr kumimoji="1" lang="en-US" altLang="zh-TW" dirty="0" smtClean="0"/>
          </a:p>
        </p:txBody>
      </p:sp>
    </p:spTree>
    <p:extLst>
      <p:ext uri="{BB962C8B-B14F-4D97-AF65-F5344CB8AC3E}">
        <p14:creationId xmlns:p14="http://schemas.microsoft.com/office/powerpoint/2010/main" val="259780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dirty="0"/>
              <a:t>Task 1: Finding IoT devices using </a:t>
            </a:r>
            <a:r>
              <a:rPr lang="en-US" dirty="0" err="1"/>
              <a:t>Shodan</a:t>
            </a:r>
            <a:endParaRPr lang="en-US" dirty="0"/>
          </a:p>
        </p:txBody>
      </p:sp>
      <p:sp>
        <p:nvSpPr>
          <p:cNvPr id="5" name="副標題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8915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Shodan</a:t>
            </a:r>
            <a:endParaRPr lang="en-US" dirty="0"/>
          </a:p>
        </p:txBody>
      </p:sp>
      <p:sp>
        <p:nvSpPr>
          <p:cNvPr id="3" name="內容版面配置區 2"/>
          <p:cNvSpPr>
            <a:spLocks noGrp="1"/>
          </p:cNvSpPr>
          <p:nvPr>
            <p:ph idx="1"/>
          </p:nvPr>
        </p:nvSpPr>
        <p:spPr/>
        <p:txBody>
          <a:bodyPr/>
          <a:lstStyle/>
          <a:p>
            <a:r>
              <a:rPr lang="en-US" dirty="0" smtClean="0"/>
              <a:t>An IOT Search Engine</a:t>
            </a:r>
          </a:p>
          <a:p>
            <a:r>
              <a:rPr lang="en-US" dirty="0" smtClean="0"/>
              <a:t>Scan the whole internet once a month</a:t>
            </a:r>
          </a:p>
          <a:p>
            <a:r>
              <a:rPr lang="en-US" dirty="0" smtClean="0"/>
              <a:t>Use filter to find specific device</a:t>
            </a:r>
            <a:endParaRPr lang="en-US" dirty="0"/>
          </a:p>
        </p:txBody>
      </p:sp>
      <p:pic>
        <p:nvPicPr>
          <p:cNvPr id="8" name="圖片 7"/>
          <p:cNvPicPr>
            <a:picLocks noChangeAspect="1"/>
          </p:cNvPicPr>
          <p:nvPr/>
        </p:nvPicPr>
        <p:blipFill>
          <a:blip r:embed="rId2"/>
          <a:stretch>
            <a:fillRect/>
          </a:stretch>
        </p:blipFill>
        <p:spPr>
          <a:xfrm>
            <a:off x="5528576" y="3411414"/>
            <a:ext cx="6244893" cy="2985829"/>
          </a:xfrm>
          <a:prstGeom prst="rect">
            <a:avLst/>
          </a:prstGeom>
        </p:spPr>
      </p:pic>
    </p:spTree>
    <p:extLst>
      <p:ext uri="{BB962C8B-B14F-4D97-AF65-F5344CB8AC3E}">
        <p14:creationId xmlns:p14="http://schemas.microsoft.com/office/powerpoint/2010/main" val="245159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Service banners</a:t>
            </a:r>
            <a:endParaRPr lang="en-US" dirty="0"/>
          </a:p>
        </p:txBody>
      </p:sp>
      <p:sp>
        <p:nvSpPr>
          <p:cNvPr id="3" name="內容版面配置區 2"/>
          <p:cNvSpPr>
            <a:spLocks noGrp="1"/>
          </p:cNvSpPr>
          <p:nvPr>
            <p:ph idx="1"/>
          </p:nvPr>
        </p:nvSpPr>
        <p:spPr/>
        <p:txBody>
          <a:bodyPr/>
          <a:lstStyle/>
          <a:p>
            <a:r>
              <a:rPr lang="en-US" dirty="0" smtClean="0"/>
              <a:t>Banner is some text message received from the host’s service.</a:t>
            </a:r>
          </a:p>
          <a:p>
            <a:r>
              <a:rPr lang="en-US" dirty="0" smtClean="0"/>
              <a:t>By using banner grabbing, attacker can know the services running on specific computer.</a:t>
            </a:r>
            <a:br>
              <a:rPr lang="en-US" dirty="0" smtClean="0"/>
            </a:br>
            <a:endParaRPr lang="en-US" dirty="0" smtClean="0"/>
          </a:p>
        </p:txBody>
      </p:sp>
      <p:pic>
        <p:nvPicPr>
          <p:cNvPr id="4" name="圖片 3"/>
          <p:cNvPicPr>
            <a:picLocks noChangeAspect="1"/>
          </p:cNvPicPr>
          <p:nvPr/>
        </p:nvPicPr>
        <p:blipFill rotWithShape="1">
          <a:blip r:embed="rId2"/>
          <a:srcRect l="19583" t="38444" r="40333" b="30000"/>
          <a:stretch/>
        </p:blipFill>
        <p:spPr>
          <a:xfrm>
            <a:off x="604520" y="3460008"/>
            <a:ext cx="5562600" cy="2463272"/>
          </a:xfrm>
          <a:prstGeom prst="rect">
            <a:avLst/>
          </a:prstGeom>
        </p:spPr>
      </p:pic>
      <p:pic>
        <p:nvPicPr>
          <p:cNvPr id="5" name="圖片 4"/>
          <p:cNvPicPr>
            <a:picLocks noChangeAspect="1"/>
          </p:cNvPicPr>
          <p:nvPr/>
        </p:nvPicPr>
        <p:blipFill rotWithShape="1">
          <a:blip r:embed="rId3"/>
          <a:srcRect l="30769" t="40143" r="40256" b="24530"/>
          <a:stretch/>
        </p:blipFill>
        <p:spPr>
          <a:xfrm>
            <a:off x="7270751" y="3291483"/>
            <a:ext cx="4083049" cy="2800321"/>
          </a:xfrm>
          <a:prstGeom prst="rect">
            <a:avLst/>
          </a:prstGeom>
        </p:spPr>
      </p:pic>
      <p:sp>
        <p:nvSpPr>
          <p:cNvPr id="6" name="文字方塊 5"/>
          <p:cNvSpPr txBox="1"/>
          <p:nvPr/>
        </p:nvSpPr>
        <p:spPr>
          <a:xfrm>
            <a:off x="1841500" y="5992297"/>
            <a:ext cx="3088640" cy="461665"/>
          </a:xfrm>
          <a:prstGeom prst="rect">
            <a:avLst/>
          </a:prstGeom>
          <a:noFill/>
        </p:spPr>
        <p:txBody>
          <a:bodyPr wrap="square" rtlCol="0">
            <a:spAutoFit/>
          </a:bodyPr>
          <a:lstStyle/>
          <a:p>
            <a:pPr algn="ctr"/>
            <a:r>
              <a:rPr lang="en-US" sz="2400" dirty="0" smtClean="0"/>
              <a:t>HTTP banner</a:t>
            </a:r>
            <a:endParaRPr lang="en-US" sz="2400" dirty="0"/>
          </a:p>
        </p:txBody>
      </p:sp>
      <p:sp>
        <p:nvSpPr>
          <p:cNvPr id="7" name="文字方塊 6"/>
          <p:cNvSpPr txBox="1"/>
          <p:nvPr/>
        </p:nvSpPr>
        <p:spPr>
          <a:xfrm>
            <a:off x="6868318" y="6084630"/>
            <a:ext cx="4887913" cy="400110"/>
          </a:xfrm>
          <a:prstGeom prst="rect">
            <a:avLst/>
          </a:prstGeom>
          <a:noFill/>
        </p:spPr>
        <p:txBody>
          <a:bodyPr wrap="square" rtlCol="0">
            <a:spAutoFit/>
          </a:bodyPr>
          <a:lstStyle/>
          <a:p>
            <a:pPr algn="ctr"/>
            <a:r>
              <a:rPr lang="en-US" sz="2000" dirty="0"/>
              <a:t>Siemens S7 industrial control </a:t>
            </a:r>
            <a:r>
              <a:rPr lang="en-US" sz="2000" dirty="0" smtClean="0"/>
              <a:t>system banner</a:t>
            </a:r>
            <a:endParaRPr lang="en-US" sz="2000" dirty="0"/>
          </a:p>
        </p:txBody>
      </p:sp>
    </p:spTree>
    <p:extLst>
      <p:ext uri="{BB962C8B-B14F-4D97-AF65-F5344CB8AC3E}">
        <p14:creationId xmlns:p14="http://schemas.microsoft.com/office/powerpoint/2010/main" val="3223185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Typical filters in </a:t>
            </a:r>
            <a:r>
              <a:rPr lang="en-US" dirty="0" err="1" smtClean="0"/>
              <a:t>Shodan</a:t>
            </a:r>
            <a:endParaRPr lang="en-US" dirty="0"/>
          </a:p>
        </p:txBody>
      </p:sp>
      <p:sp>
        <p:nvSpPr>
          <p:cNvPr id="3" name="內容版面配置區 2"/>
          <p:cNvSpPr>
            <a:spLocks noGrp="1"/>
          </p:cNvSpPr>
          <p:nvPr>
            <p:ph idx="1"/>
          </p:nvPr>
        </p:nvSpPr>
        <p:spPr/>
        <p:txBody>
          <a:bodyPr/>
          <a:lstStyle/>
          <a:p>
            <a:r>
              <a:rPr lang="en-US" dirty="0" smtClean="0"/>
              <a:t>Typical Filter : </a:t>
            </a:r>
          </a:p>
          <a:p>
            <a:pPr lvl="1"/>
            <a:r>
              <a:rPr lang="en-US" dirty="0" smtClean="0"/>
              <a:t>Org</a:t>
            </a:r>
            <a:r>
              <a:rPr lang="zh-TW" altLang="en-US" dirty="0" smtClean="0"/>
              <a:t> </a:t>
            </a:r>
            <a:r>
              <a:rPr lang="en-US" altLang="zh-TW" dirty="0" smtClean="0"/>
              <a:t>:</a:t>
            </a:r>
            <a:r>
              <a:rPr lang="en-US" dirty="0" smtClean="0"/>
              <a:t/>
            </a:r>
            <a:br>
              <a:rPr lang="en-US" dirty="0" smtClean="0"/>
            </a:br>
            <a:r>
              <a:rPr lang="en-US" dirty="0" smtClean="0"/>
              <a:t>	EX: google</a:t>
            </a:r>
          </a:p>
          <a:p>
            <a:pPr lvl="1"/>
            <a:r>
              <a:rPr lang="en-US" dirty="0" smtClean="0"/>
              <a:t>IP </a:t>
            </a:r>
            <a:r>
              <a:rPr lang="en-US" altLang="zh-TW" dirty="0" smtClean="0"/>
              <a:t>:</a:t>
            </a:r>
            <a:r>
              <a:rPr lang="en-US" dirty="0" smtClean="0"/>
              <a:t/>
            </a:r>
            <a:br>
              <a:rPr lang="en-US" dirty="0" smtClean="0"/>
            </a:br>
            <a:r>
              <a:rPr lang="en-US" dirty="0" smtClean="0"/>
              <a:t>	EX: 140.112.xxx.xxx</a:t>
            </a:r>
          </a:p>
          <a:p>
            <a:pPr lvl="1"/>
            <a:r>
              <a:rPr lang="en-US" dirty="0" smtClean="0"/>
              <a:t>Country : </a:t>
            </a:r>
            <a:br>
              <a:rPr lang="en-US" dirty="0" smtClean="0"/>
            </a:br>
            <a:r>
              <a:rPr lang="en-US" dirty="0" smtClean="0"/>
              <a:t>	EX: TW, US</a:t>
            </a:r>
          </a:p>
          <a:p>
            <a:pPr lvl="1"/>
            <a:r>
              <a:rPr lang="en-US" dirty="0" smtClean="0"/>
              <a:t>Net :</a:t>
            </a:r>
            <a:br>
              <a:rPr lang="en-US" dirty="0" smtClean="0"/>
            </a:br>
            <a:r>
              <a:rPr lang="en-US" dirty="0" smtClean="0"/>
              <a:t>	EX: 140.112.0.0/16</a:t>
            </a:r>
          </a:p>
          <a:p>
            <a:pPr lvl="1"/>
            <a:r>
              <a:rPr lang="en-US" dirty="0" smtClean="0"/>
              <a:t>Port :</a:t>
            </a:r>
            <a:br>
              <a:rPr lang="en-US" dirty="0" smtClean="0"/>
            </a:br>
            <a:r>
              <a:rPr lang="en-US" dirty="0" smtClean="0"/>
              <a:t>	EX: 22, 80</a:t>
            </a:r>
          </a:p>
          <a:p>
            <a:pPr lvl="1"/>
            <a:endParaRPr lang="en-US" dirty="0"/>
          </a:p>
        </p:txBody>
      </p:sp>
    </p:spTree>
    <p:extLst>
      <p:ext uri="{BB962C8B-B14F-4D97-AF65-F5344CB8AC3E}">
        <p14:creationId xmlns:p14="http://schemas.microsoft.com/office/powerpoint/2010/main" val="4037391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smtClean="0"/>
              <a:t>Shodan</a:t>
            </a:r>
            <a:r>
              <a:rPr lang="en-US" dirty="0" smtClean="0"/>
              <a:t> - Example</a:t>
            </a:r>
            <a:endParaRPr lang="en-US" dirty="0"/>
          </a:p>
        </p:txBody>
      </p:sp>
      <p:sp>
        <p:nvSpPr>
          <p:cNvPr id="3" name="內容版面配置區 2"/>
          <p:cNvSpPr>
            <a:spLocks noGrp="1"/>
          </p:cNvSpPr>
          <p:nvPr>
            <p:ph idx="1"/>
          </p:nvPr>
        </p:nvSpPr>
        <p:spPr/>
        <p:txBody>
          <a:bodyPr/>
          <a:lstStyle/>
          <a:p>
            <a:endParaRPr lang="en-US" dirty="0"/>
          </a:p>
        </p:txBody>
      </p:sp>
      <p:pic>
        <p:nvPicPr>
          <p:cNvPr id="4" name="圖片 3"/>
          <p:cNvPicPr>
            <a:picLocks noChangeAspect="1"/>
          </p:cNvPicPr>
          <p:nvPr/>
        </p:nvPicPr>
        <p:blipFill rotWithShape="1">
          <a:blip r:embed="rId2"/>
          <a:srcRect l="2166" t="14297" r="31917" b="9408"/>
          <a:stretch/>
        </p:blipFill>
        <p:spPr>
          <a:xfrm>
            <a:off x="3028661" y="1825625"/>
            <a:ext cx="6507827" cy="4237081"/>
          </a:xfrm>
          <a:prstGeom prst="rect">
            <a:avLst/>
          </a:prstGeom>
        </p:spPr>
      </p:pic>
    </p:spTree>
    <p:extLst>
      <p:ext uri="{BB962C8B-B14F-4D97-AF65-F5344CB8AC3E}">
        <p14:creationId xmlns:p14="http://schemas.microsoft.com/office/powerpoint/2010/main" val="1287511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TotalTime>
  <Words>836</Words>
  <Application>Microsoft Office PowerPoint</Application>
  <PresentationFormat>寬螢幕</PresentationFormat>
  <Paragraphs>152</Paragraphs>
  <Slides>31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新細明體</vt:lpstr>
      <vt:lpstr>Arial</vt:lpstr>
      <vt:lpstr>Calibri</vt:lpstr>
      <vt:lpstr>Calibri Light</vt:lpstr>
      <vt:lpstr>Office 佈景主題</vt:lpstr>
      <vt:lpstr>Announcement correction</vt:lpstr>
      <vt:lpstr>Lab 1: IoT Search Engine</vt:lpstr>
      <vt:lpstr>Lab1 - Outline</vt:lpstr>
      <vt:lpstr>Overview</vt:lpstr>
      <vt:lpstr>Task 1: Finding IoT devices using Shodan</vt:lpstr>
      <vt:lpstr>Shodan</vt:lpstr>
      <vt:lpstr>Service banners</vt:lpstr>
      <vt:lpstr>Typical filters in Shodan</vt:lpstr>
      <vt:lpstr>Shodan - Example</vt:lpstr>
      <vt:lpstr>Try it!</vt:lpstr>
      <vt:lpstr>Task 2: Implementing your own IoT search engine using Nmap</vt:lpstr>
      <vt:lpstr>Nmap</vt:lpstr>
      <vt:lpstr>Basic nmap command</vt:lpstr>
      <vt:lpstr>Search for CPE</vt:lpstr>
      <vt:lpstr>Common Platform Enumeration (CPE)</vt:lpstr>
      <vt:lpstr>Common Platform Enumeration (CPE)</vt:lpstr>
      <vt:lpstr>CVE and CPE</vt:lpstr>
      <vt:lpstr>Task 3: Blocking suspicious scans using Pfsense</vt:lpstr>
      <vt:lpstr>Blocking nmap</vt:lpstr>
      <vt:lpstr>Pfsense</vt:lpstr>
      <vt:lpstr>Pfsense - Rules</vt:lpstr>
      <vt:lpstr>Pfsense - Rules</vt:lpstr>
      <vt:lpstr>Pfsense – Lab</vt:lpstr>
      <vt:lpstr>Pfsense – Virtual machine connection</vt:lpstr>
      <vt:lpstr>Pfsense – Interface Configure</vt:lpstr>
      <vt:lpstr>Pfsense – DHCP</vt:lpstr>
      <vt:lpstr>Pfsense - Alias</vt:lpstr>
      <vt:lpstr>Pfsense - Alias</vt:lpstr>
      <vt:lpstr>Submission Guideline</vt:lpstr>
      <vt:lpstr>Lab(50%)</vt:lpstr>
      <vt:lpstr>Report(50%)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Windows User</dc:creator>
  <cp:lastModifiedBy>Alpha</cp:lastModifiedBy>
  <cp:revision>78</cp:revision>
  <dcterms:created xsi:type="dcterms:W3CDTF">2018-05-16T11:27:06Z</dcterms:created>
  <dcterms:modified xsi:type="dcterms:W3CDTF">2019-04-08T05:12:05Z</dcterms:modified>
</cp:coreProperties>
</file>