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Montserrat"/>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0D07D73-37C1-4B57-B850-B2D56E85D5D2}">
  <a:tblStyle styleId="{C0D07D73-37C1-4B57-B850-B2D56E85D5D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ontserrat-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italic.fntdata"/><Relationship Id="rId12" Type="http://schemas.openxmlformats.org/officeDocument/2006/relationships/slide" Target="slides/slide6.xml"/><Relationship Id="rId34" Type="http://schemas.openxmlformats.org/officeDocument/2006/relationships/font" Target="fonts/Montserrat-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Montserrat-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bfb1043c8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bfb1043c8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bfb1043c8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bfb1043c8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bfb1043c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bfb1043c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bfb1043c8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bfb1043c8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bfb1043c8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bfb1043c8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bfb1043c8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bfb1043c8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bfb1043c8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bfb1043c8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bfb1043c8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bfb1043c8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bfb1043c8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bfb1043c8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bfb1043c8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bfb1043c8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bfb1043c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bfb1043c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bfb1043c8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bfb1043c8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bfb1043c8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bfb1043c8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bfb1043c8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bfb1043c8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bfb1043c8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bfb1043c8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bfb1043c8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bfb1043c8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bfb1043c8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bfb1043c8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bfb1043c8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bfb1043c8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zh-TW"/>
              <a:t>Malconv</a:t>
            </a:r>
            <a:endParaRPr/>
          </a:p>
          <a:p>
            <a:pPr indent="-298450" lvl="0" marL="457200" rtl="0" algn="l">
              <a:spcBef>
                <a:spcPts val="0"/>
              </a:spcBef>
              <a:spcAft>
                <a:spcPts val="0"/>
              </a:spcAft>
              <a:buSzPts val="1100"/>
              <a:buAutoNum type="arabicPeriod"/>
            </a:pPr>
            <a:r>
              <a:rPr lang="zh-TW"/>
              <a:t>EMBER</a:t>
            </a:r>
            <a:endParaRPr/>
          </a:p>
          <a:p>
            <a:pPr indent="-298450" lvl="0" marL="457200" rtl="0" algn="l">
              <a:spcBef>
                <a:spcPts val="0"/>
              </a:spcBef>
              <a:spcAft>
                <a:spcPts val="0"/>
              </a:spcAft>
              <a:buSzPts val="1100"/>
              <a:buAutoNum type="arabicPeriod"/>
            </a:pPr>
            <a:r>
              <a:rPr lang="zh-TW"/>
              <a:t>Virustotal</a:t>
            </a:r>
            <a:endParaRPr/>
          </a:p>
          <a:p>
            <a:pPr indent="-298450" lvl="0" marL="457200" rtl="0" algn="l">
              <a:spcBef>
                <a:spcPts val="0"/>
              </a:spcBef>
              <a:spcAft>
                <a:spcPts val="0"/>
              </a:spcAft>
              <a:buSzPts val="1100"/>
              <a:buAutoNum type="arabicPeriod"/>
            </a:pPr>
            <a:r>
              <a:rPr lang="zh-TW"/>
              <a:t>Virusshare</a:t>
            </a:r>
            <a:endParaRPr/>
          </a:p>
          <a:p>
            <a:pPr indent="-298450" lvl="0" marL="457200" rtl="0" algn="l">
              <a:spcBef>
                <a:spcPts val="0"/>
              </a:spcBef>
              <a:spcAft>
                <a:spcPts val="0"/>
              </a:spcAft>
              <a:buSzPts val="1100"/>
              <a:buAutoNum type="arabicPeriod"/>
            </a:pPr>
            <a:r>
              <a:rPr lang="zh-TW"/>
              <a:t>Malshare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bfb1043c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bfb1043c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bfb1043c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bfb1043c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bfb1043c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bfb1043c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bfb1043c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bfb1043c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bfb1043c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bfb1043c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bfb1043c8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bfb1043c8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bfb1043c8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bfb1043c8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virustotal.com" TargetMode="External"/><Relationship Id="rId4" Type="http://schemas.openxmlformats.org/officeDocument/2006/relationships/hyperlink" Target="https://malshar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G</a:t>
            </a:r>
            <a:r>
              <a:rPr lang="zh-TW"/>
              <a:t>raph matching network for malware detection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FFFFFF"/>
                </a:solidFill>
              </a:rPr>
              <a:t>B04902103 </a:t>
            </a:r>
            <a:r>
              <a:rPr lang="zh-TW">
                <a:solidFill>
                  <a:srgbClr val="FFFFFF"/>
                </a:solidFill>
              </a:rPr>
              <a:t>蔡昀達</a:t>
            </a:r>
            <a:endParaRPr>
              <a:solidFill>
                <a:srgbClr val="FFFFFF"/>
              </a:solidFill>
            </a:endParaRPr>
          </a:p>
          <a:p>
            <a:pPr indent="0" lvl="0" marL="0" rtl="0" algn="l">
              <a:spcBef>
                <a:spcPts val="0"/>
              </a:spcBef>
              <a:spcAft>
                <a:spcPts val="0"/>
              </a:spcAft>
              <a:buNone/>
            </a:pPr>
            <a:r>
              <a:rPr lang="zh-TW">
                <a:solidFill>
                  <a:srgbClr val="FFFFFF"/>
                </a:solidFill>
              </a:rPr>
              <a:t>R07922055 李承軒</a:t>
            </a:r>
            <a:endParaRPr>
              <a:solidFill>
                <a:srgbClr val="FFFFFF"/>
              </a:solidFill>
            </a:endParaRPr>
          </a:p>
          <a:p>
            <a:pPr indent="0" lvl="0" marL="0" rtl="0" algn="l">
              <a:spcBef>
                <a:spcPts val="0"/>
              </a:spcBef>
              <a:spcAft>
                <a:spcPts val="0"/>
              </a:spcAft>
              <a:buNone/>
            </a:pPr>
            <a:r>
              <a:rPr lang="zh-TW">
                <a:solidFill>
                  <a:srgbClr val="FFFFFF"/>
                </a:solidFill>
              </a:rPr>
              <a:t>B06902006 王俊翔</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Baseline model - LSH+KNN</a:t>
            </a:r>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sz="1600"/>
              <a:t>Locality-Sensitive Hashing</a:t>
            </a:r>
            <a:r>
              <a:rPr b="1" lang="zh-TW" sz="1600"/>
              <a:t> (LSH)</a:t>
            </a:r>
            <a:r>
              <a:rPr lang="zh-TW" sz="1600"/>
              <a:t> is an algorithmic technique that hashes similar input items into the same "buckets" with high probability. The technique can be seen as a way to reduce the dimensionality of high-dimensional data.</a:t>
            </a:r>
            <a:endParaRPr sz="1600"/>
          </a:p>
          <a:p>
            <a:pPr indent="0" lvl="0" marL="0" rtl="0" algn="l">
              <a:spcBef>
                <a:spcPts val="1600"/>
              </a:spcBef>
              <a:spcAft>
                <a:spcPts val="0"/>
              </a:spcAft>
              <a:buNone/>
            </a:pPr>
            <a:r>
              <a:rPr b="1" lang="zh-TW" sz="1600"/>
              <a:t>k-nearest neighbors algorithm (k-NN)</a:t>
            </a:r>
            <a:r>
              <a:rPr lang="zh-TW" sz="1600"/>
              <a:t> classified by a plurality vote of its neighbors, with the object being assigned to the class most common among its k nearest neighbors.</a:t>
            </a:r>
            <a:endParaRPr sz="1600"/>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Baseline model - EMBER </a:t>
            </a:r>
            <a:r>
              <a:rPr baseline="30000" lang="zh-TW"/>
              <a:t>[2]</a:t>
            </a:r>
            <a:endParaRPr baseline="30000"/>
          </a:p>
          <a:p>
            <a:pPr indent="0" lvl="0" marL="0" rtl="0" algn="l">
              <a:spcBef>
                <a:spcPts val="0"/>
              </a:spcBef>
              <a:spcAft>
                <a:spcPts val="0"/>
              </a:spcAft>
              <a:buNone/>
            </a:pPr>
            <a:r>
              <a:t/>
            </a:r>
            <a:endParaRPr/>
          </a:p>
        </p:txBody>
      </p:sp>
      <p:sp>
        <p:nvSpPr>
          <p:cNvPr id="198" name="Google Shape;198;p23"/>
          <p:cNvSpPr txBox="1"/>
          <p:nvPr>
            <p:ph idx="1" type="body"/>
          </p:nvPr>
        </p:nvSpPr>
        <p:spPr>
          <a:xfrm>
            <a:off x="1297500" y="12008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500"/>
              <a:t>Gradient Boosting Tree (lightgbm)</a:t>
            </a:r>
            <a:endParaRPr sz="1500"/>
          </a:p>
          <a:p>
            <a:pPr indent="0" lvl="0" marL="0" rtl="0" algn="l">
              <a:spcBef>
                <a:spcPts val="1600"/>
              </a:spcBef>
              <a:spcAft>
                <a:spcPts val="0"/>
              </a:spcAft>
              <a:buNone/>
            </a:pPr>
            <a:r>
              <a:rPr lang="zh-TW" sz="1500"/>
              <a:t>Features:</a:t>
            </a:r>
            <a:endParaRPr sz="1500"/>
          </a:p>
          <a:p>
            <a:pPr indent="-323850" lvl="0" marL="457200" rtl="0" algn="l">
              <a:spcBef>
                <a:spcPts val="1600"/>
              </a:spcBef>
              <a:spcAft>
                <a:spcPts val="0"/>
              </a:spcAft>
              <a:buSzPts val="1500"/>
              <a:buChar char="●"/>
            </a:pPr>
            <a:r>
              <a:rPr lang="zh-TW" sz="1500"/>
              <a:t>API calls analysis</a:t>
            </a:r>
            <a:endParaRPr sz="1500"/>
          </a:p>
          <a:p>
            <a:pPr indent="-323850" lvl="0" marL="457200" rtl="0" algn="l">
              <a:spcBef>
                <a:spcPts val="0"/>
              </a:spcBef>
              <a:spcAft>
                <a:spcPts val="0"/>
              </a:spcAft>
              <a:buSzPts val="1500"/>
              <a:buChar char="●"/>
            </a:pPr>
            <a:r>
              <a:rPr lang="zh-TW" sz="1500"/>
              <a:t>Header information</a:t>
            </a:r>
            <a:endParaRPr sz="1500"/>
          </a:p>
          <a:p>
            <a:pPr indent="-323850" lvl="0" marL="457200" rtl="0" algn="l">
              <a:spcBef>
                <a:spcPts val="0"/>
              </a:spcBef>
              <a:spcAft>
                <a:spcPts val="0"/>
              </a:spcAft>
              <a:buSzPts val="1500"/>
              <a:buChar char="●"/>
            </a:pPr>
            <a:r>
              <a:rPr lang="zh-TW" sz="1500"/>
              <a:t>Section information</a:t>
            </a:r>
            <a:endParaRPr sz="1500"/>
          </a:p>
          <a:p>
            <a:pPr indent="-323850" lvl="0" marL="457200" rtl="0" algn="l">
              <a:spcBef>
                <a:spcPts val="0"/>
              </a:spcBef>
              <a:spcAft>
                <a:spcPts val="0"/>
              </a:spcAft>
              <a:buSzPts val="1500"/>
              <a:buChar char="●"/>
            </a:pPr>
            <a:r>
              <a:rPr lang="zh-TW" sz="1500"/>
              <a:t>Imported functions</a:t>
            </a:r>
            <a:endParaRPr sz="1500"/>
          </a:p>
          <a:p>
            <a:pPr indent="-323850" lvl="0" marL="457200" rtl="0" algn="l">
              <a:spcBef>
                <a:spcPts val="0"/>
              </a:spcBef>
              <a:spcAft>
                <a:spcPts val="0"/>
              </a:spcAft>
              <a:buSzPts val="1500"/>
              <a:buChar char="●"/>
            </a:pPr>
            <a:r>
              <a:rPr lang="zh-TW" sz="1500"/>
              <a:t>Exported functions</a:t>
            </a:r>
            <a:endParaRPr sz="1500"/>
          </a:p>
          <a:p>
            <a:pPr indent="-323850" lvl="0" marL="457200" rtl="0" algn="l">
              <a:spcBef>
                <a:spcPts val="0"/>
              </a:spcBef>
              <a:spcAft>
                <a:spcPts val="0"/>
              </a:spcAft>
              <a:buSzPts val="1500"/>
              <a:buChar char="●"/>
            </a:pPr>
            <a:r>
              <a:rPr lang="zh-TW" sz="1500"/>
              <a:t>String information</a:t>
            </a:r>
            <a:endParaRPr sz="1500"/>
          </a:p>
          <a:p>
            <a:pPr indent="-323850" lvl="0" marL="457200" rtl="0" algn="l">
              <a:spcBef>
                <a:spcPts val="0"/>
              </a:spcBef>
              <a:spcAft>
                <a:spcPts val="0"/>
              </a:spcAft>
              <a:buSzPts val="1500"/>
              <a:buChar char="●"/>
            </a:pPr>
            <a:r>
              <a:rPr lang="zh-TW" sz="1500"/>
              <a:t>Opcode sequences</a:t>
            </a:r>
            <a:endParaRPr sz="1500"/>
          </a:p>
          <a:p>
            <a:pPr indent="-323850" lvl="0" marL="457200" rtl="0" algn="l">
              <a:spcBef>
                <a:spcPts val="0"/>
              </a:spcBef>
              <a:spcAft>
                <a:spcPts val="0"/>
              </a:spcAft>
              <a:buSzPts val="1500"/>
              <a:buChar char="●"/>
            </a:pPr>
            <a:r>
              <a:rPr lang="zh-TW" sz="1500"/>
              <a:t>General characteristics</a:t>
            </a:r>
            <a:endParaRPr sz="1500"/>
          </a:p>
          <a:p>
            <a:pPr indent="-323850" lvl="0" marL="457200" rtl="0" algn="l">
              <a:spcBef>
                <a:spcPts val="0"/>
              </a:spcBef>
              <a:spcAft>
                <a:spcPts val="0"/>
              </a:spcAft>
              <a:buSzPts val="1500"/>
              <a:buChar char="●"/>
            </a:pPr>
            <a:r>
              <a:rPr lang="zh-TW" sz="1500"/>
              <a:t>General file information</a:t>
            </a:r>
            <a:endParaRPr sz="1500"/>
          </a:p>
          <a:p>
            <a:pPr indent="-323850" lvl="0" marL="457200" rtl="0" algn="l">
              <a:spcBef>
                <a:spcPts val="0"/>
              </a:spcBef>
              <a:spcAft>
                <a:spcPts val="0"/>
              </a:spcAft>
              <a:buSzPts val="1500"/>
              <a:buChar char="●"/>
            </a:pPr>
            <a:r>
              <a:rPr lang="zh-TW" sz="1500"/>
              <a:t>Byte histogram &amp; Entropy</a:t>
            </a:r>
            <a:endParaRPr sz="1500"/>
          </a:p>
          <a:p>
            <a:pPr indent="0" lvl="0" marL="0" rtl="0" algn="l">
              <a:spcBef>
                <a:spcPts val="1600"/>
              </a:spcBef>
              <a:spcAft>
                <a:spcPts val="160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Baseline model - Malconv </a:t>
            </a:r>
            <a:r>
              <a:rPr baseline="30000" lang="zh-TW"/>
              <a:t>[1]</a:t>
            </a:r>
            <a:endParaRPr baseline="30000"/>
          </a:p>
        </p:txBody>
      </p:sp>
      <p:sp>
        <p:nvSpPr>
          <p:cNvPr id="204" name="Google Shape;204;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5" name="Google Shape;205;p24"/>
          <p:cNvPicPr preferRelativeResize="0"/>
          <p:nvPr/>
        </p:nvPicPr>
        <p:blipFill>
          <a:blip r:embed="rId3">
            <a:alphaModFix/>
          </a:blip>
          <a:stretch>
            <a:fillRect/>
          </a:stretch>
        </p:blipFill>
        <p:spPr>
          <a:xfrm>
            <a:off x="1297500" y="1567550"/>
            <a:ext cx="6063725" cy="2005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Baseline model</a:t>
            </a:r>
            <a:endParaRPr/>
          </a:p>
        </p:txBody>
      </p:sp>
      <p:graphicFrame>
        <p:nvGraphicFramePr>
          <p:cNvPr id="211" name="Google Shape;211;p25"/>
          <p:cNvGraphicFramePr/>
          <p:nvPr/>
        </p:nvGraphicFramePr>
        <p:xfrm>
          <a:off x="1297500" y="1647900"/>
          <a:ext cx="3000000" cy="3000000"/>
        </p:xfrm>
        <a:graphic>
          <a:graphicData uri="http://schemas.openxmlformats.org/drawingml/2006/table">
            <a:tbl>
              <a:tblPr>
                <a:noFill/>
                <a:tableStyleId>{C0D07D73-37C1-4B57-B850-B2D56E85D5D2}</a:tableStyleId>
              </a:tblPr>
              <a:tblGrid>
                <a:gridCol w="1594725"/>
                <a:gridCol w="3210225"/>
                <a:gridCol w="2233950"/>
              </a:tblGrid>
              <a:tr h="517600">
                <a:tc>
                  <a:txBody>
                    <a:bodyPr/>
                    <a:lstStyle/>
                    <a:p>
                      <a:pPr indent="0" lvl="0" marL="0" rtl="0" algn="l">
                        <a:lnSpc>
                          <a:spcPct val="115000"/>
                        </a:lnSpc>
                        <a:spcBef>
                          <a:spcPts val="0"/>
                        </a:spcBef>
                        <a:spcAft>
                          <a:spcPts val="0"/>
                        </a:spcAft>
                        <a:buNone/>
                      </a:pPr>
                      <a:r>
                        <a:rPr b="1" lang="zh-TW" sz="1800">
                          <a:solidFill>
                            <a:srgbClr val="FFFFFF"/>
                          </a:solidFill>
                        </a:rPr>
                        <a:t>Methods</a:t>
                      </a:r>
                      <a:endParaRPr b="1"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1800">
                          <a:solidFill>
                            <a:srgbClr val="FFFFFF"/>
                          </a:solidFill>
                        </a:rPr>
                        <a:t>classiﬁcation algorithm</a:t>
                      </a:r>
                      <a:endParaRPr b="1"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zh-TW" sz="1800">
                          <a:solidFill>
                            <a:srgbClr val="FFFFFF"/>
                          </a:solidFill>
                        </a:rPr>
                        <a:t>Features</a:t>
                      </a:r>
                      <a:endParaRPr b="1"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517600">
                <a:tc>
                  <a:txBody>
                    <a:bodyPr/>
                    <a:lstStyle/>
                    <a:p>
                      <a:pPr indent="0" lvl="0" marL="0" rtl="0" algn="l">
                        <a:lnSpc>
                          <a:spcPct val="115000"/>
                        </a:lnSpc>
                        <a:spcBef>
                          <a:spcPts val="0"/>
                        </a:spcBef>
                        <a:spcAft>
                          <a:spcPts val="0"/>
                        </a:spcAft>
                        <a:buNone/>
                      </a:pPr>
                      <a:r>
                        <a:rPr lang="zh-TW" sz="1800">
                          <a:solidFill>
                            <a:srgbClr val="FFFFFF"/>
                          </a:solidFill>
                        </a:rPr>
                        <a:t>PE header</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1800">
                          <a:solidFill>
                            <a:srgbClr val="FFFFFF"/>
                          </a:solidFill>
                        </a:rPr>
                        <a:t>random forest</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zh-TW" sz="1800">
                          <a:solidFill>
                            <a:srgbClr val="FFFFFF"/>
                          </a:solidFill>
                        </a:rPr>
                        <a:t>PE header</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517600">
                <a:tc>
                  <a:txBody>
                    <a:bodyPr/>
                    <a:lstStyle/>
                    <a:p>
                      <a:pPr indent="0" lvl="0" marL="0" rtl="0" algn="l">
                        <a:lnSpc>
                          <a:spcPct val="115000"/>
                        </a:lnSpc>
                        <a:spcBef>
                          <a:spcPts val="0"/>
                        </a:spcBef>
                        <a:spcAft>
                          <a:spcPts val="0"/>
                        </a:spcAft>
                        <a:buNone/>
                      </a:pPr>
                      <a:r>
                        <a:rPr lang="zh-TW" sz="1800">
                          <a:solidFill>
                            <a:srgbClr val="FFFFFF"/>
                          </a:solidFill>
                        </a:rPr>
                        <a:t>LSH</a:t>
                      </a:r>
                      <a:endParaRPr b="1"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1800">
                          <a:solidFill>
                            <a:srgbClr val="FFFFFF"/>
                          </a:solidFill>
                        </a:rPr>
                        <a:t>KNN</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zh-TW" sz="1800">
                          <a:solidFill>
                            <a:srgbClr val="FFFFFF"/>
                          </a:solidFill>
                        </a:rPr>
                        <a:t>whole file</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480000">
                <a:tc>
                  <a:txBody>
                    <a:bodyPr/>
                    <a:lstStyle/>
                    <a:p>
                      <a:pPr indent="0" lvl="0" marL="0" rtl="0" algn="l">
                        <a:spcBef>
                          <a:spcPts val="0"/>
                        </a:spcBef>
                        <a:spcAft>
                          <a:spcPts val="0"/>
                        </a:spcAft>
                        <a:buNone/>
                      </a:pPr>
                      <a:r>
                        <a:rPr lang="zh-TW" sz="1800">
                          <a:solidFill>
                            <a:srgbClr val="FFFFFF"/>
                          </a:solidFill>
                        </a:rPr>
                        <a:t>Malconv</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zh-TW" sz="1800">
                          <a:solidFill>
                            <a:srgbClr val="FFFFFF"/>
                          </a:solidFill>
                        </a:rPr>
                        <a:t>CNN</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zh-TW" sz="1800">
                          <a:solidFill>
                            <a:srgbClr val="FFFFFF"/>
                          </a:solidFill>
                        </a:rPr>
                        <a:t>byte sequence</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629500">
                <a:tc>
                  <a:txBody>
                    <a:bodyPr/>
                    <a:lstStyle/>
                    <a:p>
                      <a:pPr indent="0" lvl="0" marL="0" rtl="0" algn="l">
                        <a:lnSpc>
                          <a:spcPct val="115000"/>
                        </a:lnSpc>
                        <a:spcBef>
                          <a:spcPts val="0"/>
                        </a:spcBef>
                        <a:spcAft>
                          <a:spcPts val="0"/>
                        </a:spcAft>
                        <a:buNone/>
                      </a:pPr>
                      <a:r>
                        <a:rPr lang="zh-TW" sz="1800">
                          <a:solidFill>
                            <a:srgbClr val="FFFFFF"/>
                          </a:solidFill>
                        </a:rPr>
                        <a:t>EMBER</a:t>
                      </a:r>
                      <a:endParaRPr b="1"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1800">
                          <a:solidFill>
                            <a:srgbClr val="FFFFFF"/>
                          </a:solidFill>
                        </a:rPr>
                        <a:t>gradient boosting tree</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zh-TW" sz="1800">
                          <a:solidFill>
                            <a:srgbClr val="FFFFFF"/>
                          </a:solidFill>
                        </a:rPr>
                        <a:t>All</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6"/>
          <p:cNvSpPr txBox="1"/>
          <p:nvPr>
            <p:ph idx="1" type="body"/>
          </p:nvPr>
        </p:nvSpPr>
        <p:spPr>
          <a:xfrm>
            <a:off x="1297500" y="629550"/>
            <a:ext cx="7038900" cy="384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sz="3000"/>
              <a:t>G</a:t>
            </a:r>
            <a:r>
              <a:rPr lang="zh-TW" sz="3000"/>
              <a:t>raph neural network </a:t>
            </a:r>
            <a:endParaRPr sz="3000"/>
          </a:p>
          <a:p>
            <a:pPr indent="0" lvl="0" marL="0" rtl="0" algn="ctr">
              <a:spcBef>
                <a:spcPts val="1600"/>
              </a:spcBef>
              <a:spcAft>
                <a:spcPts val="0"/>
              </a:spcAft>
              <a:buNone/>
            </a:pPr>
            <a:r>
              <a:rPr lang="zh-TW" sz="3000"/>
              <a:t>for </a:t>
            </a:r>
            <a:endParaRPr sz="3000"/>
          </a:p>
          <a:p>
            <a:pPr indent="0" lvl="0" marL="0" rtl="0" algn="ctr">
              <a:spcBef>
                <a:spcPts val="1600"/>
              </a:spcBef>
              <a:spcAft>
                <a:spcPts val="0"/>
              </a:spcAft>
              <a:buNone/>
            </a:pPr>
            <a:r>
              <a:rPr lang="zh-TW" sz="3000"/>
              <a:t>malware (vulnerability) detection</a:t>
            </a:r>
            <a:endParaRPr sz="3000"/>
          </a:p>
          <a:p>
            <a:pPr indent="0" lvl="0" marL="0" rtl="0" algn="ctr">
              <a:spcBef>
                <a:spcPts val="1600"/>
              </a:spcBef>
              <a:spcAft>
                <a:spcPts val="1600"/>
              </a:spcAft>
              <a:buNone/>
            </a:pPr>
            <a:r>
              <a:rPr lang="zh-TW" sz="3000"/>
              <a:t>&amp; binary similarity</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59250" y="1927350"/>
            <a:ext cx="5034300" cy="17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300"/>
              <a:t>Neural network-based graph embedding for cross-platform binary code similarity detection</a:t>
            </a:r>
            <a:r>
              <a:rPr baseline="30000" lang="zh-TW">
                <a:latin typeface="Lato"/>
                <a:ea typeface="Lato"/>
                <a:cs typeface="Lato"/>
                <a:sym typeface="Lato"/>
              </a:rPr>
              <a:t>[6]</a:t>
            </a:r>
            <a:endParaRPr sz="2300"/>
          </a:p>
        </p:txBody>
      </p:sp>
      <p:pic>
        <p:nvPicPr>
          <p:cNvPr id="222" name="Google Shape;222;p27"/>
          <p:cNvPicPr preferRelativeResize="0"/>
          <p:nvPr/>
        </p:nvPicPr>
        <p:blipFill>
          <a:blip r:embed="rId3">
            <a:alphaModFix/>
          </a:blip>
          <a:stretch>
            <a:fillRect/>
          </a:stretch>
        </p:blipFill>
        <p:spPr>
          <a:xfrm>
            <a:off x="5046450" y="223638"/>
            <a:ext cx="3740350" cy="4696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1297500" y="205750"/>
            <a:ext cx="7248300" cy="10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000"/>
              <a:t>Investigating Graph Embedding Neural Networks with Unsupervised Features Extraction for Binary Analysis </a:t>
            </a:r>
            <a:r>
              <a:rPr baseline="30000" lang="zh-TW">
                <a:latin typeface="Lato"/>
                <a:ea typeface="Lato"/>
                <a:cs typeface="Lato"/>
                <a:sym typeface="Lato"/>
              </a:rPr>
              <a:t>[7]</a:t>
            </a:r>
            <a:endParaRPr sz="2000"/>
          </a:p>
          <a:p>
            <a:pPr indent="0" lvl="0" marL="0" rtl="0" algn="l">
              <a:spcBef>
                <a:spcPts val="0"/>
              </a:spcBef>
              <a:spcAft>
                <a:spcPts val="0"/>
              </a:spcAft>
              <a:buNone/>
            </a:pPr>
            <a:r>
              <a:t/>
            </a:r>
            <a:endParaRPr sz="1800"/>
          </a:p>
        </p:txBody>
      </p:sp>
      <p:pic>
        <p:nvPicPr>
          <p:cNvPr id="228" name="Google Shape;228;p28"/>
          <p:cNvPicPr preferRelativeResize="0"/>
          <p:nvPr/>
        </p:nvPicPr>
        <p:blipFill>
          <a:blip r:embed="rId3">
            <a:alphaModFix/>
          </a:blip>
          <a:stretch>
            <a:fillRect/>
          </a:stretch>
        </p:blipFill>
        <p:spPr>
          <a:xfrm>
            <a:off x="1297500" y="1157300"/>
            <a:ext cx="6884696" cy="3892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9"/>
          <p:cNvSpPr txBox="1"/>
          <p:nvPr>
            <p:ph idx="1" type="body"/>
          </p:nvPr>
        </p:nvSpPr>
        <p:spPr>
          <a:xfrm>
            <a:off x="1297500" y="951400"/>
            <a:ext cx="7038900" cy="410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zh-TW"/>
              <a:t>Rajeswaran, Deebiga, et al. "Function call graphs versus machine learning for malware detection." Guide to Vulnerability Analysis for Computer Networks and Systems. Springer, Cham, 2018. 259-279.</a:t>
            </a:r>
            <a:endParaRPr/>
          </a:p>
          <a:p>
            <a:pPr indent="-311150" lvl="0" marL="457200" rtl="0" algn="l">
              <a:spcBef>
                <a:spcPts val="0"/>
              </a:spcBef>
              <a:spcAft>
                <a:spcPts val="0"/>
              </a:spcAft>
              <a:buSzPts val="1300"/>
              <a:buAutoNum type="arabicPeriod"/>
            </a:pPr>
            <a:r>
              <a:rPr lang="zh-TW"/>
              <a:t>Jang, Jae-wook, et al. "Mal-netminer: Malware classification approach based on social network analysis of system call graph." Mathematical Problems in Engineering 2015 (2015).</a:t>
            </a:r>
            <a:endParaRPr/>
          </a:p>
          <a:p>
            <a:pPr indent="-311150" lvl="0" marL="457200" rtl="0" algn="l">
              <a:spcBef>
                <a:spcPts val="0"/>
              </a:spcBef>
              <a:spcAft>
                <a:spcPts val="0"/>
              </a:spcAft>
              <a:buSzPts val="1300"/>
              <a:buAutoNum type="arabicPeriod"/>
            </a:pPr>
            <a:r>
              <a:rPr lang="zh-TW"/>
              <a:t>Jiang, Haodi, Turki Turki, and Jason TL Wang. "DLGraph: Malware Detection Using Deep Learning and Graph Embedding." 2018 17th IEEE International Conference on Machine Learning and Applications (ICMLA). IEEE, 2018.</a:t>
            </a:r>
            <a:endParaRPr/>
          </a:p>
          <a:p>
            <a:pPr indent="-311150" lvl="0" marL="457200" rtl="0" algn="l">
              <a:spcBef>
                <a:spcPts val="0"/>
              </a:spcBef>
              <a:spcAft>
                <a:spcPts val="0"/>
              </a:spcAft>
              <a:buSzPts val="1300"/>
              <a:buAutoNum type="arabicPeriod"/>
            </a:pPr>
            <a:r>
              <a:rPr lang="zh-TW"/>
              <a:t>Alasmary, Hisham, et al. "Analyzing, Comparing, and Detecting Emerging Malware: A Graph-based Approach." arXiv preprint arXiv:1902.03955 (2019).</a:t>
            </a:r>
            <a:endParaRPr/>
          </a:p>
          <a:p>
            <a:pPr indent="-311150" lvl="0" marL="457200" rtl="0" algn="l">
              <a:spcBef>
                <a:spcPts val="0"/>
              </a:spcBef>
              <a:spcAft>
                <a:spcPts val="0"/>
              </a:spcAft>
              <a:buSzPts val="1300"/>
              <a:buAutoNum type="arabicPeriod"/>
            </a:pPr>
            <a:r>
              <a:rPr lang="zh-TW"/>
              <a:t>Hardy, William, et al. "DL4MD: A deep learning framework for intelligent malware detection." Proceedings of the International Conference on Data Mining (DMIN). The Steering Committee of The World Congress in Computer Science, Computer Engineering and Applied Computing (WorldComp), 2016.</a:t>
            </a:r>
            <a:endParaRPr/>
          </a:p>
          <a:p>
            <a:pPr indent="-311150" lvl="0" marL="457200" rtl="0" algn="l">
              <a:spcBef>
                <a:spcPts val="0"/>
              </a:spcBef>
              <a:spcAft>
                <a:spcPts val="0"/>
              </a:spcAft>
              <a:buSzPts val="1300"/>
              <a:buAutoNum type="arabicPeriod"/>
            </a:pPr>
            <a:r>
              <a:rPr lang="zh-TW"/>
              <a:t>Khanh-Huu-The Dam, and Tayssir Touili. "Malware Detection based on Graph Classification." ICISSP. 2017.</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34" name="Google Shape;234;p29"/>
          <p:cNvSpPr txBox="1"/>
          <p:nvPr>
            <p:ph type="title"/>
          </p:nvPr>
        </p:nvSpPr>
        <p:spPr>
          <a:xfrm>
            <a:off x="1297500" y="393750"/>
            <a:ext cx="7248300" cy="4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Related works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Our proposed method</a:t>
            </a:r>
            <a:endParaRPr/>
          </a:p>
        </p:txBody>
      </p:sp>
      <p:sp>
        <p:nvSpPr>
          <p:cNvPr id="240" name="Google Shape;240;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500"/>
              <a:t>Objective :</a:t>
            </a:r>
            <a:endParaRPr sz="1500"/>
          </a:p>
          <a:p>
            <a:pPr indent="-323850" lvl="0" marL="457200" rtl="0" algn="l">
              <a:spcBef>
                <a:spcPts val="1600"/>
              </a:spcBef>
              <a:spcAft>
                <a:spcPts val="0"/>
              </a:spcAft>
              <a:buSzPts val="1500"/>
              <a:buAutoNum type="arabicPeriod"/>
            </a:pPr>
            <a:r>
              <a:rPr lang="zh-TW" sz="1500"/>
              <a:t>Reduce human effort</a:t>
            </a:r>
            <a:endParaRPr sz="1500"/>
          </a:p>
          <a:p>
            <a:pPr indent="-323850" lvl="0" marL="457200" rtl="0" algn="l">
              <a:spcBef>
                <a:spcPts val="0"/>
              </a:spcBef>
              <a:spcAft>
                <a:spcPts val="0"/>
              </a:spcAft>
              <a:buSzPts val="1500"/>
              <a:buAutoNum type="arabicPeriod"/>
            </a:pPr>
            <a:r>
              <a:rPr lang="zh-TW" sz="1500"/>
              <a:t>Without domain knowledge (let data do the work)</a:t>
            </a:r>
            <a:endParaRPr sz="1500"/>
          </a:p>
          <a:p>
            <a:pPr indent="0" lvl="0" marL="0" rtl="0" algn="l">
              <a:spcBef>
                <a:spcPts val="1600"/>
              </a:spcBef>
              <a:spcAft>
                <a:spcPts val="0"/>
              </a:spcAft>
              <a:buNone/>
            </a:pPr>
            <a:r>
              <a:t/>
            </a:r>
            <a:endParaRPr/>
          </a:p>
          <a:p>
            <a:pPr indent="0" lvl="0" marL="0" rtl="0" algn="ctr">
              <a:spcBef>
                <a:spcPts val="1600"/>
              </a:spcBef>
              <a:spcAft>
                <a:spcPts val="1600"/>
              </a:spcAft>
              <a:buNone/>
            </a:pPr>
            <a:r>
              <a:rPr lang="zh-TW" sz="3000"/>
              <a:t>FILE in → Result out</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Graph Matching Networks for Learning the Similarity of Graph Structured Objects </a:t>
            </a:r>
            <a:r>
              <a:rPr baseline="30000" lang="zh-TW">
                <a:latin typeface="Lato"/>
                <a:ea typeface="Lato"/>
                <a:cs typeface="Lato"/>
                <a:sym typeface="Lato"/>
              </a:rPr>
              <a:t>[8]</a:t>
            </a:r>
            <a:endParaRPr/>
          </a:p>
        </p:txBody>
      </p:sp>
      <p:sp>
        <p:nvSpPr>
          <p:cNvPr id="246" name="Google Shape;246;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7" name="Google Shape;247;p31"/>
          <p:cNvPicPr preferRelativeResize="0"/>
          <p:nvPr/>
        </p:nvPicPr>
        <p:blipFill>
          <a:blip r:embed="rId3">
            <a:alphaModFix/>
          </a:blip>
          <a:stretch>
            <a:fillRect/>
          </a:stretch>
        </p:blipFill>
        <p:spPr>
          <a:xfrm>
            <a:off x="1297500" y="1567550"/>
            <a:ext cx="7006277" cy="291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Outline</a:t>
            </a:r>
            <a:endParaRPr/>
          </a:p>
        </p:txBody>
      </p:sp>
      <p:sp>
        <p:nvSpPr>
          <p:cNvPr id="141" name="Google Shape;141;p14"/>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sz="1800"/>
              <a:t>PE File Overview</a:t>
            </a:r>
            <a:endParaRPr sz="1800"/>
          </a:p>
          <a:p>
            <a:pPr indent="-342900" lvl="0" marL="457200" rtl="0" algn="l">
              <a:spcBef>
                <a:spcPts val="0"/>
              </a:spcBef>
              <a:spcAft>
                <a:spcPts val="0"/>
              </a:spcAft>
              <a:buSzPts val="1800"/>
              <a:buChar char="●"/>
            </a:pPr>
            <a:r>
              <a:rPr lang="zh-TW" sz="1800"/>
              <a:t>Static malware analysis</a:t>
            </a:r>
            <a:endParaRPr sz="1800"/>
          </a:p>
          <a:p>
            <a:pPr indent="-342900" lvl="0" marL="457200" rtl="0" algn="l">
              <a:spcBef>
                <a:spcPts val="0"/>
              </a:spcBef>
              <a:spcAft>
                <a:spcPts val="0"/>
              </a:spcAft>
              <a:buSzPts val="1800"/>
              <a:buChar char="●"/>
            </a:pPr>
            <a:r>
              <a:rPr lang="zh-TW" sz="1800"/>
              <a:t>Malware Dataset</a:t>
            </a:r>
            <a:endParaRPr sz="1800"/>
          </a:p>
          <a:p>
            <a:pPr indent="-342900" lvl="0" marL="457200" rtl="0" algn="l">
              <a:spcBef>
                <a:spcPts val="0"/>
              </a:spcBef>
              <a:spcAft>
                <a:spcPts val="0"/>
              </a:spcAft>
              <a:buSzPts val="1800"/>
              <a:buChar char="●"/>
            </a:pPr>
            <a:r>
              <a:rPr lang="zh-TW" sz="1800"/>
              <a:t>Baseline models</a:t>
            </a:r>
            <a:endParaRPr sz="1800"/>
          </a:p>
          <a:p>
            <a:pPr indent="-342900" lvl="0" marL="457200" rtl="0" algn="l">
              <a:spcBef>
                <a:spcPts val="0"/>
              </a:spcBef>
              <a:spcAft>
                <a:spcPts val="0"/>
              </a:spcAft>
              <a:buSzPts val="1800"/>
              <a:buChar char="●"/>
            </a:pPr>
            <a:r>
              <a:rPr lang="zh-TW" sz="1800"/>
              <a:t>Graph models</a:t>
            </a:r>
            <a:endParaRPr sz="1800"/>
          </a:p>
          <a:p>
            <a:pPr indent="-342900" lvl="0" marL="457200" rtl="0" algn="l">
              <a:spcBef>
                <a:spcPts val="0"/>
              </a:spcBef>
              <a:spcAft>
                <a:spcPts val="0"/>
              </a:spcAft>
              <a:buSzPts val="1800"/>
              <a:buChar char="●"/>
            </a:pPr>
            <a:r>
              <a:rPr lang="zh-TW" sz="1800"/>
              <a:t>Evaluation</a:t>
            </a:r>
            <a:endParaRPr sz="1800"/>
          </a:p>
          <a:p>
            <a:pPr indent="-342900" lvl="0" marL="457200" rtl="0" algn="l">
              <a:spcBef>
                <a:spcPts val="0"/>
              </a:spcBef>
              <a:spcAft>
                <a:spcPts val="0"/>
              </a:spcAft>
              <a:buSzPts val="1800"/>
              <a:buChar char="●"/>
            </a:pPr>
            <a:r>
              <a:rPr lang="zh-TW" sz="1800"/>
              <a:t>Limitation</a:t>
            </a:r>
            <a:endParaRPr sz="1800"/>
          </a:p>
          <a:p>
            <a:pPr indent="-342900" lvl="0" marL="457200" rtl="0" algn="l">
              <a:spcBef>
                <a:spcPts val="0"/>
              </a:spcBef>
              <a:spcAft>
                <a:spcPts val="0"/>
              </a:spcAft>
              <a:buSzPts val="1800"/>
              <a:buChar char="●"/>
            </a:pPr>
            <a:r>
              <a:rPr lang="zh-TW" sz="1800"/>
              <a:t>Future work</a:t>
            </a:r>
            <a:endParaRPr sz="1800"/>
          </a:p>
          <a:p>
            <a:pPr indent="-342900" lvl="0" marL="457200" rtl="0" algn="l">
              <a:spcBef>
                <a:spcPts val="0"/>
              </a:spcBef>
              <a:spcAft>
                <a:spcPts val="0"/>
              </a:spcAft>
              <a:buSzPts val="1800"/>
              <a:buChar char="●"/>
            </a:pPr>
            <a:r>
              <a:rPr lang="zh-TW" sz="1800"/>
              <a:t>Demo</a:t>
            </a:r>
            <a:endParaRPr sz="1800"/>
          </a:p>
          <a:p>
            <a:pPr indent="-342900" lvl="0" marL="457200" rtl="0" algn="l">
              <a:spcBef>
                <a:spcPts val="0"/>
              </a:spcBef>
              <a:spcAft>
                <a:spcPts val="0"/>
              </a:spcAft>
              <a:buSzPts val="1800"/>
              <a:buChar char="●"/>
            </a:pPr>
            <a:r>
              <a:rPr lang="zh-TW" sz="1800"/>
              <a:t>Reference</a:t>
            </a:r>
            <a:endParaRPr sz="1800"/>
          </a:p>
        </p:txBody>
      </p:sp>
      <p:pic>
        <p:nvPicPr>
          <p:cNvPr id="142" name="Google Shape;142;p14"/>
          <p:cNvPicPr preferRelativeResize="0"/>
          <p:nvPr/>
        </p:nvPicPr>
        <p:blipFill>
          <a:blip r:embed="rId3">
            <a:alphaModFix/>
          </a:blip>
          <a:stretch>
            <a:fillRect/>
          </a:stretch>
        </p:blipFill>
        <p:spPr>
          <a:xfrm>
            <a:off x="4318100" y="129775"/>
            <a:ext cx="4619575" cy="4883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An end-to-end deep learning architecture for graph classification </a:t>
            </a:r>
            <a:r>
              <a:rPr baseline="30000" lang="zh-TW">
                <a:latin typeface="Lato"/>
                <a:ea typeface="Lato"/>
                <a:cs typeface="Lato"/>
                <a:sym typeface="Lato"/>
              </a:rPr>
              <a:t>[9]</a:t>
            </a:r>
            <a:endParaRPr/>
          </a:p>
        </p:txBody>
      </p:sp>
      <p:sp>
        <p:nvSpPr>
          <p:cNvPr id="253" name="Google Shape;253;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4" name="Google Shape;254;p32"/>
          <p:cNvPicPr preferRelativeResize="0"/>
          <p:nvPr/>
        </p:nvPicPr>
        <p:blipFill>
          <a:blip r:embed="rId3">
            <a:alphaModFix/>
          </a:blip>
          <a:stretch>
            <a:fillRect/>
          </a:stretch>
        </p:blipFill>
        <p:spPr>
          <a:xfrm>
            <a:off x="116450" y="2095550"/>
            <a:ext cx="8911100" cy="2383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1128375" y="423600"/>
            <a:ext cx="76464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Neural machine translation inspired binary code similarity comparison beyond function pairs </a:t>
            </a:r>
            <a:r>
              <a:rPr baseline="30000" lang="zh-TW">
                <a:latin typeface="Lato"/>
                <a:ea typeface="Lato"/>
                <a:cs typeface="Lato"/>
                <a:sym typeface="Lato"/>
              </a:rPr>
              <a:t>[10]</a:t>
            </a:r>
            <a:endParaRPr/>
          </a:p>
        </p:txBody>
      </p:sp>
      <p:sp>
        <p:nvSpPr>
          <p:cNvPr id="260" name="Google Shape;260;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1" name="Google Shape;261;p33"/>
          <p:cNvPicPr preferRelativeResize="0"/>
          <p:nvPr/>
        </p:nvPicPr>
        <p:blipFill>
          <a:blip r:embed="rId3">
            <a:alphaModFix/>
          </a:blip>
          <a:stretch>
            <a:fillRect/>
          </a:stretch>
        </p:blipFill>
        <p:spPr>
          <a:xfrm>
            <a:off x="268576" y="1779000"/>
            <a:ext cx="4170361" cy="2911199"/>
          </a:xfrm>
          <a:prstGeom prst="rect">
            <a:avLst/>
          </a:prstGeom>
          <a:noFill/>
          <a:ln>
            <a:noFill/>
          </a:ln>
        </p:spPr>
      </p:pic>
      <p:pic>
        <p:nvPicPr>
          <p:cNvPr id="262" name="Google Shape;262;p33"/>
          <p:cNvPicPr preferRelativeResize="0"/>
          <p:nvPr/>
        </p:nvPicPr>
        <p:blipFill>
          <a:blip r:embed="rId4">
            <a:alphaModFix/>
          </a:blip>
          <a:stretch>
            <a:fillRect/>
          </a:stretch>
        </p:blipFill>
        <p:spPr>
          <a:xfrm>
            <a:off x="4572008" y="1779000"/>
            <a:ext cx="4458517" cy="2911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Evaluation</a:t>
            </a:r>
            <a:endParaRPr/>
          </a:p>
        </p:txBody>
      </p:sp>
      <p:graphicFrame>
        <p:nvGraphicFramePr>
          <p:cNvPr id="268" name="Google Shape;268;p34"/>
          <p:cNvGraphicFramePr/>
          <p:nvPr/>
        </p:nvGraphicFramePr>
        <p:xfrm>
          <a:off x="233775" y="1307850"/>
          <a:ext cx="3000000" cy="3000000"/>
        </p:xfrm>
        <a:graphic>
          <a:graphicData uri="http://schemas.openxmlformats.org/drawingml/2006/table">
            <a:tbl>
              <a:tblPr>
                <a:noFill/>
                <a:tableStyleId>{C0D07D73-37C1-4B57-B850-B2D56E85D5D2}</a:tableStyleId>
              </a:tblPr>
              <a:tblGrid>
                <a:gridCol w="1215350"/>
                <a:gridCol w="2712450"/>
                <a:gridCol w="1897850"/>
                <a:gridCol w="1692425"/>
                <a:gridCol w="1306825"/>
              </a:tblGrid>
              <a:tr h="517600">
                <a:tc>
                  <a:txBody>
                    <a:bodyPr/>
                    <a:lstStyle/>
                    <a:p>
                      <a:pPr indent="0" lvl="0" marL="0" rtl="0" algn="l">
                        <a:lnSpc>
                          <a:spcPct val="115000"/>
                        </a:lnSpc>
                        <a:spcBef>
                          <a:spcPts val="0"/>
                        </a:spcBef>
                        <a:spcAft>
                          <a:spcPts val="0"/>
                        </a:spcAft>
                        <a:buNone/>
                      </a:pPr>
                      <a:r>
                        <a:rPr b="1" lang="zh-TW" sz="1800">
                          <a:solidFill>
                            <a:srgbClr val="FFFFFF"/>
                          </a:solidFill>
                        </a:rPr>
                        <a:t>Methods</a:t>
                      </a:r>
                      <a:endParaRPr b="1"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1800">
                          <a:solidFill>
                            <a:srgbClr val="FFFFFF"/>
                          </a:solidFill>
                        </a:rPr>
                        <a:t>classiﬁcation algorithm</a:t>
                      </a:r>
                      <a:endParaRPr b="1"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zh-TW" sz="1800">
                          <a:solidFill>
                            <a:srgbClr val="FFFFFF"/>
                          </a:solidFill>
                        </a:rPr>
                        <a:t>Features</a:t>
                      </a:r>
                      <a:endParaRPr b="1"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zh-TW" sz="1800">
                          <a:solidFill>
                            <a:srgbClr val="FFFFFF"/>
                          </a:solidFill>
                        </a:rPr>
                        <a:t>Training data</a:t>
                      </a:r>
                      <a:endParaRPr b="1"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zh-TW" sz="1800">
                          <a:solidFill>
                            <a:srgbClr val="FFFFFF"/>
                          </a:solidFill>
                        </a:rPr>
                        <a:t>Test AUC</a:t>
                      </a:r>
                      <a:endParaRPr b="1"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517600">
                <a:tc>
                  <a:txBody>
                    <a:bodyPr/>
                    <a:lstStyle/>
                    <a:p>
                      <a:pPr indent="0" lvl="0" marL="0" rtl="0" algn="l">
                        <a:lnSpc>
                          <a:spcPct val="115000"/>
                        </a:lnSpc>
                        <a:spcBef>
                          <a:spcPts val="0"/>
                        </a:spcBef>
                        <a:spcAft>
                          <a:spcPts val="0"/>
                        </a:spcAft>
                        <a:buNone/>
                      </a:pPr>
                      <a:r>
                        <a:rPr lang="zh-TW" sz="1800">
                          <a:solidFill>
                            <a:srgbClr val="FFFFFF"/>
                          </a:solidFill>
                        </a:rPr>
                        <a:t>PE header</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1800">
                          <a:solidFill>
                            <a:srgbClr val="FFFFFF"/>
                          </a:solidFill>
                        </a:rPr>
                        <a:t>random forest</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zh-TW" sz="1800">
                          <a:solidFill>
                            <a:srgbClr val="FFFFFF"/>
                          </a:solidFill>
                        </a:rPr>
                        <a:t>PE header</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zh-TW" sz="1800">
                          <a:solidFill>
                            <a:srgbClr val="FFFFFF"/>
                          </a:solidFill>
                        </a:rPr>
                        <a:t>36134</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zh-TW" sz="1800">
                          <a:solidFill>
                            <a:srgbClr val="FFFFFF"/>
                          </a:solidFill>
                        </a:rPr>
                        <a:t>0.957</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517600">
                <a:tc>
                  <a:txBody>
                    <a:bodyPr/>
                    <a:lstStyle/>
                    <a:p>
                      <a:pPr indent="0" lvl="0" marL="0" rtl="0" algn="l">
                        <a:lnSpc>
                          <a:spcPct val="115000"/>
                        </a:lnSpc>
                        <a:spcBef>
                          <a:spcPts val="0"/>
                        </a:spcBef>
                        <a:spcAft>
                          <a:spcPts val="0"/>
                        </a:spcAft>
                        <a:buNone/>
                      </a:pPr>
                      <a:r>
                        <a:rPr lang="zh-TW" sz="1800">
                          <a:solidFill>
                            <a:srgbClr val="FFFFFF"/>
                          </a:solidFill>
                        </a:rPr>
                        <a:t>LSH</a:t>
                      </a:r>
                      <a:endParaRPr b="1"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1800">
                          <a:solidFill>
                            <a:srgbClr val="FFFFFF"/>
                          </a:solidFill>
                        </a:rPr>
                        <a:t>KNN</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zh-TW" sz="1800">
                          <a:solidFill>
                            <a:srgbClr val="FFFFFF"/>
                          </a:solidFill>
                        </a:rPr>
                        <a:t>whole file</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zh-TW" sz="1800">
                          <a:solidFill>
                            <a:srgbClr val="FFFFFF"/>
                          </a:solidFill>
                        </a:rPr>
                        <a:t>36134</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zh-TW" sz="1800">
                          <a:solidFill>
                            <a:srgbClr val="FFFFFF"/>
                          </a:solidFill>
                        </a:rPr>
                        <a:t>0.973</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480000">
                <a:tc>
                  <a:txBody>
                    <a:bodyPr/>
                    <a:lstStyle/>
                    <a:p>
                      <a:pPr indent="0" lvl="0" marL="0" rtl="0" algn="l">
                        <a:spcBef>
                          <a:spcPts val="0"/>
                        </a:spcBef>
                        <a:spcAft>
                          <a:spcPts val="0"/>
                        </a:spcAft>
                        <a:buNone/>
                      </a:pPr>
                      <a:r>
                        <a:rPr lang="zh-TW" sz="1800">
                          <a:solidFill>
                            <a:srgbClr val="FFFFFF"/>
                          </a:solidFill>
                        </a:rPr>
                        <a:t>Malconv</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zh-TW" sz="1800">
                          <a:solidFill>
                            <a:srgbClr val="FFFFFF"/>
                          </a:solidFill>
                        </a:rPr>
                        <a:t>CNN</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zh-TW" sz="1800">
                          <a:solidFill>
                            <a:srgbClr val="FFFFFF"/>
                          </a:solidFill>
                        </a:rPr>
                        <a:t>byte sequence</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zh-TW" sz="1800">
                          <a:solidFill>
                            <a:srgbClr val="FFFFFF"/>
                          </a:solidFill>
                        </a:rPr>
                        <a:t>36134</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zh-TW" sz="1800">
                          <a:solidFill>
                            <a:srgbClr val="FFFFFF"/>
                          </a:solidFill>
                        </a:rPr>
                        <a:t>0.985</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629500">
                <a:tc>
                  <a:txBody>
                    <a:bodyPr/>
                    <a:lstStyle/>
                    <a:p>
                      <a:pPr indent="0" lvl="0" marL="0" rtl="0" algn="l">
                        <a:lnSpc>
                          <a:spcPct val="115000"/>
                        </a:lnSpc>
                        <a:spcBef>
                          <a:spcPts val="0"/>
                        </a:spcBef>
                        <a:spcAft>
                          <a:spcPts val="0"/>
                        </a:spcAft>
                        <a:buNone/>
                      </a:pPr>
                      <a:r>
                        <a:rPr lang="zh-TW" sz="1800">
                          <a:solidFill>
                            <a:srgbClr val="FFFFFF"/>
                          </a:solidFill>
                        </a:rPr>
                        <a:t>EMBER</a:t>
                      </a:r>
                      <a:endParaRPr b="1"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1800">
                          <a:solidFill>
                            <a:srgbClr val="FFFFFF"/>
                          </a:solidFill>
                        </a:rPr>
                        <a:t>gradient boosting tree</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zh-TW" sz="1800">
                          <a:solidFill>
                            <a:srgbClr val="FFFFFF"/>
                          </a:solidFill>
                        </a:rPr>
                        <a:t>All</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zh-TW" sz="1800">
                          <a:solidFill>
                            <a:srgbClr val="FFFFFF"/>
                          </a:solidFill>
                        </a:rPr>
                        <a:t>80000</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zh-TW" sz="1800">
                          <a:solidFill>
                            <a:srgbClr val="FFFFFF"/>
                          </a:solidFill>
                        </a:rPr>
                        <a:t>0.991</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629500">
                <a:tc>
                  <a:txBody>
                    <a:bodyPr/>
                    <a:lstStyle/>
                    <a:p>
                      <a:pPr indent="0" lvl="0" marL="0" rtl="0" algn="l">
                        <a:lnSpc>
                          <a:spcPct val="115000"/>
                        </a:lnSpc>
                        <a:spcBef>
                          <a:spcPts val="0"/>
                        </a:spcBef>
                        <a:spcAft>
                          <a:spcPts val="0"/>
                        </a:spcAft>
                        <a:buNone/>
                      </a:pPr>
                      <a:r>
                        <a:rPr lang="zh-TW" sz="1800">
                          <a:solidFill>
                            <a:srgbClr val="FFFFFF"/>
                          </a:solidFill>
                        </a:rPr>
                        <a:t>Graph</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1800">
                          <a:solidFill>
                            <a:srgbClr val="FFFFFF"/>
                          </a:solidFill>
                        </a:rPr>
                        <a:t>GNN</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zh-TW" sz="1800">
                          <a:solidFill>
                            <a:srgbClr val="FFFFFF"/>
                          </a:solidFill>
                        </a:rPr>
                        <a:t>cfg + instructions</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zh-TW" sz="1800">
                          <a:solidFill>
                            <a:srgbClr val="FFFFFF"/>
                          </a:solidFill>
                        </a:rPr>
                        <a:t>800</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zh-TW" sz="1800">
                          <a:solidFill>
                            <a:srgbClr val="FFFFFF"/>
                          </a:solidFill>
                        </a:rPr>
                        <a:t>0.799</a:t>
                      </a:r>
                      <a:endParaRPr sz="1800">
                        <a:solidFill>
                          <a:srgbClr val="FFFFFF"/>
                        </a:solidFill>
                      </a:endParaRPr>
                    </a:p>
                  </a:txBody>
                  <a:tcPr marT="45350" marB="45350" marR="45350" marL="453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Limitation</a:t>
            </a:r>
            <a:endParaRPr/>
          </a:p>
        </p:txBody>
      </p:sp>
      <p:sp>
        <p:nvSpPr>
          <p:cNvPr id="274" name="Google Shape;274;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800"/>
              <a:t>Constructing CFG is </a:t>
            </a:r>
            <a:r>
              <a:rPr b="1" lang="zh-TW" sz="1800"/>
              <a:t>very</a:t>
            </a:r>
            <a:r>
              <a:rPr lang="zh-TW" sz="1800"/>
              <a:t> </a:t>
            </a:r>
            <a:r>
              <a:rPr b="1" lang="zh-TW" sz="1800"/>
              <a:t>very</a:t>
            </a:r>
            <a:r>
              <a:rPr lang="zh-TW" sz="1800"/>
              <a:t> slow</a:t>
            </a:r>
            <a:endParaRPr sz="1800"/>
          </a:p>
          <a:p>
            <a:pPr indent="0" lvl="0" marL="0" rtl="0" algn="l">
              <a:spcBef>
                <a:spcPts val="1600"/>
              </a:spcBef>
              <a:spcAft>
                <a:spcPts val="0"/>
              </a:spcAft>
              <a:buNone/>
            </a:pPr>
            <a:r>
              <a:rPr lang="zh-TW" sz="1800"/>
              <a:t>Process graph structure data is </a:t>
            </a:r>
            <a:r>
              <a:rPr b="1" lang="zh-TW" sz="1800"/>
              <a:t>very very</a:t>
            </a:r>
            <a:r>
              <a:rPr lang="zh-TW" sz="1800"/>
              <a:t> slow</a:t>
            </a:r>
            <a:endParaRPr sz="1800"/>
          </a:p>
          <a:p>
            <a:pPr indent="0" lvl="0" marL="0" rtl="0" algn="l">
              <a:spcBef>
                <a:spcPts val="1600"/>
              </a:spcBef>
              <a:spcAft>
                <a:spcPts val="0"/>
              </a:spcAft>
              <a:buNone/>
            </a:pPr>
            <a:r>
              <a:rPr lang="zh-TW" sz="1800"/>
              <a:t>Require large RAM and large GPU memory</a:t>
            </a:r>
            <a:endParaRPr sz="1800"/>
          </a:p>
          <a:p>
            <a:pPr indent="0" lvl="0" marL="0" rtl="0" algn="l">
              <a:spcBef>
                <a:spcPts val="1600"/>
              </a:spcBef>
              <a:spcAft>
                <a:spcPts val="0"/>
              </a:spcAft>
              <a:buNone/>
            </a:pPr>
            <a:r>
              <a:rPr lang="zh-TW" sz="1800"/>
              <a:t>Cannot real-time detection</a:t>
            </a:r>
            <a:endParaRPr sz="1800"/>
          </a:p>
          <a:p>
            <a:pPr indent="0" lvl="0" marL="0" rtl="0" algn="l">
              <a:spcBef>
                <a:spcPts val="1600"/>
              </a:spcBef>
              <a:spcAft>
                <a:spcPts val="0"/>
              </a:spcAft>
              <a:buNone/>
            </a:pPr>
            <a:r>
              <a:rPr lang="zh-TW" sz="1800"/>
              <a:t>Cannot scale up for massive malware detection</a:t>
            </a:r>
            <a:endParaRPr sz="1800"/>
          </a:p>
          <a:p>
            <a:pPr indent="0" lvl="0" marL="0" rtl="0" algn="l">
              <a:spcBef>
                <a:spcPts val="1600"/>
              </a:spcBef>
              <a:spcAft>
                <a:spcPts val="1600"/>
              </a:spcAft>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Future Work</a:t>
            </a:r>
            <a:endParaRPr/>
          </a:p>
        </p:txBody>
      </p:sp>
      <p:sp>
        <p:nvSpPr>
          <p:cNvPr id="280" name="Google Shape;280;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800"/>
              <a:t>Complete the experiments</a:t>
            </a:r>
            <a:endParaRPr sz="1800"/>
          </a:p>
          <a:p>
            <a:pPr indent="0" lvl="0" marL="0" rtl="0" algn="l">
              <a:spcBef>
                <a:spcPts val="1600"/>
              </a:spcBef>
              <a:spcAft>
                <a:spcPts val="0"/>
              </a:spcAft>
              <a:buNone/>
            </a:pPr>
            <a:r>
              <a:rPr lang="zh-TW" sz="1800"/>
              <a:t>Machine Reasoning as tools to help human Analyst</a:t>
            </a:r>
            <a:endParaRPr sz="1800"/>
          </a:p>
          <a:p>
            <a:pPr indent="0" lvl="0" marL="0" rtl="0" algn="l">
              <a:spcBef>
                <a:spcPts val="1600"/>
              </a:spcBef>
              <a:spcAft>
                <a:spcPts val="1600"/>
              </a:spcAft>
              <a:buNone/>
            </a:pPr>
            <a:r>
              <a:rPr lang="zh-TW" sz="1800"/>
              <a:t>End-to-end approach for Malware adversarial sample crafting</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7"/>
          <p:cNvSpPr txBox="1"/>
          <p:nvPr>
            <p:ph idx="1" type="body"/>
          </p:nvPr>
        </p:nvSpPr>
        <p:spPr>
          <a:xfrm>
            <a:off x="1297500" y="577475"/>
            <a:ext cx="7038900" cy="390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zh-TW" sz="9600"/>
              <a:t>Demo</a:t>
            </a:r>
            <a:endParaRPr sz="9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Reference</a:t>
            </a:r>
            <a:endParaRPr/>
          </a:p>
        </p:txBody>
      </p:sp>
      <p:sp>
        <p:nvSpPr>
          <p:cNvPr id="291" name="Google Shape;291;p38"/>
          <p:cNvSpPr txBox="1"/>
          <p:nvPr>
            <p:ph idx="1" type="body"/>
          </p:nvPr>
        </p:nvSpPr>
        <p:spPr>
          <a:xfrm>
            <a:off x="1297500" y="975325"/>
            <a:ext cx="7251900" cy="3991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zh-TW" sz="1200"/>
              <a:t>Raff, Edward, et al. "Malware detection by eating a whole exe." Workshops at the Thirty-Second AAAI Conference on Artificial Intelligence. 2018.</a:t>
            </a:r>
            <a:endParaRPr sz="1200"/>
          </a:p>
          <a:p>
            <a:pPr indent="-304800" lvl="0" marL="457200" rtl="0" algn="l">
              <a:spcBef>
                <a:spcPts val="0"/>
              </a:spcBef>
              <a:spcAft>
                <a:spcPts val="0"/>
              </a:spcAft>
              <a:buSzPts val="1200"/>
              <a:buAutoNum type="arabicPeriod"/>
            </a:pPr>
            <a:r>
              <a:rPr lang="zh-TW" sz="1200"/>
              <a:t>Anderson, Hyrum S., and Phil Roth. "Ember: an open dataset for training static PE malware machine learning models." arXiv preprint arXiv:1804.04637 (2018).</a:t>
            </a:r>
            <a:endParaRPr sz="1200"/>
          </a:p>
          <a:p>
            <a:pPr indent="-304800" lvl="0" marL="457200" rtl="0" algn="l">
              <a:spcBef>
                <a:spcPts val="0"/>
              </a:spcBef>
              <a:spcAft>
                <a:spcPts val="0"/>
              </a:spcAft>
              <a:buSzPts val="1200"/>
              <a:buAutoNum type="arabicPeriod"/>
            </a:pPr>
            <a:r>
              <a:rPr lang="zh-TW" sz="1200"/>
              <a:t>V. Total, “VirusTotal-Free online virus, malware and URL scanner,” </a:t>
            </a:r>
            <a:r>
              <a:rPr lang="zh-TW" sz="1200" u="sng">
                <a:solidFill>
                  <a:schemeClr val="hlink"/>
                </a:solidFill>
                <a:hlinkClick r:id="rId3"/>
              </a:rPr>
              <a:t>https://www.virustotal.com</a:t>
            </a:r>
            <a:r>
              <a:rPr lang="zh-TW" sz="1200"/>
              <a:t>.</a:t>
            </a:r>
            <a:endParaRPr sz="1200"/>
          </a:p>
          <a:p>
            <a:pPr indent="-304800" lvl="0" marL="457200" rtl="0" algn="l">
              <a:spcBef>
                <a:spcPts val="0"/>
              </a:spcBef>
              <a:spcAft>
                <a:spcPts val="0"/>
              </a:spcAft>
              <a:buSzPts val="1200"/>
              <a:buAutoNum type="arabicPeriod"/>
            </a:pPr>
            <a:r>
              <a:rPr lang="zh-TW" sz="1200"/>
              <a:t>Roberts, J.: VirusShare.com. http://virusshare.com/ (2015)</a:t>
            </a:r>
            <a:endParaRPr sz="1200"/>
          </a:p>
          <a:p>
            <a:pPr indent="-304800" lvl="0" marL="457200" rtl="0" algn="l">
              <a:spcBef>
                <a:spcPts val="0"/>
              </a:spcBef>
              <a:spcAft>
                <a:spcPts val="0"/>
              </a:spcAft>
              <a:buSzPts val="1200"/>
              <a:buAutoNum type="arabicPeriod"/>
            </a:pPr>
            <a:r>
              <a:rPr lang="zh-TW" sz="1200"/>
              <a:t>Malshare, </a:t>
            </a:r>
            <a:r>
              <a:rPr lang="zh-TW" sz="1200" u="sng">
                <a:solidFill>
                  <a:schemeClr val="hlink"/>
                </a:solidFill>
                <a:hlinkClick r:id="rId4"/>
              </a:rPr>
              <a:t>https://malshare.com/</a:t>
            </a:r>
            <a:endParaRPr sz="1200"/>
          </a:p>
          <a:p>
            <a:pPr indent="-304800" lvl="0" marL="457200" rtl="0" algn="l">
              <a:spcBef>
                <a:spcPts val="0"/>
              </a:spcBef>
              <a:spcAft>
                <a:spcPts val="0"/>
              </a:spcAft>
              <a:buSzPts val="1200"/>
              <a:buAutoNum type="arabicPeriod"/>
            </a:pPr>
            <a:r>
              <a:rPr lang="zh-TW" sz="1200">
                <a:solidFill>
                  <a:srgbClr val="FFFFFF"/>
                </a:solidFill>
                <a:latin typeface="Arial"/>
                <a:ea typeface="Arial"/>
                <a:cs typeface="Arial"/>
                <a:sym typeface="Arial"/>
              </a:rPr>
              <a:t>Xu, Xiaojun, et al. "Neural network-based graph embedding for cross-platform binary code similarity detection." Proceedings of the 2017 ACM SIGSAC Conference on Computer and Communications Security. ACM, 2017.</a:t>
            </a:r>
            <a:endParaRPr sz="1200">
              <a:solidFill>
                <a:srgbClr val="FFFFFF"/>
              </a:solidFill>
              <a:latin typeface="Arial"/>
              <a:ea typeface="Arial"/>
              <a:cs typeface="Arial"/>
              <a:sym typeface="Arial"/>
            </a:endParaRPr>
          </a:p>
          <a:p>
            <a:pPr indent="-304800" lvl="0" marL="457200" rtl="0" algn="l">
              <a:spcBef>
                <a:spcPts val="0"/>
              </a:spcBef>
              <a:spcAft>
                <a:spcPts val="0"/>
              </a:spcAft>
              <a:buSzPts val="1200"/>
              <a:buAutoNum type="arabicPeriod"/>
            </a:pPr>
            <a:r>
              <a:rPr lang="zh-TW" sz="1200">
                <a:solidFill>
                  <a:srgbClr val="FFFFFF"/>
                </a:solidFill>
                <a:latin typeface="Arial"/>
                <a:ea typeface="Arial"/>
                <a:cs typeface="Arial"/>
                <a:sym typeface="Arial"/>
              </a:rPr>
              <a:t>Massarelli, Luca, et al. "Investigating Graph Embedding Neural Networks with Unsupervised Features Extraction for Binary Analysis." (2016).</a:t>
            </a:r>
            <a:endParaRPr sz="1200">
              <a:solidFill>
                <a:srgbClr val="FFFFFF"/>
              </a:solidFill>
              <a:latin typeface="Arial"/>
              <a:ea typeface="Arial"/>
              <a:cs typeface="Arial"/>
              <a:sym typeface="Arial"/>
            </a:endParaRPr>
          </a:p>
          <a:p>
            <a:pPr indent="-304800" lvl="0" marL="457200" rtl="0" algn="l">
              <a:spcBef>
                <a:spcPts val="0"/>
              </a:spcBef>
              <a:spcAft>
                <a:spcPts val="0"/>
              </a:spcAft>
              <a:buSzPts val="1200"/>
              <a:buAutoNum type="arabicPeriod"/>
            </a:pPr>
            <a:r>
              <a:rPr lang="zh-TW" sz="1200">
                <a:solidFill>
                  <a:srgbClr val="FFFFFF"/>
                </a:solidFill>
                <a:latin typeface="Arial"/>
                <a:ea typeface="Arial"/>
                <a:cs typeface="Arial"/>
                <a:sym typeface="Arial"/>
              </a:rPr>
              <a:t>Li, Yujia, et al. "Graph Matching Networks for Learning the Similarity of Graph Structured Objects." arXiv preprint arXiv:1904.12787 (2019).</a:t>
            </a:r>
            <a:endParaRPr sz="1200">
              <a:solidFill>
                <a:srgbClr val="FFFFFF"/>
              </a:solidFill>
              <a:latin typeface="Arial"/>
              <a:ea typeface="Arial"/>
              <a:cs typeface="Arial"/>
              <a:sym typeface="Arial"/>
            </a:endParaRPr>
          </a:p>
          <a:p>
            <a:pPr indent="-304800" lvl="0" marL="457200" rtl="0" algn="l">
              <a:spcBef>
                <a:spcPts val="0"/>
              </a:spcBef>
              <a:spcAft>
                <a:spcPts val="0"/>
              </a:spcAft>
              <a:buClr>
                <a:srgbClr val="FFFFFF"/>
              </a:buClr>
              <a:buSzPts val="1200"/>
              <a:buFont typeface="Arial"/>
              <a:buAutoNum type="arabicPeriod"/>
            </a:pPr>
            <a:r>
              <a:rPr lang="zh-TW" sz="1200">
                <a:solidFill>
                  <a:srgbClr val="FFFFFF"/>
                </a:solidFill>
                <a:latin typeface="Arial"/>
                <a:ea typeface="Arial"/>
                <a:cs typeface="Arial"/>
                <a:sym typeface="Arial"/>
              </a:rPr>
              <a:t>Zhang, Muhan, et al. "An end-to-end deep learning architecture for graph classification." Thirty-Second AAAI Conference on Artificial Intelligence. 2018.</a:t>
            </a:r>
            <a:endParaRPr sz="1200">
              <a:solidFill>
                <a:srgbClr val="FFFFFF"/>
              </a:solidFill>
              <a:latin typeface="Arial"/>
              <a:ea typeface="Arial"/>
              <a:cs typeface="Arial"/>
              <a:sym typeface="Arial"/>
            </a:endParaRPr>
          </a:p>
          <a:p>
            <a:pPr indent="-304800" lvl="0" marL="457200" rtl="0" algn="l">
              <a:spcBef>
                <a:spcPts val="0"/>
              </a:spcBef>
              <a:spcAft>
                <a:spcPts val="0"/>
              </a:spcAft>
              <a:buClr>
                <a:srgbClr val="FFFFFF"/>
              </a:buClr>
              <a:buSzPts val="1200"/>
              <a:buFont typeface="Arial"/>
              <a:buAutoNum type="arabicPeriod"/>
            </a:pPr>
            <a:r>
              <a:rPr lang="zh-TW" sz="1200">
                <a:solidFill>
                  <a:srgbClr val="FFFFFF"/>
                </a:solidFill>
                <a:latin typeface="Arial"/>
                <a:ea typeface="Arial"/>
                <a:cs typeface="Arial"/>
                <a:sym typeface="Arial"/>
              </a:rPr>
              <a:t>Zuo, Fei, et al. "Neural machine translation inspired binary code similarity comparison beyond function pairs." arXiv preprint arXiv:1808.04706 (2018).</a:t>
            </a:r>
            <a:endParaRPr sz="120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PE File format - Overview</a:t>
            </a:r>
            <a:endParaRPr/>
          </a:p>
        </p:txBody>
      </p:sp>
      <p:sp>
        <p:nvSpPr>
          <p:cNvPr id="148" name="Google Shape;148;p15"/>
          <p:cNvSpPr txBox="1"/>
          <p:nvPr>
            <p:ph idx="1" type="body"/>
          </p:nvPr>
        </p:nvSpPr>
        <p:spPr>
          <a:xfrm>
            <a:off x="1297500" y="1147525"/>
            <a:ext cx="7038900" cy="34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500"/>
              <a:t>Portable executable is the standard binary file format in windows executables</a:t>
            </a:r>
            <a:endParaRPr sz="1500"/>
          </a:p>
          <a:p>
            <a:pPr indent="-323850" lvl="0" marL="457200" rtl="0" algn="l">
              <a:spcBef>
                <a:spcPts val="1600"/>
              </a:spcBef>
              <a:spcAft>
                <a:spcPts val="0"/>
              </a:spcAft>
              <a:buSzPts val="1500"/>
              <a:buChar char="●"/>
            </a:pPr>
            <a:r>
              <a:rPr lang="zh-TW" sz="1500"/>
              <a:t>.exe   Executable program</a:t>
            </a:r>
            <a:endParaRPr sz="1500"/>
          </a:p>
          <a:p>
            <a:pPr indent="-323850" lvl="0" marL="457200" rtl="0" algn="l">
              <a:spcBef>
                <a:spcPts val="0"/>
              </a:spcBef>
              <a:spcAft>
                <a:spcPts val="0"/>
              </a:spcAft>
              <a:buSzPts val="1500"/>
              <a:buChar char="●"/>
            </a:pPr>
            <a:r>
              <a:rPr lang="zh-TW" sz="1500"/>
              <a:t>.dll     Dynamic Link Library</a:t>
            </a:r>
            <a:endParaRPr sz="1500"/>
          </a:p>
          <a:p>
            <a:pPr indent="-323850" lvl="0" marL="457200" rtl="0" algn="l">
              <a:spcBef>
                <a:spcPts val="0"/>
              </a:spcBef>
              <a:spcAft>
                <a:spcPts val="0"/>
              </a:spcAft>
              <a:buSzPts val="1500"/>
              <a:buChar char="●"/>
            </a:pPr>
            <a:r>
              <a:rPr lang="zh-TW" sz="1500"/>
              <a:t>.sys    Kernel driver</a:t>
            </a:r>
            <a:endParaRPr sz="1500"/>
          </a:p>
          <a:p>
            <a:pPr indent="-323850" lvl="0" marL="457200" rtl="0" algn="l">
              <a:spcBef>
                <a:spcPts val="0"/>
              </a:spcBef>
              <a:spcAft>
                <a:spcPts val="0"/>
              </a:spcAft>
              <a:buSzPts val="1500"/>
              <a:buChar char="●"/>
            </a:pPr>
            <a:r>
              <a:rPr lang="zh-TW" sz="1500"/>
              <a:t>.acm  </a:t>
            </a:r>
            <a:r>
              <a:rPr lang="zh-TW" sz="1500">
                <a:solidFill>
                  <a:srgbClr val="FFFFFF"/>
                </a:solidFill>
                <a:latin typeface="Arial"/>
                <a:ea typeface="Arial"/>
                <a:cs typeface="Arial"/>
                <a:sym typeface="Arial"/>
              </a:rPr>
              <a:t>Audio Compression Manager Driver</a:t>
            </a:r>
            <a:endParaRPr sz="1500">
              <a:solidFill>
                <a:srgbClr val="FFFFFF"/>
              </a:solidFill>
              <a:latin typeface="Arial"/>
              <a:ea typeface="Arial"/>
              <a:cs typeface="Arial"/>
              <a:sym typeface="Arial"/>
            </a:endParaRPr>
          </a:p>
          <a:p>
            <a:pPr indent="-323850" lvl="0" marL="457200" rtl="0" algn="l">
              <a:spcBef>
                <a:spcPts val="0"/>
              </a:spcBef>
              <a:spcAft>
                <a:spcPts val="0"/>
              </a:spcAft>
              <a:buSzPts val="1500"/>
              <a:buChar char="●"/>
            </a:pPr>
            <a:r>
              <a:rPr lang="zh-TW" sz="1500"/>
              <a:t>.ax      </a:t>
            </a:r>
            <a:r>
              <a:rPr lang="zh-TW" sz="1500">
                <a:solidFill>
                  <a:srgbClr val="FFFFFF"/>
                </a:solidFill>
                <a:latin typeface="Arial"/>
                <a:ea typeface="Arial"/>
                <a:cs typeface="Arial"/>
                <a:sym typeface="Arial"/>
              </a:rPr>
              <a:t>DirectShow Filter</a:t>
            </a:r>
            <a:endParaRPr sz="1500"/>
          </a:p>
          <a:p>
            <a:pPr indent="-323850" lvl="0" marL="457200" rtl="0" algn="l">
              <a:spcBef>
                <a:spcPts val="0"/>
              </a:spcBef>
              <a:spcAft>
                <a:spcPts val="0"/>
              </a:spcAft>
              <a:buSzPts val="1500"/>
              <a:buChar char="●"/>
            </a:pPr>
            <a:r>
              <a:rPr lang="zh-TW" sz="1500"/>
              <a:t>.cpl     </a:t>
            </a:r>
            <a:r>
              <a:rPr lang="zh-TW" sz="1500">
                <a:solidFill>
                  <a:srgbClr val="FFFFFF"/>
                </a:solidFill>
                <a:latin typeface="Arial"/>
                <a:ea typeface="Arial"/>
                <a:cs typeface="Arial"/>
                <a:sym typeface="Arial"/>
              </a:rPr>
              <a:t>Windows Control Panel Item</a:t>
            </a:r>
            <a:endParaRPr sz="1500"/>
          </a:p>
          <a:p>
            <a:pPr indent="-323850" lvl="0" marL="457200" rtl="0" algn="l">
              <a:spcBef>
                <a:spcPts val="0"/>
              </a:spcBef>
              <a:spcAft>
                <a:spcPts val="0"/>
              </a:spcAft>
              <a:buSzPts val="1500"/>
              <a:buChar char="●"/>
            </a:pPr>
            <a:r>
              <a:rPr lang="zh-TW" sz="1500"/>
              <a:t>.drv    </a:t>
            </a:r>
            <a:r>
              <a:rPr lang="zh-TW" sz="1500">
                <a:solidFill>
                  <a:srgbClr val="FFFFFF"/>
                </a:solidFill>
                <a:latin typeface="Arial"/>
                <a:ea typeface="Arial"/>
                <a:cs typeface="Arial"/>
                <a:sym typeface="Arial"/>
              </a:rPr>
              <a:t>Device Driver</a:t>
            </a:r>
            <a:endParaRPr sz="1500"/>
          </a:p>
          <a:p>
            <a:pPr indent="-323850" lvl="0" marL="457200" rtl="0" algn="l">
              <a:spcBef>
                <a:spcPts val="0"/>
              </a:spcBef>
              <a:spcAft>
                <a:spcPts val="0"/>
              </a:spcAft>
              <a:buSzPts val="1500"/>
              <a:buChar char="●"/>
            </a:pPr>
            <a:r>
              <a:rPr lang="zh-TW" sz="1500"/>
              <a:t>.efi      </a:t>
            </a:r>
            <a:r>
              <a:rPr lang="zh-TW" sz="1500">
                <a:solidFill>
                  <a:srgbClr val="FFFFFF"/>
                </a:solidFill>
                <a:latin typeface="Arial"/>
                <a:ea typeface="Arial"/>
                <a:cs typeface="Arial"/>
                <a:sym typeface="Arial"/>
              </a:rPr>
              <a:t>Extensible Firmware Interface</a:t>
            </a:r>
            <a:endParaRPr sz="1500"/>
          </a:p>
          <a:p>
            <a:pPr indent="-323850" lvl="0" marL="457200" rtl="0" algn="l">
              <a:spcBef>
                <a:spcPts val="0"/>
              </a:spcBef>
              <a:spcAft>
                <a:spcPts val="0"/>
              </a:spcAft>
              <a:buSzPts val="1500"/>
              <a:buChar char="●"/>
            </a:pPr>
            <a:r>
              <a:rPr lang="zh-TW" sz="1500"/>
              <a:t>.mui   </a:t>
            </a:r>
            <a:r>
              <a:rPr lang="zh-TW" sz="1500">
                <a:solidFill>
                  <a:srgbClr val="FFFFFF"/>
                </a:solidFill>
                <a:latin typeface="Arial"/>
                <a:ea typeface="Arial"/>
                <a:cs typeface="Arial"/>
                <a:sym typeface="Arial"/>
              </a:rPr>
              <a:t>Multilingual User Interface</a:t>
            </a:r>
            <a:endParaRPr sz="1500"/>
          </a:p>
          <a:p>
            <a:pPr indent="-323850" lvl="0" marL="457200" rtl="0" algn="l">
              <a:spcBef>
                <a:spcPts val="0"/>
              </a:spcBef>
              <a:spcAft>
                <a:spcPts val="0"/>
              </a:spcAft>
              <a:buSzPts val="1500"/>
              <a:buChar char="●"/>
            </a:pPr>
            <a:r>
              <a:rPr lang="zh-TW" sz="1500"/>
              <a:t>.ocx    </a:t>
            </a:r>
            <a:r>
              <a:rPr lang="zh-TW" sz="1500">
                <a:solidFill>
                  <a:srgbClr val="FFFFFF"/>
                </a:solidFill>
                <a:latin typeface="Arial"/>
                <a:ea typeface="Arial"/>
                <a:cs typeface="Arial"/>
                <a:sym typeface="Arial"/>
              </a:rPr>
              <a:t>ActiveX Control</a:t>
            </a:r>
            <a:endParaRPr sz="1500"/>
          </a:p>
          <a:p>
            <a:pPr indent="-323850" lvl="0" marL="457200" rtl="0" algn="l">
              <a:spcBef>
                <a:spcPts val="0"/>
              </a:spcBef>
              <a:spcAft>
                <a:spcPts val="0"/>
              </a:spcAft>
              <a:buSzPts val="1500"/>
              <a:buChar char="●"/>
            </a:pPr>
            <a:r>
              <a:rPr lang="zh-TW" sz="1500"/>
              <a:t>.scr     </a:t>
            </a:r>
            <a:r>
              <a:rPr lang="zh-TW" sz="1500">
                <a:solidFill>
                  <a:srgbClr val="FFFFFF"/>
                </a:solidFill>
                <a:latin typeface="Arial"/>
                <a:ea typeface="Arial"/>
                <a:cs typeface="Arial"/>
                <a:sym typeface="Arial"/>
              </a:rPr>
              <a:t>Windows Screensaver File</a:t>
            </a:r>
            <a:endParaRPr sz="1500"/>
          </a:p>
          <a:p>
            <a:pPr indent="-323850" lvl="0" marL="457200" rtl="0" algn="l">
              <a:spcBef>
                <a:spcPts val="0"/>
              </a:spcBef>
              <a:spcAft>
                <a:spcPts val="0"/>
              </a:spcAft>
              <a:buSzPts val="1500"/>
              <a:buChar char="●"/>
            </a:pPr>
            <a:r>
              <a:rPr lang="zh-TW" sz="1500"/>
              <a:t>.tsp     </a:t>
            </a:r>
            <a:r>
              <a:rPr lang="zh-TW" sz="1500">
                <a:solidFill>
                  <a:srgbClr val="FFFFFF"/>
                </a:solidFill>
                <a:latin typeface="Arial"/>
                <a:ea typeface="Arial"/>
                <a:cs typeface="Arial"/>
                <a:sym typeface="Arial"/>
              </a:rPr>
              <a:t>Digital TV DVR Recording</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PE File Format - header &amp; section</a:t>
            </a:r>
            <a:endParaRPr/>
          </a:p>
        </p:txBody>
      </p:sp>
      <p:sp>
        <p:nvSpPr>
          <p:cNvPr id="154" name="Google Shape;154;p16"/>
          <p:cNvSpPr txBox="1"/>
          <p:nvPr>
            <p:ph idx="1" type="body"/>
          </p:nvPr>
        </p:nvSpPr>
        <p:spPr>
          <a:xfrm>
            <a:off x="1297500" y="1194650"/>
            <a:ext cx="7038900" cy="3284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zh-TW" sz="1500"/>
              <a:t>Header tell the OS how to interpret the PE file</a:t>
            </a:r>
            <a:endParaRPr sz="1500"/>
          </a:p>
          <a:p>
            <a:pPr indent="-323850" lvl="1" marL="914400" rtl="0" algn="l">
              <a:spcBef>
                <a:spcPts val="0"/>
              </a:spcBef>
              <a:spcAft>
                <a:spcPts val="0"/>
              </a:spcAft>
              <a:buSzPts val="1500"/>
              <a:buChar char="○"/>
            </a:pPr>
            <a:r>
              <a:rPr lang="zh-TW" sz="1500"/>
              <a:t>Type of PE file</a:t>
            </a:r>
            <a:endParaRPr sz="1500"/>
          </a:p>
          <a:p>
            <a:pPr indent="-323850" lvl="1" marL="914400" rtl="0" algn="l">
              <a:spcBef>
                <a:spcPts val="0"/>
              </a:spcBef>
              <a:spcAft>
                <a:spcPts val="0"/>
              </a:spcAft>
              <a:buSzPts val="1500"/>
              <a:buChar char="○"/>
            </a:pPr>
            <a:r>
              <a:rPr lang="zh-TW" sz="1500"/>
              <a:t>Begin memory location (Entry Point)</a:t>
            </a:r>
            <a:endParaRPr sz="1500"/>
          </a:p>
          <a:p>
            <a:pPr indent="-323850" lvl="1" marL="914400" rtl="0" algn="l">
              <a:spcBef>
                <a:spcPts val="0"/>
              </a:spcBef>
              <a:spcAft>
                <a:spcPts val="0"/>
              </a:spcAft>
              <a:buSzPts val="1500"/>
              <a:buChar char="○"/>
            </a:pPr>
            <a:r>
              <a:rPr lang="zh-TW" sz="1500"/>
              <a:t>Section memory arrangment (Section headers)</a:t>
            </a:r>
            <a:endParaRPr sz="1500"/>
          </a:p>
          <a:p>
            <a:pPr indent="-323850" lvl="1" marL="914400" rtl="0" algn="l">
              <a:spcBef>
                <a:spcPts val="0"/>
              </a:spcBef>
              <a:spcAft>
                <a:spcPts val="0"/>
              </a:spcAft>
              <a:buSzPts val="1500"/>
              <a:buChar char="○"/>
            </a:pPr>
            <a:r>
              <a:rPr lang="zh-TW" sz="1500"/>
              <a:t>DLL dependencies (Imports)</a:t>
            </a:r>
            <a:endParaRPr sz="1500"/>
          </a:p>
          <a:p>
            <a:pPr indent="-323850" lvl="1" marL="914400" rtl="0" algn="l">
              <a:spcBef>
                <a:spcPts val="0"/>
              </a:spcBef>
              <a:spcAft>
                <a:spcPts val="0"/>
              </a:spcAft>
              <a:buSzPts val="1500"/>
              <a:buChar char="○"/>
            </a:pPr>
            <a:r>
              <a:rPr lang="zh-TW" sz="1500"/>
              <a:t>PE file expose to other applications (Exports)</a:t>
            </a:r>
            <a:endParaRPr sz="1500"/>
          </a:p>
          <a:p>
            <a:pPr indent="-323850" lvl="1" marL="914400" rtl="0" algn="l">
              <a:spcBef>
                <a:spcPts val="0"/>
              </a:spcBef>
              <a:spcAft>
                <a:spcPts val="0"/>
              </a:spcAft>
              <a:buSzPts val="1500"/>
              <a:buChar char="○"/>
            </a:pPr>
            <a:r>
              <a:t/>
            </a:r>
            <a:endParaRPr sz="1500"/>
          </a:p>
          <a:p>
            <a:pPr indent="-323850" lvl="0" marL="457200" rtl="0" algn="l">
              <a:spcBef>
                <a:spcPts val="0"/>
              </a:spcBef>
              <a:spcAft>
                <a:spcPts val="0"/>
              </a:spcAft>
              <a:buSzPts val="1500"/>
              <a:buChar char="●"/>
            </a:pPr>
            <a:r>
              <a:rPr lang="zh-TW" sz="1500"/>
              <a:t>Sections store the PE file content</a:t>
            </a:r>
            <a:endParaRPr sz="1500"/>
          </a:p>
          <a:p>
            <a:pPr indent="-323850" lvl="1" marL="914400" rtl="0" algn="l">
              <a:spcBef>
                <a:spcPts val="0"/>
              </a:spcBef>
              <a:spcAft>
                <a:spcPts val="0"/>
              </a:spcAft>
              <a:buSzPts val="1500"/>
              <a:buChar char="○"/>
            </a:pPr>
            <a:r>
              <a:rPr lang="zh-TW" sz="1500"/>
              <a:t>.text: This contains the executable code.</a:t>
            </a:r>
            <a:endParaRPr sz="1500"/>
          </a:p>
          <a:p>
            <a:pPr indent="-323850" lvl="1" marL="914400" rtl="0" algn="l">
              <a:spcBef>
                <a:spcPts val="0"/>
              </a:spcBef>
              <a:spcAft>
                <a:spcPts val="0"/>
              </a:spcAft>
              <a:buSzPts val="1500"/>
              <a:buChar char="○"/>
            </a:pPr>
            <a:r>
              <a:rPr lang="zh-TW" sz="1500"/>
              <a:t>.rdata: This sections holds read only globally accessible data.</a:t>
            </a:r>
            <a:endParaRPr sz="1500"/>
          </a:p>
          <a:p>
            <a:pPr indent="-323850" lvl="1" marL="914400" rtl="0" algn="l">
              <a:spcBef>
                <a:spcPts val="0"/>
              </a:spcBef>
              <a:spcAft>
                <a:spcPts val="0"/>
              </a:spcAft>
              <a:buSzPts val="1500"/>
              <a:buChar char="○"/>
            </a:pPr>
            <a:r>
              <a:rPr lang="zh-TW" sz="1500"/>
              <a:t>.data: Stores global data accessed through the program.</a:t>
            </a:r>
            <a:endParaRPr sz="1500"/>
          </a:p>
          <a:p>
            <a:pPr indent="-323850" lvl="1" marL="914400" rtl="0" algn="l">
              <a:spcBef>
                <a:spcPts val="0"/>
              </a:spcBef>
              <a:spcAft>
                <a:spcPts val="0"/>
              </a:spcAft>
              <a:buSzPts val="1500"/>
              <a:buChar char="○"/>
            </a:pPr>
            <a:r>
              <a:rPr lang="zh-TW" sz="1500"/>
              <a:t>.rsrc: This sections stores resources needed by the executable.</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Pe File Format - Optional header</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500"/>
              <a:t>The PE Optional header is used to store NT-specific attributes.</a:t>
            </a:r>
            <a:endParaRPr sz="1500"/>
          </a:p>
          <a:p>
            <a:pPr indent="-317500" lvl="0" marL="457200" rtl="0" algn="l">
              <a:spcBef>
                <a:spcPts val="1600"/>
              </a:spcBef>
              <a:spcAft>
                <a:spcPts val="0"/>
              </a:spcAft>
              <a:buSzPts val="1400"/>
              <a:buChar char="●"/>
            </a:pPr>
            <a:r>
              <a:rPr lang="zh-TW" sz="1400"/>
              <a:t>ImageBase</a:t>
            </a:r>
            <a:endParaRPr sz="1400"/>
          </a:p>
          <a:p>
            <a:pPr indent="-304800" lvl="1" marL="914400" rtl="0" algn="l">
              <a:spcBef>
                <a:spcPts val="0"/>
              </a:spcBef>
              <a:spcAft>
                <a:spcPts val="0"/>
              </a:spcAft>
              <a:buSzPts val="1200"/>
              <a:buChar char="○"/>
            </a:pPr>
            <a:r>
              <a:rPr lang="zh-TW" sz="1200"/>
              <a:t>Prefered base memory address</a:t>
            </a:r>
            <a:endParaRPr sz="1200"/>
          </a:p>
          <a:p>
            <a:pPr indent="-317500" lvl="0" marL="457200" rtl="0" algn="l">
              <a:spcBef>
                <a:spcPts val="0"/>
              </a:spcBef>
              <a:spcAft>
                <a:spcPts val="0"/>
              </a:spcAft>
              <a:buSzPts val="1400"/>
              <a:buChar char="●"/>
            </a:pPr>
            <a:r>
              <a:rPr lang="zh-TW" sz="1400"/>
              <a:t>Metadata</a:t>
            </a:r>
            <a:endParaRPr sz="1400"/>
          </a:p>
          <a:p>
            <a:pPr indent="-304800" lvl="1" marL="914400" rtl="0" algn="l">
              <a:spcBef>
                <a:spcPts val="0"/>
              </a:spcBef>
              <a:spcAft>
                <a:spcPts val="0"/>
              </a:spcAft>
              <a:buSzPts val="1200"/>
              <a:buChar char="○"/>
            </a:pPr>
            <a:r>
              <a:rPr lang="zh-TW" sz="1200"/>
              <a:t>DLLCharacteristics: Security-related linker options</a:t>
            </a:r>
            <a:endParaRPr sz="1200"/>
          </a:p>
          <a:p>
            <a:pPr indent="-304800" lvl="2" marL="1371600" rtl="0" algn="l">
              <a:spcBef>
                <a:spcPts val="0"/>
              </a:spcBef>
              <a:spcAft>
                <a:spcPts val="0"/>
              </a:spcAft>
              <a:buSzPts val="1200"/>
              <a:buChar char="■"/>
            </a:pPr>
            <a:r>
              <a:rPr lang="zh-TW" sz="1200"/>
              <a:t>ASLR</a:t>
            </a:r>
            <a:endParaRPr sz="1200"/>
          </a:p>
          <a:p>
            <a:pPr indent="-304800" lvl="2" marL="1371600" rtl="0" algn="l">
              <a:spcBef>
                <a:spcPts val="0"/>
              </a:spcBef>
              <a:spcAft>
                <a:spcPts val="0"/>
              </a:spcAft>
              <a:buSzPts val="1200"/>
              <a:buChar char="■"/>
            </a:pPr>
            <a:r>
              <a:rPr lang="zh-TW" sz="1200"/>
              <a:t>DEP</a:t>
            </a:r>
            <a:endParaRPr sz="1200"/>
          </a:p>
          <a:p>
            <a:pPr indent="-304800" lvl="2" marL="1371600" rtl="0" algn="l">
              <a:spcBef>
                <a:spcPts val="0"/>
              </a:spcBef>
              <a:spcAft>
                <a:spcPts val="0"/>
              </a:spcAft>
              <a:buSzPts val="1200"/>
              <a:buChar char="■"/>
            </a:pPr>
            <a:r>
              <a:rPr lang="zh-TW" sz="1200"/>
              <a:t>SAFESEH</a:t>
            </a:r>
            <a:endParaRPr sz="1200"/>
          </a:p>
          <a:p>
            <a:pPr indent="-304800" lvl="2" marL="1371600" rtl="0" algn="l">
              <a:spcBef>
                <a:spcPts val="0"/>
              </a:spcBef>
              <a:spcAft>
                <a:spcPts val="0"/>
              </a:spcAft>
              <a:buSzPts val="1200"/>
              <a:buChar char="■"/>
            </a:pPr>
            <a:r>
              <a:rPr lang="zh-TW" sz="1200"/>
              <a:t>CFG</a:t>
            </a:r>
            <a:endParaRPr sz="1200"/>
          </a:p>
          <a:p>
            <a:pPr indent="-317500" lvl="1" marL="914400" rtl="0" algn="l">
              <a:spcBef>
                <a:spcPts val="0"/>
              </a:spcBef>
              <a:spcAft>
                <a:spcPts val="0"/>
              </a:spcAft>
              <a:buSzPts val="1400"/>
              <a:buChar char="○"/>
            </a:pPr>
            <a:r>
              <a:rPr lang="zh-TW" sz="1400"/>
              <a:t>Subsystem</a:t>
            </a:r>
            <a:endParaRPr sz="1400"/>
          </a:p>
          <a:p>
            <a:pPr indent="-317500" lvl="1" marL="914400" rtl="0" algn="l">
              <a:spcBef>
                <a:spcPts val="0"/>
              </a:spcBef>
              <a:spcAft>
                <a:spcPts val="0"/>
              </a:spcAft>
              <a:buSzPts val="1400"/>
              <a:buChar char="○"/>
            </a:pPr>
            <a:r>
              <a:rPr lang="zh-TW" sz="1400"/>
              <a:t>Supported NT version</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7" name="Google Shape;167;p18"/>
          <p:cNvPicPr preferRelativeResize="0"/>
          <p:nvPr/>
        </p:nvPicPr>
        <p:blipFill>
          <a:blip r:embed="rId3">
            <a:alphaModFix/>
          </a:blip>
          <a:stretch>
            <a:fillRect/>
          </a:stretch>
        </p:blipFill>
        <p:spPr>
          <a:xfrm>
            <a:off x="2191550" y="-453612"/>
            <a:ext cx="4279924" cy="6050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4" name="Google Shape;174;p19"/>
          <p:cNvPicPr preferRelativeResize="0"/>
          <p:nvPr/>
        </p:nvPicPr>
        <p:blipFill>
          <a:blip r:embed="rId3">
            <a:alphaModFix/>
          </a:blip>
          <a:stretch>
            <a:fillRect/>
          </a:stretch>
        </p:blipFill>
        <p:spPr>
          <a:xfrm>
            <a:off x="0" y="441572"/>
            <a:ext cx="9143998" cy="42603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Static malware anaysis</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zh-TW" sz="1600"/>
              <a:t>API calls analysis</a:t>
            </a:r>
            <a:endParaRPr sz="1600"/>
          </a:p>
          <a:p>
            <a:pPr indent="-330200" lvl="0" marL="457200" rtl="0" algn="l">
              <a:spcBef>
                <a:spcPts val="0"/>
              </a:spcBef>
              <a:spcAft>
                <a:spcPts val="0"/>
              </a:spcAft>
              <a:buSzPts val="1600"/>
              <a:buChar char="●"/>
            </a:pPr>
            <a:r>
              <a:rPr lang="zh-TW" sz="1600"/>
              <a:t>Header information</a:t>
            </a:r>
            <a:endParaRPr sz="1600"/>
          </a:p>
          <a:p>
            <a:pPr indent="-330200" lvl="0" marL="457200" rtl="0" algn="l">
              <a:spcBef>
                <a:spcPts val="0"/>
              </a:spcBef>
              <a:spcAft>
                <a:spcPts val="0"/>
              </a:spcAft>
              <a:buSzPts val="1600"/>
              <a:buChar char="●"/>
            </a:pPr>
            <a:r>
              <a:rPr lang="zh-TW" sz="1600"/>
              <a:t>Section information</a:t>
            </a:r>
            <a:endParaRPr sz="1600"/>
          </a:p>
          <a:p>
            <a:pPr indent="-330200" lvl="0" marL="457200" rtl="0" algn="l">
              <a:spcBef>
                <a:spcPts val="0"/>
              </a:spcBef>
              <a:spcAft>
                <a:spcPts val="0"/>
              </a:spcAft>
              <a:buSzPts val="1600"/>
              <a:buChar char="●"/>
            </a:pPr>
            <a:r>
              <a:rPr lang="zh-TW" sz="1600"/>
              <a:t>Imported functions</a:t>
            </a:r>
            <a:endParaRPr sz="1600"/>
          </a:p>
          <a:p>
            <a:pPr indent="-330200" lvl="0" marL="457200" rtl="0" algn="l">
              <a:spcBef>
                <a:spcPts val="0"/>
              </a:spcBef>
              <a:spcAft>
                <a:spcPts val="0"/>
              </a:spcAft>
              <a:buSzPts val="1600"/>
              <a:buChar char="●"/>
            </a:pPr>
            <a:r>
              <a:rPr lang="zh-TW" sz="1600"/>
              <a:t>Exported functions</a:t>
            </a:r>
            <a:endParaRPr sz="1600"/>
          </a:p>
          <a:p>
            <a:pPr indent="-330200" lvl="0" marL="457200" rtl="0" algn="l">
              <a:spcBef>
                <a:spcPts val="0"/>
              </a:spcBef>
              <a:spcAft>
                <a:spcPts val="0"/>
              </a:spcAft>
              <a:buSzPts val="1600"/>
              <a:buChar char="●"/>
            </a:pPr>
            <a:r>
              <a:rPr lang="zh-TW" sz="1600"/>
              <a:t>String information</a:t>
            </a:r>
            <a:endParaRPr sz="1600"/>
          </a:p>
          <a:p>
            <a:pPr indent="-330200" lvl="0" marL="457200" rtl="0" algn="l">
              <a:spcBef>
                <a:spcPts val="0"/>
              </a:spcBef>
              <a:spcAft>
                <a:spcPts val="0"/>
              </a:spcAft>
              <a:buSzPts val="1600"/>
              <a:buChar char="●"/>
            </a:pPr>
            <a:r>
              <a:rPr lang="zh-TW" sz="1600"/>
              <a:t>Opcode sequences</a:t>
            </a:r>
            <a:endParaRPr sz="1600"/>
          </a:p>
          <a:p>
            <a:pPr indent="-330200" lvl="0" marL="457200" rtl="0" algn="l">
              <a:spcBef>
                <a:spcPts val="0"/>
              </a:spcBef>
              <a:spcAft>
                <a:spcPts val="0"/>
              </a:spcAft>
              <a:buSzPts val="1600"/>
              <a:buChar char="●"/>
            </a:pPr>
            <a:r>
              <a:rPr lang="zh-TW" sz="1600"/>
              <a:t>General characteristics</a:t>
            </a:r>
            <a:endParaRPr sz="1600"/>
          </a:p>
          <a:p>
            <a:pPr indent="-330200" lvl="0" marL="457200" rtl="0" algn="l">
              <a:spcBef>
                <a:spcPts val="0"/>
              </a:spcBef>
              <a:spcAft>
                <a:spcPts val="0"/>
              </a:spcAft>
              <a:buSzPts val="1600"/>
              <a:buChar char="●"/>
            </a:pPr>
            <a:r>
              <a:rPr lang="zh-TW" sz="1600"/>
              <a:t>General file information</a:t>
            </a:r>
            <a:endParaRPr sz="1600"/>
          </a:p>
          <a:p>
            <a:pPr indent="-330200" lvl="0" marL="457200" rtl="0" algn="l">
              <a:spcBef>
                <a:spcPts val="0"/>
              </a:spcBef>
              <a:spcAft>
                <a:spcPts val="0"/>
              </a:spcAft>
              <a:buSzPts val="1600"/>
              <a:buChar char="●"/>
            </a:pPr>
            <a:r>
              <a:rPr lang="zh-TW" sz="1600"/>
              <a:t>Byte histogram &amp; Entropy</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Malware datasets</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400"/>
              <a:t>Collected from</a:t>
            </a:r>
            <a:endParaRPr sz="2400"/>
          </a:p>
          <a:p>
            <a:pPr indent="-381000" lvl="0" marL="457200" rtl="0" algn="l">
              <a:spcBef>
                <a:spcPts val="1600"/>
              </a:spcBef>
              <a:spcAft>
                <a:spcPts val="0"/>
              </a:spcAft>
              <a:buSzPts val="2400"/>
              <a:buChar char="●"/>
            </a:pPr>
            <a:r>
              <a:rPr lang="zh-TW" sz="2400"/>
              <a:t>Virustotal </a:t>
            </a:r>
            <a:r>
              <a:rPr baseline="30000" lang="zh-TW" sz="2400"/>
              <a:t>[3]</a:t>
            </a:r>
            <a:endParaRPr baseline="30000" sz="2400"/>
          </a:p>
          <a:p>
            <a:pPr indent="-381000" lvl="0" marL="457200" rtl="0" algn="l">
              <a:spcBef>
                <a:spcPts val="0"/>
              </a:spcBef>
              <a:spcAft>
                <a:spcPts val="0"/>
              </a:spcAft>
              <a:buSzPts val="2400"/>
              <a:buChar char="●"/>
            </a:pPr>
            <a:r>
              <a:rPr lang="zh-TW" sz="2400"/>
              <a:t>Virusshare </a:t>
            </a:r>
            <a:r>
              <a:rPr baseline="30000" lang="zh-TW" sz="2400"/>
              <a:t>[4]</a:t>
            </a:r>
            <a:endParaRPr baseline="30000" sz="2400"/>
          </a:p>
          <a:p>
            <a:pPr indent="-381000" lvl="0" marL="457200" rtl="0" algn="l">
              <a:spcBef>
                <a:spcPts val="0"/>
              </a:spcBef>
              <a:spcAft>
                <a:spcPts val="0"/>
              </a:spcAft>
              <a:buSzPts val="2400"/>
              <a:buChar char="●"/>
            </a:pPr>
            <a:r>
              <a:rPr lang="zh-TW" sz="2400"/>
              <a:t>MalShare </a:t>
            </a:r>
            <a:r>
              <a:rPr baseline="30000" lang="zh-TW" sz="2400"/>
              <a:t>[5]</a:t>
            </a:r>
            <a:endParaRPr baseline="30000" sz="2400"/>
          </a:p>
          <a:p>
            <a:pPr indent="0" lvl="0" marL="0" rtl="0" algn="l">
              <a:spcBef>
                <a:spcPts val="1600"/>
              </a:spcBef>
              <a:spcAft>
                <a:spcPts val="1600"/>
              </a:spcAft>
              <a:buNone/>
            </a:pPr>
            <a:r>
              <a:rPr lang="zh-TW" sz="2400"/>
              <a:t>Total : 398405</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