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embeddedFontLst>
    <p:embeddedFont>
      <p:font typeface="Montserrat" panose="020B0604020202020204" charset="0"/>
      <p:regular r:id="rId38"/>
      <p:bold r:id="rId39"/>
      <p:italic r:id="rId40"/>
      <p:boldItalic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Open Sans" panose="020B060402020202020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20448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499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c0f84f7f2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c0f84f7f2_1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7c0f84f7f2_1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1060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c0f84f7f2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c0f84f7f2_1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7c0f84f7f2_1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3711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0f84f7f2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c0f84f7f2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7c0f84f7f2_1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141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c0f84f7f2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c0f84f7f2_1_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7c0f84f7f2_1_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8205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c0f84f7f2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c0f84f7f2_1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7c0f84f7f2_1_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1274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c0f84f7f2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c0f84f7f2_1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7c0f84f7f2_1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4741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c0f84f7f2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c0f84f7f2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7c0f84f7f2_1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2560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c130095f4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7c130095f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61233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697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c130095f4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7c130095f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5965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2210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c130095f4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7c130095f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56767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c130095f4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7c130095f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41296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d31be7b9f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System的架構</a:t>
            </a:r>
            <a:endParaRPr sz="2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畫架構圖</a:t>
            </a:r>
            <a:endParaRPr sz="2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解釋如果要新增演算法要怎麼加 -&gt; Neo4j Procedure Template</a:t>
            </a:r>
            <a:endParaRPr/>
          </a:p>
        </p:txBody>
      </p:sp>
      <p:sp>
        <p:nvSpPr>
          <p:cNvPr id="248" name="Google Shape;248;g6d31be7b9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97741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System的架構</a:t>
            </a:r>
            <a:endParaRPr sz="2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畫架構圖</a:t>
            </a:r>
            <a:endParaRPr sz="2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解釋如果要新增演算法要怎麼加 -&gt; Neo4j Procedure Template</a:t>
            </a:r>
            <a:endParaRPr/>
          </a:p>
        </p:txBody>
      </p:sp>
      <p:sp>
        <p:nvSpPr>
          <p:cNvPr id="254" name="Google Shape;2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14081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d248dbdfd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System的架構</a:t>
            </a:r>
            <a:endParaRPr sz="2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畫架構圖</a:t>
            </a:r>
            <a:endParaRPr sz="2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解釋如果要新增演算法要怎麼加 -&gt; Neo4j Procedure Template</a:t>
            </a:r>
            <a:endParaRPr/>
          </a:p>
        </p:txBody>
      </p:sp>
      <p:sp>
        <p:nvSpPr>
          <p:cNvPr id="260" name="Google Shape;260;g6d248dbdf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79550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d248dbdfd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System的架構</a:t>
            </a:r>
            <a:endParaRPr sz="2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畫架構圖</a:t>
            </a:r>
            <a:endParaRPr sz="2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解釋如果要新增演算法要怎麼加 -&gt; Neo4j Procedure Template</a:t>
            </a:r>
            <a:endParaRPr/>
          </a:p>
        </p:txBody>
      </p:sp>
      <p:sp>
        <p:nvSpPr>
          <p:cNvPr id="274" name="Google Shape;274;g6d248dbd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73313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d31be7b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d31be7b9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6d31be7b9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96763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d31be7b9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6d31be7b9f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6d31be7b9f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47239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d248dbdf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d248dbdfd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6d248dbdfd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77839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d31be7b9f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6d31be7b9f_1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6d31be7b9f_1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9729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70140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d31be7b9f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6d31be7b9f_1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6d31be7b9f_1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28222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d31be7b9f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6d31be7b9f_1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g6d31be7b9f_1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52359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d31be7b9f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d31be7b9f_1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g6d31be7b9f_1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60327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6d31be7b9f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6d31be7b9f_1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g6d31be7b9f_1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4897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12842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7c0f84f7f2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7c0f84f7f2_1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g7c0f84f7f2_1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5820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c08d77fd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c08d77fd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7c08d77fda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5630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c08d77fda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c08d77fda_1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7c08d77fda_1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497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c08d77fda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c08d77fda_1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c08d77fda_1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8205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d135730f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6d135730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5612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d135730fd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6d135730f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0374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c0f84f7f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c0f84f7f2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7c0f84f7f2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8587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rikbern.com/2018/06/17/new-approximate-nearest-neighbor-benchmarks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enfrederickson.com/approximate-nearest-neighbours-for-recommender-system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neo4j</a:t>
            </a:r>
            <a:r>
              <a:rPr lang="en-US"/>
              <a:t> </a:t>
            </a:r>
            <a:r>
              <a:rPr lang="en-US" sz="50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Graph Algorithms Library Extension</a:t>
            </a:r>
            <a:endParaRPr sz="50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3897373"/>
            <a:ext cx="9144000" cy="14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800">
                <a:solidFill>
                  <a:srgbClr val="666666"/>
                </a:solidFill>
              </a:rPr>
              <a:t>資工所 易大中</a:t>
            </a:r>
            <a:endParaRPr sz="1800">
              <a:solidFill>
                <a:srgbClr val="666666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800">
                <a:solidFill>
                  <a:srgbClr val="666666"/>
                </a:solidFill>
              </a:rPr>
              <a:t>網媒所 王郁婷 </a:t>
            </a:r>
            <a:endParaRPr sz="1800">
              <a:solidFill>
                <a:srgbClr val="666666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800">
                <a:solidFill>
                  <a:srgbClr val="666666"/>
                </a:solidFill>
              </a:rPr>
              <a:t>資科所 蔡昀達</a:t>
            </a:r>
            <a:endParaRPr sz="1800">
              <a:solidFill>
                <a:srgbClr val="666666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800">
                <a:solidFill>
                  <a:srgbClr val="666666"/>
                </a:solidFill>
              </a:rPr>
              <a:t>電機丙 蘇彥齊</a:t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Drawback</a:t>
            </a:r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Open Sans"/>
              <a:buChar char="-"/>
            </a:pPr>
            <a:r>
              <a:rPr lang="en-US" sz="3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Calculate entire graph every time with high complexity</a:t>
            </a:r>
            <a:endParaRPr sz="3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Open Sans"/>
              <a:buChar char="-"/>
            </a:pPr>
            <a:r>
              <a:rPr lang="en-US" sz="3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With approximation</a:t>
            </a:r>
            <a:endParaRPr sz="3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0" name="Google Shape;150;p22" descr="O(n^2d)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075" y="2648075"/>
            <a:ext cx="1695500" cy="68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 descr="O(nkd) 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0075" y="3927175"/>
            <a:ext cx="1818538" cy="68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 descr="\text{ where k is the approximation term} 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6601" y="4039713"/>
            <a:ext cx="5224650" cy="4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Limitation</a:t>
            </a:r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Open Sans"/>
              <a:buChar char="-"/>
            </a:pPr>
            <a:r>
              <a:rPr lang="en-US" sz="3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Only relationship left after calculation</a:t>
            </a:r>
            <a:endParaRPr sz="3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Open Sans"/>
              <a:buChar char="-"/>
            </a:pPr>
            <a:r>
              <a:rPr lang="en-US" sz="3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No data structure to support dynamic context</a:t>
            </a:r>
            <a:endParaRPr sz="3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Open Sans"/>
              <a:buChar char="-"/>
            </a:pPr>
            <a:r>
              <a:rPr lang="en-US" sz="3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ex. R-tree*</a:t>
            </a:r>
            <a:r>
              <a:rPr lang="en-US" sz="3000" baseline="30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[1]</a:t>
            </a:r>
            <a:endParaRPr sz="3000" baseline="30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Open Sans"/>
              <a:buChar char="-"/>
            </a:pPr>
            <a:r>
              <a:rPr lang="en-US" sz="3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Only topK relationship remain</a:t>
            </a:r>
            <a:endParaRPr sz="3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Open Sans"/>
              <a:buChar char="-"/>
            </a:pPr>
            <a:r>
              <a:rPr lang="en-US" sz="3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distance matrix incomplete</a:t>
            </a:r>
            <a:endParaRPr sz="3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Improvements</a:t>
            </a:r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Open Sans"/>
              <a:buChar char="-"/>
            </a:pPr>
            <a:r>
              <a:rPr lang="en-US" sz="3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Update new insert nodes only</a:t>
            </a:r>
            <a:endParaRPr sz="3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Open Sans"/>
              <a:buChar char="-"/>
            </a:pPr>
            <a:r>
              <a:rPr lang="en-US" sz="3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Utilize existing similarity relationships → Proximity graph method</a:t>
            </a:r>
            <a:endParaRPr sz="3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Char char="-"/>
            </a:pPr>
            <a:r>
              <a:rPr lang="en-US" sz="30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Greedy traversing algorithm</a:t>
            </a:r>
            <a:endParaRPr sz="30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-"/>
            </a:pPr>
            <a:r>
              <a:rPr lang="en-US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current state-of-the-art for the approximate nearest neighbors search</a:t>
            </a:r>
            <a:r>
              <a:rPr lang="en-US" baseline="30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[2][3][4]</a:t>
            </a:r>
            <a:endParaRPr baseline="30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7" name="Google Shape;167;p24" descr="O(mkd) \text{ where } m&lt;&lt;n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900" y="5247625"/>
            <a:ext cx="4878426" cy="62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traversing algorithm</a:t>
            </a:r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225" y="1793987"/>
            <a:ext cx="8363550" cy="44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Interface</a:t>
            </a:r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Original</a:t>
            </a:r>
            <a:endParaRPr sz="3000" dirty="0">
              <a:solidFill>
                <a:srgbClr val="434343"/>
              </a:solidFill>
              <a:highlight>
                <a:srgbClr val="F5F5F5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88900" marR="88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47D6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lang="en-US" sz="24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smtClean="0">
                <a:solidFill>
                  <a:srgbClr val="047D6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algo</a:t>
            </a:r>
            <a:r>
              <a:rPr lang="en-US" sz="2400" smtClean="0">
                <a:solidFill>
                  <a:srgbClr val="9C332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400" smtClean="0">
                <a:solidFill>
                  <a:srgbClr val="047D6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labs</a:t>
            </a:r>
            <a:r>
              <a:rPr lang="en-US" sz="2400" smtClean="0">
                <a:solidFill>
                  <a:srgbClr val="9C332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400" smtClean="0">
                <a:solidFill>
                  <a:srgbClr val="047D6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ml</a:t>
            </a:r>
            <a:r>
              <a:rPr lang="en-US" sz="2400" smtClean="0">
                <a:solidFill>
                  <a:srgbClr val="9C332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400" smtClean="0">
                <a:solidFill>
                  <a:srgbClr val="047D6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ann</a:t>
            </a:r>
            <a:r>
              <a:rPr lang="en-US" sz="2400" smtClean="0">
                <a:solidFill>
                  <a:srgbClr val="9C332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400" smtClean="0">
                <a:solidFill>
                  <a:srgbClr val="047D6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r>
              <a:rPr lang="en-US" sz="2400" dirty="0">
                <a:solidFill>
                  <a:srgbClr val="9C332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>
                <a:solidFill>
                  <a:srgbClr val="B35E1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400" dirty="0" err="1">
                <a:solidFill>
                  <a:srgbClr val="B35E1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jaccard</a:t>
            </a:r>
            <a:r>
              <a:rPr lang="en-US" sz="2400" dirty="0">
                <a:solidFill>
                  <a:srgbClr val="B35E1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400" dirty="0">
                <a:solidFill>
                  <a:srgbClr val="9C332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4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solidFill>
                  <a:srgbClr val="047D6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400" dirty="0">
                <a:solidFill>
                  <a:srgbClr val="9C332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4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solidFill>
                  <a:srgbClr val="9C332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dirty="0" err="1">
                <a:solidFill>
                  <a:srgbClr val="75438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writeRelationType</a:t>
            </a:r>
            <a:r>
              <a:rPr lang="en-US" sz="2400" dirty="0">
                <a:solidFill>
                  <a:srgbClr val="222222"/>
                </a:solidFill>
                <a:highlight>
                  <a:srgbClr val="F9F9F9"/>
                </a:highlight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400" dirty="0">
                <a:solidFill>
                  <a:srgbClr val="B35E1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"SIMILAR"</a:t>
            </a:r>
            <a:r>
              <a:rPr lang="en-US" sz="2400" dirty="0">
                <a:solidFill>
                  <a:srgbClr val="047D6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 err="1">
                <a:solidFill>
                  <a:srgbClr val="75438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writeProperty</a:t>
            </a:r>
            <a:r>
              <a:rPr lang="en-US" sz="2400" dirty="0">
                <a:solidFill>
                  <a:srgbClr val="75438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24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solidFill>
                  <a:srgbClr val="B35E1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"score"</a:t>
            </a:r>
            <a:r>
              <a:rPr lang="en-US" sz="2400" dirty="0">
                <a:solidFill>
                  <a:srgbClr val="9C332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2400" dirty="0">
              <a:solidFill>
                <a:srgbClr val="9C3328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88900" marR="889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9C3328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Our new procedure</a:t>
            </a:r>
            <a:endParaRPr sz="3000" dirty="0">
              <a:solidFill>
                <a:srgbClr val="047D65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88900" marR="88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rgbClr val="047D6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lang="en-US" sz="24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solidFill>
                  <a:srgbClr val="047D6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algo</a:t>
            </a:r>
            <a:r>
              <a:rPr lang="en-US" sz="2400" dirty="0" err="1">
                <a:solidFill>
                  <a:srgbClr val="9C332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400" dirty="0" err="1">
                <a:solidFill>
                  <a:srgbClr val="047D6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labs</a:t>
            </a:r>
            <a:r>
              <a:rPr lang="en-US" sz="2400" dirty="0" err="1">
                <a:solidFill>
                  <a:srgbClr val="9C332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400" dirty="0" err="1">
                <a:solidFill>
                  <a:srgbClr val="047D6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ml</a:t>
            </a:r>
            <a:r>
              <a:rPr lang="en-US" sz="2400" dirty="0" err="1">
                <a:solidFill>
                  <a:srgbClr val="9C332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400" dirty="0" err="1">
                <a:solidFill>
                  <a:srgbClr val="047D6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ann</a:t>
            </a:r>
            <a:r>
              <a:rPr lang="en-US" sz="2400" dirty="0" err="1">
                <a:solidFill>
                  <a:srgbClr val="9C332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400" dirty="0" err="1">
                <a:solidFill>
                  <a:srgbClr val="047D6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en-US" sz="2400" dirty="0" err="1">
                <a:solidFill>
                  <a:srgbClr val="9C332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400" dirty="0" err="1">
                <a:solidFill>
                  <a:srgbClr val="047D6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r>
              <a:rPr lang="en-US" sz="2400" dirty="0">
                <a:solidFill>
                  <a:srgbClr val="9C332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>
                <a:solidFill>
                  <a:srgbClr val="B35E1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400" dirty="0" err="1">
                <a:solidFill>
                  <a:srgbClr val="B35E1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jaccard</a:t>
            </a:r>
            <a:r>
              <a:rPr lang="en-US" sz="2400" dirty="0">
                <a:solidFill>
                  <a:srgbClr val="B35E1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400" dirty="0">
                <a:solidFill>
                  <a:srgbClr val="9C332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4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solidFill>
                  <a:srgbClr val="047D6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400" dirty="0">
                <a:solidFill>
                  <a:srgbClr val="9C332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4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solidFill>
                  <a:srgbClr val="9C332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dirty="0" err="1">
                <a:solidFill>
                  <a:srgbClr val="75438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RelationType</a:t>
            </a:r>
            <a:r>
              <a:rPr lang="en-US" sz="2400" dirty="0">
                <a:solidFill>
                  <a:srgbClr val="222222"/>
                </a:solidFill>
                <a:highlight>
                  <a:srgbClr val="F9F9F9"/>
                </a:highlight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400" dirty="0">
                <a:solidFill>
                  <a:srgbClr val="B35E1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"SIMILAR"</a:t>
            </a:r>
            <a:r>
              <a:rPr lang="en-US" sz="2400" dirty="0">
                <a:solidFill>
                  <a:srgbClr val="047D6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>
                <a:solidFill>
                  <a:srgbClr val="75438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Property:</a:t>
            </a:r>
            <a:r>
              <a:rPr lang="en-US" sz="24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solidFill>
                  <a:srgbClr val="B35E1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"score"</a:t>
            </a:r>
            <a:r>
              <a:rPr lang="en-US" sz="2400" dirty="0">
                <a:solidFill>
                  <a:srgbClr val="9C332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2400" dirty="0">
              <a:solidFill>
                <a:srgbClr val="9C3328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89" name="Google Shape;189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766900"/>
            <a:ext cx="9262087" cy="44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Performance</a:t>
            </a:r>
            <a:endParaRPr/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733700"/>
            <a:ext cx="5257800" cy="356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2875" y="2609550"/>
            <a:ext cx="5257800" cy="356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 txBox="1"/>
          <p:nvPr/>
        </p:nvSpPr>
        <p:spPr>
          <a:xfrm>
            <a:off x="1511650" y="1983175"/>
            <a:ext cx="4049100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execution time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8"/>
          <p:cNvSpPr txBox="1"/>
          <p:nvPr/>
        </p:nvSpPr>
        <p:spPr>
          <a:xfrm>
            <a:off x="6678525" y="1983175"/>
            <a:ext cx="4049100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approximate error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Group Centralization</a:t>
            </a:r>
            <a:endParaRPr/>
          </a:p>
        </p:txBody>
      </p:sp>
      <p:sp>
        <p:nvSpPr>
          <p:cNvPr id="206" name="Google Shape;206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Char char="•"/>
            </a:pPr>
            <a:r>
              <a:rPr lang="en-U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Group level measures allow us to compare different networks easily. 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Char char="•"/>
            </a:pPr>
            <a:r>
              <a:rPr lang="en-U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Group level index of centralization 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– Shows that the larger it is, the more likely it is that a single node is quite central, with the remaining nodes considerably less central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Group Degree Centralization</a:t>
            </a:r>
            <a:endParaRPr/>
          </a:p>
        </p:txBody>
      </p:sp>
      <p:sp>
        <p:nvSpPr>
          <p:cNvPr id="212" name="Google Shape;212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120000" cy="4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-"/>
            </a:pPr>
            <a:r>
              <a:rPr lang="en-US" sz="2400">
                <a:solidFill>
                  <a:srgbClr val="30333A"/>
                </a:solidFill>
                <a:highlight>
                  <a:srgbClr val="FEFEFE"/>
                </a:highlight>
                <a:latin typeface="Open Sans"/>
                <a:ea typeface="Open Sans"/>
                <a:cs typeface="Open Sans"/>
                <a:sym typeface="Open Sans"/>
              </a:rPr>
              <a:t>Degree Centrality is usually used to find the popularity of individual nodes</a:t>
            </a:r>
            <a:endParaRPr sz="2400">
              <a:solidFill>
                <a:srgbClr val="30333A"/>
              </a:solidFill>
              <a:highlight>
                <a:srgbClr val="FEFEFE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7750" y="1581188"/>
            <a:ext cx="3749000" cy="161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675" y="3602660"/>
            <a:ext cx="3748999" cy="257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8675" y="3698308"/>
            <a:ext cx="7064949" cy="1875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Group Betweenness Centralization</a:t>
            </a:r>
            <a:endParaRPr/>
          </a:p>
        </p:txBody>
      </p:sp>
      <p:sp>
        <p:nvSpPr>
          <p:cNvPr id="221" name="Google Shape;221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6969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-"/>
            </a:pPr>
            <a:r>
              <a:rPr lang="en-US"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Betweenness Centrality focuses on how some weakly connected nodes can still be indispensable</a:t>
            </a:r>
            <a:endParaRPr sz="24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2" name="Google Shape;222;p31"/>
          <p:cNvPicPr preferRelativeResize="0"/>
          <p:nvPr/>
        </p:nvPicPr>
        <p:blipFill rotWithShape="1">
          <a:blip r:embed="rId3">
            <a:alphaModFix/>
          </a:blip>
          <a:srcRect t="3762"/>
          <a:stretch/>
        </p:blipFill>
        <p:spPr>
          <a:xfrm>
            <a:off x="4952300" y="3648425"/>
            <a:ext cx="6792600" cy="213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3445900"/>
            <a:ext cx="4214400" cy="273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75850" y="1793100"/>
            <a:ext cx="2206573" cy="16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838200" y="1567175"/>
            <a:ext cx="10515600" cy="46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  <a:p>
            <a:pPr marL="228600" lvl="0" indent="-165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Char char="•"/>
            </a:pPr>
            <a:r>
              <a:rPr lang="en-U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Neo4j Graph Algorithm Library Introduction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165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Char char="•"/>
            </a:pPr>
            <a:r>
              <a:rPr lang="en-U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Neo4j Procedure Template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-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Approximate Nearest Neighbors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-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Group Centralization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Char char="•"/>
            </a:pPr>
            <a:r>
              <a:rPr lang="en-U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Neo4j Graph Algorithm Extension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-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Reach Centrality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-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Encoding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165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Char char="•"/>
            </a:pPr>
            <a:r>
              <a:rPr lang="en-U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Conclusion and Future Work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Group Closeness Centralization</a:t>
            </a:r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90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-"/>
            </a:pPr>
            <a:r>
              <a:rPr lang="en-US"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Closeness Centrality focuses on how close a node is to all the other nodes in the graph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1" name="Google Shape;231;p32"/>
          <p:cNvPicPr preferRelativeResize="0"/>
          <p:nvPr/>
        </p:nvPicPr>
        <p:blipFill rotWithShape="1">
          <a:blip r:embed="rId3">
            <a:alphaModFix/>
          </a:blip>
          <a:srcRect t="3790"/>
          <a:stretch/>
        </p:blipFill>
        <p:spPr>
          <a:xfrm>
            <a:off x="5252025" y="4200075"/>
            <a:ext cx="6323825" cy="173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3592623"/>
            <a:ext cx="4217500" cy="25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2"/>
          <p:cNvPicPr preferRelativeResize="0"/>
          <p:nvPr/>
        </p:nvPicPr>
        <p:blipFill rotWithShape="1">
          <a:blip r:embed="rId5">
            <a:alphaModFix/>
          </a:blip>
          <a:srcRect l="27500" t="25504" r="22103" b="34849"/>
          <a:stretch/>
        </p:blipFill>
        <p:spPr>
          <a:xfrm>
            <a:off x="8976850" y="1825625"/>
            <a:ext cx="2695526" cy="119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2"/>
          <p:cNvPicPr preferRelativeResize="0"/>
          <p:nvPr/>
        </p:nvPicPr>
        <p:blipFill rotWithShape="1">
          <a:blip r:embed="rId6">
            <a:alphaModFix/>
          </a:blip>
          <a:srcRect t="57659" r="68123"/>
          <a:stretch/>
        </p:blipFill>
        <p:spPr>
          <a:xfrm>
            <a:off x="6989550" y="1690825"/>
            <a:ext cx="1937124" cy="193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Graph Centralization Usage example</a:t>
            </a:r>
            <a:endParaRPr/>
          </a:p>
        </p:txBody>
      </p:sp>
      <p:sp>
        <p:nvSpPr>
          <p:cNvPr id="240" name="Google Shape;240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Char char="•"/>
            </a:pP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1" name="Google Shape;24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0832"/>
            <a:ext cx="12192000" cy="4891737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3"/>
          <p:cNvSpPr/>
          <p:nvPr/>
        </p:nvSpPr>
        <p:spPr>
          <a:xfrm>
            <a:off x="1303900" y="2532575"/>
            <a:ext cx="6193500" cy="30090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3"/>
          <p:cNvSpPr txBox="1"/>
          <p:nvPr/>
        </p:nvSpPr>
        <p:spPr>
          <a:xfrm>
            <a:off x="2557600" y="2833475"/>
            <a:ext cx="59553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Usage:   Package Name . Function Name ( parameters )</a:t>
            </a:r>
            <a:endParaRPr sz="18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3"/>
          <p:cNvSpPr/>
          <p:nvPr/>
        </p:nvSpPr>
        <p:spPr>
          <a:xfrm>
            <a:off x="564175" y="4212600"/>
            <a:ext cx="501600" cy="40110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3"/>
          <p:cNvSpPr txBox="1"/>
          <p:nvPr/>
        </p:nvSpPr>
        <p:spPr>
          <a:xfrm>
            <a:off x="838200" y="4728600"/>
            <a:ext cx="60825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Calculated Normalized Group Betweenness Centralization value</a:t>
            </a:r>
            <a:endParaRPr sz="18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434343"/>
                </a:solidFill>
              </a:rPr>
              <a:t>Neo4j Graph Algorithm Extension</a:t>
            </a:r>
            <a:endParaRPr/>
          </a:p>
        </p:txBody>
      </p:sp>
      <p:sp>
        <p:nvSpPr>
          <p:cNvPr id="251" name="Google Shape;251;p34"/>
          <p:cNvSpPr txBox="1"/>
          <p:nvPr/>
        </p:nvSpPr>
        <p:spPr>
          <a:xfrm>
            <a:off x="785775" y="1781075"/>
            <a:ext cx="11059200" cy="45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 all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 algorithm can be implemented by procedure template.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○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Algorithm which needs more information of the graph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Calibri"/>
                <a:ea typeface="Calibri"/>
                <a:cs typeface="Calibri"/>
                <a:sym typeface="Calibri"/>
              </a:rPr>
              <a:t>Directly implement in Neo4j graph algorithm package.</a:t>
            </a:r>
            <a:endParaRPr sz="32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434343"/>
                </a:solidFill>
              </a:rPr>
              <a:t>Neo4j Graph Algorithm Extension</a:t>
            </a:r>
            <a:endParaRPr/>
          </a:p>
        </p:txBody>
      </p:sp>
      <p:pic>
        <p:nvPicPr>
          <p:cNvPr id="257" name="Google Shape;25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650" y="1690700"/>
            <a:ext cx="9004699" cy="485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650" y="1703375"/>
            <a:ext cx="9004699" cy="485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6"/>
          <p:cNvSpPr txBox="1">
            <a:spLocks noGrp="1"/>
          </p:cNvSpPr>
          <p:nvPr>
            <p:ph type="title"/>
          </p:nvPr>
        </p:nvSpPr>
        <p:spPr>
          <a:xfrm>
            <a:off x="838200" y="3776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434343"/>
                </a:solidFill>
              </a:rPr>
              <a:t>Neo4j Graph Algorithm Extension</a:t>
            </a:r>
            <a:endParaRPr/>
          </a:p>
        </p:txBody>
      </p:sp>
      <p:sp>
        <p:nvSpPr>
          <p:cNvPr id="264" name="Google Shape;264;p36"/>
          <p:cNvSpPr/>
          <p:nvPr/>
        </p:nvSpPr>
        <p:spPr>
          <a:xfrm>
            <a:off x="5150988" y="4525500"/>
            <a:ext cx="2822100" cy="979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6"/>
          <p:cNvSpPr txBox="1"/>
          <p:nvPr/>
        </p:nvSpPr>
        <p:spPr>
          <a:xfrm>
            <a:off x="8031588" y="5008200"/>
            <a:ext cx="20178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Graph的資訊</a:t>
            </a:r>
            <a:endParaRPr sz="2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6"/>
          <p:cNvSpPr/>
          <p:nvPr/>
        </p:nvSpPr>
        <p:spPr>
          <a:xfrm>
            <a:off x="1474238" y="3434975"/>
            <a:ext cx="2822100" cy="1813200"/>
          </a:xfrm>
          <a:prstGeom prst="rect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6"/>
          <p:cNvSpPr txBox="1"/>
          <p:nvPr/>
        </p:nvSpPr>
        <p:spPr>
          <a:xfrm>
            <a:off x="1536938" y="2879225"/>
            <a:ext cx="2822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process call的function</a:t>
            </a:r>
            <a:endParaRPr sz="2000" b="1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6"/>
          <p:cNvSpPr/>
          <p:nvPr/>
        </p:nvSpPr>
        <p:spPr>
          <a:xfrm>
            <a:off x="5150988" y="2396650"/>
            <a:ext cx="2822100" cy="768900"/>
          </a:xfrm>
          <a:prstGeom prst="rect">
            <a:avLst/>
          </a:prstGeom>
          <a:noFill/>
          <a:ln w="38100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6"/>
          <p:cNvSpPr/>
          <p:nvPr/>
        </p:nvSpPr>
        <p:spPr>
          <a:xfrm>
            <a:off x="5150988" y="5577000"/>
            <a:ext cx="2822100" cy="979800"/>
          </a:xfrm>
          <a:prstGeom prst="rect">
            <a:avLst/>
          </a:prstGeom>
          <a:noFill/>
          <a:ln w="38100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6"/>
          <p:cNvSpPr txBox="1"/>
          <p:nvPr/>
        </p:nvSpPr>
        <p:spPr>
          <a:xfrm>
            <a:off x="8096263" y="5682450"/>
            <a:ext cx="2017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Implement</a:t>
            </a:r>
            <a:endParaRPr sz="2000" b="1">
              <a:solidFill>
                <a:srgbClr val="93C4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endParaRPr sz="2000" b="1">
              <a:solidFill>
                <a:srgbClr val="93C4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6"/>
          <p:cNvSpPr txBox="1"/>
          <p:nvPr/>
        </p:nvSpPr>
        <p:spPr>
          <a:xfrm>
            <a:off x="8031588" y="2396650"/>
            <a:ext cx="2017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Implement</a:t>
            </a:r>
            <a:endParaRPr sz="2000" b="1">
              <a:solidFill>
                <a:srgbClr val="93C4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endParaRPr sz="2000" b="1">
              <a:solidFill>
                <a:srgbClr val="93C4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434343"/>
                </a:solidFill>
              </a:rPr>
              <a:t>Neo4j Graph Algorithm Extension</a:t>
            </a:r>
            <a:endParaRPr/>
          </a:p>
        </p:txBody>
      </p:sp>
      <p:pic>
        <p:nvPicPr>
          <p:cNvPr id="277" name="Google Shape;27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0825"/>
            <a:ext cx="11887198" cy="3691336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7"/>
          <p:cNvSpPr/>
          <p:nvPr/>
        </p:nvSpPr>
        <p:spPr>
          <a:xfrm>
            <a:off x="6902275" y="1478150"/>
            <a:ext cx="5137200" cy="4152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7"/>
          <p:cNvSpPr txBox="1"/>
          <p:nvPr/>
        </p:nvSpPr>
        <p:spPr>
          <a:xfrm>
            <a:off x="8461975" y="5748100"/>
            <a:ext cx="20178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New Algorithm</a:t>
            </a:r>
            <a:endParaRPr sz="2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Reaching Centrality</a:t>
            </a:r>
            <a:endParaRPr/>
          </a:p>
        </p:txBody>
      </p:sp>
      <p:pic>
        <p:nvPicPr>
          <p:cNvPr id="286" name="Google Shape;28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4225" y="1520675"/>
            <a:ext cx="4122746" cy="48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8"/>
          <p:cNvSpPr/>
          <p:nvPr/>
        </p:nvSpPr>
        <p:spPr>
          <a:xfrm>
            <a:off x="8494475" y="3875125"/>
            <a:ext cx="1138500" cy="1204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8"/>
          <p:cNvSpPr txBox="1"/>
          <p:nvPr/>
        </p:nvSpPr>
        <p:spPr>
          <a:xfrm>
            <a:off x="995175" y="1584750"/>
            <a:ext cx="5523000" cy="47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Counts the number of nodes each node can reach in </a:t>
            </a:r>
            <a:r>
              <a:rPr lang="en-US" sz="2600" i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or less steps.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For this node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when k = 1, Reaching Centrality = 4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k = 2, Reaching Centrality = 5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Reaching Centrality</a:t>
            </a:r>
            <a:endParaRPr/>
          </a:p>
        </p:txBody>
      </p:sp>
      <p:pic>
        <p:nvPicPr>
          <p:cNvPr id="295" name="Google Shape;29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4225" y="1520675"/>
            <a:ext cx="4122746" cy="48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9"/>
          <p:cNvSpPr txBox="1"/>
          <p:nvPr/>
        </p:nvSpPr>
        <p:spPr>
          <a:xfrm>
            <a:off x="8384650" y="4189225"/>
            <a:ext cx="15051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Node id = 0</a:t>
            </a:r>
            <a:endParaRPr sz="1800"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9"/>
          <p:cNvSpPr txBox="1"/>
          <p:nvPr/>
        </p:nvSpPr>
        <p:spPr>
          <a:xfrm>
            <a:off x="9479325" y="5454075"/>
            <a:ext cx="15051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Node id = 1</a:t>
            </a:r>
            <a:endParaRPr sz="1800"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9"/>
          <p:cNvSpPr txBox="1"/>
          <p:nvPr/>
        </p:nvSpPr>
        <p:spPr>
          <a:xfrm>
            <a:off x="9701925" y="3486275"/>
            <a:ext cx="15051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Node id = 2</a:t>
            </a:r>
            <a:endParaRPr sz="1800"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9"/>
          <p:cNvSpPr txBox="1"/>
          <p:nvPr/>
        </p:nvSpPr>
        <p:spPr>
          <a:xfrm>
            <a:off x="7324500" y="5601825"/>
            <a:ext cx="15051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Node id = 4</a:t>
            </a:r>
            <a:endParaRPr sz="1800"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9"/>
          <p:cNvSpPr txBox="1"/>
          <p:nvPr/>
        </p:nvSpPr>
        <p:spPr>
          <a:xfrm>
            <a:off x="7136625" y="3660175"/>
            <a:ext cx="15051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Node id = 3</a:t>
            </a:r>
            <a:endParaRPr sz="1800"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9"/>
          <p:cNvSpPr txBox="1"/>
          <p:nvPr/>
        </p:nvSpPr>
        <p:spPr>
          <a:xfrm>
            <a:off x="9479325" y="1880250"/>
            <a:ext cx="15051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Node id = 5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9"/>
          <p:cNvSpPr txBox="1"/>
          <p:nvPr/>
        </p:nvSpPr>
        <p:spPr>
          <a:xfrm>
            <a:off x="838200" y="1363625"/>
            <a:ext cx="2866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Use k = 2 as example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650" y="1880250"/>
            <a:ext cx="6218578" cy="458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Encoding</a:t>
            </a:r>
            <a:endParaRPr/>
          </a:p>
        </p:txBody>
      </p:sp>
      <p:sp>
        <p:nvSpPr>
          <p:cNvPr id="310" name="Google Shape;310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Preprocessing functions and procedures in the Neo4j Graph Algorithm Library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OneHotEncoding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OrdinalEncoding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LabelEncoding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BinaryEncoding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BaseNEncoding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One Hot Encoding</a:t>
            </a:r>
            <a:endParaRPr/>
          </a:p>
        </p:txBody>
      </p:sp>
      <p:sp>
        <p:nvSpPr>
          <p:cNvPr id="317" name="Google Shape;317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8" name="Google Shape;31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25625"/>
            <a:ext cx="10515601" cy="4191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 – Neo4j Graph Algorithm Library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Open Sans"/>
              <a:buChar char="-"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Graph algorithms are for </a:t>
            </a:r>
            <a:r>
              <a:rPr lang="en-US" sz="2400" b="1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large scale graph analytics</a:t>
            </a: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and to </a:t>
            </a:r>
            <a:r>
              <a:rPr lang="en-US" sz="2400" b="1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support machine learning pipelines</a:t>
            </a: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on graphs, nodes, or relationships.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Open Sans"/>
              <a:buChar char="-"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Algorithm with </a:t>
            </a:r>
            <a:r>
              <a:rPr lang="en-US" sz="2400" b="1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highly parallelized and </a:t>
            </a:r>
            <a:r>
              <a:rPr lang="en-US" sz="2400" b="1">
                <a:solidFill>
                  <a:srgbClr val="33333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large scale</a:t>
            </a:r>
            <a:r>
              <a:rPr lang="en-US" sz="2400">
                <a:solidFill>
                  <a:srgbClr val="33333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implementation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4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Open Sans"/>
              <a:buChar char="-"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Directly provide insights on relevant entities in the graph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Open Sans"/>
              <a:buChar char="-"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centralities, ranking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Open Sans"/>
              <a:buChar char="-"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Match inherent structures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Open Sans"/>
              <a:buChar char="-"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community-detection, graph-partitioning, clustering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Open Sans"/>
              <a:buChar char="-"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Frequently </a:t>
            </a:r>
            <a:r>
              <a:rPr lang="en-US" sz="2400">
                <a:solidFill>
                  <a:srgbClr val="33333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iterative </a:t>
            </a: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traversing through graph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Open Sans"/>
              <a:buChar char="-"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random walks, </a:t>
            </a: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bfs, dfs</a:t>
            </a: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, pattern matching.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Ordinal Encoding</a:t>
            </a:r>
            <a:endParaRPr/>
          </a:p>
        </p:txBody>
      </p:sp>
      <p:sp>
        <p:nvSpPr>
          <p:cNvPr id="325" name="Google Shape;325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6" name="Google Shape;32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350" y="1677638"/>
            <a:ext cx="10598450" cy="350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Label Encoding</a:t>
            </a:r>
            <a:endParaRPr/>
          </a:p>
        </p:txBody>
      </p:sp>
      <p:sp>
        <p:nvSpPr>
          <p:cNvPr id="333" name="Google Shape;333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4" name="Google Shape;33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425" y="1756451"/>
            <a:ext cx="10841153" cy="247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Encoding</a:t>
            </a:r>
            <a:endParaRPr/>
          </a:p>
        </p:txBody>
      </p:sp>
      <p:sp>
        <p:nvSpPr>
          <p:cNvPr id="341" name="Google Shape;341;p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2" name="Google Shape;34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25624"/>
            <a:ext cx="10515601" cy="237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 N Encoding</a:t>
            </a:r>
            <a:endParaRPr/>
          </a:p>
        </p:txBody>
      </p:sp>
      <p:sp>
        <p:nvSpPr>
          <p:cNvPr id="349" name="Google Shape;349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0" name="Google Shape;35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00" y="1825626"/>
            <a:ext cx="11641301" cy="265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Conclusion and Future Work</a:t>
            </a:r>
            <a:endParaRPr/>
          </a:p>
        </p:txBody>
      </p:sp>
      <p:sp>
        <p:nvSpPr>
          <p:cNvPr id="356" name="Google Shape;356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What we have done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-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Approximate Nearest Neighbors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-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Group Centralization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-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Reach Centrality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-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Encoding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Future Work </a:t>
            </a:r>
            <a:endParaRPr/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-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Extend other algorithm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-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Parallelism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</a:t>
            </a:r>
            <a:endParaRPr/>
          </a:p>
        </p:txBody>
      </p:sp>
      <p:sp>
        <p:nvSpPr>
          <p:cNvPr id="363" name="Google Shape;363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Roussopoulos, N.; Kelley, S.; Vincent, F. D. R. (1995). "Nearest neighbor queries". Proceedings of the 1995 ACM SIGMOD international conference on Management of data – SIGMOD '95. p. 71. doi:10.1145/223784.223794. ISBN 0897917316.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Malkov, Yury; Yashunin, Dmitry (2016). "Efficient and robust approximate nearest neighbor search using Hierarchical Navigable Small World graphs". arXiv:1603.09320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"New approximate nearest neighbor benchmarks"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"Approximate Nearest Neighbours for Recommender Systems"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478131"/>
            <a:ext cx="10515601" cy="5753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25" y="309563"/>
            <a:ext cx="10953750" cy="62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Neo4j Graph Algorithm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23750"/>
            <a:ext cx="10515600" cy="3467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Neo4j Graph Algorithm</a:t>
            </a: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65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Centrality algorithms</a:t>
            </a:r>
            <a:endParaRPr sz="24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Open Sans"/>
              <a:buChar char="-"/>
            </a:pPr>
            <a:r>
              <a:rPr lang="en-US" sz="2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Degree, Closeness, Betweenness, Eigenvector, Harmonic...</a:t>
            </a:r>
            <a:endParaRPr sz="24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165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Community detection algorithms</a:t>
            </a:r>
            <a:endParaRPr sz="24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Open Sans"/>
              <a:buChar char="-"/>
            </a:pPr>
            <a:r>
              <a:rPr lang="en-US" sz="2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Weakly / Strongly Connected Components, Clustering Coefficient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165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Graph similarity algorithms</a:t>
            </a:r>
            <a:endParaRPr sz="24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Open Sans"/>
              <a:buChar char="-"/>
            </a:pPr>
            <a:r>
              <a:rPr lang="en-US" sz="2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Jaccard / Cosine / Pearson Similarity, Euclidean Distance, Approximate Nearest Neighbors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Neo4j Procedure Template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-"/>
            </a:pPr>
            <a:r>
              <a:rPr lang="en-US"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Enable user to extend Neo4j by writing custom code, which can be invoked directly from Cypher.</a:t>
            </a:r>
            <a:endParaRPr sz="24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-"/>
            </a:pPr>
            <a:r>
              <a:rPr lang="en-US"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Build the project using </a:t>
            </a:r>
            <a:r>
              <a:rPr lang="en-US" sz="2400" i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Apache Maven </a:t>
            </a:r>
            <a:r>
              <a:rPr lang="en-US"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and compile as a jar-file that can be deployed as plugin.</a:t>
            </a:r>
            <a:endParaRPr sz="24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-"/>
            </a:pPr>
            <a:r>
              <a:rPr lang="en-US"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Unit test &amp; integration test</a:t>
            </a:r>
            <a:endParaRPr sz="24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User Defined Procedure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User Defined Function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Approximate Nearest Neighbors</a:t>
            </a:r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The Approximate Nearest Neighbors algorithm constructs a </a:t>
            </a:r>
            <a:r>
              <a:rPr lang="en-US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k-Nearest Neighbors</a:t>
            </a:r>
            <a:r>
              <a:rPr lang="en-US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Graph for a set of objects based on a provided similarity algorithm. 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88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047D65"/>
              </a:solidFill>
              <a:highlight>
                <a:srgbClr val="F5F5F5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554950"/>
            <a:ext cx="10765026" cy="21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781</Words>
  <Application>Microsoft Office PowerPoint</Application>
  <PresentationFormat>寬螢幕</PresentationFormat>
  <Paragraphs>174</Paragraphs>
  <Slides>35</Slides>
  <Notes>35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1" baseType="lpstr">
      <vt:lpstr>Montserrat</vt:lpstr>
      <vt:lpstr>Calibri</vt:lpstr>
      <vt:lpstr>Courier New</vt:lpstr>
      <vt:lpstr>Open Sans</vt:lpstr>
      <vt:lpstr>Arial</vt:lpstr>
      <vt:lpstr>Office 佈景主題</vt:lpstr>
      <vt:lpstr>neo4j Graph Algorithms Library Extension</vt:lpstr>
      <vt:lpstr>Agenda</vt:lpstr>
      <vt:lpstr>Introduction – Neo4j Graph Algorithm Library</vt:lpstr>
      <vt:lpstr>PowerPoint 簡報</vt:lpstr>
      <vt:lpstr>PowerPoint 簡報</vt:lpstr>
      <vt:lpstr>Neo4j Graph Algorithm</vt:lpstr>
      <vt:lpstr>Neo4j Graph Algorithm</vt:lpstr>
      <vt:lpstr>Neo4j Procedure Template</vt:lpstr>
      <vt:lpstr>The Approximate Nearest Neighbors</vt:lpstr>
      <vt:lpstr>Drawback</vt:lpstr>
      <vt:lpstr>Limitation</vt:lpstr>
      <vt:lpstr>Improvements</vt:lpstr>
      <vt:lpstr>Greedy traversing algorithm</vt:lpstr>
      <vt:lpstr>Interface</vt:lpstr>
      <vt:lpstr>Example</vt:lpstr>
      <vt:lpstr>Performance</vt:lpstr>
      <vt:lpstr>Group Centralization</vt:lpstr>
      <vt:lpstr>Group Degree Centralization</vt:lpstr>
      <vt:lpstr>Group Betweenness Centralization</vt:lpstr>
      <vt:lpstr>Group Closeness Centralization</vt:lpstr>
      <vt:lpstr>Graph Centralization Usage example</vt:lpstr>
      <vt:lpstr>Neo4j Graph Algorithm Extension</vt:lpstr>
      <vt:lpstr>Neo4j Graph Algorithm Extension</vt:lpstr>
      <vt:lpstr>Neo4j Graph Algorithm Extension</vt:lpstr>
      <vt:lpstr>Neo4j Graph Algorithm Extension</vt:lpstr>
      <vt:lpstr>Reaching Centrality</vt:lpstr>
      <vt:lpstr>Reaching Centrality</vt:lpstr>
      <vt:lpstr>Encoding</vt:lpstr>
      <vt:lpstr>One Hot Encoding</vt:lpstr>
      <vt:lpstr>Ordinal Encoding</vt:lpstr>
      <vt:lpstr>Label Encoding</vt:lpstr>
      <vt:lpstr>Binary Encoding</vt:lpstr>
      <vt:lpstr>Base N Encoding</vt:lpstr>
      <vt:lpstr>Conclusion and Future Work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Graph Algorithms Library Extension</dc:title>
  <cp:lastModifiedBy>admin1114</cp:lastModifiedBy>
  <cp:revision>2</cp:revision>
  <dcterms:modified xsi:type="dcterms:W3CDTF">2020-01-07T03:29:18Z</dcterms:modified>
</cp:coreProperties>
</file>