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0E7FB6-ADB7-4A71-8E7D-7B731926EF0E}">
  <a:tblStyle styleId="{800E7FB6-ADB7-4A71-8E7D-7B731926EF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Average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Oswald-bold.fntdata"/><Relationship Id="rId23" Type="http://schemas.openxmlformats.org/officeDocument/2006/relationships/slide" Target="slides/slide17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29435771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29435771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294357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294357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294357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294357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2943577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294357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2943577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2943577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2943577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2943577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294357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294357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2943577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2943577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2943577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2943577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29435771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29435771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33d5f0d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33d5f0d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29435771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29435771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29435771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29435771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b29435771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b29435771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2943577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b2943577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b294357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b294357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b294357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b294357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2943577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b2943577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29435771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29435771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b29435771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b29435771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2943577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2943577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2943577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2943577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29435771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29435771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b29435771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b29435771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2943577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2943577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29435771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b29435771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29435771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29435771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29435771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b29435771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29435771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b29435771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b29435771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b29435771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29435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29435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294357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294357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294357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294357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294357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294357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2943577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2943577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2943577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2943577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Membership Inference Attacks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against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Machine Learning Models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r>
              <a:rPr lang="en"/>
              <a:t>丁丁汪汪叫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Synthesis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449" y="0"/>
            <a:ext cx="3872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shadow models</a:t>
            </a:r>
            <a:endParaRPr/>
          </a:p>
        </p:txBody>
      </p:sp>
      <p:cxnSp>
        <p:nvCxnSpPr>
          <p:cNvPr id="121" name="Google Shape;121;p23"/>
          <p:cNvCxnSpPr>
            <a:stCxn id="122" idx="3"/>
            <a:endCxn id="123" idx="3"/>
          </p:cNvCxnSpPr>
          <p:nvPr/>
        </p:nvCxnSpPr>
        <p:spPr>
          <a:xfrm flipH="1" rot="10800000">
            <a:off x="3205625" y="2477100"/>
            <a:ext cx="876300" cy="9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4" name="Google Shape;124;p23"/>
          <p:cNvGrpSpPr/>
          <p:nvPr/>
        </p:nvGrpSpPr>
        <p:grpSpPr>
          <a:xfrm>
            <a:off x="1244750" y="1736450"/>
            <a:ext cx="6654500" cy="2113300"/>
            <a:chOff x="1244750" y="1736450"/>
            <a:chExt cx="6654500" cy="2113300"/>
          </a:xfrm>
        </p:grpSpPr>
        <p:grpSp>
          <p:nvGrpSpPr>
            <p:cNvPr id="125" name="Google Shape;125;p23"/>
            <p:cNvGrpSpPr/>
            <p:nvPr/>
          </p:nvGrpSpPr>
          <p:grpSpPr>
            <a:xfrm>
              <a:off x="1244750" y="1736450"/>
              <a:ext cx="6654500" cy="2113300"/>
              <a:chOff x="557125" y="1543050"/>
              <a:chExt cx="6654500" cy="2113300"/>
            </a:xfrm>
          </p:grpSpPr>
          <p:sp>
            <p:nvSpPr>
              <p:cNvPr id="126" name="Google Shape;126;p23"/>
              <p:cNvSpPr/>
              <p:nvPr/>
            </p:nvSpPr>
            <p:spPr>
              <a:xfrm>
                <a:off x="557125" y="1543050"/>
                <a:ext cx="1960800" cy="867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Shadow t</a:t>
                </a:r>
                <a:r>
                  <a:rPr lang="en"/>
                  <a:t>raining data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(Label = ‘in’)</a:t>
                </a:r>
                <a:endParaRPr/>
              </a:p>
            </p:txBody>
          </p:sp>
          <p:sp>
            <p:nvSpPr>
              <p:cNvPr id="122" name="Google Shape;122;p23"/>
              <p:cNvSpPr/>
              <p:nvPr/>
            </p:nvSpPr>
            <p:spPr>
              <a:xfrm>
                <a:off x="557200" y="2788450"/>
                <a:ext cx="1960800" cy="867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Shadow testing d</a:t>
                </a:r>
                <a:r>
                  <a:rPr lang="en"/>
                  <a:t>ata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(Label = ‘out’)</a:t>
                </a:r>
                <a:endParaRPr/>
              </a:p>
            </p:txBody>
          </p:sp>
          <p:sp>
            <p:nvSpPr>
              <p:cNvPr id="123" name="Google Shape;123;p23"/>
              <p:cNvSpPr/>
              <p:nvPr/>
            </p:nvSpPr>
            <p:spPr>
              <a:xfrm>
                <a:off x="3128975" y="1543050"/>
                <a:ext cx="1811100" cy="867900"/>
              </a:xfrm>
              <a:prstGeom prst="ellipse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NN</a:t>
                </a:r>
                <a:endParaRPr/>
              </a:p>
            </p:txBody>
          </p:sp>
          <p:cxnSp>
            <p:nvCxnSpPr>
              <p:cNvPr id="127" name="Google Shape;127;p23"/>
              <p:cNvCxnSpPr>
                <a:stCxn id="126" idx="3"/>
                <a:endCxn id="123" idx="2"/>
              </p:cNvCxnSpPr>
              <p:nvPr/>
            </p:nvCxnSpPr>
            <p:spPr>
              <a:xfrm>
                <a:off x="2517925" y="1977000"/>
                <a:ext cx="61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8" name="Google Shape;128;p23"/>
              <p:cNvSpPr/>
              <p:nvPr/>
            </p:nvSpPr>
            <p:spPr>
              <a:xfrm>
                <a:off x="5475825" y="1602000"/>
                <a:ext cx="1735800" cy="7500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Probabilities</a:t>
                </a:r>
                <a:endParaRPr/>
              </a:p>
            </p:txBody>
          </p:sp>
          <p:cxnSp>
            <p:nvCxnSpPr>
              <p:cNvPr id="129" name="Google Shape;129;p23"/>
              <p:cNvCxnSpPr>
                <a:stCxn id="123" idx="6"/>
                <a:endCxn id="128" idx="1"/>
              </p:cNvCxnSpPr>
              <p:nvPr/>
            </p:nvCxnSpPr>
            <p:spPr>
              <a:xfrm>
                <a:off x="4940075" y="1977000"/>
                <a:ext cx="535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30" name="Google Shape;130;p23"/>
            <p:cNvSpPr txBox="1"/>
            <p:nvPr/>
          </p:nvSpPr>
          <p:spPr>
            <a:xfrm rot="-2885898">
              <a:off x="3030826" y="2664516"/>
              <a:ext cx="926250" cy="364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Inference</a:t>
              </a:r>
              <a:endParaRPr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3321"/>
            <a:ext cx="9144000" cy="395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attack model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attack model learns the correlation between </a:t>
            </a:r>
            <a:r>
              <a:rPr lang="en">
                <a:solidFill>
                  <a:srgbClr val="FF9900"/>
                </a:solidFill>
              </a:rPr>
              <a:t>probabilities</a:t>
            </a:r>
            <a:r>
              <a:rPr lang="en"/>
              <a:t> and </a:t>
            </a:r>
            <a:r>
              <a:rPr lang="en">
                <a:solidFill>
                  <a:srgbClr val="FF9900"/>
                </a:solidFill>
              </a:rPr>
              <a:t>whether the data is from the training set</a:t>
            </a:r>
            <a:r>
              <a:rPr lang="en"/>
              <a:t>.</a:t>
            </a:r>
            <a:endParaRPr/>
          </a:p>
        </p:txBody>
      </p:sp>
      <p:grpSp>
        <p:nvGrpSpPr>
          <p:cNvPr id="144" name="Google Shape;144;p25"/>
          <p:cNvGrpSpPr/>
          <p:nvPr/>
        </p:nvGrpSpPr>
        <p:grpSpPr>
          <a:xfrm>
            <a:off x="1244750" y="2426725"/>
            <a:ext cx="6654500" cy="867900"/>
            <a:chOff x="557125" y="1543050"/>
            <a:chExt cx="6654500" cy="867900"/>
          </a:xfrm>
        </p:grpSpPr>
        <p:sp>
          <p:nvSpPr>
            <p:cNvPr id="145" name="Google Shape;145;p25"/>
            <p:cNvSpPr/>
            <p:nvPr/>
          </p:nvSpPr>
          <p:spPr>
            <a:xfrm>
              <a:off x="557125" y="1543050"/>
              <a:ext cx="1960800" cy="867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Shadow probabilities</a:t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3128975" y="1543050"/>
              <a:ext cx="1811100" cy="8679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NN</a:t>
              </a:r>
              <a:endParaRPr/>
            </a:p>
          </p:txBody>
        </p:sp>
        <p:cxnSp>
          <p:nvCxnSpPr>
            <p:cNvPr id="147" name="Google Shape;147;p25"/>
            <p:cNvCxnSpPr>
              <a:stCxn id="145" idx="3"/>
              <a:endCxn id="146" idx="2"/>
            </p:cNvCxnSpPr>
            <p:nvPr/>
          </p:nvCxnSpPr>
          <p:spPr>
            <a:xfrm>
              <a:off x="2517925" y="1977000"/>
              <a:ext cx="611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25"/>
            <p:cNvSpPr/>
            <p:nvPr/>
          </p:nvSpPr>
          <p:spPr>
            <a:xfrm>
              <a:off x="5475825" y="1602000"/>
              <a:ext cx="1735800" cy="75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 or OUT</a:t>
              </a:r>
              <a:endParaRPr/>
            </a:p>
          </p:txBody>
        </p:sp>
        <p:cxnSp>
          <p:nvCxnSpPr>
            <p:cNvPr id="149" name="Google Shape;149;p25"/>
            <p:cNvCxnSpPr>
              <a:stCxn id="146" idx="6"/>
              <a:endCxn id="148" idx="1"/>
            </p:cNvCxnSpPr>
            <p:nvPr/>
          </p:nvCxnSpPr>
          <p:spPr>
            <a:xfrm>
              <a:off x="4940075" y="1977000"/>
              <a:ext cx="535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UCI Adult (Census Income)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41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32000 samples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Features: gender, occupation, nationality, age, working hours…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Predict whether a person earns more than $50K or not.</a:t>
            </a:r>
            <a:endParaRPr sz="21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875" y="1259872"/>
            <a:ext cx="4167425" cy="32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UCI Adult (Census Income)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not overfit.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two classes -&gt; Too coarse grained. Might not be enough for the model to learn the difference of probability between two classes.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388" y="2255850"/>
            <a:ext cx="51339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r>
              <a:rPr lang="en"/>
              <a:t>CIFAR-10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88" y="1017725"/>
            <a:ext cx="5038626" cy="3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CIFAR-10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60,000 records.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10,000 records for target model training.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10 shadow models.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For each shadow models, sample 10,000 records from the rest 50,000 samples for training, 10,000 for testing.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Fit the shadow models to 0.55~0.6 validation accuracy.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 SVM to train attack model.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CIFAR-10</a:t>
            </a:r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311700" y="16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{800E7FB6-ADB7-4A71-8E7D-7B731926EF0E}</a:tableStyleId>
              </a:tblPr>
              <a:tblGrid>
                <a:gridCol w="1222400"/>
                <a:gridCol w="1222400"/>
                <a:gridCol w="1222400"/>
                <a:gridCol w="1222400"/>
              </a:tblGrid>
              <a:tr h="34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Dataset size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Precision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Recall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Accuracy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2500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1.0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5000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1.0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100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1.0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15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000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1.0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600" y="991350"/>
            <a:ext cx="3637901" cy="31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Paper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Membership Inference Attacks Against Machine Learning Models</a:t>
            </a:r>
            <a:r>
              <a:rPr lang="en"/>
              <a:t> </a:t>
            </a:r>
            <a:br>
              <a:rPr lang="en"/>
            </a:br>
            <a:r>
              <a:rPr lang="en"/>
              <a:t>(</a:t>
            </a:r>
            <a:r>
              <a:rPr lang="en"/>
              <a:t>2017 IEEE Symposium on Security and Privacy)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Machine Learning with Membership Privacy using Adversarial Regularization</a:t>
            </a:r>
            <a:br>
              <a:rPr i="1" lang="en"/>
            </a:br>
            <a:r>
              <a:rPr lang="en"/>
              <a:t>(2018 ACM SIGSAC)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Deep Learning with Differential Privacy</a:t>
            </a:r>
            <a:br>
              <a:rPr i="1" lang="en"/>
            </a:br>
            <a:r>
              <a:rPr lang="en"/>
              <a:t>(2016 ACM CCS)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ML-Leaks: Model and Data Independent Membership Inference Attacks and Defenses on Machine Learning Models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UCI Adult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Features: gender, occupation, nationality, age, working hours…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Predict whether a person earns more than $50K or not.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model is a binary classifier. This is not enough for our attack to extract useful membership information from the model.</a:t>
            </a:r>
            <a:endParaRPr sz="2200"/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1834150" y="329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{800E7FB6-ADB7-4A71-8E7D-7B731926EF0E}</a:tableStyleId>
              </a:tblPr>
              <a:tblGrid>
                <a:gridCol w="1368925"/>
                <a:gridCol w="1368925"/>
                <a:gridCol w="1368925"/>
                <a:gridCol w="1368925"/>
              </a:tblGrid>
              <a:tr h="33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Accuracy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Precision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Recall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F1 score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0.498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0.46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MNIST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Accuracy: ~</a:t>
            </a:r>
            <a:r>
              <a:rPr lang="en" sz="2400"/>
              <a:t>0.5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 lack of randomness in the training data for each class and the small number of classes contribute to the failure of the attack.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Google platform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450" y="1152475"/>
            <a:ext cx="4479101" cy="3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CIFAR-10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01775"/>
            <a:ext cx="42603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 done yet.... But I can show you some results from the paper.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 accuracy: 0.6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Overfit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Large gaps between training and test accuracy indicate overfitting. Larger test accuracy indicates better generalizability and higher predictive power.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13" y="1101775"/>
            <a:ext cx="38766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CIFAR-10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01775"/>
            <a:ext cx="42603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done yet.... But I can show you some results from the paper.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 accuracy: 0.6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Overfit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Large gaps between training and test accuracy indicate overfitting. Larger test accuracy indicates better generalizability and higher predictive power.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113" y="1158925"/>
            <a:ext cx="38385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276150" y="955525"/>
            <a:ext cx="85206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Mitigation techniques</a:t>
            </a:r>
            <a:r>
              <a:rPr lang="en"/>
              <a:t>:</a:t>
            </a:r>
            <a:br>
              <a:rPr lang="en"/>
            </a:br>
            <a:r>
              <a:rPr lang="en"/>
              <a:t>Limit model’s predictions : reducing the precision of predictions</a:t>
            </a:r>
            <a:br>
              <a:rPr lang="en"/>
            </a:br>
            <a:r>
              <a:rPr lang="en"/>
              <a:t>Model regularization : prevent overfitting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</a:t>
            </a:r>
            <a:r>
              <a:rPr b="1" lang="en"/>
              <a:t>ifferential privacy mechanisms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Adversarial Regularization</a:t>
            </a:r>
            <a:br>
              <a:rPr b="1" lang="en"/>
            </a:br>
            <a:r>
              <a:rPr i="1" lang="en"/>
              <a:t>Machine Learning with Membership Privacy using Adversarial Regularization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Dropout, model stacking</a:t>
            </a:r>
            <a:br>
              <a:rPr lang="en"/>
            </a:br>
            <a:r>
              <a:rPr i="1" lang="en"/>
              <a:t>ML-Leaks: Model and Data Independent Membership Inference Attacks and Defenses on Machine Learning Models</a:t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CIFAR-10</a:t>
            </a:r>
            <a:endParaRPr/>
          </a:p>
        </p:txBody>
      </p:sp>
      <p:graphicFrame>
        <p:nvGraphicFramePr>
          <p:cNvPr id="233" name="Google Shape;233;p38"/>
          <p:cNvGraphicFramePr/>
          <p:nvPr/>
        </p:nvGraphicFramePr>
        <p:xfrm>
          <a:off x="2127200" y="229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{800E7FB6-ADB7-4A71-8E7D-7B731926EF0E}</a:tableStyleId>
              </a:tblPr>
              <a:tblGrid>
                <a:gridCol w="1222400"/>
                <a:gridCol w="1222400"/>
                <a:gridCol w="1222400"/>
                <a:gridCol w="1222400"/>
              </a:tblGrid>
              <a:tr h="34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Dataset size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Precision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Recall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Accuracy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2500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0.18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5000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0.06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15000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0.40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0.0008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38"/>
          <p:cNvSpPr txBox="1"/>
          <p:nvPr/>
        </p:nvSpPr>
        <p:spPr>
          <a:xfrm>
            <a:off x="2013600" y="14568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 L2 regularization</a:t>
            </a:r>
            <a:endParaRPr sz="2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Differentially private SGD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75" y="1447500"/>
            <a:ext cx="33718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7" y="1152474"/>
            <a:ext cx="4450267" cy="3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MIN-MAX MEMBERSHIP PRIVACY GAME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minimizes privacy loss (adversary’s maximum gain)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minimizes classification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Advantage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classification accuracy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Automatically improve defense ability through training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Regularization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2338"/>
            <a:ext cx="3866000" cy="29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525" y="1266950"/>
            <a:ext cx="4690325" cy="31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Membership inference attack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experiments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Defense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 work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3975"/>
            <a:ext cx="8520600" cy="202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3500" y="643675"/>
            <a:ext cx="4260300" cy="25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500" y="1425925"/>
            <a:ext cx="4931800" cy="20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017725"/>
            <a:ext cx="6381750" cy="40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Much longer training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Defend are limited to specific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Adversarial training are not very stable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Does the attack model REALLY learn something?</a:t>
            </a:r>
            <a:br>
              <a:rPr b="1" lang="en" sz="2200"/>
            </a:b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i="1" lang="en" sz="2200"/>
              <a:t>ML-Leaks: Model and Data Independent Membership Inference Attacks and Defenses on Machine Learning Models</a:t>
            </a:r>
            <a:br>
              <a:rPr i="1" lang="en" sz="2200"/>
            </a:br>
            <a:r>
              <a:rPr lang="en" sz="2200"/>
              <a:t>- Adversary 1: Use only one shadow model</a:t>
            </a:r>
            <a:br>
              <a:rPr lang="en" sz="2200"/>
            </a:br>
            <a:r>
              <a:rPr lang="en" sz="2200"/>
              <a:t>- Adversary 2: Data transfer attack </a:t>
            </a:r>
            <a:br>
              <a:rPr lang="en" sz="2200"/>
            </a:br>
            <a:r>
              <a:rPr lang="en" sz="2200"/>
              <a:t>- Adversary 3: Use only posteriors: Maximum, Entropy, STD</a:t>
            </a:r>
            <a:br>
              <a:rPr lang="en" sz="2200"/>
            </a:b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33400"/>
            <a:ext cx="85344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922" y="0"/>
            <a:ext cx="41061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learning algorithm is used to train</a:t>
            </a:r>
            <a:r>
              <a:rPr lang="en"/>
              <a:t> a </a:t>
            </a:r>
            <a:r>
              <a:rPr lang="en">
                <a:solidFill>
                  <a:srgbClr val="E69138"/>
                </a:solidFill>
              </a:rPr>
              <a:t>classification model</a:t>
            </a:r>
            <a:r>
              <a:rPr lang="en"/>
              <a:t> that captures the relationship between the content of the data records and their labels.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input data record, the model outputs the prediction vector of </a:t>
            </a:r>
            <a:r>
              <a:rPr lang="en">
                <a:solidFill>
                  <a:srgbClr val="FF9900"/>
                </a:solidFill>
              </a:rPr>
              <a:t>probabilities</a:t>
            </a:r>
            <a:r>
              <a:rPr lang="en"/>
              <a:t>, one per class, that the record belongs to a certain class.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refer to these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probabilities as </a:t>
            </a:r>
            <a:r>
              <a:rPr lang="en">
                <a:solidFill>
                  <a:srgbClr val="E69138"/>
                </a:solidFill>
              </a:rPr>
              <a:t>confidence values</a:t>
            </a:r>
            <a:r>
              <a:rPr lang="en"/>
              <a:t>. The class with the highest confidence value is selected as the predicted label for the data record.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Inference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attacker has </a:t>
            </a:r>
            <a:r>
              <a:rPr lang="en">
                <a:solidFill>
                  <a:srgbClr val="E69138"/>
                </a:solidFill>
              </a:rPr>
              <a:t>query access</a:t>
            </a:r>
            <a:r>
              <a:rPr lang="en"/>
              <a:t> to the model and can obtain the </a:t>
            </a:r>
            <a:r>
              <a:rPr lang="en">
                <a:solidFill>
                  <a:srgbClr val="E69138"/>
                </a:solidFill>
              </a:rPr>
              <a:t>model’s prediction vector</a:t>
            </a:r>
            <a:r>
              <a:rPr lang="en"/>
              <a:t> on any data record.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attacker is given a data record and </a:t>
            </a:r>
            <a:r>
              <a:rPr b="1" lang="en"/>
              <a:t>black-box</a:t>
            </a:r>
            <a:r>
              <a:rPr lang="en"/>
              <a:t> query access to the target model. </a:t>
            </a:r>
            <a:br>
              <a:rPr lang="en"/>
            </a:br>
            <a:r>
              <a:rPr b="1" lang="en">
                <a:solidFill>
                  <a:srgbClr val="E69138"/>
                </a:solidFill>
              </a:rPr>
              <a:t>The attack succeeds if the attacker can correctly determine whether this data record was part of the model’s training dataset or not.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9" y="863550"/>
            <a:ext cx="84084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 Models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300" y="1116825"/>
            <a:ext cx="47393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Training Data for Shadow Models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Model-based synthesis:</a:t>
            </a:r>
            <a:br>
              <a:rPr b="1" lang="en" sz="2400"/>
            </a:br>
            <a:r>
              <a:rPr lang="en"/>
              <a:t>Data classified with high confidence should be similar to target’s training dataset.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Statistics-based synthesis:</a:t>
            </a:r>
            <a:br>
              <a:rPr b="1" lang="en" sz="2400"/>
            </a:br>
            <a:r>
              <a:rPr lang="en"/>
              <a:t>Generate data from known distribution.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Noisy real data</a:t>
            </a:r>
            <a:r>
              <a:rPr lang="en" sz="2400"/>
              <a:t>:</a:t>
            </a:r>
            <a:br>
              <a:rPr lang="en" sz="2400"/>
            </a:br>
            <a:r>
              <a:rPr lang="en"/>
              <a:t>Use data that is similar to target’s training dataset. (Considered as a noisy version.)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