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9" r:id="rId4"/>
    <p:sldId id="268" r:id="rId5"/>
    <p:sldId id="267" r:id="rId6"/>
    <p:sldId id="271" r:id="rId7"/>
    <p:sldId id="257" r:id="rId8"/>
    <p:sldId id="258" r:id="rId9"/>
    <p:sldId id="265" r:id="rId10"/>
    <p:sldId id="260" r:id="rId11"/>
    <p:sldId id="266" r:id="rId12"/>
    <p:sldId id="262" r:id="rId13"/>
    <p:sldId id="261" r:id="rId14"/>
    <p:sldId id="272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FC4A-37B2-43DF-8EA2-AC68FA66E5A4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D64A-AAEB-4C2C-A567-5A8364472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34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FC4A-37B2-43DF-8EA2-AC68FA66E5A4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D64A-AAEB-4C2C-A567-5A8364472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34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FC4A-37B2-43DF-8EA2-AC68FA66E5A4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D64A-AAEB-4C2C-A567-5A8364472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14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FC4A-37B2-43DF-8EA2-AC68FA66E5A4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D64A-AAEB-4C2C-A567-5A8364472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60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FC4A-37B2-43DF-8EA2-AC68FA66E5A4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D64A-AAEB-4C2C-A567-5A8364472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8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FC4A-37B2-43DF-8EA2-AC68FA66E5A4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D64A-AAEB-4C2C-A567-5A8364472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1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FC4A-37B2-43DF-8EA2-AC68FA66E5A4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D64A-AAEB-4C2C-A567-5A8364472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6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FC4A-37B2-43DF-8EA2-AC68FA66E5A4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D64A-AAEB-4C2C-A567-5A8364472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84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FC4A-37B2-43DF-8EA2-AC68FA66E5A4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D64A-AAEB-4C2C-A567-5A8364472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7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FC4A-37B2-43DF-8EA2-AC68FA66E5A4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D64A-AAEB-4C2C-A567-5A8364472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49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FC4A-37B2-43DF-8EA2-AC68FA66E5A4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D64A-AAEB-4C2C-A567-5A8364472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0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1FC4A-37B2-43DF-8EA2-AC68FA66E5A4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CD64A-AAEB-4C2C-A567-5A8364472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45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Homework 1:</a:t>
            </a:r>
            <a:br>
              <a:rPr lang="en-US" altLang="zh-TW" dirty="0"/>
            </a:br>
            <a:r>
              <a:rPr lang="en-US" altLang="zh-TW" dirty="0"/>
              <a:t>AES trace simulator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72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8" name="群組 27"/>
          <p:cNvGrpSpPr/>
          <p:nvPr/>
        </p:nvGrpSpPr>
        <p:grpSpPr>
          <a:xfrm>
            <a:off x="330708" y="1825625"/>
            <a:ext cx="10348241" cy="4746332"/>
            <a:chOff x="172212" y="1790564"/>
            <a:chExt cx="10348241" cy="4746332"/>
          </a:xfrm>
        </p:grpSpPr>
        <p:cxnSp>
          <p:nvCxnSpPr>
            <p:cNvPr id="22" name="直線單箭頭接點 21"/>
            <p:cNvCxnSpPr/>
            <p:nvPr/>
          </p:nvCxnSpPr>
          <p:spPr>
            <a:xfrm>
              <a:off x="573024" y="2875526"/>
              <a:ext cx="0" cy="3336497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/>
            <p:cNvSpPr txBox="1"/>
            <p:nvPr/>
          </p:nvSpPr>
          <p:spPr>
            <a:xfrm>
              <a:off x="172212" y="4290980"/>
              <a:ext cx="4008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002060"/>
                  </a:solidFill>
                </a:rPr>
                <a:t>N</a:t>
              </a:r>
              <a:endParaRPr lang="zh-TW" altLang="en-US" sz="2400" b="1" dirty="0">
                <a:solidFill>
                  <a:srgbClr val="002060"/>
                </a:solidFill>
              </a:endParaRPr>
            </a:p>
          </p:txBody>
        </p:sp>
        <p:pic>
          <p:nvPicPr>
            <p:cNvPr id="27" name="圖片 26"/>
            <p:cNvPicPr>
              <a:picLocks noChangeAspect="1"/>
            </p:cNvPicPr>
            <p:nvPr/>
          </p:nvPicPr>
          <p:blipFill rotWithShape="1">
            <a:blip r:embed="rId2"/>
            <a:srcRect r="6054" b="15808"/>
            <a:stretch/>
          </p:blipFill>
          <p:spPr>
            <a:xfrm>
              <a:off x="672804" y="1790564"/>
              <a:ext cx="8567620" cy="4220091"/>
            </a:xfrm>
            <a:prstGeom prst="rect">
              <a:avLst/>
            </a:prstGeom>
          </p:spPr>
        </p:pic>
        <p:grpSp>
          <p:nvGrpSpPr>
            <p:cNvPr id="20" name="群組 19"/>
            <p:cNvGrpSpPr/>
            <p:nvPr/>
          </p:nvGrpSpPr>
          <p:grpSpPr>
            <a:xfrm>
              <a:off x="8004187" y="2550651"/>
              <a:ext cx="2516266" cy="3986245"/>
              <a:chOff x="8057728" y="2595110"/>
              <a:chExt cx="2516266" cy="3986245"/>
            </a:xfrm>
          </p:grpSpPr>
          <p:grpSp>
            <p:nvGrpSpPr>
              <p:cNvPr id="9" name="群組 8"/>
              <p:cNvGrpSpPr/>
              <p:nvPr/>
            </p:nvGrpSpPr>
            <p:grpSpPr>
              <a:xfrm>
                <a:off x="8111223" y="2595110"/>
                <a:ext cx="1930978" cy="369332"/>
                <a:chOff x="7790688" y="2692646"/>
                <a:chExt cx="1930978" cy="369332"/>
              </a:xfrm>
            </p:grpSpPr>
            <p:cxnSp>
              <p:nvCxnSpPr>
                <p:cNvPr id="6" name="直線單箭頭接點 5"/>
                <p:cNvCxnSpPr/>
                <p:nvPr/>
              </p:nvCxnSpPr>
              <p:spPr>
                <a:xfrm>
                  <a:off x="7790688" y="2877312"/>
                  <a:ext cx="597408" cy="0"/>
                </a:xfrm>
                <a:prstGeom prst="straightConnector1">
                  <a:avLst/>
                </a:prstGeom>
                <a:ln w="38100"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文字方塊 7"/>
                <p:cNvSpPr txBox="1"/>
                <p:nvPr/>
              </p:nvSpPr>
              <p:spPr>
                <a:xfrm>
                  <a:off x="8388096" y="2692646"/>
                  <a:ext cx="13335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err="1"/>
                    <a:t>Ciphertext</a:t>
                  </a:r>
                  <a:r>
                    <a:rPr lang="en-US" altLang="zh-TW" dirty="0"/>
                    <a:t> 1</a:t>
                  </a:r>
                  <a:endParaRPr lang="zh-TW" altLang="en-US" dirty="0"/>
                </a:p>
              </p:txBody>
            </p:sp>
          </p:grpSp>
          <p:grpSp>
            <p:nvGrpSpPr>
              <p:cNvPr id="10" name="群組 9"/>
              <p:cNvGrpSpPr/>
              <p:nvPr/>
            </p:nvGrpSpPr>
            <p:grpSpPr>
              <a:xfrm>
                <a:off x="8111223" y="2875526"/>
                <a:ext cx="1930978" cy="369332"/>
                <a:chOff x="7790688" y="2692646"/>
                <a:chExt cx="1930978" cy="369332"/>
              </a:xfrm>
            </p:grpSpPr>
            <p:cxnSp>
              <p:nvCxnSpPr>
                <p:cNvPr id="11" name="直線單箭頭接點 10"/>
                <p:cNvCxnSpPr/>
                <p:nvPr/>
              </p:nvCxnSpPr>
              <p:spPr>
                <a:xfrm>
                  <a:off x="7790688" y="2877312"/>
                  <a:ext cx="597408" cy="0"/>
                </a:xfrm>
                <a:prstGeom prst="straightConnector1">
                  <a:avLst/>
                </a:prstGeom>
                <a:ln w="38100"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文字方塊 11"/>
                <p:cNvSpPr txBox="1"/>
                <p:nvPr/>
              </p:nvSpPr>
              <p:spPr>
                <a:xfrm>
                  <a:off x="8388096" y="2692646"/>
                  <a:ext cx="13335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err="1"/>
                    <a:t>Ciphertext</a:t>
                  </a:r>
                  <a:r>
                    <a:rPr lang="en-US" altLang="zh-TW" dirty="0"/>
                    <a:t> 2</a:t>
                  </a:r>
                  <a:endParaRPr lang="zh-TW" altLang="en-US" dirty="0"/>
                </a:p>
              </p:txBody>
            </p:sp>
          </p:grpSp>
          <p:grpSp>
            <p:nvGrpSpPr>
              <p:cNvPr id="13" name="群組 12"/>
              <p:cNvGrpSpPr/>
              <p:nvPr/>
            </p:nvGrpSpPr>
            <p:grpSpPr>
              <a:xfrm>
                <a:off x="8643016" y="3112282"/>
                <a:ext cx="1930978" cy="369332"/>
                <a:chOff x="7790688" y="2692646"/>
                <a:chExt cx="1930978" cy="369332"/>
              </a:xfrm>
            </p:grpSpPr>
            <p:cxnSp>
              <p:nvCxnSpPr>
                <p:cNvPr id="14" name="直線單箭頭接點 13"/>
                <p:cNvCxnSpPr/>
                <p:nvPr/>
              </p:nvCxnSpPr>
              <p:spPr>
                <a:xfrm>
                  <a:off x="7790688" y="2877312"/>
                  <a:ext cx="597408" cy="0"/>
                </a:xfrm>
                <a:prstGeom prst="straightConnector1">
                  <a:avLst/>
                </a:prstGeom>
                <a:ln w="38100"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文字方塊 14"/>
                <p:cNvSpPr txBox="1"/>
                <p:nvPr/>
              </p:nvSpPr>
              <p:spPr>
                <a:xfrm>
                  <a:off x="8388096" y="2692646"/>
                  <a:ext cx="13335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err="1"/>
                    <a:t>Ciphertext</a:t>
                  </a:r>
                  <a:r>
                    <a:rPr lang="en-US" altLang="zh-TW" dirty="0"/>
                    <a:t> 3</a:t>
                  </a:r>
                  <a:endParaRPr lang="zh-TW" altLang="en-US" dirty="0"/>
                </a:p>
              </p:txBody>
            </p:sp>
          </p:grpSp>
          <p:sp>
            <p:nvSpPr>
              <p:cNvPr id="16" name="文字方塊 15"/>
              <p:cNvSpPr txBox="1"/>
              <p:nvPr/>
            </p:nvSpPr>
            <p:spPr>
              <a:xfrm>
                <a:off x="9240424" y="4475646"/>
                <a:ext cx="615553" cy="41843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TW" sz="2800" dirty="0"/>
                  <a:t>…</a:t>
                </a:r>
                <a:endParaRPr lang="zh-TW" altLang="en-US" sz="2800" dirty="0"/>
              </a:p>
            </p:txBody>
          </p:sp>
          <p:grpSp>
            <p:nvGrpSpPr>
              <p:cNvPr id="17" name="群組 16"/>
              <p:cNvGrpSpPr/>
              <p:nvPr/>
            </p:nvGrpSpPr>
            <p:grpSpPr>
              <a:xfrm>
                <a:off x="8057728" y="6212023"/>
                <a:ext cx="1963038" cy="369332"/>
                <a:chOff x="7790688" y="2692646"/>
                <a:chExt cx="1963038" cy="369332"/>
              </a:xfrm>
            </p:grpSpPr>
            <p:cxnSp>
              <p:nvCxnSpPr>
                <p:cNvPr id="18" name="直線單箭頭接點 17"/>
                <p:cNvCxnSpPr/>
                <p:nvPr/>
              </p:nvCxnSpPr>
              <p:spPr>
                <a:xfrm>
                  <a:off x="7790688" y="2877312"/>
                  <a:ext cx="597408" cy="0"/>
                </a:xfrm>
                <a:prstGeom prst="straightConnector1">
                  <a:avLst/>
                </a:prstGeom>
                <a:ln w="38100"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文字方塊 18"/>
                <p:cNvSpPr txBox="1"/>
                <p:nvPr/>
              </p:nvSpPr>
              <p:spPr>
                <a:xfrm>
                  <a:off x="8388096" y="2692646"/>
                  <a:ext cx="1365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err="1"/>
                    <a:t>Ciphertext</a:t>
                  </a:r>
                  <a:r>
                    <a:rPr lang="en-US" altLang="zh-TW" dirty="0"/>
                    <a:t> N</a:t>
                  </a:r>
                  <a:endParaRPr lang="zh-TW" altLang="en-US" dirty="0"/>
                </a:p>
              </p:txBody>
            </p:sp>
          </p:grpSp>
        </p:grpSp>
        <p:cxnSp>
          <p:nvCxnSpPr>
            <p:cNvPr id="25" name="直線單箭頭接點 24"/>
            <p:cNvCxnSpPr/>
            <p:nvPr/>
          </p:nvCxnSpPr>
          <p:spPr>
            <a:xfrm>
              <a:off x="838200" y="2497574"/>
              <a:ext cx="7207016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/>
            <p:cNvSpPr txBox="1"/>
            <p:nvPr/>
          </p:nvSpPr>
          <p:spPr>
            <a:xfrm>
              <a:off x="4441708" y="2035909"/>
              <a:ext cx="547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002060"/>
                  </a:solidFill>
                </a:rPr>
                <a:t>16</a:t>
              </a:r>
              <a:endParaRPr lang="zh-TW" altLang="en-US" sz="24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5509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Leakage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Assuming the device is leaking the Hamming Weight information of the processing data.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299342" y="3003601"/>
                <a:ext cx="91676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𝐿𝑒𝑎𝑘𝑎𝑔𝑒</m:t>
                          </m:r>
                          <m:d>
                            <m:d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𝐻𝑎𝑚𝑚𝑖𝑛𝑔𝑊𝑒𝑖𝑔h𝑡</m:t>
                          </m:r>
                          <m:d>
                            <m:d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𝐺𝑎𝑢𝑠𝑠𝑖𝑎𝑛𝑁𝑜𝑖𝑠𝑒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𝑛𝑜𝑖𝑠𝑒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342" y="3003601"/>
                <a:ext cx="9167648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33" t="-132000" r="-7713" b="-198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3804" r="2986"/>
          <a:stretch/>
        </p:blipFill>
        <p:spPr>
          <a:xfrm>
            <a:off x="3066393" y="3703801"/>
            <a:ext cx="5470635" cy="260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06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Trace Simulation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7711440" cy="4351338"/>
          </a:xfrm>
        </p:spPr>
        <p:txBody>
          <a:bodyPr/>
          <a:lstStyle/>
          <a:p>
            <a:r>
              <a:rPr lang="en-US" altLang="zh-TW" dirty="0"/>
              <a:t>Device: 8-bit microprocessor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Leakage: output of each subroutines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Trace: 2560 samples in each power trace</a:t>
            </a:r>
          </a:p>
          <a:p>
            <a:pPr lvl="1"/>
            <a:r>
              <a:rPr lang="en-US" altLang="zh-TW" dirty="0"/>
              <a:t>4 sample*16 bytes*4 subroutines*10 rounds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940040" y="1690688"/>
            <a:ext cx="3084576" cy="4758056"/>
            <a:chOff x="8095488" y="1825625"/>
            <a:chExt cx="3084576" cy="4758056"/>
          </a:xfrm>
        </p:grpSpPr>
        <p:grpSp>
          <p:nvGrpSpPr>
            <p:cNvPr id="5" name="群組 4"/>
            <p:cNvGrpSpPr/>
            <p:nvPr/>
          </p:nvGrpSpPr>
          <p:grpSpPr>
            <a:xfrm>
              <a:off x="8095488" y="1825625"/>
              <a:ext cx="3084576" cy="4758056"/>
              <a:chOff x="8071104" y="1825625"/>
              <a:chExt cx="3084576" cy="4758056"/>
            </a:xfrm>
          </p:grpSpPr>
          <p:sp>
            <p:nvSpPr>
              <p:cNvPr id="9" name="圓角矩形 8"/>
              <p:cNvSpPr/>
              <p:nvPr/>
            </p:nvSpPr>
            <p:spPr>
              <a:xfrm>
                <a:off x="8071104" y="1825625"/>
                <a:ext cx="3084576" cy="4758056"/>
              </a:xfrm>
              <a:prstGeom prst="roundRect">
                <a:avLst>
                  <a:gd name="adj" fmla="val 11133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0" name="群組 9"/>
              <p:cNvGrpSpPr/>
              <p:nvPr/>
            </p:nvGrpSpPr>
            <p:grpSpPr>
              <a:xfrm>
                <a:off x="8302752" y="1962912"/>
                <a:ext cx="2328672" cy="4450081"/>
                <a:chOff x="8351520" y="2036064"/>
                <a:chExt cx="2328672" cy="4450081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8510016" y="2036064"/>
                  <a:ext cx="2011680" cy="3960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000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AddRoundKey</a:t>
                  </a:r>
                  <a:endParaRPr lang="zh-TW" alt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12" name="群組 11"/>
                <p:cNvGrpSpPr/>
                <p:nvPr/>
              </p:nvGrpSpPr>
              <p:grpSpPr>
                <a:xfrm>
                  <a:off x="8351520" y="2581753"/>
                  <a:ext cx="2328672" cy="2174143"/>
                  <a:chOff x="8351520" y="2642585"/>
                  <a:chExt cx="2328672" cy="2174143"/>
                </a:xfrm>
              </p:grpSpPr>
              <p:sp>
                <p:nvSpPr>
                  <p:cNvPr id="20" name="圓角矩形 19"/>
                  <p:cNvSpPr/>
                  <p:nvPr/>
                </p:nvSpPr>
                <p:spPr>
                  <a:xfrm>
                    <a:off x="8351520" y="2642585"/>
                    <a:ext cx="2328672" cy="2174143"/>
                  </a:xfrm>
                  <a:prstGeom prst="roundRect">
                    <a:avLst>
                      <a:gd name="adj" fmla="val 7695"/>
                    </a:avLst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1" name="矩形 20"/>
                  <p:cNvSpPr/>
                  <p:nvPr/>
                </p:nvSpPr>
                <p:spPr>
                  <a:xfrm>
                    <a:off x="8510016" y="2782951"/>
                    <a:ext cx="2011680" cy="3960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000" b="1" dirty="0" err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SubBytes</a:t>
                    </a:r>
                    <a:endParaRPr lang="zh-TW" altLang="en-US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2" name="矩形 21"/>
                  <p:cNvSpPr/>
                  <p:nvPr/>
                </p:nvSpPr>
                <p:spPr>
                  <a:xfrm>
                    <a:off x="8510016" y="3286728"/>
                    <a:ext cx="2011680" cy="3960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000" b="1" dirty="0" err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ShiftRows</a:t>
                    </a:r>
                    <a:endParaRPr lang="zh-TW" altLang="en-US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>
                    <a:off x="8510016" y="3790505"/>
                    <a:ext cx="2011680" cy="3960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000" b="1" dirty="0" err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MixColumns</a:t>
                    </a:r>
                    <a:endParaRPr lang="zh-TW" altLang="en-US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4" name="矩形 23"/>
                  <p:cNvSpPr/>
                  <p:nvPr/>
                </p:nvSpPr>
                <p:spPr>
                  <a:xfrm>
                    <a:off x="8510016" y="4294282"/>
                    <a:ext cx="2011680" cy="3960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000" b="1" dirty="0" err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AddRoundKey</a:t>
                    </a:r>
                    <a:endParaRPr lang="zh-TW" altLang="en-US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13" name="群組 12"/>
                <p:cNvGrpSpPr/>
                <p:nvPr/>
              </p:nvGrpSpPr>
              <p:grpSpPr>
                <a:xfrm>
                  <a:off x="8351520" y="4905503"/>
                  <a:ext cx="2328672" cy="1580642"/>
                  <a:chOff x="8351520" y="4905503"/>
                  <a:chExt cx="2328672" cy="1580642"/>
                </a:xfrm>
              </p:grpSpPr>
              <p:sp>
                <p:nvSpPr>
                  <p:cNvPr id="16" name="圓角矩形 15"/>
                  <p:cNvSpPr/>
                  <p:nvPr/>
                </p:nvSpPr>
                <p:spPr>
                  <a:xfrm>
                    <a:off x="8351520" y="4905503"/>
                    <a:ext cx="2328672" cy="1580642"/>
                  </a:xfrm>
                  <a:prstGeom prst="roundRect">
                    <a:avLst>
                      <a:gd name="adj" fmla="val 7695"/>
                    </a:avLst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>
                    <a:off x="8510016" y="4983766"/>
                    <a:ext cx="2011680" cy="3960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000" b="1" dirty="0" err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SubBytes</a:t>
                    </a:r>
                    <a:endParaRPr lang="zh-TW" altLang="en-US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8" name="矩形 17"/>
                  <p:cNvSpPr/>
                  <p:nvPr/>
                </p:nvSpPr>
                <p:spPr>
                  <a:xfrm>
                    <a:off x="8510016" y="5487543"/>
                    <a:ext cx="2011680" cy="3960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000" b="1" dirty="0" err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ShiftRows</a:t>
                    </a:r>
                    <a:endParaRPr lang="zh-TW" altLang="en-US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9" name="矩形 18"/>
                  <p:cNvSpPr/>
                  <p:nvPr/>
                </p:nvSpPr>
                <p:spPr>
                  <a:xfrm>
                    <a:off x="8510016" y="5991320"/>
                    <a:ext cx="2011680" cy="3960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000" b="1" dirty="0" err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AddRoundKey</a:t>
                    </a:r>
                    <a:endParaRPr lang="zh-TW" altLang="en-US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cxnSp>
              <p:nvCxnSpPr>
                <p:cNvPr id="14" name="直線單箭頭接點 13"/>
                <p:cNvCxnSpPr>
                  <a:stCxn id="11" idx="2"/>
                  <a:endCxn id="20" idx="0"/>
                </p:cNvCxnSpPr>
                <p:nvPr/>
              </p:nvCxnSpPr>
              <p:spPr>
                <a:xfrm>
                  <a:off x="9515856" y="2432146"/>
                  <a:ext cx="0" cy="14960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單箭頭接點 14"/>
                <p:cNvCxnSpPr>
                  <a:stCxn id="20" idx="2"/>
                  <a:endCxn id="16" idx="0"/>
                </p:cNvCxnSpPr>
                <p:nvPr/>
              </p:nvCxnSpPr>
              <p:spPr>
                <a:xfrm>
                  <a:off x="9515856" y="4755896"/>
                  <a:ext cx="0" cy="14960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群組 5"/>
            <p:cNvGrpSpPr/>
            <p:nvPr/>
          </p:nvGrpSpPr>
          <p:grpSpPr>
            <a:xfrm>
              <a:off x="9511284" y="2425497"/>
              <a:ext cx="1461516" cy="2323750"/>
              <a:chOff x="9467088" y="2433797"/>
              <a:chExt cx="1469136" cy="2323750"/>
            </a:xfrm>
          </p:grpSpPr>
          <p:cxnSp>
            <p:nvCxnSpPr>
              <p:cNvPr id="7" name="直線接點 6"/>
              <p:cNvCxnSpPr/>
              <p:nvPr/>
            </p:nvCxnSpPr>
            <p:spPr>
              <a:xfrm flipV="1">
                <a:off x="9467088" y="4750076"/>
                <a:ext cx="1469136" cy="74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肘形接點 7"/>
              <p:cNvCxnSpPr/>
              <p:nvPr/>
            </p:nvCxnSpPr>
            <p:spPr>
              <a:xfrm rot="16200000" flipV="1">
                <a:off x="9039781" y="2861104"/>
                <a:ext cx="2323750" cy="1469136"/>
              </a:xfrm>
              <a:prstGeom prst="bentConnector3">
                <a:avLst>
                  <a:gd name="adj1" fmla="val 99844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5" name="圖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58" y="4626833"/>
            <a:ext cx="6367272" cy="1951039"/>
          </a:xfrm>
          <a:prstGeom prst="rect">
            <a:avLst/>
          </a:prstGeom>
        </p:spPr>
      </p:pic>
      <p:sp>
        <p:nvSpPr>
          <p:cNvPr id="26" name="閃電 25"/>
          <p:cNvSpPr/>
          <p:nvPr/>
        </p:nvSpPr>
        <p:spPr>
          <a:xfrm flipH="1">
            <a:off x="10326979" y="1840811"/>
            <a:ext cx="398473" cy="39791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閃電 26"/>
          <p:cNvSpPr/>
          <p:nvPr/>
        </p:nvSpPr>
        <p:spPr>
          <a:xfrm flipH="1">
            <a:off x="10311502" y="2528481"/>
            <a:ext cx="398473" cy="39791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閃電 27"/>
          <p:cNvSpPr/>
          <p:nvPr/>
        </p:nvSpPr>
        <p:spPr>
          <a:xfrm flipH="1">
            <a:off x="10311502" y="3016890"/>
            <a:ext cx="398473" cy="39791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閃電 28"/>
          <p:cNvSpPr/>
          <p:nvPr/>
        </p:nvSpPr>
        <p:spPr>
          <a:xfrm flipH="1">
            <a:off x="10311502" y="3528702"/>
            <a:ext cx="398473" cy="39791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閃電 29"/>
          <p:cNvSpPr/>
          <p:nvPr/>
        </p:nvSpPr>
        <p:spPr>
          <a:xfrm flipH="1">
            <a:off x="10292985" y="4034629"/>
            <a:ext cx="398473" cy="39791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閃電 30"/>
          <p:cNvSpPr/>
          <p:nvPr/>
        </p:nvSpPr>
        <p:spPr>
          <a:xfrm flipH="1">
            <a:off x="10292984" y="4782795"/>
            <a:ext cx="398473" cy="39791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閃電 31"/>
          <p:cNvSpPr/>
          <p:nvPr/>
        </p:nvSpPr>
        <p:spPr>
          <a:xfrm flipH="1">
            <a:off x="10301123" y="5286572"/>
            <a:ext cx="398473" cy="39791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閃電 32"/>
          <p:cNvSpPr/>
          <p:nvPr/>
        </p:nvSpPr>
        <p:spPr>
          <a:xfrm flipH="1">
            <a:off x="10319739" y="5812983"/>
            <a:ext cx="398473" cy="39791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806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Trace Simulation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Turning the intermediate values into power trace</a:t>
            </a:r>
          </a:p>
          <a:p>
            <a:r>
              <a:rPr lang="en-US" altLang="zh-TW" dirty="0"/>
              <a:t>Set the sampling frequency: 4*</a:t>
            </a:r>
            <a:r>
              <a:rPr lang="en-US" altLang="zh-TW" dirty="0" err="1"/>
              <a:t>clock_rate</a:t>
            </a:r>
            <a:endParaRPr lang="en-US" altLang="zh-TW" dirty="0"/>
          </a:p>
          <a:p>
            <a:r>
              <a:rPr lang="en-US" altLang="zh-TW" dirty="0"/>
              <a:t>Only the 2</a:t>
            </a:r>
            <a:r>
              <a:rPr lang="en-US" altLang="zh-TW" baseline="30000" dirty="0"/>
              <a:t>nd</a:t>
            </a:r>
            <a:r>
              <a:rPr lang="en-US" altLang="zh-TW" dirty="0"/>
              <a:t> sample contain the leakage information</a:t>
            </a:r>
            <a:endParaRPr lang="zh-TW" altLang="en-US" dirty="0"/>
          </a:p>
        </p:txBody>
      </p:sp>
      <p:grpSp>
        <p:nvGrpSpPr>
          <p:cNvPr id="82" name="群組 81"/>
          <p:cNvGrpSpPr/>
          <p:nvPr/>
        </p:nvGrpSpPr>
        <p:grpSpPr>
          <a:xfrm>
            <a:off x="833289" y="3326479"/>
            <a:ext cx="10493550" cy="3325972"/>
            <a:chOff x="648747" y="2522412"/>
            <a:chExt cx="10493550" cy="3325972"/>
          </a:xfrm>
        </p:grpSpPr>
        <p:grpSp>
          <p:nvGrpSpPr>
            <p:cNvPr id="35" name="群組 34"/>
            <p:cNvGrpSpPr/>
            <p:nvPr/>
          </p:nvGrpSpPr>
          <p:grpSpPr>
            <a:xfrm>
              <a:off x="648747" y="2536654"/>
              <a:ext cx="3974072" cy="3311730"/>
              <a:chOff x="1194247" y="2522412"/>
              <a:chExt cx="3974072" cy="3311730"/>
            </a:xfrm>
          </p:grpSpPr>
          <p:cxnSp>
            <p:nvCxnSpPr>
              <p:cNvPr id="5" name="直線接點 4"/>
              <p:cNvCxnSpPr/>
              <p:nvPr/>
            </p:nvCxnSpPr>
            <p:spPr>
              <a:xfrm flipV="1">
                <a:off x="2374598" y="2584704"/>
                <a:ext cx="514906" cy="178671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/>
              <p:cNvCxnSpPr/>
              <p:nvPr/>
            </p:nvCxnSpPr>
            <p:spPr>
              <a:xfrm>
                <a:off x="2889504" y="2572512"/>
                <a:ext cx="341376" cy="25359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/>
              <p:cNvCxnSpPr/>
              <p:nvPr/>
            </p:nvCxnSpPr>
            <p:spPr>
              <a:xfrm flipV="1">
                <a:off x="3230880" y="3698277"/>
                <a:ext cx="422627" cy="141017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橢圓 10"/>
              <p:cNvSpPr/>
              <p:nvPr/>
            </p:nvSpPr>
            <p:spPr>
              <a:xfrm>
                <a:off x="2334433" y="4303949"/>
                <a:ext cx="134937" cy="1349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橢圓 11"/>
              <p:cNvSpPr/>
              <p:nvPr/>
            </p:nvSpPr>
            <p:spPr>
              <a:xfrm>
                <a:off x="2822035" y="2522412"/>
                <a:ext cx="134937" cy="1349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橢圓 12"/>
              <p:cNvSpPr/>
              <p:nvPr/>
            </p:nvSpPr>
            <p:spPr>
              <a:xfrm>
                <a:off x="3163412" y="4974576"/>
                <a:ext cx="134937" cy="1349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橢圓 13"/>
              <p:cNvSpPr/>
              <p:nvPr/>
            </p:nvSpPr>
            <p:spPr>
              <a:xfrm>
                <a:off x="3581606" y="3617717"/>
                <a:ext cx="134937" cy="1349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8" name="群組 17"/>
              <p:cNvGrpSpPr/>
              <p:nvPr/>
            </p:nvGrpSpPr>
            <p:grpSpPr>
              <a:xfrm>
                <a:off x="1194247" y="4403363"/>
                <a:ext cx="1106451" cy="787386"/>
                <a:chOff x="1194247" y="4403363"/>
                <a:chExt cx="1106451" cy="787386"/>
              </a:xfrm>
            </p:grpSpPr>
            <p:cxnSp>
              <p:nvCxnSpPr>
                <p:cNvPr id="16" name="直線單箭頭接點 15"/>
                <p:cNvCxnSpPr>
                  <a:stCxn id="17" idx="0"/>
                </p:cNvCxnSpPr>
                <p:nvPr/>
              </p:nvCxnSpPr>
              <p:spPr>
                <a:xfrm flipV="1">
                  <a:off x="1688934" y="4403363"/>
                  <a:ext cx="611764" cy="4180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文字方塊 16"/>
                <p:cNvSpPr txBox="1"/>
                <p:nvPr/>
              </p:nvSpPr>
              <p:spPr>
                <a:xfrm>
                  <a:off x="1194247" y="4821417"/>
                  <a:ext cx="989373" cy="369332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-1+noise</a:t>
                  </a:r>
                  <a:endParaRPr lang="zh-TW" altLang="en-US" dirty="0"/>
                </a:p>
              </p:txBody>
            </p:sp>
          </p:grpSp>
          <p:grpSp>
            <p:nvGrpSpPr>
              <p:cNvPr id="19" name="群組 18"/>
              <p:cNvGrpSpPr/>
              <p:nvPr/>
            </p:nvGrpSpPr>
            <p:grpSpPr>
              <a:xfrm>
                <a:off x="1981214" y="5083571"/>
                <a:ext cx="1114729" cy="750571"/>
                <a:chOff x="1124932" y="4173632"/>
                <a:chExt cx="1114729" cy="750571"/>
              </a:xfrm>
            </p:grpSpPr>
            <p:cxnSp>
              <p:nvCxnSpPr>
                <p:cNvPr id="20" name="直線單箭頭接點 19"/>
                <p:cNvCxnSpPr/>
                <p:nvPr/>
              </p:nvCxnSpPr>
              <p:spPr>
                <a:xfrm flipV="1">
                  <a:off x="1682496" y="4173632"/>
                  <a:ext cx="557165" cy="3812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文字方塊 20"/>
                <p:cNvSpPr txBox="1"/>
                <p:nvPr/>
              </p:nvSpPr>
              <p:spPr>
                <a:xfrm>
                  <a:off x="1124932" y="4554871"/>
                  <a:ext cx="989373" cy="369332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-2+noise</a:t>
                  </a:r>
                  <a:endParaRPr lang="zh-TW" altLang="en-US" dirty="0"/>
                </a:p>
              </p:txBody>
            </p:sp>
          </p:grpSp>
          <p:grpSp>
            <p:nvGrpSpPr>
              <p:cNvPr id="22" name="群組 21"/>
              <p:cNvGrpSpPr/>
              <p:nvPr/>
            </p:nvGrpSpPr>
            <p:grpSpPr>
              <a:xfrm>
                <a:off x="3692365" y="3725571"/>
                <a:ext cx="918841" cy="677792"/>
                <a:chOff x="454064" y="4709606"/>
                <a:chExt cx="918841" cy="677792"/>
              </a:xfrm>
            </p:grpSpPr>
            <p:cxnSp>
              <p:nvCxnSpPr>
                <p:cNvPr id="23" name="直線單箭頭接點 22"/>
                <p:cNvCxnSpPr>
                  <a:stCxn id="24" idx="0"/>
                </p:cNvCxnSpPr>
                <p:nvPr/>
              </p:nvCxnSpPr>
              <p:spPr>
                <a:xfrm flipH="1" flipV="1">
                  <a:off x="548142" y="4709606"/>
                  <a:ext cx="365343" cy="3084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文字方塊 23"/>
                <p:cNvSpPr txBox="1"/>
                <p:nvPr/>
              </p:nvSpPr>
              <p:spPr>
                <a:xfrm>
                  <a:off x="454064" y="5018066"/>
                  <a:ext cx="918841" cy="369332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0+noise</a:t>
                  </a:r>
                  <a:endParaRPr lang="zh-TW" altLang="en-US" dirty="0"/>
                </a:p>
              </p:txBody>
            </p:sp>
          </p:grpSp>
          <p:grpSp>
            <p:nvGrpSpPr>
              <p:cNvPr id="31" name="群組 30"/>
              <p:cNvGrpSpPr/>
              <p:nvPr/>
            </p:nvGrpSpPr>
            <p:grpSpPr>
              <a:xfrm>
                <a:off x="3038650" y="2654097"/>
                <a:ext cx="2129669" cy="585487"/>
                <a:chOff x="-828851" y="5523112"/>
                <a:chExt cx="2129669" cy="585487"/>
              </a:xfrm>
            </p:grpSpPr>
            <p:cxnSp>
              <p:nvCxnSpPr>
                <p:cNvPr id="32" name="直線單箭頭接點 31"/>
                <p:cNvCxnSpPr>
                  <a:stCxn id="33" idx="1"/>
                </p:cNvCxnSpPr>
                <p:nvPr/>
              </p:nvCxnSpPr>
              <p:spPr>
                <a:xfrm flipH="1" flipV="1">
                  <a:off x="-828851" y="5523112"/>
                  <a:ext cx="500697" cy="4008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文字方塊 32"/>
                <p:cNvSpPr txBox="1"/>
                <p:nvPr/>
              </p:nvSpPr>
              <p:spPr>
                <a:xfrm>
                  <a:off x="-328154" y="5739267"/>
                  <a:ext cx="1628972" cy="369332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b*HW(x)+noise</a:t>
                  </a:r>
                  <a:endParaRPr lang="zh-TW" altLang="en-US" dirty="0"/>
                </a:p>
              </p:txBody>
            </p:sp>
          </p:grpSp>
        </p:grpSp>
        <p:grpSp>
          <p:nvGrpSpPr>
            <p:cNvPr id="39" name="群組 38"/>
            <p:cNvGrpSpPr/>
            <p:nvPr/>
          </p:nvGrpSpPr>
          <p:grpSpPr>
            <a:xfrm>
              <a:off x="3050469" y="2536654"/>
              <a:ext cx="3974072" cy="3311730"/>
              <a:chOff x="1194247" y="2522412"/>
              <a:chExt cx="3974072" cy="3311730"/>
            </a:xfrm>
          </p:grpSpPr>
          <p:cxnSp>
            <p:nvCxnSpPr>
              <p:cNvPr id="40" name="直線接點 39"/>
              <p:cNvCxnSpPr/>
              <p:nvPr/>
            </p:nvCxnSpPr>
            <p:spPr>
              <a:xfrm flipV="1">
                <a:off x="2374598" y="2584704"/>
                <a:ext cx="514906" cy="1786714"/>
              </a:xfrm>
              <a:prstGeom prst="lin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41" name="直線接點 40"/>
              <p:cNvCxnSpPr/>
              <p:nvPr/>
            </p:nvCxnSpPr>
            <p:spPr>
              <a:xfrm>
                <a:off x="2889504" y="2572512"/>
                <a:ext cx="341376" cy="2535936"/>
              </a:xfrm>
              <a:prstGeom prst="lin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42" name="直線接點 41"/>
              <p:cNvCxnSpPr/>
              <p:nvPr/>
            </p:nvCxnSpPr>
            <p:spPr>
              <a:xfrm flipV="1">
                <a:off x="3230880" y="3698277"/>
                <a:ext cx="422627" cy="1410171"/>
              </a:xfrm>
              <a:prstGeom prst="lin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sp>
            <p:nvSpPr>
              <p:cNvPr id="43" name="橢圓 42"/>
              <p:cNvSpPr/>
              <p:nvPr/>
            </p:nvSpPr>
            <p:spPr>
              <a:xfrm>
                <a:off x="2334433" y="4303949"/>
                <a:ext cx="134937" cy="134937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橢圓 43"/>
              <p:cNvSpPr/>
              <p:nvPr/>
            </p:nvSpPr>
            <p:spPr>
              <a:xfrm>
                <a:off x="2822035" y="2522412"/>
                <a:ext cx="134937" cy="134937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3163412" y="4974576"/>
                <a:ext cx="134937" cy="134937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橢圓 45"/>
              <p:cNvSpPr/>
              <p:nvPr/>
            </p:nvSpPr>
            <p:spPr>
              <a:xfrm>
                <a:off x="3581606" y="3617717"/>
                <a:ext cx="134937" cy="134937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7" name="群組 46"/>
              <p:cNvGrpSpPr/>
              <p:nvPr/>
            </p:nvGrpSpPr>
            <p:grpSpPr>
              <a:xfrm>
                <a:off x="1194247" y="4403363"/>
                <a:ext cx="1106451" cy="787386"/>
                <a:chOff x="1194247" y="4403363"/>
                <a:chExt cx="1106451" cy="787386"/>
              </a:xfrm>
            </p:grpSpPr>
            <p:cxnSp>
              <p:nvCxnSpPr>
                <p:cNvPr id="57" name="直線單箭頭接點 56"/>
                <p:cNvCxnSpPr>
                  <a:stCxn id="58" idx="0"/>
                </p:cNvCxnSpPr>
                <p:nvPr/>
              </p:nvCxnSpPr>
              <p:spPr>
                <a:xfrm flipV="1">
                  <a:off x="1688934" y="4403363"/>
                  <a:ext cx="611764" cy="4180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sp>
              <p:nvSpPr>
                <p:cNvPr id="58" name="文字方塊 57"/>
                <p:cNvSpPr txBox="1"/>
                <p:nvPr/>
              </p:nvSpPr>
              <p:spPr>
                <a:xfrm>
                  <a:off x="1194247" y="4821417"/>
                  <a:ext cx="989373" cy="36933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-1+noise</a:t>
                  </a:r>
                  <a:endParaRPr lang="zh-TW" altLang="en-US" dirty="0"/>
                </a:p>
              </p:txBody>
            </p:sp>
          </p:grpSp>
          <p:grpSp>
            <p:nvGrpSpPr>
              <p:cNvPr id="48" name="群組 47"/>
              <p:cNvGrpSpPr/>
              <p:nvPr/>
            </p:nvGrpSpPr>
            <p:grpSpPr>
              <a:xfrm>
                <a:off x="1981214" y="5083571"/>
                <a:ext cx="1114729" cy="750571"/>
                <a:chOff x="1124932" y="4173632"/>
                <a:chExt cx="1114729" cy="750571"/>
              </a:xfrm>
            </p:grpSpPr>
            <p:cxnSp>
              <p:nvCxnSpPr>
                <p:cNvPr id="55" name="直線單箭頭接點 54"/>
                <p:cNvCxnSpPr/>
                <p:nvPr/>
              </p:nvCxnSpPr>
              <p:spPr>
                <a:xfrm flipV="1">
                  <a:off x="1682496" y="4173632"/>
                  <a:ext cx="557165" cy="3812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sp>
              <p:nvSpPr>
                <p:cNvPr id="56" name="文字方塊 55"/>
                <p:cNvSpPr txBox="1"/>
                <p:nvPr/>
              </p:nvSpPr>
              <p:spPr>
                <a:xfrm>
                  <a:off x="1124932" y="4554871"/>
                  <a:ext cx="989373" cy="36933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-2+noise</a:t>
                  </a:r>
                  <a:endParaRPr lang="zh-TW" altLang="en-US" dirty="0"/>
                </a:p>
              </p:txBody>
            </p:sp>
          </p:grpSp>
          <p:grpSp>
            <p:nvGrpSpPr>
              <p:cNvPr id="49" name="群組 48"/>
              <p:cNvGrpSpPr/>
              <p:nvPr/>
            </p:nvGrpSpPr>
            <p:grpSpPr>
              <a:xfrm>
                <a:off x="3692365" y="3725571"/>
                <a:ext cx="918841" cy="677792"/>
                <a:chOff x="454064" y="4709606"/>
                <a:chExt cx="918841" cy="677792"/>
              </a:xfrm>
            </p:grpSpPr>
            <p:cxnSp>
              <p:nvCxnSpPr>
                <p:cNvPr id="53" name="直線單箭頭接點 52"/>
                <p:cNvCxnSpPr>
                  <a:stCxn id="54" idx="0"/>
                </p:cNvCxnSpPr>
                <p:nvPr/>
              </p:nvCxnSpPr>
              <p:spPr>
                <a:xfrm flipH="1" flipV="1">
                  <a:off x="548142" y="4709606"/>
                  <a:ext cx="365343" cy="3084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sp>
              <p:nvSpPr>
                <p:cNvPr id="54" name="文字方塊 53"/>
                <p:cNvSpPr txBox="1"/>
                <p:nvPr/>
              </p:nvSpPr>
              <p:spPr>
                <a:xfrm>
                  <a:off x="454064" y="5018066"/>
                  <a:ext cx="918841" cy="36933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0+noise</a:t>
                  </a:r>
                  <a:endParaRPr lang="zh-TW" altLang="en-US" dirty="0"/>
                </a:p>
              </p:txBody>
            </p:sp>
          </p:grpSp>
          <p:grpSp>
            <p:nvGrpSpPr>
              <p:cNvPr id="50" name="群組 49"/>
              <p:cNvGrpSpPr/>
              <p:nvPr/>
            </p:nvGrpSpPr>
            <p:grpSpPr>
              <a:xfrm>
                <a:off x="3038650" y="2654097"/>
                <a:ext cx="2129669" cy="585487"/>
                <a:chOff x="-828851" y="5523112"/>
                <a:chExt cx="2129669" cy="585487"/>
              </a:xfrm>
            </p:grpSpPr>
            <p:cxnSp>
              <p:nvCxnSpPr>
                <p:cNvPr id="51" name="直線單箭頭接點 50"/>
                <p:cNvCxnSpPr>
                  <a:stCxn id="52" idx="1"/>
                </p:cNvCxnSpPr>
                <p:nvPr/>
              </p:nvCxnSpPr>
              <p:spPr>
                <a:xfrm flipH="1" flipV="1">
                  <a:off x="-828851" y="5523112"/>
                  <a:ext cx="500697" cy="4008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sp>
              <p:nvSpPr>
                <p:cNvPr id="52" name="文字方塊 51"/>
                <p:cNvSpPr txBox="1"/>
                <p:nvPr/>
              </p:nvSpPr>
              <p:spPr>
                <a:xfrm>
                  <a:off x="-328154" y="5739267"/>
                  <a:ext cx="1628972" cy="36933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b*HW(x)+noise</a:t>
                  </a:r>
                  <a:endParaRPr lang="zh-TW" altLang="en-US" dirty="0"/>
                </a:p>
              </p:txBody>
            </p:sp>
          </p:grpSp>
        </p:grpSp>
        <p:grpSp>
          <p:nvGrpSpPr>
            <p:cNvPr id="59" name="群組 58"/>
            <p:cNvGrpSpPr/>
            <p:nvPr/>
          </p:nvGrpSpPr>
          <p:grpSpPr>
            <a:xfrm>
              <a:off x="7168225" y="2522412"/>
              <a:ext cx="3974072" cy="3311730"/>
              <a:chOff x="1194247" y="2522412"/>
              <a:chExt cx="3974072" cy="3311730"/>
            </a:xfrm>
          </p:grpSpPr>
          <p:cxnSp>
            <p:nvCxnSpPr>
              <p:cNvPr id="60" name="直線接點 59"/>
              <p:cNvCxnSpPr/>
              <p:nvPr/>
            </p:nvCxnSpPr>
            <p:spPr>
              <a:xfrm flipV="1">
                <a:off x="2374598" y="2584704"/>
                <a:ext cx="514906" cy="1786714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1" name="直線接點 60"/>
              <p:cNvCxnSpPr/>
              <p:nvPr/>
            </p:nvCxnSpPr>
            <p:spPr>
              <a:xfrm>
                <a:off x="2889504" y="2572512"/>
                <a:ext cx="341376" cy="2535936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2" name="直線接點 61"/>
              <p:cNvCxnSpPr/>
              <p:nvPr/>
            </p:nvCxnSpPr>
            <p:spPr>
              <a:xfrm flipV="1">
                <a:off x="3230880" y="3698277"/>
                <a:ext cx="422627" cy="1410171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63" name="橢圓 62"/>
              <p:cNvSpPr/>
              <p:nvPr/>
            </p:nvSpPr>
            <p:spPr>
              <a:xfrm>
                <a:off x="2334433" y="4303949"/>
                <a:ext cx="134937" cy="134937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橢圓 63"/>
              <p:cNvSpPr/>
              <p:nvPr/>
            </p:nvSpPr>
            <p:spPr>
              <a:xfrm>
                <a:off x="2822035" y="2522412"/>
                <a:ext cx="134937" cy="134937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橢圓 64"/>
              <p:cNvSpPr/>
              <p:nvPr/>
            </p:nvSpPr>
            <p:spPr>
              <a:xfrm>
                <a:off x="3163412" y="4974576"/>
                <a:ext cx="134937" cy="134937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橢圓 65"/>
              <p:cNvSpPr/>
              <p:nvPr/>
            </p:nvSpPr>
            <p:spPr>
              <a:xfrm>
                <a:off x="3581606" y="3617717"/>
                <a:ext cx="134937" cy="134937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67" name="群組 66"/>
              <p:cNvGrpSpPr/>
              <p:nvPr/>
            </p:nvGrpSpPr>
            <p:grpSpPr>
              <a:xfrm>
                <a:off x="1194247" y="4403363"/>
                <a:ext cx="1106451" cy="787386"/>
                <a:chOff x="1194247" y="4403363"/>
                <a:chExt cx="1106451" cy="787386"/>
              </a:xfrm>
            </p:grpSpPr>
            <p:cxnSp>
              <p:nvCxnSpPr>
                <p:cNvPr id="77" name="直線單箭頭接點 76"/>
                <p:cNvCxnSpPr>
                  <a:stCxn id="78" idx="0"/>
                </p:cNvCxnSpPr>
                <p:nvPr/>
              </p:nvCxnSpPr>
              <p:spPr>
                <a:xfrm flipV="1">
                  <a:off x="1688934" y="4403363"/>
                  <a:ext cx="611764" cy="4180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78" name="文字方塊 77"/>
                <p:cNvSpPr txBox="1"/>
                <p:nvPr/>
              </p:nvSpPr>
              <p:spPr>
                <a:xfrm>
                  <a:off x="1194247" y="4821417"/>
                  <a:ext cx="989373" cy="36933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-1+noise</a:t>
                  </a:r>
                  <a:endParaRPr lang="zh-TW" altLang="en-US" dirty="0"/>
                </a:p>
              </p:txBody>
            </p:sp>
          </p:grpSp>
          <p:grpSp>
            <p:nvGrpSpPr>
              <p:cNvPr id="68" name="群組 67"/>
              <p:cNvGrpSpPr/>
              <p:nvPr/>
            </p:nvGrpSpPr>
            <p:grpSpPr>
              <a:xfrm>
                <a:off x="1981214" y="5083571"/>
                <a:ext cx="1114729" cy="750571"/>
                <a:chOff x="1124932" y="4173632"/>
                <a:chExt cx="1114729" cy="750571"/>
              </a:xfrm>
            </p:grpSpPr>
            <p:cxnSp>
              <p:nvCxnSpPr>
                <p:cNvPr id="75" name="直線單箭頭接點 74"/>
                <p:cNvCxnSpPr/>
                <p:nvPr/>
              </p:nvCxnSpPr>
              <p:spPr>
                <a:xfrm flipV="1">
                  <a:off x="1682496" y="4173632"/>
                  <a:ext cx="557165" cy="3812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76" name="文字方塊 75"/>
                <p:cNvSpPr txBox="1"/>
                <p:nvPr/>
              </p:nvSpPr>
              <p:spPr>
                <a:xfrm>
                  <a:off x="1124932" y="4554871"/>
                  <a:ext cx="989373" cy="36933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-2+noise</a:t>
                  </a:r>
                  <a:endParaRPr lang="zh-TW" altLang="en-US" dirty="0"/>
                </a:p>
              </p:txBody>
            </p:sp>
          </p:grpSp>
          <p:grpSp>
            <p:nvGrpSpPr>
              <p:cNvPr id="69" name="群組 68"/>
              <p:cNvGrpSpPr/>
              <p:nvPr/>
            </p:nvGrpSpPr>
            <p:grpSpPr>
              <a:xfrm>
                <a:off x="3692365" y="3725571"/>
                <a:ext cx="918841" cy="677792"/>
                <a:chOff x="454064" y="4709606"/>
                <a:chExt cx="918841" cy="677792"/>
              </a:xfrm>
            </p:grpSpPr>
            <p:cxnSp>
              <p:nvCxnSpPr>
                <p:cNvPr id="73" name="直線單箭頭接點 72"/>
                <p:cNvCxnSpPr>
                  <a:stCxn id="74" idx="0"/>
                </p:cNvCxnSpPr>
                <p:nvPr/>
              </p:nvCxnSpPr>
              <p:spPr>
                <a:xfrm flipH="1" flipV="1">
                  <a:off x="548142" y="4709606"/>
                  <a:ext cx="365343" cy="3084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74" name="文字方塊 73"/>
                <p:cNvSpPr txBox="1"/>
                <p:nvPr/>
              </p:nvSpPr>
              <p:spPr>
                <a:xfrm>
                  <a:off x="454064" y="5018066"/>
                  <a:ext cx="918841" cy="36933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0+noise</a:t>
                  </a:r>
                  <a:endParaRPr lang="zh-TW" altLang="en-US" dirty="0"/>
                </a:p>
              </p:txBody>
            </p:sp>
          </p:grpSp>
          <p:grpSp>
            <p:nvGrpSpPr>
              <p:cNvPr id="70" name="群組 69"/>
              <p:cNvGrpSpPr/>
              <p:nvPr/>
            </p:nvGrpSpPr>
            <p:grpSpPr>
              <a:xfrm>
                <a:off x="3038650" y="2654097"/>
                <a:ext cx="2129669" cy="585487"/>
                <a:chOff x="-828851" y="5523112"/>
                <a:chExt cx="2129669" cy="585487"/>
              </a:xfrm>
            </p:grpSpPr>
            <p:cxnSp>
              <p:nvCxnSpPr>
                <p:cNvPr id="71" name="直線單箭頭接點 70"/>
                <p:cNvCxnSpPr>
                  <a:stCxn id="72" idx="1"/>
                </p:cNvCxnSpPr>
                <p:nvPr/>
              </p:nvCxnSpPr>
              <p:spPr>
                <a:xfrm flipH="1" flipV="1">
                  <a:off x="-828851" y="5523112"/>
                  <a:ext cx="500697" cy="4008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72" name="文字方塊 71"/>
                <p:cNvSpPr txBox="1"/>
                <p:nvPr/>
              </p:nvSpPr>
              <p:spPr>
                <a:xfrm>
                  <a:off x="-328154" y="5739267"/>
                  <a:ext cx="1628972" cy="36933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b*HW(x)+noise</a:t>
                  </a:r>
                  <a:endParaRPr lang="zh-TW" altLang="en-US" dirty="0"/>
                </a:p>
              </p:txBody>
            </p:sp>
          </p:grpSp>
        </p:grpSp>
        <p:sp>
          <p:nvSpPr>
            <p:cNvPr id="79" name="橢圓 78"/>
            <p:cNvSpPr/>
            <p:nvPr/>
          </p:nvSpPr>
          <p:spPr>
            <a:xfrm flipH="1">
              <a:off x="6726628" y="3756113"/>
              <a:ext cx="93634" cy="93634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橢圓 79"/>
            <p:cNvSpPr/>
            <p:nvPr/>
          </p:nvSpPr>
          <p:spPr>
            <a:xfrm flipH="1">
              <a:off x="6971058" y="3752655"/>
              <a:ext cx="93634" cy="93634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橢圓 80"/>
            <p:cNvSpPr/>
            <p:nvPr/>
          </p:nvSpPr>
          <p:spPr>
            <a:xfrm flipH="1">
              <a:off x="7238409" y="3752654"/>
              <a:ext cx="93634" cy="93634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9628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AD58-5810-4A7D-9717-D074BF83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84348-9DA3-4D8C-B10C-67B54839C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6600" dirty="0"/>
              <a:t>Any Questions?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59140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Why do we need side-channel leakage simulation?</a:t>
            </a:r>
          </a:p>
          <a:p>
            <a:endParaRPr lang="en-US" altLang="zh-TW" dirty="0"/>
          </a:p>
          <a:p>
            <a:r>
              <a:rPr lang="en-US" altLang="zh-TW" dirty="0"/>
              <a:t>Homework 1 requirements</a:t>
            </a:r>
          </a:p>
          <a:p>
            <a:endParaRPr lang="en-US" altLang="zh-TW" dirty="0"/>
          </a:p>
          <a:p>
            <a:r>
              <a:rPr lang="en-US" altLang="zh-TW" dirty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74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Side-Channel Analysis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03" b="7770"/>
          <a:stretch/>
        </p:blipFill>
        <p:spPr>
          <a:xfrm>
            <a:off x="1084509" y="3309780"/>
            <a:ext cx="5809585" cy="3395423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31683" y="1736796"/>
            <a:ext cx="5671113" cy="4253334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838200" y="1825625"/>
            <a:ext cx="63023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It can be quite messy!</a:t>
            </a:r>
          </a:p>
          <a:p>
            <a:r>
              <a:rPr lang="en-US" altLang="zh-TW" dirty="0"/>
              <a:t>What if we don’t have the measurement equipment?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84013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Side-Channel Leakage Simulation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Why do we need a simulation?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026" name="Picture 2" descr="https://cdn-images-1.medium.com/max/1920/1*uTJpHuWyI1Ly0QxpN31zng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6" r="1290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724418" y="4001294"/>
            <a:ext cx="87431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Simulation to the rescue</a:t>
            </a:r>
            <a:endParaRPr lang="zh-TW" altLang="en-US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062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Side-Channel Leakage Simulation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Hackers:</a:t>
            </a:r>
          </a:p>
          <a:p>
            <a:pPr lvl="1"/>
            <a:r>
              <a:rPr lang="en-US" altLang="zh-TW" dirty="0"/>
              <a:t>Make sure your attack program works</a:t>
            </a:r>
          </a:p>
          <a:p>
            <a:pPr lvl="1"/>
            <a:r>
              <a:rPr lang="en-US" altLang="zh-TW" dirty="0"/>
              <a:t>Testing new attack method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For Designers:</a:t>
            </a:r>
          </a:p>
          <a:p>
            <a:pPr lvl="1"/>
            <a:r>
              <a:rPr lang="en-US" altLang="zh-TW" dirty="0"/>
              <a:t>Understanding the side-channel effect of your design</a:t>
            </a:r>
          </a:p>
          <a:p>
            <a:pPr lvl="1"/>
            <a:r>
              <a:rPr lang="en-US" altLang="zh-TW" dirty="0"/>
              <a:t>Testing your design without measurement equipment</a:t>
            </a:r>
          </a:p>
          <a:p>
            <a:pPr lvl="1"/>
            <a:r>
              <a:rPr lang="en-US" altLang="zh-TW" dirty="0"/>
              <a:t>Evaluate different side-channel countermeasures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186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Why do we need side-channel leakage simulation?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Homework 1 requirements</a:t>
            </a:r>
          </a:p>
          <a:p>
            <a:endParaRPr lang="en-US" altLang="zh-TW" dirty="0"/>
          </a:p>
          <a:p>
            <a:r>
              <a:rPr lang="en-US" altLang="zh-TW" dirty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2273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Homework 1: AES trace simulator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Please implement an AES-128 encryption program that can: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Encrypt a given plaintext file. (.csv format)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Generate the simulated leakage trace for each encryption.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The encryption </a:t>
            </a:r>
            <a:r>
              <a:rPr lang="en-US" altLang="zh-TW" b="1" dirty="0"/>
              <a:t>key is the MD5 digest of your student ID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Student ID: r06921000</a:t>
            </a:r>
            <a:endParaRPr lang="zh-TW" altLang="zh-TW" dirty="0"/>
          </a:p>
          <a:p>
            <a:pPr lvl="1"/>
            <a:r>
              <a:rPr lang="en-US" altLang="zh-TW" dirty="0"/>
              <a:t>Key: 3220db6534d687f844c41b6de5a4c737 (128-bit)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359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Input/Output</a:t>
            </a:r>
            <a:r>
              <a:rPr lang="en-US" altLang="zh-TW" dirty="0"/>
              <a:t> Specification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Input: Plaintext.csv</a:t>
            </a:r>
          </a:p>
          <a:p>
            <a:pPr lvl="1"/>
            <a:r>
              <a:rPr lang="en-US" altLang="zh-TW" dirty="0"/>
              <a:t>Optional: b, noise. (</a:t>
            </a:r>
            <a:r>
              <a:rPr lang="en-US" altLang="zh-TW" b="1" dirty="0"/>
              <a:t>Default: b = 1.0, noise = 0.0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Output: Ciphertext.csv, Traces.csv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1370076" y="3510254"/>
            <a:ext cx="8982456" cy="2542655"/>
            <a:chOff x="1662684" y="2640404"/>
            <a:chExt cx="8982456" cy="2542655"/>
          </a:xfrm>
        </p:grpSpPr>
        <p:sp>
          <p:nvSpPr>
            <p:cNvPr id="4" name="矩形 3"/>
            <p:cNvSpPr/>
            <p:nvPr/>
          </p:nvSpPr>
          <p:spPr>
            <a:xfrm>
              <a:off x="4486656" y="2767584"/>
              <a:ext cx="3450336" cy="2279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AES_simulator</a:t>
              </a:r>
              <a:endPara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altLang="zh-TW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key: MD5(</a:t>
              </a:r>
              <a:r>
                <a:rPr lang="en-US" altLang="zh-TW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Student_ID</a:t>
              </a:r>
              <a:r>
                <a:rPr lang="en-US" altLang="zh-TW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  <a:endPara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662684" y="2683275"/>
              <a:ext cx="1999488" cy="11460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Plaintext.csv</a:t>
              </a:r>
              <a:endPara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645652" y="2640404"/>
              <a:ext cx="1999488" cy="11460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Ciphertext.csv</a:t>
              </a:r>
              <a:endPara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645652" y="4037011"/>
              <a:ext cx="1999488" cy="11460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Traces.csv</a:t>
              </a:r>
              <a:endPara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916871" y="4312708"/>
              <a:ext cx="14911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</a:t>
              </a:r>
              <a:r>
                <a:rPr lang="en-US" altLang="zh-TW" sz="28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b,noise</a:t>
              </a:r>
              <a:r>
                <a:rPr lang="en-US" altLang="zh-TW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  <a:endPara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向右箭號 8"/>
            <p:cNvSpPr/>
            <p:nvPr/>
          </p:nvSpPr>
          <p:spPr>
            <a:xfrm>
              <a:off x="3777996" y="3075524"/>
              <a:ext cx="574548" cy="361550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向右箭號 10"/>
            <p:cNvSpPr/>
            <p:nvPr/>
          </p:nvSpPr>
          <p:spPr>
            <a:xfrm>
              <a:off x="8071104" y="3010758"/>
              <a:ext cx="574548" cy="361550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向右箭號 11"/>
            <p:cNvSpPr/>
            <p:nvPr/>
          </p:nvSpPr>
          <p:spPr>
            <a:xfrm>
              <a:off x="8071104" y="4429260"/>
              <a:ext cx="574548" cy="361550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6" name="直線單箭頭接點 15"/>
            <p:cNvCxnSpPr/>
            <p:nvPr/>
          </p:nvCxnSpPr>
          <p:spPr>
            <a:xfrm>
              <a:off x="3364992" y="4596384"/>
              <a:ext cx="1121664" cy="0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1404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172212" y="1825625"/>
            <a:ext cx="10357989" cy="4755730"/>
            <a:chOff x="172212" y="1825625"/>
            <a:chExt cx="10357989" cy="4755730"/>
          </a:xfrm>
        </p:grpSpPr>
        <p:grpSp>
          <p:nvGrpSpPr>
            <p:cNvPr id="20" name="群組 19"/>
            <p:cNvGrpSpPr/>
            <p:nvPr/>
          </p:nvGrpSpPr>
          <p:grpSpPr>
            <a:xfrm>
              <a:off x="838200" y="1825625"/>
              <a:ext cx="9692001" cy="4755730"/>
              <a:chOff x="838200" y="1825625"/>
              <a:chExt cx="9692001" cy="4755730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1825625"/>
                <a:ext cx="9692001" cy="4445572"/>
              </a:xfrm>
              <a:prstGeom prst="rect">
                <a:avLst/>
              </a:prstGeom>
            </p:spPr>
          </p:pic>
          <p:grpSp>
            <p:nvGrpSpPr>
              <p:cNvPr id="9" name="群組 8"/>
              <p:cNvGrpSpPr/>
              <p:nvPr/>
            </p:nvGrpSpPr>
            <p:grpSpPr>
              <a:xfrm>
                <a:off x="8111223" y="2595110"/>
                <a:ext cx="1770165" cy="369332"/>
                <a:chOff x="7790688" y="2692646"/>
                <a:chExt cx="1770165" cy="369332"/>
              </a:xfrm>
            </p:grpSpPr>
            <p:cxnSp>
              <p:nvCxnSpPr>
                <p:cNvPr id="6" name="直線單箭頭接點 5"/>
                <p:cNvCxnSpPr/>
                <p:nvPr/>
              </p:nvCxnSpPr>
              <p:spPr>
                <a:xfrm>
                  <a:off x="7790688" y="2877312"/>
                  <a:ext cx="597408" cy="0"/>
                </a:xfrm>
                <a:prstGeom prst="straightConnector1">
                  <a:avLst/>
                </a:prstGeom>
                <a:ln w="38100"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文字方塊 7"/>
                <p:cNvSpPr txBox="1"/>
                <p:nvPr/>
              </p:nvSpPr>
              <p:spPr>
                <a:xfrm>
                  <a:off x="8388096" y="2692646"/>
                  <a:ext cx="11727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Plaintext 1</a:t>
                  </a:r>
                  <a:endParaRPr lang="zh-TW" altLang="en-US" dirty="0"/>
                </a:p>
              </p:txBody>
            </p:sp>
          </p:grpSp>
          <p:grpSp>
            <p:nvGrpSpPr>
              <p:cNvPr id="10" name="群組 9"/>
              <p:cNvGrpSpPr/>
              <p:nvPr/>
            </p:nvGrpSpPr>
            <p:grpSpPr>
              <a:xfrm>
                <a:off x="8111223" y="2875526"/>
                <a:ext cx="1770165" cy="369332"/>
                <a:chOff x="7790688" y="2692646"/>
                <a:chExt cx="1770165" cy="369332"/>
              </a:xfrm>
            </p:grpSpPr>
            <p:cxnSp>
              <p:nvCxnSpPr>
                <p:cNvPr id="11" name="直線單箭頭接點 10"/>
                <p:cNvCxnSpPr/>
                <p:nvPr/>
              </p:nvCxnSpPr>
              <p:spPr>
                <a:xfrm>
                  <a:off x="7790688" y="2877312"/>
                  <a:ext cx="597408" cy="0"/>
                </a:xfrm>
                <a:prstGeom prst="straightConnector1">
                  <a:avLst/>
                </a:prstGeom>
                <a:ln w="38100"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文字方塊 11"/>
                <p:cNvSpPr txBox="1"/>
                <p:nvPr/>
              </p:nvSpPr>
              <p:spPr>
                <a:xfrm>
                  <a:off x="8388096" y="2692646"/>
                  <a:ext cx="11727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Plaintext 2</a:t>
                  </a:r>
                  <a:endParaRPr lang="zh-TW" altLang="en-US" dirty="0"/>
                </a:p>
              </p:txBody>
            </p:sp>
          </p:grpSp>
          <p:grpSp>
            <p:nvGrpSpPr>
              <p:cNvPr id="13" name="群組 12"/>
              <p:cNvGrpSpPr/>
              <p:nvPr/>
            </p:nvGrpSpPr>
            <p:grpSpPr>
              <a:xfrm>
                <a:off x="8643016" y="3112282"/>
                <a:ext cx="1770165" cy="369332"/>
                <a:chOff x="7790688" y="2692646"/>
                <a:chExt cx="1770165" cy="369332"/>
              </a:xfrm>
            </p:grpSpPr>
            <p:cxnSp>
              <p:nvCxnSpPr>
                <p:cNvPr id="14" name="直線單箭頭接點 13"/>
                <p:cNvCxnSpPr/>
                <p:nvPr/>
              </p:nvCxnSpPr>
              <p:spPr>
                <a:xfrm>
                  <a:off x="7790688" y="2877312"/>
                  <a:ext cx="597408" cy="0"/>
                </a:xfrm>
                <a:prstGeom prst="straightConnector1">
                  <a:avLst/>
                </a:prstGeom>
                <a:ln w="38100"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文字方塊 14"/>
                <p:cNvSpPr txBox="1"/>
                <p:nvPr/>
              </p:nvSpPr>
              <p:spPr>
                <a:xfrm>
                  <a:off x="8388096" y="2692646"/>
                  <a:ext cx="11727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Plaintext 3</a:t>
                  </a:r>
                  <a:endParaRPr lang="zh-TW" altLang="en-US" dirty="0"/>
                </a:p>
              </p:txBody>
            </p:sp>
          </p:grpSp>
          <p:sp>
            <p:nvSpPr>
              <p:cNvPr id="16" name="文字方塊 15"/>
              <p:cNvSpPr txBox="1"/>
              <p:nvPr/>
            </p:nvSpPr>
            <p:spPr>
              <a:xfrm>
                <a:off x="9240424" y="4475646"/>
                <a:ext cx="615553" cy="41843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TW" sz="2800" dirty="0"/>
                  <a:t>…</a:t>
                </a:r>
                <a:endParaRPr lang="zh-TW" altLang="en-US" sz="2800" dirty="0"/>
              </a:p>
            </p:txBody>
          </p:sp>
          <p:grpSp>
            <p:nvGrpSpPr>
              <p:cNvPr id="17" name="群組 16"/>
              <p:cNvGrpSpPr/>
              <p:nvPr/>
            </p:nvGrpSpPr>
            <p:grpSpPr>
              <a:xfrm>
                <a:off x="8057728" y="6212023"/>
                <a:ext cx="1802225" cy="369332"/>
                <a:chOff x="7790688" y="2692646"/>
                <a:chExt cx="1802225" cy="369332"/>
              </a:xfrm>
            </p:grpSpPr>
            <p:cxnSp>
              <p:nvCxnSpPr>
                <p:cNvPr id="18" name="直線單箭頭接點 17"/>
                <p:cNvCxnSpPr/>
                <p:nvPr/>
              </p:nvCxnSpPr>
              <p:spPr>
                <a:xfrm>
                  <a:off x="7790688" y="2877312"/>
                  <a:ext cx="597408" cy="0"/>
                </a:xfrm>
                <a:prstGeom prst="straightConnector1">
                  <a:avLst/>
                </a:prstGeom>
                <a:ln w="38100"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文字方塊 18"/>
                <p:cNvSpPr txBox="1"/>
                <p:nvPr/>
              </p:nvSpPr>
              <p:spPr>
                <a:xfrm>
                  <a:off x="8388096" y="2692646"/>
                  <a:ext cx="1204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Plaintext N</a:t>
                  </a:r>
                  <a:endParaRPr lang="zh-TW" altLang="en-US" dirty="0"/>
                </a:p>
              </p:txBody>
            </p:sp>
          </p:grpSp>
        </p:grpSp>
        <p:cxnSp>
          <p:nvCxnSpPr>
            <p:cNvPr id="22" name="直線單箭頭接點 21"/>
            <p:cNvCxnSpPr/>
            <p:nvPr/>
          </p:nvCxnSpPr>
          <p:spPr>
            <a:xfrm>
              <a:off x="573024" y="2875526"/>
              <a:ext cx="0" cy="3336497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/>
            <p:cNvSpPr txBox="1"/>
            <p:nvPr/>
          </p:nvSpPr>
          <p:spPr>
            <a:xfrm>
              <a:off x="172212" y="4290980"/>
              <a:ext cx="4008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002060"/>
                  </a:solidFill>
                </a:rPr>
                <a:t>N</a:t>
              </a:r>
              <a:endParaRPr lang="zh-TW" altLang="en-US" sz="24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25" name="直線單箭頭接點 24"/>
            <p:cNvCxnSpPr/>
            <p:nvPr/>
          </p:nvCxnSpPr>
          <p:spPr>
            <a:xfrm>
              <a:off x="838200" y="2497574"/>
              <a:ext cx="7207016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/>
            <p:cNvSpPr txBox="1"/>
            <p:nvPr/>
          </p:nvSpPr>
          <p:spPr>
            <a:xfrm>
              <a:off x="4441708" y="2035909"/>
              <a:ext cx="547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002060"/>
                  </a:solidFill>
                </a:rPr>
                <a:t>16</a:t>
              </a:r>
              <a:endParaRPr lang="zh-TW" altLang="en-US" sz="24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49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3801</TotalTime>
  <Words>378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佈景主題</vt:lpstr>
      <vt:lpstr>Homework 1: AES trace simulator</vt:lpstr>
      <vt:lpstr>Outline</vt:lpstr>
      <vt:lpstr>Side-Channel Analysis</vt:lpstr>
      <vt:lpstr>Side-Channel Leakage Simulation</vt:lpstr>
      <vt:lpstr>Side-Channel Leakage Simulation</vt:lpstr>
      <vt:lpstr>Outline</vt:lpstr>
      <vt:lpstr>Homework 1: AES trace simulator</vt:lpstr>
      <vt:lpstr>Input/Output Specification</vt:lpstr>
      <vt:lpstr>Input Format</vt:lpstr>
      <vt:lpstr>Output Format</vt:lpstr>
      <vt:lpstr>Leakage Model</vt:lpstr>
      <vt:lpstr>Trace Simulation</vt:lpstr>
      <vt:lpstr>Trace Simulation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eric peng</dc:creator>
  <cp:lastModifiedBy>JPChen</cp:lastModifiedBy>
  <cp:revision>29</cp:revision>
  <dcterms:created xsi:type="dcterms:W3CDTF">2019-04-16T06:16:26Z</dcterms:created>
  <dcterms:modified xsi:type="dcterms:W3CDTF">2019-04-28T15:55:27Z</dcterms:modified>
</cp:coreProperties>
</file>