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59" r:id="rId4"/>
    <p:sldId id="257" r:id="rId5"/>
    <p:sldId id="258" r:id="rId6"/>
    <p:sldId id="262" r:id="rId7"/>
    <p:sldId id="263" r:id="rId8"/>
    <p:sldId id="272" r:id="rId9"/>
    <p:sldId id="273" r:id="rId10"/>
    <p:sldId id="266" r:id="rId11"/>
    <p:sldId id="275" r:id="rId12"/>
    <p:sldId id="264" r:id="rId13"/>
    <p:sldId id="274" r:id="rId14"/>
    <p:sldId id="265" r:id="rId15"/>
    <p:sldId id="276" r:id="rId16"/>
    <p:sldId id="271" r:id="rId17"/>
    <p:sldId id="261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770"/>
            <a:ext cx="8229600" cy="876230"/>
          </a:xfrm>
        </p:spPr>
        <p:txBody>
          <a:bodyPr>
            <a:normAutofit/>
          </a:bodyPr>
          <a:lstStyle>
            <a:lvl1pPr algn="l">
              <a:defRPr sz="3600" u="none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752600"/>
            <a:ext cx="78486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ello@makedatasense.ca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192" y="749008"/>
            <a:ext cx="8128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Educating and Inspiring the Next Generation of Data Scientists</a:t>
            </a:r>
            <a:endParaRPr lang="en-US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366715" y="152400"/>
            <a:ext cx="6693500" cy="584776"/>
            <a:chOff x="1344225" y="730658"/>
            <a:chExt cx="6693500" cy="584776"/>
          </a:xfrm>
        </p:grpSpPr>
        <p:pic>
          <p:nvPicPr>
            <p:cNvPr id="4" name="Picture 3" descr="DataSenseLog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225" y="900699"/>
              <a:ext cx="2335878" cy="32816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23924" y="730658"/>
              <a:ext cx="431380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sz="3200" dirty="0" smtClean="0"/>
                <a:t> </a:t>
              </a:r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</a:rPr>
                <a:t>Make Data Make </a:t>
              </a:r>
              <a:r>
                <a:rPr lang="en-US" sz="3200" dirty="0" smtClean="0">
                  <a:solidFill>
                    <a:srgbClr val="FB8F15"/>
                  </a:solidFill>
                </a:rPr>
                <a:t>Sense</a:t>
              </a:r>
              <a:endParaRPr lang="en-US" sz="3200" dirty="0">
                <a:solidFill>
                  <a:srgbClr val="FB8F15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7467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0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Submission Format and Deadline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87514"/>
            <a:ext cx="8229600" cy="4038650"/>
          </a:xfrm>
        </p:spPr>
        <p:txBody>
          <a:bodyPr>
            <a:noAutofit/>
          </a:bodyPr>
          <a:lstStyle/>
          <a:p>
            <a:r>
              <a:rPr lang="en-CA" sz="2800" dirty="0" smtClean="0"/>
              <a:t>Work in groups of 1-3 people</a:t>
            </a:r>
          </a:p>
          <a:p>
            <a:r>
              <a:rPr lang="en-CA" sz="2800" dirty="0" smtClean="0"/>
              <a:t>Maximum </a:t>
            </a:r>
            <a:r>
              <a:rPr lang="en-CA" sz="2800" dirty="0"/>
              <a:t>5 figures and 500 </a:t>
            </a:r>
            <a:r>
              <a:rPr lang="en-CA" sz="2800" dirty="0" smtClean="0"/>
              <a:t>words</a:t>
            </a:r>
          </a:p>
          <a:p>
            <a:pPr lvl="1"/>
            <a:r>
              <a:rPr lang="en-CA" sz="2400" dirty="0" smtClean="0"/>
              <a:t>Report in HTML or PDF format</a:t>
            </a:r>
          </a:p>
        </p:txBody>
      </p:sp>
    </p:spTree>
    <p:extLst>
      <p:ext uri="{BB962C8B-B14F-4D97-AF65-F5344CB8AC3E}">
        <p14:creationId xmlns:p14="http://schemas.microsoft.com/office/powerpoint/2010/main" val="14238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Submission Format and Deadline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87514"/>
            <a:ext cx="8229600" cy="4038650"/>
          </a:xfrm>
        </p:spPr>
        <p:txBody>
          <a:bodyPr>
            <a:noAutofit/>
          </a:bodyPr>
          <a:lstStyle/>
          <a:p>
            <a:r>
              <a:rPr lang="en-CA" sz="2800" dirty="0" smtClean="0"/>
              <a:t>Work in groups of 1-3 people</a:t>
            </a:r>
          </a:p>
          <a:p>
            <a:r>
              <a:rPr lang="en-CA" sz="2800" dirty="0" smtClean="0"/>
              <a:t>Maximum </a:t>
            </a:r>
            <a:r>
              <a:rPr lang="en-CA" sz="2800" dirty="0"/>
              <a:t>5 figures and 500 </a:t>
            </a:r>
            <a:r>
              <a:rPr lang="en-CA" sz="2800" dirty="0" smtClean="0"/>
              <a:t>words</a:t>
            </a:r>
          </a:p>
          <a:p>
            <a:pPr lvl="1"/>
            <a:r>
              <a:rPr lang="en-CA" sz="2400" dirty="0" smtClean="0"/>
              <a:t>Report in HTML or PDF format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Deadline for submissions is November 23</a:t>
            </a:r>
            <a:r>
              <a:rPr lang="en-CA" sz="2800" baseline="30000" dirty="0" smtClean="0"/>
              <a:t>rd</a:t>
            </a:r>
            <a:r>
              <a:rPr lang="en-CA" sz="2800" dirty="0" smtClean="0"/>
              <a:t> at 8:00 pm</a:t>
            </a:r>
          </a:p>
          <a:p>
            <a:r>
              <a:rPr lang="en-CA" sz="2800" dirty="0" smtClean="0"/>
              <a:t>E-mail your submission to </a:t>
            </a:r>
            <a:r>
              <a:rPr lang="en-CA" sz="2800" dirty="0" smtClean="0">
                <a:hlinkClick r:id="rId6"/>
              </a:rPr>
              <a:t>hello@makedatasense.ca</a:t>
            </a:r>
            <a:r>
              <a:rPr lang="en-CA" sz="2800" dirty="0" smtClean="0"/>
              <a:t> with the following subject:</a:t>
            </a:r>
          </a:p>
          <a:p>
            <a:pPr lvl="1"/>
            <a:r>
              <a:rPr lang="en-CA" sz="2400" dirty="0"/>
              <a:t>"</a:t>
            </a:r>
            <a:r>
              <a:rPr lang="en-CA" sz="2400" dirty="0" err="1"/>
              <a:t>DataSense</a:t>
            </a:r>
            <a:r>
              <a:rPr lang="en-CA" sz="2400" dirty="0"/>
              <a:t> </a:t>
            </a:r>
            <a:r>
              <a:rPr lang="en-CA" sz="2400" dirty="0" err="1" smtClean="0"/>
              <a:t>VanData</a:t>
            </a:r>
            <a:r>
              <a:rPr lang="en-CA" sz="2400" dirty="0" smtClean="0"/>
              <a:t> Competition“ and your team name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170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Top 8 “power-pitch”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87514"/>
            <a:ext cx="8229600" cy="4038650"/>
          </a:xfrm>
        </p:spPr>
        <p:txBody>
          <a:bodyPr>
            <a:noAutofit/>
          </a:bodyPr>
          <a:lstStyle/>
          <a:p>
            <a:r>
              <a:rPr lang="en-CA" sz="2400" dirty="0" smtClean="0"/>
              <a:t>Top 8 submissions will be selected to give a </a:t>
            </a:r>
            <a:r>
              <a:rPr lang="en-CA" sz="2400" b="1" dirty="0" smtClean="0"/>
              <a:t>5-minute</a:t>
            </a:r>
            <a:r>
              <a:rPr lang="en-CA" sz="2400" dirty="0" smtClean="0"/>
              <a:t> “pitch” on November 25 at 6:00 pm</a:t>
            </a:r>
          </a:p>
          <a:p>
            <a:pPr lvl="1"/>
            <a:r>
              <a:rPr lang="en-CA" sz="2000" dirty="0" smtClean="0"/>
              <a:t>If you are selected as the top 8, you must provide the full documentation for how you got your results</a:t>
            </a:r>
          </a:p>
          <a:p>
            <a:pPr lvl="2"/>
            <a:r>
              <a:rPr lang="en-CA" sz="1800" dirty="0" smtClean="0"/>
              <a:t>That </a:t>
            </a:r>
            <a:r>
              <a:rPr lang="en-CA" sz="1800" dirty="0"/>
              <a:t>means reproducible code or full write-up of whatever software you </a:t>
            </a:r>
            <a:r>
              <a:rPr lang="en-CA" sz="1800" dirty="0" smtClean="0"/>
              <a:t>used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70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Top 8 “power-pitch”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87514"/>
            <a:ext cx="8229600" cy="4038650"/>
          </a:xfrm>
        </p:spPr>
        <p:txBody>
          <a:bodyPr>
            <a:noAutofit/>
          </a:bodyPr>
          <a:lstStyle/>
          <a:p>
            <a:r>
              <a:rPr lang="en-CA" sz="2400" dirty="0" smtClean="0"/>
              <a:t>Top 8 submissions will be selected to give a </a:t>
            </a:r>
            <a:r>
              <a:rPr lang="en-CA" sz="2400" b="1" dirty="0" smtClean="0"/>
              <a:t>5-minute</a:t>
            </a:r>
            <a:r>
              <a:rPr lang="en-CA" sz="2400" dirty="0" smtClean="0"/>
              <a:t> “pitch” on November 25 at 6:00 pm</a:t>
            </a:r>
          </a:p>
          <a:p>
            <a:pPr lvl="1"/>
            <a:r>
              <a:rPr lang="en-CA" sz="2000" dirty="0" smtClean="0"/>
              <a:t>If you are selected as the top 8, you must provide the full documentation for how you got your results</a:t>
            </a:r>
          </a:p>
          <a:p>
            <a:pPr lvl="2"/>
            <a:r>
              <a:rPr lang="en-CA" sz="1800" dirty="0" smtClean="0"/>
              <a:t>That </a:t>
            </a:r>
            <a:r>
              <a:rPr lang="en-CA" sz="1800" dirty="0"/>
              <a:t>means reproducible code or full write-up of whatever software you </a:t>
            </a:r>
            <a:r>
              <a:rPr lang="en-CA" sz="1800" dirty="0" smtClean="0"/>
              <a:t>used</a:t>
            </a:r>
            <a:endParaRPr lang="en-CA" dirty="0" smtClean="0"/>
          </a:p>
          <a:p>
            <a:r>
              <a:rPr lang="en-CA" sz="2400" dirty="0"/>
              <a:t>Judges select top 3 </a:t>
            </a:r>
            <a:r>
              <a:rPr lang="en-CA" sz="2400" dirty="0" smtClean="0"/>
              <a:t>submissions:</a:t>
            </a:r>
            <a:endParaRPr lang="en-CA" sz="2400" dirty="0"/>
          </a:p>
          <a:p>
            <a:pPr lvl="1"/>
            <a:r>
              <a:rPr lang="en-CA" sz="2000" dirty="0" smtClean="0"/>
              <a:t>Antonio </a:t>
            </a:r>
            <a:r>
              <a:rPr lang="en-CA" sz="2000" dirty="0" err="1" smtClean="0"/>
              <a:t>Cangiano</a:t>
            </a:r>
            <a:r>
              <a:rPr lang="en-CA" sz="2000" dirty="0" smtClean="0"/>
              <a:t>, IBM</a:t>
            </a:r>
            <a:endParaRPr lang="en-CA" sz="2000" dirty="0"/>
          </a:p>
          <a:p>
            <a:pPr lvl="1"/>
            <a:r>
              <a:rPr lang="en-CA" sz="2000" dirty="0" err="1" smtClean="0"/>
              <a:t>Polong</a:t>
            </a:r>
            <a:r>
              <a:rPr lang="en-CA" sz="2000" dirty="0" smtClean="0"/>
              <a:t> Lin, IBM</a:t>
            </a:r>
            <a:endParaRPr lang="en-CA" sz="2000" dirty="0"/>
          </a:p>
          <a:p>
            <a:pPr lvl="1"/>
            <a:r>
              <a:rPr lang="en-CA" sz="2000" dirty="0"/>
              <a:t>Dr. </a:t>
            </a:r>
            <a:r>
              <a:rPr lang="en-CA" sz="2000" dirty="0" smtClean="0"/>
              <a:t>Hasan </a:t>
            </a:r>
            <a:r>
              <a:rPr lang="en-CA" sz="2000" dirty="0" err="1" smtClean="0"/>
              <a:t>Cavusoglu</a:t>
            </a:r>
            <a:r>
              <a:rPr lang="en-CA" sz="2000" dirty="0" smtClean="0"/>
              <a:t>, Sauder </a:t>
            </a:r>
            <a:r>
              <a:rPr lang="en-CA" sz="2000" dirty="0"/>
              <a:t>School of Business</a:t>
            </a:r>
          </a:p>
          <a:p>
            <a:pPr lvl="1"/>
            <a:r>
              <a:rPr lang="en-CA" sz="2000" dirty="0"/>
              <a:t>Val </a:t>
            </a:r>
            <a:r>
              <a:rPr lang="en-CA" sz="2000" dirty="0" smtClean="0"/>
              <a:t>Cheung, City </a:t>
            </a:r>
            <a:r>
              <a:rPr lang="en-CA" sz="2000" dirty="0"/>
              <a:t>of </a:t>
            </a:r>
            <a:r>
              <a:rPr lang="en-CA" sz="2000" dirty="0" smtClean="0"/>
              <a:t>Vancouver</a:t>
            </a:r>
          </a:p>
        </p:txBody>
      </p:sp>
    </p:spTree>
    <p:extLst>
      <p:ext uri="{BB962C8B-B14F-4D97-AF65-F5344CB8AC3E}">
        <p14:creationId xmlns:p14="http://schemas.microsoft.com/office/powerpoint/2010/main" val="33171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should you even care?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87514"/>
            <a:ext cx="8229600" cy="4038650"/>
          </a:xfrm>
        </p:spPr>
        <p:txBody>
          <a:bodyPr>
            <a:noAutofit/>
          </a:bodyPr>
          <a:lstStyle/>
          <a:p>
            <a:r>
              <a:rPr lang="en-CA" dirty="0" smtClean="0"/>
              <a:t>Top 3 teams get free entry to </a:t>
            </a:r>
            <a:r>
              <a:rPr lang="en-CA" dirty="0" err="1" smtClean="0"/>
              <a:t>SportsHack</a:t>
            </a:r>
            <a:r>
              <a:rPr lang="en-CA" dirty="0" smtClean="0"/>
              <a:t> – thanks IBM!</a:t>
            </a:r>
            <a:endParaRPr lang="en-CA" dirty="0"/>
          </a:p>
          <a:p>
            <a:r>
              <a:rPr lang="en-CA" dirty="0" smtClean="0"/>
              <a:t>City of Vancouver potentially awarding other prizes</a:t>
            </a:r>
          </a:p>
          <a:p>
            <a:endParaRPr lang="en-CA" dirty="0"/>
          </a:p>
          <a:p>
            <a:r>
              <a:rPr lang="en-CA" dirty="0" smtClean="0"/>
              <a:t>INFOX Consulting (data science recruiters) will be on-site to mock interview outstanding students </a:t>
            </a:r>
          </a:p>
        </p:txBody>
      </p:sp>
    </p:spTree>
    <p:extLst>
      <p:ext uri="{BB962C8B-B14F-4D97-AF65-F5344CB8AC3E}">
        <p14:creationId xmlns:p14="http://schemas.microsoft.com/office/powerpoint/2010/main" val="25720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iccentre.ca/wp-content/uploads/2015/11/sportsh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7056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31451"/>
            <a:ext cx="6467475" cy="37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2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192" y="749008"/>
            <a:ext cx="8128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Educating and Inspiring the Next Generation of Data Scientists</a:t>
            </a:r>
            <a:endParaRPr lang="en-US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366715" y="152400"/>
            <a:ext cx="6693500" cy="584776"/>
            <a:chOff x="1344225" y="730658"/>
            <a:chExt cx="6693500" cy="584776"/>
          </a:xfrm>
        </p:grpSpPr>
        <p:pic>
          <p:nvPicPr>
            <p:cNvPr id="4" name="Picture 3" descr="DataSenseLog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225" y="900699"/>
              <a:ext cx="2335878" cy="32816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23924" y="730658"/>
              <a:ext cx="431380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sz="3200" dirty="0" smtClean="0"/>
                <a:t> </a:t>
              </a:r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</a:rPr>
                <a:t>Make Data Make </a:t>
              </a:r>
              <a:r>
                <a:rPr lang="en-US" sz="3200" dirty="0" smtClean="0">
                  <a:solidFill>
                    <a:srgbClr val="FB8F15"/>
                  </a:solidFill>
                </a:rPr>
                <a:t>Sense</a:t>
              </a:r>
              <a:endParaRPr lang="en-US" sz="3200" dirty="0">
                <a:solidFill>
                  <a:srgbClr val="FB8F15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95400"/>
            <a:ext cx="45720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0386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8443" y="2819400"/>
            <a:ext cx="800711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Go here to learn more about and access the data:</a:t>
            </a:r>
          </a:p>
          <a:p>
            <a:pPr algn="ctr"/>
            <a:r>
              <a:rPr lang="en-US" sz="3600" dirty="0" smtClean="0"/>
              <a:t> </a:t>
            </a:r>
            <a:r>
              <a:rPr lang="en-US" sz="3600" b="1" u="sng" dirty="0" smtClean="0">
                <a:solidFill>
                  <a:srgbClr val="DC5C0A"/>
                </a:solidFill>
              </a:rPr>
              <a:t>MakeDataSense.ca/</a:t>
            </a:r>
            <a:r>
              <a:rPr lang="en-US" sz="3600" b="1" u="sng" dirty="0" err="1" smtClean="0">
                <a:solidFill>
                  <a:srgbClr val="DC5C0A"/>
                </a:solidFill>
              </a:rPr>
              <a:t>VanData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05507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sea1-1.xx.fbcdn.net/hphotos-xlp1/v/t1.0-9/12219626_989132841128311_4475343949023369053_n.jpg?oh=be0b99919e5d1c60dc13b01882888d04&amp;oe=56F97E7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33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2286000"/>
            <a:ext cx="29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>
                <a:solidFill>
                  <a:srgbClr val="000000"/>
                </a:solidFill>
                <a:latin typeface="Calibri" panose="020F0502020204030204" pitchFamily="34" charset="0"/>
              </a:rPr>
              <a:t>I've never heard of it </a:t>
            </a:r>
            <a:r>
              <a:rPr lang="en-CA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before</a:t>
            </a:r>
            <a:endParaRPr lang="en-CA" i="1" dirty="0"/>
          </a:p>
        </p:txBody>
      </p:sp>
      <p:pic>
        <p:nvPicPr>
          <p:cNvPr id="3" name="Picture 2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22" y="685800"/>
            <a:ext cx="2335878" cy="3281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609600"/>
            <a:ext cx="386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Why aren’t you a member of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4572000"/>
            <a:ext cx="1501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 smtClean="0"/>
              <a:t>I am, actually</a:t>
            </a:r>
            <a:endParaRPr lang="en-CA" i="1" dirty="0"/>
          </a:p>
        </p:txBody>
      </p:sp>
      <p:sp>
        <p:nvSpPr>
          <p:cNvPr id="6" name="Rectangle 5"/>
          <p:cNvSpPr/>
          <p:nvPr/>
        </p:nvSpPr>
        <p:spPr>
          <a:xfrm>
            <a:off x="2209800" y="3276600"/>
            <a:ext cx="3166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>
                <a:solidFill>
                  <a:srgbClr val="000000"/>
                </a:solidFill>
                <a:latin typeface="Calibri" panose="020F0502020204030204" pitchFamily="34" charset="0"/>
              </a:rPr>
              <a:t>Only just discovered data sense</a:t>
            </a:r>
            <a:endParaRPr lang="en-CA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2743200"/>
            <a:ext cx="312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Because I don't know what is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4953000"/>
            <a:ext cx="146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 think I am…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457200" y="5181600"/>
            <a:ext cx="4070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 smtClean="0"/>
              <a:t>I am a </a:t>
            </a:r>
            <a:r>
              <a:rPr lang="en-CA" i="1" dirty="0" err="1" smtClean="0"/>
              <a:t>DataSense</a:t>
            </a:r>
            <a:r>
              <a:rPr lang="en-CA" i="1" dirty="0" smtClean="0"/>
              <a:t> Member, but no e-mail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1465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9192" y="1053808"/>
            <a:ext cx="8128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Educating and Inspiring the Next Generation of Data Scientists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366715" y="457200"/>
            <a:ext cx="6693500" cy="584776"/>
            <a:chOff x="1344225" y="730658"/>
            <a:chExt cx="6693500" cy="584776"/>
          </a:xfrm>
        </p:grpSpPr>
        <p:pic>
          <p:nvPicPr>
            <p:cNvPr id="17" name="Picture 16" descr="DataSenseLog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225" y="900699"/>
              <a:ext cx="2335878" cy="32816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723924" y="730658"/>
              <a:ext cx="431380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sz="3200" dirty="0" smtClean="0"/>
                <a:t> </a:t>
              </a:r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</a:rPr>
                <a:t>Make Data Make </a:t>
              </a:r>
              <a:r>
                <a:rPr lang="en-US" sz="3200" dirty="0" smtClean="0">
                  <a:solidFill>
                    <a:srgbClr val="FB8F15"/>
                  </a:solidFill>
                </a:rPr>
                <a:t>Sense</a:t>
              </a:r>
              <a:endParaRPr lang="en-US" sz="3200" dirty="0">
                <a:solidFill>
                  <a:srgbClr val="FB8F15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96" y="1769467"/>
            <a:ext cx="6181009" cy="44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9821"/>
          <a:stretch/>
        </p:blipFill>
        <p:spPr>
          <a:xfrm>
            <a:off x="1237428" y="1727776"/>
            <a:ext cx="6952074" cy="25152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8443" y="4633472"/>
            <a:ext cx="8007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Are you a student who’s interested in Data Science?</a:t>
            </a:r>
          </a:p>
          <a:p>
            <a:pPr algn="ctr"/>
            <a:r>
              <a:rPr lang="en-US" sz="2400" dirty="0" smtClean="0"/>
              <a:t>Sign up at </a:t>
            </a:r>
            <a:r>
              <a:rPr lang="en-US" sz="2400" b="1" u="sng" dirty="0" smtClean="0">
                <a:solidFill>
                  <a:srgbClr val="DC5C0A"/>
                </a:solidFill>
              </a:rPr>
              <a:t>MakeDataSense.ca</a:t>
            </a:r>
            <a:r>
              <a:rPr lang="en-US" sz="2400" b="1" dirty="0" smtClean="0"/>
              <a:t> </a:t>
            </a:r>
            <a:r>
              <a:rPr lang="en-US" sz="2400" dirty="0" smtClean="0"/>
              <a:t>to become a member </a:t>
            </a:r>
            <a:r>
              <a:rPr lang="en-US" sz="2400" b="1" dirty="0" smtClean="0"/>
              <a:t>(free!)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i="1" dirty="0" smtClean="0"/>
              <a:t>In fact, use the typical membership fee you would have spent for typical clubs to buy yourself a cup of coffee – think of it as our treat!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49192" y="1053808"/>
            <a:ext cx="8128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Educating and Inspiring the Next Generation of Data Scientists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66715" y="457200"/>
            <a:ext cx="6693500" cy="584776"/>
            <a:chOff x="1344225" y="730658"/>
            <a:chExt cx="6693500" cy="584776"/>
          </a:xfrm>
        </p:grpSpPr>
        <p:pic>
          <p:nvPicPr>
            <p:cNvPr id="12" name="Picture 11" descr="DataSenseLogo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225" y="900699"/>
              <a:ext cx="2335878" cy="32816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723924" y="730658"/>
              <a:ext cx="431380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sz="3200" dirty="0" smtClean="0"/>
                <a:t> </a:t>
              </a:r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</a:rPr>
                <a:t>Make Data Make </a:t>
              </a:r>
              <a:r>
                <a:rPr lang="en-US" sz="3200" dirty="0" smtClean="0">
                  <a:solidFill>
                    <a:srgbClr val="FB8F15"/>
                  </a:solidFill>
                </a:rPr>
                <a:t>Sense</a:t>
              </a:r>
              <a:endParaRPr lang="en-US" sz="3200" dirty="0">
                <a:solidFill>
                  <a:srgbClr val="FB8F1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7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City of Vancouver Business Licence Dataset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87514"/>
            <a:ext cx="8229600" cy="4038650"/>
          </a:xfrm>
        </p:spPr>
        <p:txBody>
          <a:bodyPr>
            <a:normAutofit/>
          </a:bodyPr>
          <a:lstStyle/>
          <a:p>
            <a:r>
              <a:rPr lang="en-CA" dirty="0" smtClean="0"/>
              <a:t>1997 to 2015 - all business licences issued in Greater Vancouver</a:t>
            </a:r>
          </a:p>
          <a:p>
            <a:r>
              <a:rPr lang="en-CA" dirty="0" smtClean="0"/>
              <a:t>13 MB per year, 250 MB in total</a:t>
            </a:r>
          </a:p>
          <a:p>
            <a:endParaRPr lang="en-CA" dirty="0"/>
          </a:p>
          <a:p>
            <a:r>
              <a:rPr lang="en-CA" dirty="0" smtClean="0"/>
              <a:t>24 Columns</a:t>
            </a:r>
          </a:p>
          <a:p>
            <a:r>
              <a:rPr lang="en-CA" dirty="0" smtClean="0"/>
              <a:t>60,000 entries per year (wow!)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1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City of Vancouver Business Licence Dataset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29660"/>
          <a:stretch/>
        </p:blipFill>
        <p:spPr>
          <a:xfrm>
            <a:off x="152400" y="1782561"/>
            <a:ext cx="8909999" cy="50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87514"/>
            <a:ext cx="8229600" cy="40386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b="1" dirty="0" smtClean="0"/>
              <a:t>What </a:t>
            </a:r>
            <a:r>
              <a:rPr lang="en-CA" sz="2400" b="1" dirty="0"/>
              <a:t>is the average life span of a particular business/  business type / </a:t>
            </a:r>
            <a:r>
              <a:rPr lang="en-CA" sz="2400" b="1" dirty="0" smtClean="0"/>
              <a:t>industry?</a:t>
            </a:r>
          </a:p>
          <a:p>
            <a:pPr marL="914400" lvl="1" indent="-514350"/>
            <a:r>
              <a:rPr lang="en-CA" sz="2000" dirty="0" smtClean="0"/>
              <a:t>How </a:t>
            </a:r>
            <a:r>
              <a:rPr lang="en-CA" sz="2000" dirty="0"/>
              <a:t>long do businesses usually stay open?  Does it vary by local areas? </a:t>
            </a:r>
            <a:endParaRPr lang="en-CA" sz="2000" dirty="0" smtClean="0"/>
          </a:p>
          <a:p>
            <a:pPr marL="1314450" lvl="2" indent="-514350"/>
            <a:r>
              <a:rPr lang="en-CA" sz="1600" dirty="0" smtClean="0"/>
              <a:t>Hint</a:t>
            </a:r>
            <a:r>
              <a:rPr lang="en-CA" sz="1600" dirty="0"/>
              <a:t>: track by Business Name and Address </a:t>
            </a:r>
            <a:r>
              <a:rPr lang="en-CA" sz="1600" dirty="0" smtClean="0"/>
              <a:t>attributes</a:t>
            </a:r>
            <a:endParaRPr lang="en-CA" sz="1600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79400" y="1028770"/>
            <a:ext cx="8839200" cy="87623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Some example questions (feel free to branch out!)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96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87514"/>
            <a:ext cx="8229600" cy="40386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b="1" dirty="0" smtClean="0"/>
              <a:t>What </a:t>
            </a:r>
            <a:r>
              <a:rPr lang="en-CA" sz="2400" b="1" dirty="0"/>
              <a:t>is the average life span of a particular business/  business type / </a:t>
            </a:r>
            <a:r>
              <a:rPr lang="en-CA" sz="2400" b="1" dirty="0" smtClean="0"/>
              <a:t>industry?</a:t>
            </a:r>
          </a:p>
          <a:p>
            <a:pPr marL="914400" lvl="1" indent="-514350"/>
            <a:r>
              <a:rPr lang="en-CA" sz="2000" dirty="0" smtClean="0"/>
              <a:t>How </a:t>
            </a:r>
            <a:r>
              <a:rPr lang="en-CA" sz="2000" dirty="0"/>
              <a:t>long do businesses usually stay open?  Does it vary by local areas? </a:t>
            </a:r>
            <a:endParaRPr lang="en-CA" sz="2000" dirty="0" smtClean="0"/>
          </a:p>
          <a:p>
            <a:pPr marL="1314450" lvl="2" indent="-514350"/>
            <a:r>
              <a:rPr lang="en-CA" sz="1600" dirty="0" smtClean="0"/>
              <a:t>Hint</a:t>
            </a:r>
            <a:r>
              <a:rPr lang="en-CA" sz="1600" dirty="0"/>
              <a:t>: track by Business Name and Address </a:t>
            </a:r>
            <a:r>
              <a:rPr lang="en-CA" sz="1600" dirty="0" smtClean="0"/>
              <a:t>attributes</a:t>
            </a:r>
            <a:endParaRPr lang="en-CA" sz="16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What </a:t>
            </a:r>
            <a:r>
              <a:rPr lang="en-CA" sz="2400" dirty="0"/>
              <a:t>are the trends in businesses?  </a:t>
            </a:r>
          </a:p>
          <a:p>
            <a:pPr marL="914400" lvl="1" indent="-514350"/>
            <a:r>
              <a:rPr lang="en-CA" sz="2000" dirty="0" err="1" smtClean="0"/>
              <a:t>eg</a:t>
            </a:r>
            <a:r>
              <a:rPr lang="en-CA" sz="2000" dirty="0" smtClean="0"/>
              <a:t>. Does Vancouver have </a:t>
            </a:r>
            <a:r>
              <a:rPr lang="en-CA" sz="2000" dirty="0"/>
              <a:t>more </a:t>
            </a:r>
            <a:r>
              <a:rPr lang="en-CA" sz="2000" dirty="0" smtClean="0"/>
              <a:t>small businesses over time?</a:t>
            </a:r>
          </a:p>
          <a:p>
            <a:pPr marL="914400" lvl="1" indent="-514350"/>
            <a:r>
              <a:rPr lang="en-CA" sz="2000" dirty="0" smtClean="0"/>
              <a:t>Do these trends correlate with the change in characteristics of a particular city area(s)?</a:t>
            </a:r>
            <a:endParaRPr lang="en-CA" sz="2000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79400" y="1028770"/>
            <a:ext cx="8839200" cy="87623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Some example questions (feel free to branch out!)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2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Sens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346876"/>
            <a:ext cx="3039407" cy="427007"/>
          </a:xfrm>
          <a:prstGeom prst="rect">
            <a:avLst/>
          </a:prstGeom>
        </p:spPr>
      </p:pic>
      <p:pic>
        <p:nvPicPr>
          <p:cNvPr id="4" name="Picture 4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502"/>
            <a:ext cx="1429388" cy="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bs.twimg.com/profile_images/644525012217540609/Ly1oIXV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26" y="1031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ancouver.ca/images/cov/feature/covlogo-sh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20092"/>
            <a:ext cx="2068084" cy="10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400" y="1028770"/>
            <a:ext cx="8839200" cy="87623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Some example questions (feel free to branch out!)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87514"/>
            <a:ext cx="8229600" cy="40386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b="1" dirty="0" smtClean="0"/>
              <a:t>What </a:t>
            </a:r>
            <a:r>
              <a:rPr lang="en-CA" sz="2400" b="1" dirty="0"/>
              <a:t>is the average life span of a particular business/  business type / </a:t>
            </a:r>
            <a:r>
              <a:rPr lang="en-CA" sz="2400" b="1" dirty="0" smtClean="0"/>
              <a:t>industry?</a:t>
            </a:r>
          </a:p>
          <a:p>
            <a:pPr marL="914400" lvl="1" indent="-514350"/>
            <a:r>
              <a:rPr lang="en-CA" sz="2000" dirty="0" smtClean="0"/>
              <a:t>How </a:t>
            </a:r>
            <a:r>
              <a:rPr lang="en-CA" sz="2000" dirty="0"/>
              <a:t>long do businesses usually stay open?  Does it vary by local areas? </a:t>
            </a:r>
            <a:endParaRPr lang="en-CA" sz="2000" dirty="0" smtClean="0"/>
          </a:p>
          <a:p>
            <a:pPr marL="1314450" lvl="2" indent="-514350"/>
            <a:r>
              <a:rPr lang="en-CA" sz="1600" dirty="0" smtClean="0"/>
              <a:t>Hint</a:t>
            </a:r>
            <a:r>
              <a:rPr lang="en-CA" sz="1600" dirty="0"/>
              <a:t>: track by Business Name and Address </a:t>
            </a:r>
            <a:r>
              <a:rPr lang="en-CA" sz="1600" dirty="0" smtClean="0"/>
              <a:t>attributes</a:t>
            </a:r>
            <a:endParaRPr lang="en-CA" sz="16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What </a:t>
            </a:r>
            <a:r>
              <a:rPr lang="en-CA" sz="2400" dirty="0"/>
              <a:t>are the trends in businesses?  </a:t>
            </a:r>
          </a:p>
          <a:p>
            <a:pPr marL="914400" lvl="1" indent="-514350"/>
            <a:r>
              <a:rPr lang="en-CA" sz="2000" dirty="0" err="1" smtClean="0"/>
              <a:t>eg</a:t>
            </a:r>
            <a:r>
              <a:rPr lang="en-CA" sz="2000" dirty="0" smtClean="0"/>
              <a:t>. Does Vancouver have </a:t>
            </a:r>
            <a:r>
              <a:rPr lang="en-CA" sz="2000" dirty="0"/>
              <a:t>more </a:t>
            </a:r>
            <a:r>
              <a:rPr lang="en-CA" sz="2000" dirty="0" smtClean="0"/>
              <a:t>small businesses over time?</a:t>
            </a:r>
          </a:p>
          <a:p>
            <a:pPr marL="914400" lvl="1" indent="-514350"/>
            <a:r>
              <a:rPr lang="en-CA" sz="2000" dirty="0" smtClean="0"/>
              <a:t>Do </a:t>
            </a:r>
            <a:r>
              <a:rPr lang="en-CA" sz="2000" dirty="0"/>
              <a:t>these trends correlate with the change in characteristics of a particular city area(s</a:t>
            </a:r>
            <a:r>
              <a:rPr lang="en-CA" sz="2000" dirty="0" smtClean="0"/>
              <a:t>)?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Is </a:t>
            </a:r>
            <a:r>
              <a:rPr lang="en-CA" sz="2400" dirty="0"/>
              <a:t>business type X more popular in a particular </a:t>
            </a:r>
            <a:r>
              <a:rPr lang="en-CA" sz="2400" dirty="0" smtClean="0"/>
              <a:t>neighbourhood?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582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687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The City of Vancouver Business Licence Dataset</vt:lpstr>
      <vt:lpstr>The City of Vancouver Business Licence Dataset</vt:lpstr>
      <vt:lpstr>Some example questions (feel free to branch out!)</vt:lpstr>
      <vt:lpstr>Some example questions (feel free to branch out!)</vt:lpstr>
      <vt:lpstr>Some example questions (feel free to branch out!)</vt:lpstr>
      <vt:lpstr>Submission Format and Deadline</vt:lpstr>
      <vt:lpstr>Submission Format and Deadline</vt:lpstr>
      <vt:lpstr>Top 8 “power-pitch”</vt:lpstr>
      <vt:lpstr>Top 8 “power-pitch”</vt:lpstr>
      <vt:lpstr>Why should you even care?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Hui</dc:creator>
  <cp:lastModifiedBy>Tony Hui</cp:lastModifiedBy>
  <cp:revision>14</cp:revision>
  <dcterms:created xsi:type="dcterms:W3CDTF">2006-08-16T00:00:00Z</dcterms:created>
  <dcterms:modified xsi:type="dcterms:W3CDTF">2015-11-18T01:29:49Z</dcterms:modified>
</cp:coreProperties>
</file>