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BE1229-DA55-49FA-82B0-C147673C9FB7}">
  <a:tblStyle styleId="{CCBE1229-DA55-49FA-82B0-C147673C9F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23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1a07df39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1a07df39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1a07df39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1a07df39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1a07df39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1a07df39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1a07df39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1a07df39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21a07df39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21a07df39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1a07df39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1a07df39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21a07df39d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21a07df39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21a07df39d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21a07df39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21a07df39d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21a07df39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21a07df39d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21a07df39d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3ce17db0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3ce17db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21a07df39d_0_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21a07df39d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1a07df39d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1a07df39d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21a07df39d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21a07df39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21a07df39d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21a07df39d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21a07df39d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21a07df39d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1a07df39d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1a07df39d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21a07df39d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21a07df39d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21a07df39d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21a07df39d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21a07df39d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21a07df39d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21a07df39d_0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21a07df39d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3cf5c674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3cf5c674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21a07df39d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21a07df39d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21a07df39d_0_3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21a07df39d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1a07df39d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1a07df39d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21a07df39d_0_3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21a07df39d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3af8cfa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3af8cfa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23cf5c674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23cf5c674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21a07df39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21a07df39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21a07df39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21a07df39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21a07df39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21a07df39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1a07df39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1a07df39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Algorithm Project On</a:t>
            </a:r>
            <a:br>
              <a:rPr lang="en"/>
            </a:br>
            <a:r>
              <a:rPr lang="en"/>
              <a:t>Patience Sort </a:t>
            </a:r>
            <a:endParaRPr/>
          </a:p>
        </p:txBody>
      </p:sp>
      <p:sp>
        <p:nvSpPr>
          <p:cNvPr id="55" name="Google Shape;55;p13"/>
          <p:cNvSpPr txBox="1">
            <a:spLocks noGrp="1"/>
          </p:cNvSpPr>
          <p:nvPr>
            <p:ph type="subTitle" idx="1"/>
          </p:nvPr>
        </p:nvSpPr>
        <p:spPr>
          <a:xfrm>
            <a:off x="311700" y="2834125"/>
            <a:ext cx="8520600" cy="11571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440"/>
              <a:buNone/>
            </a:pPr>
            <a:r>
              <a:rPr lang="en" sz="1620" dirty="0">
                <a:solidFill>
                  <a:schemeClr val="dk1"/>
                </a:solidFill>
              </a:rPr>
              <a:t>Md.Ahnaf Rashid ID - 1931289 sec -2</a:t>
            </a:r>
            <a:br>
              <a:rPr lang="en" sz="1620" dirty="0">
                <a:solidFill>
                  <a:schemeClr val="dk1"/>
                </a:solidFill>
              </a:rPr>
            </a:br>
            <a:r>
              <a:rPr lang="en" sz="1620" dirty="0">
                <a:solidFill>
                  <a:schemeClr val="dk1"/>
                </a:solidFill>
              </a:rPr>
              <a:t>Syeda Abida Sultana 1931160 sec-2</a:t>
            </a:r>
            <a:br>
              <a:rPr lang="en" sz="1620" dirty="0">
                <a:solidFill>
                  <a:schemeClr val="dk1"/>
                </a:solidFill>
              </a:rPr>
            </a:br>
            <a:r>
              <a:rPr lang="en" sz="1620" dirty="0">
                <a:solidFill>
                  <a:schemeClr val="dk1"/>
                </a:solidFill>
              </a:rPr>
              <a:t>Jahedul Islam -1910343 sec -1</a:t>
            </a:r>
            <a:br>
              <a:rPr lang="en" sz="1620" dirty="0">
                <a:solidFill>
                  <a:schemeClr val="dk1"/>
                </a:solidFill>
              </a:rPr>
            </a:br>
            <a:r>
              <a:rPr lang="en" sz="1620" dirty="0">
                <a:solidFill>
                  <a:schemeClr val="dk1"/>
                </a:solidFill>
              </a:rPr>
              <a:t>Group-16</a:t>
            </a:r>
            <a:endParaRPr sz="162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311700" y="168650"/>
            <a:ext cx="8520600" cy="2670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a:t>
            </a:r>
            <a:r>
              <a:rPr lang="en">
                <a:solidFill>
                  <a:schemeClr val="dk1"/>
                </a:solidFill>
              </a:rPr>
              <a:t>o understand how bisect works take an example code  - </a:t>
            </a:r>
            <a:br>
              <a:rPr lang="en">
                <a:solidFill>
                  <a:schemeClr val="dk1"/>
                </a:solidFill>
              </a:rPr>
            </a:br>
            <a:endParaRPr>
              <a:solidFill>
                <a:schemeClr val="dk1"/>
              </a:solidFill>
            </a:endParaRPr>
          </a:p>
        </p:txBody>
      </p:sp>
      <p:sp>
        <p:nvSpPr>
          <p:cNvPr id="129" name="Google Shape;129;p22"/>
          <p:cNvSpPr txBox="1"/>
          <p:nvPr/>
        </p:nvSpPr>
        <p:spPr>
          <a:xfrm>
            <a:off x="154575" y="3147925"/>
            <a:ext cx="8829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Here say we have a list 1 2 4 6  having index position of 0 1 2 3  respectively </a:t>
            </a:r>
            <a:br>
              <a:rPr lang="en" dirty="0"/>
            </a:br>
            <a:r>
              <a:rPr lang="en" dirty="0"/>
              <a:t>Say we want to insert 2 now where in the left most region possible would we put 2 in the list  so that the list remains sorted </a:t>
            </a:r>
            <a:br>
              <a:rPr lang="en" dirty="0"/>
            </a:br>
            <a:br>
              <a:rPr lang="en" dirty="0"/>
            </a:br>
            <a:r>
              <a:rPr lang="en" dirty="0"/>
              <a:t>The answer is at position 1 as it will give 1 2 2  4 6  having index 0 1 2 3 4 </a:t>
            </a:r>
            <a:br>
              <a:rPr lang="en" dirty="0"/>
            </a:br>
            <a:r>
              <a:rPr lang="en" dirty="0"/>
              <a:t>This concept was based on binary search    </a:t>
            </a:r>
            <a:endParaRPr dirty="0"/>
          </a:p>
        </p:txBody>
      </p:sp>
      <p:pic>
        <p:nvPicPr>
          <p:cNvPr id="3" name="Picture 2">
            <a:extLst>
              <a:ext uri="{FF2B5EF4-FFF2-40B4-BE49-F238E27FC236}">
                <a16:creationId xmlns:a16="http://schemas.microsoft.com/office/drawing/2014/main" id="{7E98CAFC-5811-45FF-BE7F-1F4B59B70D48}"/>
              </a:ext>
            </a:extLst>
          </p:cNvPr>
          <p:cNvPicPr>
            <a:picLocks noChangeAspect="1"/>
          </p:cNvPicPr>
          <p:nvPr/>
        </p:nvPicPr>
        <p:blipFill>
          <a:blip r:embed="rId3"/>
          <a:stretch>
            <a:fillRect/>
          </a:stretch>
        </p:blipFill>
        <p:spPr>
          <a:xfrm>
            <a:off x="154575" y="977809"/>
            <a:ext cx="8520600" cy="14774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body" idx="1"/>
          </p:nvPr>
        </p:nvSpPr>
        <p:spPr>
          <a:xfrm>
            <a:off x="311700" y="267000"/>
            <a:ext cx="8520600" cy="4302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Back To code </a:t>
            </a:r>
            <a:endParaRPr>
              <a:solidFill>
                <a:schemeClr val="dk1"/>
              </a:solidFill>
            </a:endParaRPr>
          </a:p>
        </p:txBody>
      </p:sp>
      <p:pic>
        <p:nvPicPr>
          <p:cNvPr id="135" name="Google Shape;135;p23"/>
          <p:cNvPicPr preferRelativeResize="0"/>
          <p:nvPr/>
        </p:nvPicPr>
        <p:blipFill>
          <a:blip r:embed="rId3">
            <a:alphaModFix/>
          </a:blip>
          <a:stretch>
            <a:fillRect/>
          </a:stretch>
        </p:blipFill>
        <p:spPr>
          <a:xfrm>
            <a:off x="4157625" y="576200"/>
            <a:ext cx="4986375" cy="3501625"/>
          </a:xfrm>
          <a:prstGeom prst="rect">
            <a:avLst/>
          </a:prstGeom>
          <a:noFill/>
          <a:ln>
            <a:noFill/>
          </a:ln>
        </p:spPr>
      </p:pic>
      <p:sp>
        <p:nvSpPr>
          <p:cNvPr id="136" name="Google Shape;136;p23"/>
          <p:cNvSpPr txBox="1"/>
          <p:nvPr/>
        </p:nvSpPr>
        <p:spPr>
          <a:xfrm>
            <a:off x="379450" y="688600"/>
            <a:ext cx="37782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Now back in line 7 we have piles and new_pile in bisect.bisect_left with piles being where we want to insert and new_pile being the element we want to insert.</a:t>
            </a:r>
            <a:br>
              <a:rPr lang="en" dirty="0"/>
            </a:br>
            <a:br>
              <a:rPr lang="en" dirty="0"/>
            </a:br>
            <a:r>
              <a:rPr lang="en" dirty="0"/>
              <a:t>If we remember, piles was initially created as empty list so bisect.left will find that if new_pile is placed in 0th index the pile will be sorted</a:t>
            </a:r>
            <a:br>
              <a:rPr lang="en" dirty="0"/>
            </a:br>
            <a:br>
              <a:rPr lang="en" dirty="0"/>
            </a:br>
            <a:r>
              <a:rPr lang="en" dirty="0"/>
              <a:t>So q = 0</a:t>
            </a:r>
            <a:br>
              <a:rPr lang="en" dirty="0"/>
            </a:br>
            <a:r>
              <a:rPr lang="en" dirty="0"/>
              <a:t>Now since piles is still an empty list so its size is 0  so in line 8 the else loop will initiate </a:t>
            </a:r>
            <a:br>
              <a:rPr lang="en" dirty="0"/>
            </a:br>
            <a:r>
              <a:rPr lang="en" dirty="0"/>
              <a:t>And by piles.append(new_piles)</a:t>
            </a:r>
            <a:br>
              <a:rPr lang="en" dirty="0"/>
            </a:br>
            <a:r>
              <a:rPr lang="en" dirty="0"/>
              <a:t>We will add new_pile which had the value 5 into the list piles </a:t>
            </a:r>
            <a:br>
              <a:rPr lang="en" dirty="0"/>
            </a:br>
            <a:br>
              <a:rPr lang="en" dirty="0"/>
            </a:br>
            <a:r>
              <a:rPr lang="en" dirty="0"/>
              <a:t>Now piles has one data which is 5 </a:t>
            </a:r>
            <a:endParaRPr dirty="0"/>
          </a:p>
        </p:txBody>
      </p:sp>
      <p:pic>
        <p:nvPicPr>
          <p:cNvPr id="5" name="Google Shape;93;p19">
            <a:extLst>
              <a:ext uri="{FF2B5EF4-FFF2-40B4-BE49-F238E27FC236}">
                <a16:creationId xmlns:a16="http://schemas.microsoft.com/office/drawing/2014/main" id="{69F40F53-EC38-4D20-AD06-9FBFA2F9ABF6}"/>
              </a:ext>
            </a:extLst>
          </p:cNvPr>
          <p:cNvPicPr preferRelativeResize="0"/>
          <p:nvPr/>
        </p:nvPicPr>
        <p:blipFill>
          <a:blip r:embed="rId4">
            <a:alphaModFix/>
          </a:blip>
          <a:stretch>
            <a:fillRect/>
          </a:stretch>
        </p:blipFill>
        <p:spPr>
          <a:xfrm>
            <a:off x="4157624" y="4140797"/>
            <a:ext cx="4986375" cy="6282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body" idx="1"/>
          </p:nvPr>
        </p:nvSpPr>
        <p:spPr>
          <a:xfrm>
            <a:off x="311700" y="385650"/>
            <a:ext cx="8520600" cy="437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br>
              <a:rPr lang="en"/>
            </a:br>
            <a:r>
              <a:rPr lang="en"/>
              <a:t>piles -  </a:t>
            </a:r>
            <a:endParaRPr/>
          </a:p>
        </p:txBody>
      </p:sp>
      <p:graphicFrame>
        <p:nvGraphicFramePr>
          <p:cNvPr id="142" name="Google Shape;142;p24"/>
          <p:cNvGraphicFramePr/>
          <p:nvPr/>
        </p:nvGraphicFramePr>
        <p:xfrm>
          <a:off x="1163300" y="666750"/>
          <a:ext cx="430200" cy="396210"/>
        </p:xfrm>
        <a:graphic>
          <a:graphicData uri="http://schemas.openxmlformats.org/drawingml/2006/table">
            <a:tbl>
              <a:tblPr>
                <a:noFill/>
                <a:tableStyleId>{CCBE1229-DA55-49FA-82B0-C147673C9FB7}</a:tableStyleId>
              </a:tblPr>
              <a:tblGrid>
                <a:gridCol w="430200">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t> </a:t>
                      </a:r>
                      <a:endParaRPr/>
                    </a:p>
                  </a:txBody>
                  <a:tcPr marL="91425" marR="91425" marT="91425" marB="91425"/>
                </a:tc>
                <a:extLst>
                  <a:ext uri="{0D108BD9-81ED-4DB2-BD59-A6C34878D82A}">
                    <a16:rowId xmlns:a16="http://schemas.microsoft.com/office/drawing/2014/main" val="10000"/>
                  </a:ext>
                </a:extLst>
              </a:tr>
            </a:tbl>
          </a:graphicData>
        </a:graphic>
      </p:graphicFrame>
      <p:sp>
        <p:nvSpPr>
          <p:cNvPr id="143" name="Google Shape;143;p24"/>
          <p:cNvSpPr txBox="1"/>
          <p:nvPr/>
        </p:nvSpPr>
        <p:spPr>
          <a:xfrm>
            <a:off x="1222625" y="421600"/>
            <a:ext cx="3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sp>
        <p:nvSpPr>
          <p:cNvPr id="144" name="Google Shape;144;p24"/>
          <p:cNvSpPr txBox="1"/>
          <p:nvPr/>
        </p:nvSpPr>
        <p:spPr>
          <a:xfrm>
            <a:off x="597000" y="1847975"/>
            <a:ext cx="8235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Now we continue the loop  now p  has value 12.5 from inparr</a:t>
            </a:r>
            <a:br>
              <a:rPr lang="en"/>
            </a:br>
            <a:r>
              <a:rPr lang="en"/>
              <a:t>We now have new_pile=12.5 </a:t>
            </a:r>
            <a:br>
              <a:rPr lang="en"/>
            </a:br>
            <a:endParaRPr/>
          </a:p>
        </p:txBody>
      </p:sp>
      <p:graphicFrame>
        <p:nvGraphicFramePr>
          <p:cNvPr id="145" name="Google Shape;145;p24"/>
          <p:cNvGraphicFramePr/>
          <p:nvPr/>
        </p:nvGraphicFramePr>
        <p:xfrm>
          <a:off x="1481825" y="3235538"/>
          <a:ext cx="549650" cy="609570"/>
        </p:xfrm>
        <a:graphic>
          <a:graphicData uri="http://schemas.openxmlformats.org/drawingml/2006/table">
            <a:tbl>
              <a:tblPr>
                <a:noFill/>
                <a:tableStyleId>{CCBE1229-DA55-49FA-82B0-C147673C9FB7}</a:tableStyleId>
              </a:tblPr>
              <a:tblGrid>
                <a:gridCol w="549650">
                  <a:extLst>
                    <a:ext uri="{9D8B030D-6E8A-4147-A177-3AD203B41FA5}">
                      <a16:colId xmlns:a16="http://schemas.microsoft.com/office/drawing/2014/main" val="20000"/>
                    </a:ext>
                  </a:extLst>
                </a:gridCol>
              </a:tblGrid>
              <a:tr h="454975">
                <a:tc>
                  <a:txBody>
                    <a:bodyPr/>
                    <a:lstStyle/>
                    <a:p>
                      <a:pPr marL="0" lvl="0" indent="0" algn="l" rtl="0">
                        <a:spcBef>
                          <a:spcPts val="0"/>
                        </a:spcBef>
                        <a:spcAft>
                          <a:spcPts val="0"/>
                        </a:spcAft>
                        <a:buNone/>
                      </a:pPr>
                      <a:r>
                        <a:rPr lang="en"/>
                        <a:t> 12.5</a:t>
                      </a:r>
                      <a:endParaRPr/>
                    </a:p>
                  </a:txBody>
                  <a:tcPr marL="91425" marR="91425" marT="91425" marB="91425"/>
                </a:tc>
                <a:extLst>
                  <a:ext uri="{0D108BD9-81ED-4DB2-BD59-A6C34878D82A}">
                    <a16:rowId xmlns:a16="http://schemas.microsoft.com/office/drawing/2014/main" val="10000"/>
                  </a:ext>
                </a:extLst>
              </a:tr>
            </a:tbl>
          </a:graphicData>
        </a:graphic>
      </p:graphicFrame>
      <p:sp>
        <p:nvSpPr>
          <p:cNvPr id="146" name="Google Shape;146;p24"/>
          <p:cNvSpPr txBox="1"/>
          <p:nvPr/>
        </p:nvSpPr>
        <p:spPr>
          <a:xfrm>
            <a:off x="429525" y="3235550"/>
            <a:ext cx="94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new_pile</a:t>
            </a:r>
            <a:endParaRPr/>
          </a:p>
        </p:txBody>
      </p:sp>
      <p:sp>
        <p:nvSpPr>
          <p:cNvPr id="147" name="Google Shape;147;p24"/>
          <p:cNvSpPr txBox="1"/>
          <p:nvPr/>
        </p:nvSpPr>
        <p:spPr>
          <a:xfrm>
            <a:off x="1602000" y="2862425"/>
            <a:ext cx="30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0</a:t>
            </a:r>
            <a:endParaRPr dirty="0"/>
          </a:p>
        </p:txBody>
      </p:sp>
      <p:sp>
        <p:nvSpPr>
          <p:cNvPr id="148" name="Google Shape;148;p24"/>
          <p:cNvSpPr txBox="1"/>
          <p:nvPr/>
        </p:nvSpPr>
        <p:spPr>
          <a:xfrm>
            <a:off x="2136075" y="2947050"/>
            <a:ext cx="65208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now execute the line 7 bisect.bisect left and check </a:t>
            </a:r>
            <a:r>
              <a:rPr lang="en" b="1" u="sng"/>
              <a:t>where would we place 12.5 so that the list named piles remains sorted ? </a:t>
            </a:r>
            <a:br>
              <a:rPr lang="en"/>
            </a:br>
            <a:r>
              <a:rPr lang="en"/>
              <a:t>Since 12.5 is greater than 5 it will be place in position / index one(1) so q = 1</a:t>
            </a:r>
            <a:endParaRPr/>
          </a:p>
        </p:txBody>
      </p:sp>
      <p:cxnSp>
        <p:nvCxnSpPr>
          <p:cNvPr id="149" name="Google Shape;149;p24"/>
          <p:cNvCxnSpPr/>
          <p:nvPr/>
        </p:nvCxnSpPr>
        <p:spPr>
          <a:xfrm flipH="1">
            <a:off x="1363125" y="1110200"/>
            <a:ext cx="14100" cy="2109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50" name="Google Shape;150;p24"/>
          <p:cNvGraphicFramePr/>
          <p:nvPr/>
        </p:nvGraphicFramePr>
        <p:xfrm>
          <a:off x="1057900" y="1373288"/>
          <a:ext cx="629325" cy="396210"/>
        </p:xfrm>
        <a:graphic>
          <a:graphicData uri="http://schemas.openxmlformats.org/drawingml/2006/table">
            <a:tbl>
              <a:tblPr>
                <a:noFill/>
                <a:tableStyleId>{CCBE1229-DA55-49FA-82B0-C147673C9FB7}</a:tableStyleId>
              </a:tblPr>
              <a:tblGrid>
                <a:gridCol w="629325">
                  <a:extLst>
                    <a:ext uri="{9D8B030D-6E8A-4147-A177-3AD203B41FA5}">
                      <a16:colId xmlns:a16="http://schemas.microsoft.com/office/drawing/2014/main" val="20000"/>
                    </a:ext>
                  </a:extLst>
                </a:gridCol>
              </a:tblGrid>
              <a:tr h="381000">
                <a:tc>
                  <a:txBody>
                    <a:bodyPr/>
                    <a:lstStyle/>
                    <a:p>
                      <a:pPr marL="0" lvl="0" indent="0" algn="l" rtl="0">
                        <a:spcBef>
                          <a:spcPts val="0"/>
                        </a:spcBef>
                        <a:spcAft>
                          <a:spcPts val="0"/>
                        </a:spcAft>
                        <a:buNone/>
                      </a:pPr>
                      <a:r>
                        <a:rPr lang="en"/>
                        <a:t>   5</a:t>
                      </a:r>
                      <a:endParaRPr/>
                    </a:p>
                  </a:txBody>
                  <a:tcPr marL="91425" marR="91425" marT="91425" marB="91425"/>
                </a:tc>
                <a:extLst>
                  <a:ext uri="{0D108BD9-81ED-4DB2-BD59-A6C34878D82A}">
                    <a16:rowId xmlns:a16="http://schemas.microsoft.com/office/drawing/2014/main" val="10000"/>
                  </a:ext>
                </a:extLst>
              </a:tr>
            </a:tbl>
          </a:graphicData>
        </a:graphic>
      </p:graphicFrame>
      <p:sp>
        <p:nvSpPr>
          <p:cNvPr id="151" name="Google Shape;151;p24"/>
          <p:cNvSpPr txBox="1"/>
          <p:nvPr/>
        </p:nvSpPr>
        <p:spPr>
          <a:xfrm>
            <a:off x="1057900" y="1114038"/>
            <a:ext cx="21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185225" y="923175"/>
            <a:ext cx="8520600" cy="3556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br>
              <a:rPr lang="en"/>
            </a:br>
            <a:br>
              <a:rPr lang="en"/>
            </a:br>
            <a:r>
              <a:rPr lang="en"/>
              <a:t>piles -   </a:t>
            </a:r>
            <a:endParaRPr/>
          </a:p>
        </p:txBody>
      </p:sp>
      <p:sp>
        <p:nvSpPr>
          <p:cNvPr id="157" name="Google Shape;157;p25"/>
          <p:cNvSpPr txBox="1"/>
          <p:nvPr/>
        </p:nvSpPr>
        <p:spPr>
          <a:xfrm>
            <a:off x="311700" y="336050"/>
            <a:ext cx="7771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Now since q = 1 and length of piles is also one the if condition if q!=len(piles): will not execute, else condition will proceed and add 12.5 at the end of the list named piles using append</a:t>
            </a:r>
            <a:endParaRPr/>
          </a:p>
        </p:txBody>
      </p:sp>
      <p:graphicFrame>
        <p:nvGraphicFramePr>
          <p:cNvPr id="158" name="Google Shape;158;p25"/>
          <p:cNvGraphicFramePr/>
          <p:nvPr/>
        </p:nvGraphicFramePr>
        <p:xfrm>
          <a:off x="1247625" y="1748850"/>
          <a:ext cx="1097750" cy="396210"/>
        </p:xfrm>
        <a:graphic>
          <a:graphicData uri="http://schemas.openxmlformats.org/drawingml/2006/table">
            <a:tbl>
              <a:tblPr>
                <a:noFill/>
                <a:tableStyleId>{CCBE1229-DA55-49FA-82B0-C147673C9FB7}</a:tableStyleId>
              </a:tblPr>
              <a:tblGrid>
                <a:gridCol w="548875">
                  <a:extLst>
                    <a:ext uri="{9D8B030D-6E8A-4147-A177-3AD203B41FA5}">
                      <a16:colId xmlns:a16="http://schemas.microsoft.com/office/drawing/2014/main" val="20000"/>
                    </a:ext>
                  </a:extLst>
                </a:gridCol>
                <a:gridCol w="5488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159" name="Google Shape;159;p25"/>
          <p:cNvCxnSpPr/>
          <p:nvPr/>
        </p:nvCxnSpPr>
        <p:spPr>
          <a:xfrm>
            <a:off x="1475600" y="2150150"/>
            <a:ext cx="14100" cy="309300"/>
          </a:xfrm>
          <a:prstGeom prst="straightConnector1">
            <a:avLst/>
          </a:prstGeom>
          <a:noFill/>
          <a:ln w="9525" cap="flat" cmpd="sng">
            <a:solidFill>
              <a:schemeClr val="dk2"/>
            </a:solidFill>
            <a:prstDash val="solid"/>
            <a:round/>
            <a:headEnd type="none" w="med" len="med"/>
            <a:tailEnd type="triangle" w="med" len="med"/>
          </a:ln>
        </p:spPr>
      </p:cxnSp>
      <p:sp>
        <p:nvSpPr>
          <p:cNvPr id="160" name="Google Shape;160;p25"/>
          <p:cNvSpPr txBox="1"/>
          <p:nvPr/>
        </p:nvSpPr>
        <p:spPr>
          <a:xfrm>
            <a:off x="1335050" y="2473375"/>
            <a:ext cx="295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5</a:t>
            </a:r>
            <a:endParaRPr/>
          </a:p>
        </p:txBody>
      </p:sp>
      <p:sp>
        <p:nvSpPr>
          <p:cNvPr id="161" name="Google Shape;161;p25"/>
          <p:cNvSpPr txBox="1"/>
          <p:nvPr/>
        </p:nvSpPr>
        <p:spPr>
          <a:xfrm>
            <a:off x="2051775" y="2501475"/>
            <a:ext cx="562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12.5</a:t>
            </a:r>
            <a:endParaRPr/>
          </a:p>
        </p:txBody>
      </p:sp>
      <p:cxnSp>
        <p:nvCxnSpPr>
          <p:cNvPr id="162" name="Google Shape;162;p25"/>
          <p:cNvCxnSpPr>
            <a:endCxn id="161" idx="0"/>
          </p:cNvCxnSpPr>
          <p:nvPr/>
        </p:nvCxnSpPr>
        <p:spPr>
          <a:xfrm>
            <a:off x="2079975" y="2136075"/>
            <a:ext cx="252900" cy="365400"/>
          </a:xfrm>
          <a:prstGeom prst="straightConnector1">
            <a:avLst/>
          </a:prstGeom>
          <a:noFill/>
          <a:ln w="9525" cap="flat" cmpd="sng">
            <a:solidFill>
              <a:schemeClr val="dk2"/>
            </a:solidFill>
            <a:prstDash val="solid"/>
            <a:round/>
            <a:headEnd type="none" w="med" len="med"/>
            <a:tailEnd type="triangle" w="med" len="med"/>
          </a:ln>
        </p:spPr>
      </p:cxnSp>
      <p:sp>
        <p:nvSpPr>
          <p:cNvPr id="163" name="Google Shape;163;p25"/>
          <p:cNvSpPr txBox="1"/>
          <p:nvPr/>
        </p:nvSpPr>
        <p:spPr>
          <a:xfrm>
            <a:off x="1335050" y="1350800"/>
            <a:ext cx="2529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sp>
        <p:nvSpPr>
          <p:cNvPr id="164" name="Google Shape;164;p25"/>
          <p:cNvSpPr txBox="1"/>
          <p:nvPr/>
        </p:nvSpPr>
        <p:spPr>
          <a:xfrm>
            <a:off x="1939350" y="1343763"/>
            <a:ext cx="2529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1</a:t>
            </a:r>
            <a:endParaRPr/>
          </a:p>
        </p:txBody>
      </p:sp>
      <p:sp>
        <p:nvSpPr>
          <p:cNvPr id="165" name="Google Shape;165;p25"/>
          <p:cNvSpPr txBox="1"/>
          <p:nvPr/>
        </p:nvSpPr>
        <p:spPr>
          <a:xfrm>
            <a:off x="1138250" y="2389050"/>
            <a:ext cx="1968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sp>
        <p:nvSpPr>
          <p:cNvPr id="166" name="Google Shape;166;p25"/>
          <p:cNvSpPr txBox="1"/>
          <p:nvPr/>
        </p:nvSpPr>
        <p:spPr>
          <a:xfrm>
            <a:off x="1883175" y="2318800"/>
            <a:ext cx="1968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body" idx="1"/>
          </p:nvPr>
        </p:nvSpPr>
        <p:spPr>
          <a:xfrm>
            <a:off x="0" y="246000"/>
            <a:ext cx="9087900" cy="46515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n" sz="1400">
                <a:solidFill>
                  <a:schemeClr val="dk1"/>
                </a:solidFill>
              </a:rPr>
              <a:t>Now we continue the loop again now p denotes to -16.3</a:t>
            </a:r>
            <a:endParaRPr/>
          </a:p>
        </p:txBody>
      </p:sp>
      <p:pic>
        <p:nvPicPr>
          <p:cNvPr id="172" name="Google Shape;172;p26"/>
          <p:cNvPicPr preferRelativeResize="0"/>
          <p:nvPr/>
        </p:nvPicPr>
        <p:blipFill>
          <a:blip r:embed="rId3">
            <a:alphaModFix/>
          </a:blip>
          <a:stretch>
            <a:fillRect/>
          </a:stretch>
        </p:blipFill>
        <p:spPr>
          <a:xfrm>
            <a:off x="4157625" y="820925"/>
            <a:ext cx="4986375" cy="3501625"/>
          </a:xfrm>
          <a:prstGeom prst="rect">
            <a:avLst/>
          </a:prstGeom>
          <a:noFill/>
          <a:ln>
            <a:noFill/>
          </a:ln>
        </p:spPr>
      </p:pic>
      <p:sp>
        <p:nvSpPr>
          <p:cNvPr id="173" name="Google Shape;173;p26"/>
          <p:cNvSpPr txBox="1"/>
          <p:nvPr/>
        </p:nvSpPr>
        <p:spPr>
          <a:xfrm>
            <a:off x="323225" y="987175"/>
            <a:ext cx="3710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Store p in new_pile </a:t>
            </a:r>
            <a:br>
              <a:rPr lang="en" dirty="0"/>
            </a:br>
            <a:r>
              <a:rPr lang="en" dirty="0"/>
              <a:t>Check where -16.3 can be place so that piles will be sorted  </a:t>
            </a:r>
            <a:br>
              <a:rPr lang="en" dirty="0"/>
            </a:br>
            <a:r>
              <a:rPr lang="en" dirty="0"/>
              <a:t>Since -16.3&lt; 5 So at index 0 </a:t>
            </a:r>
            <a:br>
              <a:rPr lang="en" dirty="0"/>
            </a:br>
            <a:r>
              <a:rPr lang="en" dirty="0"/>
              <a:t>So q= 0 and len(piles) = 2 </a:t>
            </a:r>
            <a:br>
              <a:rPr lang="en" dirty="0"/>
            </a:br>
            <a:r>
              <a:rPr lang="en" dirty="0"/>
              <a:t>If loop will execute  insert p = -16.3 at 0 th index of piles[q] i.e piles[0].insert(0,-16.3)</a:t>
            </a:r>
            <a:endParaRPr dirty="0"/>
          </a:p>
        </p:txBody>
      </p:sp>
      <p:graphicFrame>
        <p:nvGraphicFramePr>
          <p:cNvPr id="174" name="Google Shape;174;p26"/>
          <p:cNvGraphicFramePr/>
          <p:nvPr/>
        </p:nvGraphicFramePr>
        <p:xfrm>
          <a:off x="323225" y="3168225"/>
          <a:ext cx="1905800" cy="396210"/>
        </p:xfrm>
        <a:graphic>
          <a:graphicData uri="http://schemas.openxmlformats.org/drawingml/2006/table">
            <a:tbl>
              <a:tblPr>
                <a:noFill/>
                <a:tableStyleId>{CCBE1229-DA55-49FA-82B0-C147673C9FB7}</a:tableStyleId>
              </a:tblPr>
              <a:tblGrid>
                <a:gridCol w="952900">
                  <a:extLst>
                    <a:ext uri="{9D8B030D-6E8A-4147-A177-3AD203B41FA5}">
                      <a16:colId xmlns:a16="http://schemas.microsoft.com/office/drawing/2014/main" val="20000"/>
                    </a:ext>
                  </a:extLst>
                </a:gridCol>
                <a:gridCol w="95290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75" name="Google Shape;175;p26"/>
          <p:cNvGraphicFramePr/>
          <p:nvPr/>
        </p:nvGraphicFramePr>
        <p:xfrm>
          <a:off x="727650" y="2724200"/>
          <a:ext cx="411850" cy="400200"/>
        </p:xfrm>
        <a:graphic>
          <a:graphicData uri="http://schemas.openxmlformats.org/drawingml/2006/table">
            <a:tbl>
              <a:tblPr>
                <a:noFill/>
                <a:tableStyleId>{CCBE1229-DA55-49FA-82B0-C147673C9FB7}</a:tableStyleId>
              </a:tblPr>
              <a:tblGrid>
                <a:gridCol w="411850">
                  <a:extLst>
                    <a:ext uri="{9D8B030D-6E8A-4147-A177-3AD203B41FA5}">
                      <a16:colId xmlns:a16="http://schemas.microsoft.com/office/drawing/2014/main" val="20000"/>
                    </a:ext>
                  </a:extLst>
                </a:gridCol>
              </a:tblGrid>
              <a:tr h="400200">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76" name="Google Shape;176;p26"/>
          <p:cNvGraphicFramePr/>
          <p:nvPr/>
        </p:nvGraphicFramePr>
        <p:xfrm>
          <a:off x="1484350" y="2710425"/>
          <a:ext cx="411850" cy="396210"/>
        </p:xfrm>
        <a:graphic>
          <a:graphicData uri="http://schemas.openxmlformats.org/drawingml/2006/table">
            <a:tbl>
              <a:tblPr>
                <a:noFill/>
                <a:tableStyleId>{CCBE1229-DA55-49FA-82B0-C147673C9FB7}</a:tableStyleId>
              </a:tblPr>
              <a:tblGrid>
                <a:gridCol w="411850">
                  <a:extLst>
                    <a:ext uri="{9D8B030D-6E8A-4147-A177-3AD203B41FA5}">
                      <a16:colId xmlns:a16="http://schemas.microsoft.com/office/drawing/2014/main" val="20000"/>
                    </a:ext>
                  </a:extLst>
                </a:gridCol>
              </a:tblGrid>
              <a:tr h="290175">
                <a:tc>
                  <a:txBody>
                    <a:bodyPr/>
                    <a:lstStyle/>
                    <a:p>
                      <a:pPr marL="0" lvl="0" indent="0" algn="l" rtl="0">
                        <a:spcBef>
                          <a:spcPts val="0"/>
                        </a:spcBef>
                        <a:spcAft>
                          <a:spcPts val="0"/>
                        </a:spcAft>
                        <a:buNone/>
                      </a:pPr>
                      <a:r>
                        <a:rPr lang="en"/>
                        <a:t>1</a:t>
                      </a: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177" name="Google Shape;177;p26"/>
          <p:cNvCxnSpPr/>
          <p:nvPr/>
        </p:nvCxnSpPr>
        <p:spPr>
          <a:xfrm>
            <a:off x="463750" y="3569525"/>
            <a:ext cx="56100" cy="28110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p26"/>
          <p:cNvCxnSpPr/>
          <p:nvPr/>
        </p:nvCxnSpPr>
        <p:spPr>
          <a:xfrm>
            <a:off x="1658275" y="3569525"/>
            <a:ext cx="70200" cy="2250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79" name="Google Shape;179;p26"/>
          <p:cNvGraphicFramePr/>
          <p:nvPr/>
        </p:nvGraphicFramePr>
        <p:xfrm>
          <a:off x="176875" y="4001925"/>
          <a:ext cx="1219900" cy="475575"/>
        </p:xfrm>
        <a:graphic>
          <a:graphicData uri="http://schemas.openxmlformats.org/drawingml/2006/table">
            <a:tbl>
              <a:tblPr>
                <a:noFill/>
                <a:tableStyleId>{CCBE1229-DA55-49FA-82B0-C147673C9FB7}</a:tableStyleId>
              </a:tblPr>
              <a:tblGrid>
                <a:gridCol w="609950">
                  <a:extLst>
                    <a:ext uri="{9D8B030D-6E8A-4147-A177-3AD203B41FA5}">
                      <a16:colId xmlns:a16="http://schemas.microsoft.com/office/drawing/2014/main" val="20000"/>
                    </a:ext>
                  </a:extLst>
                </a:gridCol>
                <a:gridCol w="609950">
                  <a:extLst>
                    <a:ext uri="{9D8B030D-6E8A-4147-A177-3AD203B41FA5}">
                      <a16:colId xmlns:a16="http://schemas.microsoft.com/office/drawing/2014/main" val="20001"/>
                    </a:ext>
                  </a:extLst>
                </a:gridCol>
              </a:tblGrid>
              <a:tr h="475575">
                <a:tc>
                  <a:txBody>
                    <a:bodyPr/>
                    <a:lstStyle/>
                    <a:p>
                      <a:pPr marL="0" lvl="0" indent="0" algn="l" rtl="0">
                        <a:spcBef>
                          <a:spcPts val="0"/>
                        </a:spcBef>
                        <a:spcAft>
                          <a:spcPts val="0"/>
                        </a:spcAft>
                        <a:buNone/>
                      </a:pPr>
                      <a:r>
                        <a:rPr lang="en"/>
                        <a:t>-16.3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80" name="Google Shape;180;p26"/>
          <p:cNvSpPr txBox="1"/>
          <p:nvPr/>
        </p:nvSpPr>
        <p:spPr>
          <a:xfrm>
            <a:off x="56225" y="3738175"/>
            <a:ext cx="28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sp>
        <p:nvSpPr>
          <p:cNvPr id="181" name="Google Shape;181;p26"/>
          <p:cNvSpPr txBox="1"/>
          <p:nvPr/>
        </p:nvSpPr>
        <p:spPr>
          <a:xfrm>
            <a:off x="897750" y="3696000"/>
            <a:ext cx="28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1</a:t>
            </a:r>
            <a:endParaRPr/>
          </a:p>
        </p:txBody>
      </p:sp>
      <p:graphicFrame>
        <p:nvGraphicFramePr>
          <p:cNvPr id="182" name="Google Shape;182;p26"/>
          <p:cNvGraphicFramePr/>
          <p:nvPr/>
        </p:nvGraphicFramePr>
        <p:xfrm>
          <a:off x="1556775" y="4001925"/>
          <a:ext cx="531850" cy="475575"/>
        </p:xfrm>
        <a:graphic>
          <a:graphicData uri="http://schemas.openxmlformats.org/drawingml/2006/table">
            <a:tbl>
              <a:tblPr>
                <a:noFill/>
                <a:tableStyleId>{CCBE1229-DA55-49FA-82B0-C147673C9FB7}</a:tableStyleId>
              </a:tblPr>
              <a:tblGrid>
                <a:gridCol w="531850">
                  <a:extLst>
                    <a:ext uri="{9D8B030D-6E8A-4147-A177-3AD203B41FA5}">
                      <a16:colId xmlns:a16="http://schemas.microsoft.com/office/drawing/2014/main" val="20000"/>
                    </a:ext>
                  </a:extLst>
                </a:gridCol>
              </a:tblGrid>
              <a:tr h="475575">
                <a:tc>
                  <a:txBody>
                    <a:bodyPr/>
                    <a:lstStyle/>
                    <a:p>
                      <a:pPr marL="0" lvl="0" indent="0" algn="l" rtl="0">
                        <a:spcBef>
                          <a:spcPts val="0"/>
                        </a:spcBef>
                        <a:spcAft>
                          <a:spcPts val="0"/>
                        </a:spcAft>
                        <a:buNone/>
                      </a:pPr>
                      <a:r>
                        <a:rPr lang="en"/>
                        <a:t>12.5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83" name="Google Shape;183;p26"/>
          <p:cNvSpPr txBox="1"/>
          <p:nvPr/>
        </p:nvSpPr>
        <p:spPr>
          <a:xfrm>
            <a:off x="1433425" y="3696000"/>
            <a:ext cx="28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pic>
        <p:nvPicPr>
          <p:cNvPr id="184" name="Google Shape;184;p26"/>
          <p:cNvPicPr preferRelativeResize="0"/>
          <p:nvPr/>
        </p:nvPicPr>
        <p:blipFill>
          <a:blip r:embed="rId4">
            <a:alphaModFix/>
          </a:blip>
          <a:stretch>
            <a:fillRect/>
          </a:stretch>
        </p:blipFill>
        <p:spPr>
          <a:xfrm>
            <a:off x="4157625" y="4322550"/>
            <a:ext cx="4986375" cy="628205"/>
          </a:xfrm>
          <a:prstGeom prst="rect">
            <a:avLst/>
          </a:prstGeom>
          <a:noFill/>
          <a:ln>
            <a:noFill/>
          </a:ln>
        </p:spPr>
      </p:pic>
      <p:sp>
        <p:nvSpPr>
          <p:cNvPr id="185" name="Google Shape;185;p26"/>
          <p:cNvSpPr txBox="1"/>
          <p:nvPr/>
        </p:nvSpPr>
        <p:spPr>
          <a:xfrm>
            <a:off x="2515525" y="3147925"/>
            <a:ext cx="104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piles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body" idx="1"/>
          </p:nvPr>
        </p:nvSpPr>
        <p:spPr>
          <a:xfrm>
            <a:off x="311700" y="224850"/>
            <a:ext cx="3846000" cy="4344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Now moving on p denotes to 5.</a:t>
            </a:r>
            <a:br>
              <a:rPr lang="en">
                <a:solidFill>
                  <a:schemeClr val="dk1"/>
                </a:solidFill>
              </a:rPr>
            </a:br>
            <a:r>
              <a:rPr lang="en">
                <a:solidFill>
                  <a:schemeClr val="dk1"/>
                </a:solidFill>
              </a:rPr>
              <a:t>We store in new_pile. </a:t>
            </a:r>
            <a:br>
              <a:rPr lang="en">
                <a:solidFill>
                  <a:schemeClr val="dk1"/>
                </a:solidFill>
              </a:rPr>
            </a:br>
            <a:r>
              <a:rPr lang="en">
                <a:solidFill>
                  <a:schemeClr val="dk1"/>
                </a:solidFill>
              </a:rPr>
              <a:t>Check using bisect.left and find we can place it on index 1 so q =1 and length of piles len(piles) = 2  </a:t>
            </a:r>
            <a:br>
              <a:rPr lang="en">
                <a:solidFill>
                  <a:schemeClr val="dk1"/>
                </a:solidFill>
              </a:rPr>
            </a:br>
            <a:r>
              <a:rPr lang="en">
                <a:solidFill>
                  <a:schemeClr val="dk1"/>
                </a:solidFill>
              </a:rPr>
              <a:t>If loop will execute and I insert data at piles[1].insert(0,5)  </a:t>
            </a:r>
            <a:br>
              <a:rPr lang="en">
                <a:solidFill>
                  <a:schemeClr val="dk1"/>
                </a:solidFill>
              </a:rPr>
            </a:br>
            <a:br>
              <a:rPr lang="en">
                <a:solidFill>
                  <a:schemeClr val="dk1"/>
                </a:solidFill>
              </a:rPr>
            </a:br>
            <a:br>
              <a:rPr lang="en">
                <a:solidFill>
                  <a:schemeClr val="dk1"/>
                </a:solidFill>
              </a:rPr>
            </a:br>
            <a:endParaRPr>
              <a:solidFill>
                <a:schemeClr val="dk1"/>
              </a:solidFill>
            </a:endParaRPr>
          </a:p>
        </p:txBody>
      </p:sp>
      <p:pic>
        <p:nvPicPr>
          <p:cNvPr id="191" name="Google Shape;191;p27"/>
          <p:cNvPicPr preferRelativeResize="0"/>
          <p:nvPr/>
        </p:nvPicPr>
        <p:blipFill>
          <a:blip r:embed="rId3">
            <a:alphaModFix/>
          </a:blip>
          <a:stretch>
            <a:fillRect/>
          </a:stretch>
        </p:blipFill>
        <p:spPr>
          <a:xfrm>
            <a:off x="4157625" y="0"/>
            <a:ext cx="4986375" cy="3501625"/>
          </a:xfrm>
          <a:prstGeom prst="rect">
            <a:avLst/>
          </a:prstGeom>
          <a:noFill/>
          <a:ln>
            <a:noFill/>
          </a:ln>
        </p:spPr>
      </p:pic>
      <p:graphicFrame>
        <p:nvGraphicFramePr>
          <p:cNvPr id="192" name="Google Shape;192;p27"/>
          <p:cNvGraphicFramePr/>
          <p:nvPr/>
        </p:nvGraphicFramePr>
        <p:xfrm>
          <a:off x="470775" y="3168225"/>
          <a:ext cx="1540450" cy="396210"/>
        </p:xfrm>
        <a:graphic>
          <a:graphicData uri="http://schemas.openxmlformats.org/drawingml/2006/table">
            <a:tbl>
              <a:tblPr>
                <a:noFill/>
                <a:tableStyleId>{CCBE1229-DA55-49FA-82B0-C147673C9FB7}</a:tableStyleId>
              </a:tblPr>
              <a:tblGrid>
                <a:gridCol w="770225">
                  <a:extLst>
                    <a:ext uri="{9D8B030D-6E8A-4147-A177-3AD203B41FA5}">
                      <a16:colId xmlns:a16="http://schemas.microsoft.com/office/drawing/2014/main" val="20000"/>
                    </a:ext>
                  </a:extLst>
                </a:gridCol>
                <a:gridCol w="7702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93" name="Google Shape;193;p27"/>
          <p:cNvSpPr txBox="1"/>
          <p:nvPr/>
        </p:nvSpPr>
        <p:spPr>
          <a:xfrm>
            <a:off x="632400" y="2782550"/>
            <a:ext cx="295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sp>
        <p:nvSpPr>
          <p:cNvPr id="194" name="Google Shape;194;p27"/>
          <p:cNvSpPr txBox="1"/>
          <p:nvPr/>
        </p:nvSpPr>
        <p:spPr>
          <a:xfrm>
            <a:off x="1459375" y="2782550"/>
            <a:ext cx="295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1</a:t>
            </a:r>
            <a:endParaRPr/>
          </a:p>
        </p:txBody>
      </p:sp>
      <p:cxnSp>
        <p:nvCxnSpPr>
          <p:cNvPr id="195" name="Google Shape;195;p27"/>
          <p:cNvCxnSpPr/>
          <p:nvPr/>
        </p:nvCxnSpPr>
        <p:spPr>
          <a:xfrm flipH="1">
            <a:off x="674500" y="3569525"/>
            <a:ext cx="14100" cy="154500"/>
          </a:xfrm>
          <a:prstGeom prst="straightConnector1">
            <a:avLst/>
          </a:prstGeom>
          <a:noFill/>
          <a:ln w="9525" cap="flat" cmpd="sng">
            <a:solidFill>
              <a:schemeClr val="dk1"/>
            </a:solidFill>
            <a:prstDash val="solid"/>
            <a:round/>
            <a:headEnd type="none" w="med" len="med"/>
            <a:tailEnd type="triangle" w="med" len="med"/>
          </a:ln>
        </p:spPr>
      </p:cxnSp>
      <p:cxnSp>
        <p:nvCxnSpPr>
          <p:cNvPr id="196" name="Google Shape;196;p27"/>
          <p:cNvCxnSpPr/>
          <p:nvPr/>
        </p:nvCxnSpPr>
        <p:spPr>
          <a:xfrm flipH="1">
            <a:off x="1630125" y="3569525"/>
            <a:ext cx="14100" cy="126600"/>
          </a:xfrm>
          <a:prstGeom prst="straightConnector1">
            <a:avLst/>
          </a:prstGeom>
          <a:noFill/>
          <a:ln w="9525" cap="flat" cmpd="sng">
            <a:solidFill>
              <a:schemeClr val="dk1"/>
            </a:solidFill>
            <a:prstDash val="solid"/>
            <a:round/>
            <a:headEnd type="none" w="med" len="med"/>
            <a:tailEnd type="triangle" w="med" len="med"/>
          </a:ln>
        </p:spPr>
      </p:cxnSp>
      <p:sp>
        <p:nvSpPr>
          <p:cNvPr id="197" name="Google Shape;197;p27"/>
          <p:cNvSpPr txBox="1"/>
          <p:nvPr/>
        </p:nvSpPr>
        <p:spPr>
          <a:xfrm>
            <a:off x="435650" y="3738175"/>
            <a:ext cx="604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-16.3</a:t>
            </a:r>
            <a:endParaRPr/>
          </a:p>
        </p:txBody>
      </p:sp>
      <p:sp>
        <p:nvSpPr>
          <p:cNvPr id="198" name="Google Shape;198;p27"/>
          <p:cNvSpPr txBox="1"/>
          <p:nvPr/>
        </p:nvSpPr>
        <p:spPr>
          <a:xfrm>
            <a:off x="1039850" y="3738175"/>
            <a:ext cx="295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5</a:t>
            </a:r>
            <a:endParaRPr/>
          </a:p>
        </p:txBody>
      </p:sp>
      <p:sp>
        <p:nvSpPr>
          <p:cNvPr id="199" name="Google Shape;199;p27"/>
          <p:cNvSpPr txBox="1"/>
          <p:nvPr/>
        </p:nvSpPr>
        <p:spPr>
          <a:xfrm>
            <a:off x="1630125" y="3701225"/>
            <a:ext cx="295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5</a:t>
            </a:r>
            <a:endParaRPr/>
          </a:p>
        </p:txBody>
      </p:sp>
      <p:sp>
        <p:nvSpPr>
          <p:cNvPr id="200" name="Google Shape;200;p27"/>
          <p:cNvSpPr txBox="1"/>
          <p:nvPr/>
        </p:nvSpPr>
        <p:spPr>
          <a:xfrm>
            <a:off x="1932600" y="3701225"/>
            <a:ext cx="604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12.5</a:t>
            </a:r>
            <a:endParaRPr/>
          </a:p>
        </p:txBody>
      </p:sp>
      <p:sp>
        <p:nvSpPr>
          <p:cNvPr id="201" name="Google Shape;201;p27"/>
          <p:cNvSpPr txBox="1"/>
          <p:nvPr/>
        </p:nvSpPr>
        <p:spPr>
          <a:xfrm>
            <a:off x="425025" y="4110800"/>
            <a:ext cx="24243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0        1          0      1</a:t>
            </a:r>
            <a:endParaRPr/>
          </a:p>
        </p:txBody>
      </p:sp>
      <p:pic>
        <p:nvPicPr>
          <p:cNvPr id="202" name="Google Shape;202;p27"/>
          <p:cNvPicPr preferRelativeResize="0"/>
          <p:nvPr/>
        </p:nvPicPr>
        <p:blipFill>
          <a:blip r:embed="rId4">
            <a:alphaModFix/>
          </a:blip>
          <a:stretch>
            <a:fillRect/>
          </a:stretch>
        </p:blipFill>
        <p:spPr>
          <a:xfrm>
            <a:off x="4157625" y="3501625"/>
            <a:ext cx="4986375" cy="1067225"/>
          </a:xfrm>
          <a:prstGeom prst="rect">
            <a:avLst/>
          </a:prstGeom>
          <a:noFill/>
          <a:ln>
            <a:noFill/>
          </a:ln>
        </p:spPr>
      </p:pic>
      <p:sp>
        <p:nvSpPr>
          <p:cNvPr id="203" name="Google Shape;203;p27"/>
          <p:cNvSpPr txBox="1"/>
          <p:nvPr/>
        </p:nvSpPr>
        <p:spPr>
          <a:xfrm>
            <a:off x="2529600" y="3063625"/>
            <a:ext cx="105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piles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body" idx="1"/>
          </p:nvPr>
        </p:nvSpPr>
        <p:spPr>
          <a:xfrm>
            <a:off x="0" y="-100"/>
            <a:ext cx="4272300" cy="5143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Move on to p denotes to -4 of inparr</a:t>
            </a:r>
            <a:br>
              <a:rPr lang="en">
                <a:solidFill>
                  <a:schemeClr val="dk1"/>
                </a:solidFill>
              </a:rPr>
            </a:br>
            <a:r>
              <a:rPr lang="en">
                <a:solidFill>
                  <a:schemeClr val="dk1"/>
                </a:solidFill>
              </a:rPr>
              <a:t>We store -4 in new_pile</a:t>
            </a:r>
            <a:br>
              <a:rPr lang="en">
                <a:solidFill>
                  <a:schemeClr val="dk1"/>
                </a:solidFill>
              </a:rPr>
            </a:br>
            <a:br>
              <a:rPr lang="en">
                <a:solidFill>
                  <a:schemeClr val="dk1"/>
                </a:solidFill>
              </a:rPr>
            </a:br>
            <a:r>
              <a:rPr lang="en">
                <a:solidFill>
                  <a:schemeClr val="dk1"/>
                </a:solidFill>
              </a:rPr>
              <a:t>Check in bisect we get q = 1 </a:t>
            </a:r>
            <a:br>
              <a:rPr lang="en">
                <a:solidFill>
                  <a:schemeClr val="dk1"/>
                </a:solidFill>
              </a:rPr>
            </a:br>
            <a:r>
              <a:rPr lang="en">
                <a:solidFill>
                  <a:schemeClr val="dk1"/>
                </a:solidFill>
              </a:rPr>
              <a:t>len(piles) = 2 so they are not equal </a:t>
            </a:r>
            <a:br>
              <a:rPr lang="en">
                <a:solidFill>
                  <a:schemeClr val="dk1"/>
                </a:solidFill>
              </a:rPr>
            </a:br>
            <a:r>
              <a:rPr lang="en">
                <a:solidFill>
                  <a:schemeClr val="dk1"/>
                </a:solidFill>
              </a:rPr>
              <a:t>If condition will execute and i will insert -4 into piles[1].insert(0,-4)at 0th index</a:t>
            </a:r>
            <a:br>
              <a:rPr lang="en">
                <a:solidFill>
                  <a:schemeClr val="dk1"/>
                </a:solidFill>
              </a:rPr>
            </a:br>
            <a:r>
              <a:rPr lang="en">
                <a:solidFill>
                  <a:schemeClr val="dk1"/>
                </a:solidFill>
              </a:rPr>
              <a:t> </a:t>
            </a:r>
            <a:br>
              <a:rPr lang="en">
                <a:solidFill>
                  <a:schemeClr val="dk1"/>
                </a:solidFill>
              </a:rPr>
            </a:br>
            <a:endParaRPr>
              <a:solidFill>
                <a:schemeClr val="dk1"/>
              </a:solidFill>
            </a:endParaRPr>
          </a:p>
        </p:txBody>
      </p:sp>
      <p:pic>
        <p:nvPicPr>
          <p:cNvPr id="209" name="Google Shape;209;p28"/>
          <p:cNvPicPr preferRelativeResize="0"/>
          <p:nvPr/>
        </p:nvPicPr>
        <p:blipFill>
          <a:blip r:embed="rId3">
            <a:alphaModFix/>
          </a:blip>
          <a:stretch>
            <a:fillRect/>
          </a:stretch>
        </p:blipFill>
        <p:spPr>
          <a:xfrm>
            <a:off x="4272200" y="210800"/>
            <a:ext cx="4871800" cy="3501625"/>
          </a:xfrm>
          <a:prstGeom prst="rect">
            <a:avLst/>
          </a:prstGeom>
          <a:noFill/>
          <a:ln>
            <a:noFill/>
          </a:ln>
        </p:spPr>
      </p:pic>
      <p:graphicFrame>
        <p:nvGraphicFramePr>
          <p:cNvPr id="210" name="Google Shape;210;p28"/>
          <p:cNvGraphicFramePr/>
          <p:nvPr/>
        </p:nvGraphicFramePr>
        <p:xfrm>
          <a:off x="386450" y="2774750"/>
          <a:ext cx="1540450" cy="396210"/>
        </p:xfrm>
        <a:graphic>
          <a:graphicData uri="http://schemas.openxmlformats.org/drawingml/2006/table">
            <a:tbl>
              <a:tblPr>
                <a:noFill/>
                <a:tableStyleId>{CCBE1229-DA55-49FA-82B0-C147673C9FB7}</a:tableStyleId>
              </a:tblPr>
              <a:tblGrid>
                <a:gridCol w="770225">
                  <a:extLst>
                    <a:ext uri="{9D8B030D-6E8A-4147-A177-3AD203B41FA5}">
                      <a16:colId xmlns:a16="http://schemas.microsoft.com/office/drawing/2014/main" val="20000"/>
                    </a:ext>
                  </a:extLst>
                </a:gridCol>
                <a:gridCol w="77022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   </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211" name="Google Shape;211;p28"/>
          <p:cNvCxnSpPr/>
          <p:nvPr/>
        </p:nvCxnSpPr>
        <p:spPr>
          <a:xfrm flipH="1">
            <a:off x="547950" y="3176050"/>
            <a:ext cx="126600" cy="449700"/>
          </a:xfrm>
          <a:prstGeom prst="straightConnector1">
            <a:avLst/>
          </a:prstGeom>
          <a:noFill/>
          <a:ln w="9525" cap="flat" cmpd="sng">
            <a:solidFill>
              <a:schemeClr val="dk1"/>
            </a:solidFill>
            <a:prstDash val="solid"/>
            <a:round/>
            <a:headEnd type="none" w="med" len="med"/>
            <a:tailEnd type="triangle" w="med" len="med"/>
          </a:ln>
        </p:spPr>
      </p:cxnSp>
      <p:cxnSp>
        <p:nvCxnSpPr>
          <p:cNvPr id="212" name="Google Shape;212;p28"/>
          <p:cNvCxnSpPr/>
          <p:nvPr/>
        </p:nvCxnSpPr>
        <p:spPr>
          <a:xfrm>
            <a:off x="1489650" y="3176050"/>
            <a:ext cx="225000" cy="393600"/>
          </a:xfrm>
          <a:prstGeom prst="straightConnector1">
            <a:avLst/>
          </a:prstGeom>
          <a:noFill/>
          <a:ln w="9525" cap="flat" cmpd="sng">
            <a:solidFill>
              <a:schemeClr val="dk1"/>
            </a:solidFill>
            <a:prstDash val="solid"/>
            <a:round/>
            <a:headEnd type="none" w="med" len="med"/>
            <a:tailEnd type="triangle" w="med" len="med"/>
          </a:ln>
        </p:spPr>
      </p:cxnSp>
      <p:graphicFrame>
        <p:nvGraphicFramePr>
          <p:cNvPr id="213" name="Google Shape;213;p28"/>
          <p:cNvGraphicFramePr/>
          <p:nvPr/>
        </p:nvGraphicFramePr>
        <p:xfrm>
          <a:off x="109300" y="3630850"/>
          <a:ext cx="1047400" cy="396210"/>
        </p:xfrm>
        <a:graphic>
          <a:graphicData uri="http://schemas.openxmlformats.org/drawingml/2006/table">
            <a:tbl>
              <a:tblPr>
                <a:noFill/>
                <a:tableStyleId>{CCBE1229-DA55-49FA-82B0-C147673C9FB7}</a:tableStyleId>
              </a:tblPr>
              <a:tblGrid>
                <a:gridCol w="636125">
                  <a:extLst>
                    <a:ext uri="{9D8B030D-6E8A-4147-A177-3AD203B41FA5}">
                      <a16:colId xmlns:a16="http://schemas.microsoft.com/office/drawing/2014/main" val="20000"/>
                    </a:ext>
                  </a:extLst>
                </a:gridCol>
                <a:gridCol w="4112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-16.3</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214" name="Google Shape;214;p28"/>
          <p:cNvGraphicFramePr/>
          <p:nvPr/>
        </p:nvGraphicFramePr>
        <p:xfrm>
          <a:off x="1428125" y="3630850"/>
          <a:ext cx="1450525" cy="449700"/>
        </p:xfrm>
        <a:graphic>
          <a:graphicData uri="http://schemas.openxmlformats.org/drawingml/2006/table">
            <a:tbl>
              <a:tblPr>
                <a:noFill/>
                <a:tableStyleId>{CCBE1229-DA55-49FA-82B0-C147673C9FB7}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684825">
                  <a:extLst>
                    <a:ext uri="{9D8B030D-6E8A-4147-A177-3AD203B41FA5}">
                      <a16:colId xmlns:a16="http://schemas.microsoft.com/office/drawing/2014/main" val="20002"/>
                    </a:ext>
                  </a:extLst>
                </a:gridCol>
              </a:tblGrid>
              <a:tr h="449700">
                <a:tc>
                  <a:txBody>
                    <a:bodyPr/>
                    <a:lstStyle/>
                    <a:p>
                      <a:pPr marL="0" lvl="0" indent="0" algn="l" rtl="0">
                        <a:spcBef>
                          <a:spcPts val="0"/>
                        </a:spcBef>
                        <a:spcAft>
                          <a:spcPts val="0"/>
                        </a:spcAft>
                        <a:buNone/>
                      </a:pPr>
                      <a:r>
                        <a:rPr lang="en"/>
                        <a:t>-4</a:t>
                      </a:r>
                      <a:endParaRPr/>
                    </a:p>
                  </a:txBody>
                  <a:tcPr marL="91425" marR="91425" marT="91425" marB="91425"/>
                </a:tc>
                <a:tc>
                  <a:txBody>
                    <a:bodyPr/>
                    <a:lstStyle/>
                    <a:p>
                      <a:pPr marL="0" lvl="0" indent="0" algn="l" rtl="0">
                        <a:spcBef>
                          <a:spcPts val="0"/>
                        </a:spcBef>
                        <a:spcAft>
                          <a:spcPts val="0"/>
                        </a:spcAft>
                        <a:buNone/>
                      </a:pPr>
                      <a:r>
                        <a:rPr lang="en"/>
                        <a:t>5</a:t>
                      </a:r>
                      <a:endParaRPr/>
                    </a:p>
                  </a:txBody>
                  <a:tcPr marL="91425" marR="91425" marT="91425" marB="91425"/>
                </a:tc>
                <a:tc>
                  <a:txBody>
                    <a:bodyPr/>
                    <a:lstStyle/>
                    <a:p>
                      <a:pPr marL="0" lvl="0" indent="0" algn="l" rtl="0">
                        <a:spcBef>
                          <a:spcPts val="0"/>
                        </a:spcBef>
                        <a:spcAft>
                          <a:spcPts val="0"/>
                        </a:spcAft>
                        <a:buNone/>
                      </a:pPr>
                      <a:r>
                        <a:rPr lang="en"/>
                        <a:t>12.5</a:t>
                      </a:r>
                      <a:endParaRPr/>
                    </a:p>
                  </a:txBody>
                  <a:tcPr marL="91425" marR="91425" marT="91425" marB="91425"/>
                </a:tc>
                <a:extLst>
                  <a:ext uri="{0D108BD9-81ED-4DB2-BD59-A6C34878D82A}">
                    <a16:rowId xmlns:a16="http://schemas.microsoft.com/office/drawing/2014/main" val="10000"/>
                  </a:ext>
                </a:extLst>
              </a:tr>
            </a:tbl>
          </a:graphicData>
        </a:graphic>
      </p:graphicFrame>
      <p:sp>
        <p:nvSpPr>
          <p:cNvPr id="215" name="Google Shape;215;p28"/>
          <p:cNvSpPr txBox="1"/>
          <p:nvPr/>
        </p:nvSpPr>
        <p:spPr>
          <a:xfrm>
            <a:off x="520500" y="2371650"/>
            <a:ext cx="2250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sp>
        <p:nvSpPr>
          <p:cNvPr id="216" name="Google Shape;216;p28"/>
          <p:cNvSpPr txBox="1"/>
          <p:nvPr/>
        </p:nvSpPr>
        <p:spPr>
          <a:xfrm>
            <a:off x="1335075" y="2371650"/>
            <a:ext cx="2250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1</a:t>
            </a:r>
            <a:endParaRPr/>
          </a:p>
        </p:txBody>
      </p:sp>
      <p:sp>
        <p:nvSpPr>
          <p:cNvPr id="217" name="Google Shape;217;p28"/>
          <p:cNvSpPr txBox="1"/>
          <p:nvPr/>
        </p:nvSpPr>
        <p:spPr>
          <a:xfrm>
            <a:off x="182700" y="4131675"/>
            <a:ext cx="26961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0         1             0     1       2</a:t>
            </a:r>
            <a:endParaRPr/>
          </a:p>
        </p:txBody>
      </p:sp>
      <p:pic>
        <p:nvPicPr>
          <p:cNvPr id="218" name="Google Shape;218;p28"/>
          <p:cNvPicPr preferRelativeResize="0"/>
          <p:nvPr/>
        </p:nvPicPr>
        <p:blipFill>
          <a:blip r:embed="rId4">
            <a:alphaModFix/>
          </a:blip>
          <a:stretch>
            <a:fillRect/>
          </a:stretch>
        </p:blipFill>
        <p:spPr>
          <a:xfrm>
            <a:off x="4272300" y="3712425"/>
            <a:ext cx="4871800" cy="628200"/>
          </a:xfrm>
          <a:prstGeom prst="rect">
            <a:avLst/>
          </a:prstGeom>
          <a:noFill/>
          <a:ln>
            <a:noFill/>
          </a:ln>
        </p:spPr>
      </p:pic>
      <p:sp>
        <p:nvSpPr>
          <p:cNvPr id="219" name="Google Shape;219;p28"/>
          <p:cNvSpPr txBox="1"/>
          <p:nvPr/>
        </p:nvSpPr>
        <p:spPr>
          <a:xfrm>
            <a:off x="2193825" y="2772750"/>
            <a:ext cx="11523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piles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body" idx="1"/>
          </p:nvPr>
        </p:nvSpPr>
        <p:spPr>
          <a:xfrm>
            <a:off x="21375" y="210800"/>
            <a:ext cx="4272300" cy="4932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rPr>
              <a:t>Move on  to the last number 6 </a:t>
            </a:r>
            <a:br>
              <a:rPr lang="en" dirty="0">
                <a:solidFill>
                  <a:schemeClr val="dk1"/>
                </a:solidFill>
              </a:rPr>
            </a:br>
            <a:r>
              <a:rPr lang="en" dirty="0">
                <a:solidFill>
                  <a:schemeClr val="dk1"/>
                </a:solidFill>
              </a:rPr>
              <a:t>new_pile = 6</a:t>
            </a:r>
            <a:br>
              <a:rPr lang="en" dirty="0">
                <a:solidFill>
                  <a:schemeClr val="dk1"/>
                </a:solidFill>
              </a:rPr>
            </a:br>
            <a:r>
              <a:rPr lang="en" dirty="0">
                <a:solidFill>
                  <a:schemeClr val="dk1"/>
                </a:solidFill>
              </a:rPr>
              <a:t>Check bisect_left , we get q = 2 </a:t>
            </a:r>
            <a:br>
              <a:rPr lang="en" dirty="0">
                <a:solidFill>
                  <a:schemeClr val="dk1"/>
                </a:solidFill>
              </a:rPr>
            </a:br>
            <a:r>
              <a:rPr lang="en" dirty="0">
                <a:solidFill>
                  <a:schemeClr val="dk1"/>
                </a:solidFill>
              </a:rPr>
              <a:t>And len(piles) =  2 </a:t>
            </a:r>
            <a:br>
              <a:rPr lang="en" dirty="0">
                <a:solidFill>
                  <a:schemeClr val="dk1"/>
                </a:solidFill>
              </a:rPr>
            </a:br>
            <a:r>
              <a:rPr lang="en" dirty="0">
                <a:solidFill>
                  <a:schemeClr val="dk1"/>
                </a:solidFill>
              </a:rPr>
              <a:t>So if condition wont check out </a:t>
            </a:r>
            <a:br>
              <a:rPr lang="en" dirty="0">
                <a:solidFill>
                  <a:schemeClr val="dk1"/>
                </a:solidFill>
              </a:rPr>
            </a:br>
            <a:r>
              <a:rPr lang="en" dirty="0">
                <a:solidFill>
                  <a:schemeClr val="dk1"/>
                </a:solidFill>
              </a:rPr>
              <a:t>We go to else loop and append the new_pile =6 at the end of piles </a:t>
            </a:r>
            <a:br>
              <a:rPr lang="en" dirty="0">
                <a:solidFill>
                  <a:schemeClr val="dk1"/>
                </a:solidFill>
              </a:rPr>
            </a:br>
            <a:r>
              <a:rPr lang="en" dirty="0">
                <a:solidFill>
                  <a:schemeClr val="dk1"/>
                </a:solidFill>
              </a:rPr>
              <a:t>So we get </a:t>
            </a:r>
            <a:endParaRPr dirty="0">
              <a:solidFill>
                <a:schemeClr val="dk1"/>
              </a:solidFill>
            </a:endParaRPr>
          </a:p>
        </p:txBody>
      </p:sp>
      <p:pic>
        <p:nvPicPr>
          <p:cNvPr id="225" name="Google Shape;225;p29"/>
          <p:cNvPicPr preferRelativeResize="0"/>
          <p:nvPr/>
        </p:nvPicPr>
        <p:blipFill>
          <a:blip r:embed="rId3">
            <a:alphaModFix/>
          </a:blip>
          <a:stretch>
            <a:fillRect/>
          </a:stretch>
        </p:blipFill>
        <p:spPr>
          <a:xfrm>
            <a:off x="4272200" y="210800"/>
            <a:ext cx="4871800" cy="3501625"/>
          </a:xfrm>
          <a:prstGeom prst="rect">
            <a:avLst/>
          </a:prstGeom>
          <a:noFill/>
          <a:ln>
            <a:noFill/>
          </a:ln>
        </p:spPr>
      </p:pic>
      <p:pic>
        <p:nvPicPr>
          <p:cNvPr id="226" name="Google Shape;226;p29"/>
          <p:cNvPicPr preferRelativeResize="0"/>
          <p:nvPr/>
        </p:nvPicPr>
        <p:blipFill>
          <a:blip r:embed="rId4">
            <a:alphaModFix/>
          </a:blip>
          <a:stretch>
            <a:fillRect/>
          </a:stretch>
        </p:blipFill>
        <p:spPr>
          <a:xfrm>
            <a:off x="4272200" y="3712425"/>
            <a:ext cx="4871800" cy="628200"/>
          </a:xfrm>
          <a:prstGeom prst="rect">
            <a:avLst/>
          </a:prstGeom>
          <a:noFill/>
          <a:ln>
            <a:noFill/>
          </a:ln>
        </p:spPr>
      </p:pic>
      <p:graphicFrame>
        <p:nvGraphicFramePr>
          <p:cNvPr id="227" name="Google Shape;227;p29"/>
          <p:cNvGraphicFramePr/>
          <p:nvPr/>
        </p:nvGraphicFramePr>
        <p:xfrm>
          <a:off x="1583250" y="3210375"/>
          <a:ext cx="1148550" cy="396210"/>
        </p:xfrm>
        <a:graphic>
          <a:graphicData uri="http://schemas.openxmlformats.org/drawingml/2006/table">
            <a:tbl>
              <a:tblPr>
                <a:noFill/>
                <a:tableStyleId>{CCBE1229-DA55-49FA-82B0-C147673C9FB7}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tblGrid>
              <a:tr h="396200">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28" name="Google Shape;228;p29"/>
          <p:cNvSpPr txBox="1"/>
          <p:nvPr/>
        </p:nvSpPr>
        <p:spPr>
          <a:xfrm>
            <a:off x="1564575" y="2726325"/>
            <a:ext cx="11859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0      1       2</a:t>
            </a:r>
            <a:endParaRPr/>
          </a:p>
        </p:txBody>
      </p:sp>
      <p:cxnSp>
        <p:nvCxnSpPr>
          <p:cNvPr id="229" name="Google Shape;229;p29"/>
          <p:cNvCxnSpPr/>
          <p:nvPr/>
        </p:nvCxnSpPr>
        <p:spPr>
          <a:xfrm flipH="1">
            <a:off x="646575" y="3471150"/>
            <a:ext cx="955500" cy="281100"/>
          </a:xfrm>
          <a:prstGeom prst="straightConnector1">
            <a:avLst/>
          </a:prstGeom>
          <a:noFill/>
          <a:ln w="9525" cap="flat" cmpd="sng">
            <a:solidFill>
              <a:schemeClr val="dk1"/>
            </a:solidFill>
            <a:prstDash val="solid"/>
            <a:round/>
            <a:headEnd type="none" w="med" len="med"/>
            <a:tailEnd type="triangle" w="med" len="med"/>
          </a:ln>
        </p:spPr>
      </p:cxnSp>
      <p:cxnSp>
        <p:nvCxnSpPr>
          <p:cNvPr id="230" name="Google Shape;230;p29"/>
          <p:cNvCxnSpPr/>
          <p:nvPr/>
        </p:nvCxnSpPr>
        <p:spPr>
          <a:xfrm>
            <a:off x="2754450" y="3611700"/>
            <a:ext cx="407700" cy="337200"/>
          </a:xfrm>
          <a:prstGeom prst="straightConnector1">
            <a:avLst/>
          </a:prstGeom>
          <a:noFill/>
          <a:ln w="9525" cap="flat" cmpd="sng">
            <a:solidFill>
              <a:schemeClr val="dk1"/>
            </a:solidFill>
            <a:prstDash val="solid"/>
            <a:round/>
            <a:headEnd type="none" w="med" len="med"/>
            <a:tailEnd type="triangle" w="med" len="med"/>
          </a:ln>
        </p:spPr>
      </p:cxnSp>
      <p:graphicFrame>
        <p:nvGraphicFramePr>
          <p:cNvPr id="231" name="Google Shape;231;p29"/>
          <p:cNvGraphicFramePr/>
          <p:nvPr/>
        </p:nvGraphicFramePr>
        <p:xfrm>
          <a:off x="21375" y="3752250"/>
          <a:ext cx="1152100" cy="449700"/>
        </p:xfrm>
        <a:graphic>
          <a:graphicData uri="http://schemas.openxmlformats.org/drawingml/2006/table">
            <a:tbl>
              <a:tblPr>
                <a:noFill/>
                <a:tableStyleId>{CCBE1229-DA55-49FA-82B0-C147673C9FB7}</a:tableStyleId>
              </a:tblPr>
              <a:tblGrid>
                <a:gridCol w="625200">
                  <a:extLst>
                    <a:ext uri="{9D8B030D-6E8A-4147-A177-3AD203B41FA5}">
                      <a16:colId xmlns:a16="http://schemas.microsoft.com/office/drawing/2014/main" val="20000"/>
                    </a:ext>
                  </a:extLst>
                </a:gridCol>
                <a:gridCol w="526900">
                  <a:extLst>
                    <a:ext uri="{9D8B030D-6E8A-4147-A177-3AD203B41FA5}">
                      <a16:colId xmlns:a16="http://schemas.microsoft.com/office/drawing/2014/main" val="20001"/>
                    </a:ext>
                  </a:extLst>
                </a:gridCol>
              </a:tblGrid>
              <a:tr h="449700">
                <a:tc>
                  <a:txBody>
                    <a:bodyPr/>
                    <a:lstStyle/>
                    <a:p>
                      <a:pPr marL="0" lvl="0" indent="0" algn="l" rtl="0">
                        <a:spcBef>
                          <a:spcPts val="0"/>
                        </a:spcBef>
                        <a:spcAft>
                          <a:spcPts val="0"/>
                        </a:spcAft>
                        <a:buNone/>
                      </a:pPr>
                      <a:r>
                        <a:rPr lang="en"/>
                        <a:t>-16.3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32" name="Google Shape;232;p29"/>
          <p:cNvGraphicFramePr/>
          <p:nvPr/>
        </p:nvGraphicFramePr>
        <p:xfrm>
          <a:off x="1385925" y="4347625"/>
          <a:ext cx="1409500" cy="449700"/>
        </p:xfrm>
        <a:graphic>
          <a:graphicData uri="http://schemas.openxmlformats.org/drawingml/2006/table">
            <a:tbl>
              <a:tblPr>
                <a:noFill/>
                <a:tableStyleId>{CCBE1229-DA55-49FA-82B0-C147673C9FB7}</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643800">
                  <a:extLst>
                    <a:ext uri="{9D8B030D-6E8A-4147-A177-3AD203B41FA5}">
                      <a16:colId xmlns:a16="http://schemas.microsoft.com/office/drawing/2014/main" val="20002"/>
                    </a:ext>
                  </a:extLst>
                </a:gridCol>
              </a:tblGrid>
              <a:tr h="449700">
                <a:tc>
                  <a:txBody>
                    <a:bodyPr/>
                    <a:lstStyle/>
                    <a:p>
                      <a:pPr marL="0" lvl="0" indent="0" algn="l" rtl="0">
                        <a:spcBef>
                          <a:spcPts val="0"/>
                        </a:spcBef>
                        <a:spcAft>
                          <a:spcPts val="0"/>
                        </a:spcAft>
                        <a:buNone/>
                      </a:pPr>
                      <a:r>
                        <a:rPr lang="e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12.5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233" name="Google Shape;233;p29"/>
          <p:cNvCxnSpPr/>
          <p:nvPr/>
        </p:nvCxnSpPr>
        <p:spPr>
          <a:xfrm flipH="1">
            <a:off x="2150100" y="3611700"/>
            <a:ext cx="14100" cy="702600"/>
          </a:xfrm>
          <a:prstGeom prst="straightConnector1">
            <a:avLst/>
          </a:prstGeom>
          <a:noFill/>
          <a:ln w="9525" cap="flat" cmpd="sng">
            <a:solidFill>
              <a:schemeClr val="dk1"/>
            </a:solidFill>
            <a:prstDash val="solid"/>
            <a:round/>
            <a:headEnd type="none" w="med" len="med"/>
            <a:tailEnd type="triangle" w="med" len="med"/>
          </a:ln>
        </p:spPr>
      </p:cxnSp>
      <p:sp>
        <p:nvSpPr>
          <p:cNvPr id="234" name="Google Shape;234;p29"/>
          <p:cNvSpPr txBox="1"/>
          <p:nvPr/>
        </p:nvSpPr>
        <p:spPr>
          <a:xfrm>
            <a:off x="3077675" y="3920875"/>
            <a:ext cx="4077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6</a:t>
            </a:r>
            <a:endParaRPr/>
          </a:p>
        </p:txBody>
      </p:sp>
      <p:sp>
        <p:nvSpPr>
          <p:cNvPr id="235" name="Google Shape;235;p29"/>
          <p:cNvSpPr txBox="1"/>
          <p:nvPr/>
        </p:nvSpPr>
        <p:spPr>
          <a:xfrm>
            <a:off x="323225" y="3218200"/>
            <a:ext cx="104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piles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body" idx="1"/>
          </p:nvPr>
        </p:nvSpPr>
        <p:spPr>
          <a:xfrm>
            <a:off x="311700" y="112425"/>
            <a:ext cx="8832300" cy="5031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There are no more elements in the list the first loop terminates and the pile creation is done.</a:t>
            </a:r>
            <a:br>
              <a:rPr lang="en">
                <a:solidFill>
                  <a:schemeClr val="dk1"/>
                </a:solidFill>
              </a:rPr>
            </a:br>
            <a:br>
              <a:rPr lang="en">
                <a:solidFill>
                  <a:schemeClr val="dk1"/>
                </a:solidFill>
              </a:rPr>
            </a:br>
            <a:r>
              <a:rPr lang="en">
                <a:solidFill>
                  <a:schemeClr val="dk1"/>
                </a:solidFill>
              </a:rPr>
              <a:t>Now for the sorting part…..</a:t>
            </a:r>
            <a:br>
              <a:rPr lang="en">
                <a:solidFill>
                  <a:schemeClr val="dk1"/>
                </a:solidFill>
              </a:rPr>
            </a:br>
            <a:endParaRPr>
              <a:solidFill>
                <a:schemeClr val="dk1"/>
              </a:solidFill>
            </a:endParaRPr>
          </a:p>
        </p:txBody>
      </p:sp>
      <p:pic>
        <p:nvPicPr>
          <p:cNvPr id="241" name="Google Shape;241;p30"/>
          <p:cNvPicPr preferRelativeResize="0"/>
          <p:nvPr/>
        </p:nvPicPr>
        <p:blipFill>
          <a:blip r:embed="rId3">
            <a:alphaModFix/>
          </a:blip>
          <a:stretch>
            <a:fillRect/>
          </a:stretch>
        </p:blipFill>
        <p:spPr>
          <a:xfrm>
            <a:off x="139900" y="1519824"/>
            <a:ext cx="7887050" cy="318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body" idx="1"/>
          </p:nvPr>
        </p:nvSpPr>
        <p:spPr>
          <a:xfrm>
            <a:off x="0" y="0"/>
            <a:ext cx="4215900" cy="5143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Here we are using heapq.heapreplace and heqpq.heappop()</a:t>
            </a:r>
            <a:br>
              <a:rPr lang="en">
                <a:solidFill>
                  <a:schemeClr val="dk1"/>
                </a:solidFill>
              </a:rPr>
            </a:br>
            <a:r>
              <a:rPr lang="en">
                <a:solidFill>
                  <a:schemeClr val="dk1"/>
                </a:solidFill>
              </a:rPr>
              <a:t>The heqpq module  which applies the priority queue algorithm where and follows minheap property i.e smallest element is at the root. Heapq.heapreplace is used here to return the smallest item form heap, here heap is piles and to push the item on heap for in this case is small_pile back on the heap</a:t>
            </a:r>
            <a:br>
              <a:rPr lang="en">
                <a:solidFill>
                  <a:schemeClr val="dk1"/>
                </a:solidFill>
              </a:rPr>
            </a:br>
            <a:r>
              <a:rPr lang="en">
                <a:solidFill>
                  <a:schemeClr val="dk1"/>
                </a:solidFill>
              </a:rPr>
              <a:t>Heap.pop pushes the item to the heap </a:t>
            </a:r>
            <a:endParaRPr>
              <a:solidFill>
                <a:schemeClr val="dk1"/>
              </a:solidFill>
            </a:endParaRPr>
          </a:p>
        </p:txBody>
      </p:sp>
      <p:pic>
        <p:nvPicPr>
          <p:cNvPr id="247" name="Google Shape;247;p31"/>
          <p:cNvPicPr preferRelativeResize="0"/>
          <p:nvPr/>
        </p:nvPicPr>
        <p:blipFill>
          <a:blip r:embed="rId3">
            <a:alphaModFix/>
          </a:blip>
          <a:stretch>
            <a:fillRect/>
          </a:stretch>
        </p:blipFill>
        <p:spPr>
          <a:xfrm>
            <a:off x="4328400" y="0"/>
            <a:ext cx="4815600" cy="4281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History of Patience Sort</a:t>
            </a:r>
            <a:endParaRPr/>
          </a:p>
        </p:txBody>
      </p:sp>
      <p:sp>
        <p:nvSpPr>
          <p:cNvPr id="61" name="Google Shape;61;p14"/>
          <p:cNvSpPr txBox="1">
            <a:spLocks noGrp="1"/>
          </p:cNvSpPr>
          <p:nvPr>
            <p:ph type="body" idx="1"/>
          </p:nvPr>
        </p:nvSpPr>
        <p:spPr>
          <a:xfrm>
            <a:off x="311700" y="1105700"/>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sz="1400" dirty="0">
                <a:solidFill>
                  <a:schemeClr val="dk1"/>
                </a:solidFill>
              </a:rPr>
              <a:t>Patience Sort is a sorting Algorithm which rather then being well known for sorting is well known for finding the Longest Increasing Subsequence of a given set of data say in form of sequence of numbers in an array or just a given sequence of numbers. The inspiration behind this algorithm was from the card game </a:t>
            </a:r>
            <a:r>
              <a:rPr lang="en" sz="1400" b="1" dirty="0">
                <a:solidFill>
                  <a:schemeClr val="dk1"/>
                </a:solidFill>
              </a:rPr>
              <a:t>patience </a:t>
            </a:r>
            <a:r>
              <a:rPr lang="en" sz="1400" dirty="0">
                <a:solidFill>
                  <a:schemeClr val="dk1"/>
                </a:solidFill>
              </a:rPr>
              <a:t>where the rules were to keep making piles of cards which will remain in a sorted order in the pile.  </a:t>
            </a:r>
            <a:br>
              <a:rPr lang="en" sz="1400" dirty="0">
                <a:solidFill>
                  <a:schemeClr val="dk1"/>
                </a:solidFill>
              </a:rPr>
            </a:br>
            <a:br>
              <a:rPr lang="en" sz="1400" dirty="0">
                <a:solidFill>
                  <a:schemeClr val="dk1"/>
                </a:solidFill>
              </a:rPr>
            </a:br>
            <a:r>
              <a:rPr lang="en" sz="1400" dirty="0">
                <a:solidFill>
                  <a:schemeClr val="dk1"/>
                </a:solidFill>
              </a:rPr>
              <a:t>Patience sort has many and rather unclear traces of its origins as original publications were hard to find regarding the very first implementation of the the Algorithm. However The name Patience sort was given by C.L Mallows and he credited its invention to A.S.C Ross in the 1960s. So we conclude  it was invented in the 1960s.</a:t>
            </a:r>
            <a:br>
              <a:rPr lang="en" sz="1400" dirty="0">
                <a:solidFill>
                  <a:schemeClr val="dk1"/>
                </a:solidFill>
              </a:rPr>
            </a:br>
            <a:br>
              <a:rPr lang="en" sz="1400" dirty="0">
                <a:solidFill>
                  <a:schemeClr val="dk1"/>
                </a:solidFill>
              </a:rPr>
            </a:br>
            <a:r>
              <a:rPr lang="en" sz="1400" dirty="0">
                <a:solidFill>
                  <a:schemeClr val="dk1"/>
                </a:solidFill>
              </a:rPr>
              <a:t>Aldous and  Diacons mentioned that it was used as finifng the longest increasing subsequence by Hammersley. </a:t>
            </a:r>
            <a:br>
              <a:rPr lang="en" sz="1400" dirty="0">
                <a:solidFill>
                  <a:schemeClr val="dk1"/>
                </a:solidFill>
              </a:rPr>
            </a:br>
            <a:br>
              <a:rPr lang="en" sz="1400" dirty="0">
                <a:solidFill>
                  <a:schemeClr val="dk1"/>
                </a:solidFill>
              </a:rPr>
            </a:br>
            <a:r>
              <a:rPr lang="en" sz="1400" dirty="0">
                <a:solidFill>
                  <a:schemeClr val="dk1"/>
                </a:solidFill>
              </a:rPr>
              <a:t>Much Later Robert W.Floyd recognized this as a sorting algorithm which was analyzed by Mallows. The floyds game was developed by Floyd and Donald Knuth according to available  sources based on the same principle of patience sort.</a:t>
            </a:r>
            <a:br>
              <a:rPr lang="en" sz="1400" dirty="0">
                <a:solidFill>
                  <a:schemeClr val="dk1"/>
                </a:solidFill>
              </a:rPr>
            </a:br>
            <a:br>
              <a:rPr lang="en" sz="1400" dirty="0">
                <a:solidFill>
                  <a:schemeClr val="dk1"/>
                </a:solidFill>
              </a:rPr>
            </a:br>
            <a:br>
              <a:rPr lang="en" sz="1400" dirty="0">
                <a:solidFill>
                  <a:schemeClr val="dk1"/>
                </a:solidFill>
              </a:rPr>
            </a:br>
            <a:br>
              <a:rPr lang="en" sz="1400" dirty="0">
                <a:solidFill>
                  <a:schemeClr val="dk1"/>
                </a:solidFill>
              </a:rPr>
            </a:br>
            <a:br>
              <a:rPr lang="en" sz="1400" dirty="0">
                <a:solidFill>
                  <a:schemeClr val="dk1"/>
                </a:solidFill>
              </a:rPr>
            </a:br>
            <a:br>
              <a:rPr lang="en" sz="1400" dirty="0">
                <a:solidFill>
                  <a:schemeClr val="dk1"/>
                </a:solidFill>
              </a:rPr>
            </a:br>
            <a:r>
              <a:rPr lang="en" sz="1400" dirty="0">
                <a:solidFill>
                  <a:schemeClr val="dk1"/>
                </a:solidFill>
              </a:rPr>
              <a:t> </a:t>
            </a:r>
            <a:endParaRPr sz="1400"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2"/>
          <p:cNvSpPr txBox="1">
            <a:spLocks noGrp="1"/>
          </p:cNvSpPr>
          <p:nvPr>
            <p:ph type="body" idx="1"/>
          </p:nvPr>
        </p:nvSpPr>
        <p:spPr>
          <a:xfrm>
            <a:off x="0" y="56225"/>
            <a:ext cx="3316500" cy="5087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We run a loop q equal to the length of our inparr list </a:t>
            </a:r>
            <a:br>
              <a:rPr lang="en">
                <a:solidFill>
                  <a:schemeClr val="dk1"/>
                </a:solidFill>
              </a:rPr>
            </a:br>
            <a:r>
              <a:rPr lang="en">
                <a:solidFill>
                  <a:schemeClr val="dk1"/>
                </a:solidFill>
              </a:rPr>
              <a:t>We take a variable small_pile and store the data of the 0th index of piles i.e piles[0]</a:t>
            </a:r>
            <a:br>
              <a:rPr lang="en">
                <a:solidFill>
                  <a:schemeClr val="dk1"/>
                </a:solidFill>
              </a:rPr>
            </a:br>
            <a:br>
              <a:rPr lang="en">
                <a:solidFill>
                  <a:schemeClr val="dk1"/>
                </a:solidFill>
              </a:rPr>
            </a:br>
            <a:endParaRPr>
              <a:solidFill>
                <a:schemeClr val="dk1"/>
              </a:solidFill>
            </a:endParaRPr>
          </a:p>
        </p:txBody>
      </p:sp>
      <p:pic>
        <p:nvPicPr>
          <p:cNvPr id="253" name="Google Shape;253;p32"/>
          <p:cNvPicPr preferRelativeResize="0"/>
          <p:nvPr/>
        </p:nvPicPr>
        <p:blipFill>
          <a:blip r:embed="rId3">
            <a:alphaModFix/>
          </a:blip>
          <a:stretch>
            <a:fillRect/>
          </a:stretch>
        </p:blipFill>
        <p:spPr>
          <a:xfrm>
            <a:off x="3316575" y="0"/>
            <a:ext cx="5827425" cy="3892750"/>
          </a:xfrm>
          <a:prstGeom prst="rect">
            <a:avLst/>
          </a:prstGeom>
          <a:noFill/>
          <a:ln>
            <a:noFill/>
          </a:ln>
        </p:spPr>
      </p:pic>
      <p:pic>
        <p:nvPicPr>
          <p:cNvPr id="254" name="Google Shape;254;p32"/>
          <p:cNvPicPr preferRelativeResize="0"/>
          <p:nvPr/>
        </p:nvPicPr>
        <p:blipFill>
          <a:blip r:embed="rId4">
            <a:alphaModFix/>
          </a:blip>
          <a:stretch>
            <a:fillRect/>
          </a:stretch>
        </p:blipFill>
        <p:spPr>
          <a:xfrm>
            <a:off x="58875" y="2046000"/>
            <a:ext cx="3257700" cy="2380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body" idx="1"/>
          </p:nvPr>
        </p:nvSpPr>
        <p:spPr>
          <a:xfrm>
            <a:off x="0" y="0"/>
            <a:ext cx="4328400" cy="2269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 So now small_pile has </a:t>
            </a:r>
            <a:br>
              <a:rPr lang="en">
                <a:solidFill>
                  <a:schemeClr val="dk1"/>
                </a:solidFill>
              </a:rPr>
            </a:br>
            <a:br>
              <a:rPr lang="en">
                <a:solidFill>
                  <a:schemeClr val="dk1"/>
                </a:solidFill>
              </a:rPr>
            </a:br>
            <a:r>
              <a:rPr lang="en">
                <a:solidFill>
                  <a:schemeClr val="dk1"/>
                </a:solidFill>
              </a:rPr>
              <a:t>small_pile - </a:t>
            </a:r>
            <a:endParaRPr>
              <a:solidFill>
                <a:schemeClr val="dk1"/>
              </a:solidFill>
            </a:endParaRPr>
          </a:p>
        </p:txBody>
      </p:sp>
      <p:pic>
        <p:nvPicPr>
          <p:cNvPr id="260" name="Google Shape;260;p33"/>
          <p:cNvPicPr preferRelativeResize="0"/>
          <p:nvPr/>
        </p:nvPicPr>
        <p:blipFill>
          <a:blip r:embed="rId3">
            <a:alphaModFix/>
          </a:blip>
          <a:stretch>
            <a:fillRect/>
          </a:stretch>
        </p:blipFill>
        <p:spPr>
          <a:xfrm>
            <a:off x="4328400" y="0"/>
            <a:ext cx="4815600" cy="3892750"/>
          </a:xfrm>
          <a:prstGeom prst="rect">
            <a:avLst/>
          </a:prstGeom>
          <a:noFill/>
          <a:ln>
            <a:noFill/>
          </a:ln>
        </p:spPr>
      </p:pic>
      <p:sp>
        <p:nvSpPr>
          <p:cNvPr id="261" name="Google Shape;261;p33"/>
          <p:cNvSpPr txBox="1"/>
          <p:nvPr/>
        </p:nvSpPr>
        <p:spPr>
          <a:xfrm>
            <a:off x="1419375" y="688600"/>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62" name="Google Shape;262;p33"/>
          <p:cNvSpPr txBox="1"/>
          <p:nvPr/>
        </p:nvSpPr>
        <p:spPr>
          <a:xfrm>
            <a:off x="1588025" y="407550"/>
            <a:ext cx="29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cxnSp>
        <p:nvCxnSpPr>
          <p:cNvPr id="263" name="Google Shape;263;p33"/>
          <p:cNvCxnSpPr>
            <a:stCxn id="261" idx="2"/>
          </p:cNvCxnSpPr>
          <p:nvPr/>
        </p:nvCxnSpPr>
        <p:spPr>
          <a:xfrm>
            <a:off x="1728525" y="1088800"/>
            <a:ext cx="14100" cy="246300"/>
          </a:xfrm>
          <a:prstGeom prst="straightConnector1">
            <a:avLst/>
          </a:prstGeom>
          <a:noFill/>
          <a:ln w="9525" cap="flat" cmpd="sng">
            <a:solidFill>
              <a:schemeClr val="dk1"/>
            </a:solidFill>
            <a:prstDash val="solid"/>
            <a:round/>
            <a:headEnd type="none" w="med" len="med"/>
            <a:tailEnd type="triangle" w="med" len="med"/>
          </a:ln>
        </p:spPr>
      </p:cxnSp>
      <p:graphicFrame>
        <p:nvGraphicFramePr>
          <p:cNvPr id="264" name="Google Shape;264;p33"/>
          <p:cNvGraphicFramePr/>
          <p:nvPr/>
        </p:nvGraphicFramePr>
        <p:xfrm>
          <a:off x="1215925" y="1335100"/>
          <a:ext cx="1152100" cy="449700"/>
        </p:xfrm>
        <a:graphic>
          <a:graphicData uri="http://schemas.openxmlformats.org/drawingml/2006/table">
            <a:tbl>
              <a:tblPr>
                <a:noFill/>
                <a:tableStyleId>{CCBE1229-DA55-49FA-82B0-C147673C9FB7}</a:tableStyleId>
              </a:tblPr>
              <a:tblGrid>
                <a:gridCol w="625200">
                  <a:extLst>
                    <a:ext uri="{9D8B030D-6E8A-4147-A177-3AD203B41FA5}">
                      <a16:colId xmlns:a16="http://schemas.microsoft.com/office/drawing/2014/main" val="20000"/>
                    </a:ext>
                  </a:extLst>
                </a:gridCol>
                <a:gridCol w="526900">
                  <a:extLst>
                    <a:ext uri="{9D8B030D-6E8A-4147-A177-3AD203B41FA5}">
                      <a16:colId xmlns:a16="http://schemas.microsoft.com/office/drawing/2014/main" val="20001"/>
                    </a:ext>
                  </a:extLst>
                </a:gridCol>
              </a:tblGrid>
              <a:tr h="449700">
                <a:tc>
                  <a:txBody>
                    <a:bodyPr/>
                    <a:lstStyle/>
                    <a:p>
                      <a:pPr marL="0" lvl="0" indent="0" algn="l" rtl="0">
                        <a:spcBef>
                          <a:spcPts val="0"/>
                        </a:spcBef>
                        <a:spcAft>
                          <a:spcPts val="0"/>
                        </a:spcAft>
                        <a:buNone/>
                      </a:pPr>
                      <a:r>
                        <a:rPr lang="en"/>
                        <a:t>-16.3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65" name="Google Shape;265;p33"/>
          <p:cNvSpPr txBox="1"/>
          <p:nvPr/>
        </p:nvSpPr>
        <p:spPr>
          <a:xfrm>
            <a:off x="1335050" y="1869075"/>
            <a:ext cx="8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0         1</a:t>
            </a:r>
            <a:endParaRPr/>
          </a:p>
        </p:txBody>
      </p:sp>
      <p:sp>
        <p:nvSpPr>
          <p:cNvPr id="266" name="Google Shape;266;p33"/>
          <p:cNvSpPr txBox="1"/>
          <p:nvPr/>
        </p:nvSpPr>
        <p:spPr>
          <a:xfrm>
            <a:off x="28100" y="2276625"/>
            <a:ext cx="4300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Now at inparr[q] where initially q =0 we store small_pile.pop(0) we remove the 0th index store it in the 0th index of inparr</a:t>
            </a:r>
            <a:endParaRPr/>
          </a:p>
        </p:txBody>
      </p:sp>
      <p:sp>
        <p:nvSpPr>
          <p:cNvPr id="267" name="Google Shape;267;p33"/>
          <p:cNvSpPr txBox="1"/>
          <p:nvPr/>
        </p:nvSpPr>
        <p:spPr>
          <a:xfrm>
            <a:off x="658300" y="3342475"/>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268" name="Google Shape;268;p33"/>
          <p:cNvGraphicFramePr/>
          <p:nvPr/>
        </p:nvGraphicFramePr>
        <p:xfrm>
          <a:off x="654850" y="3977225"/>
          <a:ext cx="625200" cy="659150"/>
        </p:xfrm>
        <a:graphic>
          <a:graphicData uri="http://schemas.openxmlformats.org/drawingml/2006/table">
            <a:tbl>
              <a:tblPr>
                <a:noFill/>
                <a:tableStyleId>{CCBE1229-DA55-49FA-82B0-C147673C9FB7}</a:tableStyleId>
              </a:tblPr>
              <a:tblGrid>
                <a:gridCol w="625200">
                  <a:extLst>
                    <a:ext uri="{9D8B030D-6E8A-4147-A177-3AD203B41FA5}">
                      <a16:colId xmlns:a16="http://schemas.microsoft.com/office/drawing/2014/main" val="20000"/>
                    </a:ext>
                  </a:extLst>
                </a:gridCol>
              </a:tblGrid>
              <a:tr h="659150">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69" name="Google Shape;269;p33"/>
          <p:cNvSpPr txBox="1"/>
          <p:nvPr/>
        </p:nvSpPr>
        <p:spPr>
          <a:xfrm>
            <a:off x="1559925" y="3330625"/>
            <a:ext cx="1278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small_pile</a:t>
            </a:r>
            <a:endParaRPr/>
          </a:p>
        </p:txBody>
      </p:sp>
      <p:sp>
        <p:nvSpPr>
          <p:cNvPr id="270" name="Google Shape;270;p33"/>
          <p:cNvSpPr txBox="1"/>
          <p:nvPr/>
        </p:nvSpPr>
        <p:spPr>
          <a:xfrm>
            <a:off x="801025" y="4764050"/>
            <a:ext cx="41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sp>
        <p:nvSpPr>
          <p:cNvPr id="271" name="Google Shape;271;p33"/>
          <p:cNvSpPr txBox="1"/>
          <p:nvPr/>
        </p:nvSpPr>
        <p:spPr>
          <a:xfrm>
            <a:off x="871300" y="3035500"/>
            <a:ext cx="196800" cy="40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0</a:t>
            </a:r>
            <a:endParaRPr/>
          </a:p>
        </p:txBody>
      </p:sp>
      <p:cxnSp>
        <p:nvCxnSpPr>
          <p:cNvPr id="272" name="Google Shape;272;p33"/>
          <p:cNvCxnSpPr>
            <a:stCxn id="267" idx="2"/>
          </p:cNvCxnSpPr>
          <p:nvPr/>
        </p:nvCxnSpPr>
        <p:spPr>
          <a:xfrm>
            <a:off x="967450" y="3742675"/>
            <a:ext cx="0" cy="0"/>
          </a:xfrm>
          <a:prstGeom prst="straightConnector1">
            <a:avLst/>
          </a:prstGeom>
          <a:noFill/>
          <a:ln w="9525" cap="flat" cmpd="sng">
            <a:solidFill>
              <a:schemeClr val="dk2"/>
            </a:solidFill>
            <a:prstDash val="solid"/>
            <a:round/>
            <a:headEnd type="none" w="med" len="med"/>
            <a:tailEnd type="triangle" w="med" len="med"/>
          </a:ln>
        </p:spPr>
      </p:cxnSp>
      <p:cxnSp>
        <p:nvCxnSpPr>
          <p:cNvPr id="273" name="Google Shape;273;p33"/>
          <p:cNvCxnSpPr>
            <a:stCxn id="267" idx="2"/>
          </p:cNvCxnSpPr>
          <p:nvPr/>
        </p:nvCxnSpPr>
        <p:spPr>
          <a:xfrm flipH="1">
            <a:off x="758950" y="3742675"/>
            <a:ext cx="208500" cy="234300"/>
          </a:xfrm>
          <a:prstGeom prst="straightConnector1">
            <a:avLst/>
          </a:prstGeom>
          <a:noFill/>
          <a:ln w="9525" cap="flat" cmpd="sng">
            <a:solidFill>
              <a:schemeClr val="dk1"/>
            </a:solidFill>
            <a:prstDash val="solid"/>
            <a:round/>
            <a:headEnd type="none" w="med" len="med"/>
            <a:tailEnd type="triangle" w="med" len="med"/>
          </a:ln>
        </p:spPr>
      </p:cxnSp>
      <p:sp>
        <p:nvSpPr>
          <p:cNvPr id="274" name="Google Shape;274;p33"/>
          <p:cNvSpPr txBox="1"/>
          <p:nvPr/>
        </p:nvSpPr>
        <p:spPr>
          <a:xfrm>
            <a:off x="3499275" y="4061400"/>
            <a:ext cx="29091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-16.3   12.5  -16.3  5       -4       6</a:t>
            </a:r>
            <a:endParaRPr/>
          </a:p>
        </p:txBody>
      </p:sp>
      <p:cxnSp>
        <p:nvCxnSpPr>
          <p:cNvPr id="275" name="Google Shape;275;p33"/>
          <p:cNvCxnSpPr/>
          <p:nvPr/>
        </p:nvCxnSpPr>
        <p:spPr>
          <a:xfrm>
            <a:off x="4089500" y="4089500"/>
            <a:ext cx="0" cy="393600"/>
          </a:xfrm>
          <a:prstGeom prst="straightConnector1">
            <a:avLst/>
          </a:prstGeom>
          <a:noFill/>
          <a:ln w="9525" cap="flat" cmpd="sng">
            <a:solidFill>
              <a:schemeClr val="dk2"/>
            </a:solidFill>
            <a:prstDash val="solid"/>
            <a:round/>
            <a:headEnd type="none" w="med" len="med"/>
            <a:tailEnd type="none" w="med" len="med"/>
          </a:ln>
        </p:spPr>
      </p:cxnSp>
      <p:cxnSp>
        <p:nvCxnSpPr>
          <p:cNvPr id="276" name="Google Shape;276;p33"/>
          <p:cNvCxnSpPr/>
          <p:nvPr/>
        </p:nvCxnSpPr>
        <p:spPr>
          <a:xfrm>
            <a:off x="4572000" y="4064700"/>
            <a:ext cx="0" cy="39360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33"/>
          <p:cNvCxnSpPr/>
          <p:nvPr/>
        </p:nvCxnSpPr>
        <p:spPr>
          <a:xfrm>
            <a:off x="5026700" y="4089500"/>
            <a:ext cx="0" cy="39360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33"/>
          <p:cNvCxnSpPr/>
          <p:nvPr/>
        </p:nvCxnSpPr>
        <p:spPr>
          <a:xfrm>
            <a:off x="5432050" y="4064700"/>
            <a:ext cx="0" cy="393600"/>
          </a:xfrm>
          <a:prstGeom prst="straightConnector1">
            <a:avLst/>
          </a:prstGeom>
          <a:noFill/>
          <a:ln w="9525" cap="flat" cmpd="sng">
            <a:solidFill>
              <a:schemeClr val="dk2"/>
            </a:solidFill>
            <a:prstDash val="solid"/>
            <a:round/>
            <a:headEnd type="none" w="med" len="med"/>
            <a:tailEnd type="none" w="med" len="med"/>
          </a:ln>
        </p:spPr>
      </p:cxnSp>
      <p:cxnSp>
        <p:nvCxnSpPr>
          <p:cNvPr id="279" name="Google Shape;279;p33"/>
          <p:cNvCxnSpPr/>
          <p:nvPr/>
        </p:nvCxnSpPr>
        <p:spPr>
          <a:xfrm>
            <a:off x="5963900" y="4064700"/>
            <a:ext cx="0" cy="393600"/>
          </a:xfrm>
          <a:prstGeom prst="straightConnector1">
            <a:avLst/>
          </a:prstGeom>
          <a:noFill/>
          <a:ln w="9525" cap="flat" cmpd="sng">
            <a:solidFill>
              <a:schemeClr val="dk2"/>
            </a:solidFill>
            <a:prstDash val="solid"/>
            <a:round/>
            <a:headEnd type="none" w="med" len="med"/>
            <a:tailEnd type="none" w="med" len="med"/>
          </a:ln>
        </p:spPr>
      </p:cxnSp>
      <p:sp>
        <p:nvSpPr>
          <p:cNvPr id="280" name="Google Shape;280;p33"/>
          <p:cNvSpPr txBox="1"/>
          <p:nvPr/>
        </p:nvSpPr>
        <p:spPr>
          <a:xfrm>
            <a:off x="2670050" y="4061400"/>
            <a:ext cx="11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inparr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body" idx="1"/>
          </p:nvPr>
        </p:nvSpPr>
        <p:spPr>
          <a:xfrm>
            <a:off x="311700" y="84775"/>
            <a:ext cx="4040400" cy="4484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Now heaprelplace finds the smallest item and locates in which pile it is </a:t>
            </a:r>
            <a:br>
              <a:rPr lang="en">
                <a:solidFill>
                  <a:schemeClr val="dk1"/>
                </a:solidFill>
              </a:rPr>
            </a:br>
            <a:br>
              <a:rPr lang="en">
                <a:solidFill>
                  <a:schemeClr val="dk1"/>
                </a:solidFill>
              </a:rPr>
            </a:br>
            <a:r>
              <a:rPr lang="en">
                <a:solidFill>
                  <a:schemeClr val="dk1"/>
                </a:solidFill>
              </a:rPr>
              <a:t>The next smallest item is in 1th index of piles</a:t>
            </a:r>
            <a:br>
              <a:rPr lang="en">
                <a:solidFill>
                  <a:schemeClr val="dk1"/>
                </a:solidFill>
              </a:rPr>
            </a:br>
            <a:br>
              <a:rPr lang="en"/>
            </a:br>
            <a:endParaRPr/>
          </a:p>
        </p:txBody>
      </p:sp>
      <p:pic>
        <p:nvPicPr>
          <p:cNvPr id="286" name="Google Shape;286;p34"/>
          <p:cNvPicPr preferRelativeResize="0"/>
          <p:nvPr/>
        </p:nvPicPr>
        <p:blipFill>
          <a:blip r:embed="rId3">
            <a:alphaModFix/>
          </a:blip>
          <a:stretch>
            <a:fillRect/>
          </a:stretch>
        </p:blipFill>
        <p:spPr>
          <a:xfrm>
            <a:off x="4441450" y="343850"/>
            <a:ext cx="4815600" cy="4281550"/>
          </a:xfrm>
          <a:prstGeom prst="rect">
            <a:avLst/>
          </a:prstGeom>
          <a:noFill/>
          <a:ln>
            <a:noFill/>
          </a:ln>
        </p:spPr>
      </p:pic>
      <p:pic>
        <p:nvPicPr>
          <p:cNvPr id="287" name="Google Shape;287;p34"/>
          <p:cNvPicPr preferRelativeResize="0"/>
          <p:nvPr/>
        </p:nvPicPr>
        <p:blipFill>
          <a:blip r:embed="rId4">
            <a:alphaModFix/>
          </a:blip>
          <a:stretch>
            <a:fillRect/>
          </a:stretch>
        </p:blipFill>
        <p:spPr>
          <a:xfrm>
            <a:off x="719075" y="1966675"/>
            <a:ext cx="2542750" cy="2094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body" idx="1"/>
          </p:nvPr>
        </p:nvSpPr>
        <p:spPr>
          <a:xfrm>
            <a:off x="311700" y="519975"/>
            <a:ext cx="8520600" cy="2698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Now since we removed the first smallest digit the heap has changed and the new pile in index 0 will be </a:t>
            </a:r>
            <a:endParaRPr>
              <a:solidFill>
                <a:schemeClr val="dk1"/>
              </a:solidFill>
            </a:endParaRPr>
          </a:p>
        </p:txBody>
      </p:sp>
      <p:sp>
        <p:nvSpPr>
          <p:cNvPr id="293" name="Google Shape;293;p35"/>
          <p:cNvSpPr txBox="1"/>
          <p:nvPr/>
        </p:nvSpPr>
        <p:spPr>
          <a:xfrm>
            <a:off x="3469025" y="1951250"/>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4" name="Google Shape;294;p35"/>
          <p:cNvSpPr txBox="1"/>
          <p:nvPr/>
        </p:nvSpPr>
        <p:spPr>
          <a:xfrm>
            <a:off x="4087325" y="1951250"/>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95" name="Google Shape;295;p35"/>
          <p:cNvSpPr txBox="1"/>
          <p:nvPr/>
        </p:nvSpPr>
        <p:spPr>
          <a:xfrm>
            <a:off x="4705625" y="1951250"/>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cxnSp>
        <p:nvCxnSpPr>
          <p:cNvPr id="296" name="Google Shape;296;p35"/>
          <p:cNvCxnSpPr>
            <a:stCxn id="293" idx="1"/>
          </p:cNvCxnSpPr>
          <p:nvPr/>
        </p:nvCxnSpPr>
        <p:spPr>
          <a:xfrm flipH="1">
            <a:off x="3302525" y="2151350"/>
            <a:ext cx="166500" cy="575100"/>
          </a:xfrm>
          <a:prstGeom prst="straightConnector1">
            <a:avLst/>
          </a:prstGeom>
          <a:noFill/>
          <a:ln w="9525" cap="flat" cmpd="sng">
            <a:solidFill>
              <a:schemeClr val="dk2"/>
            </a:solidFill>
            <a:prstDash val="solid"/>
            <a:round/>
            <a:headEnd type="none" w="med" len="med"/>
            <a:tailEnd type="triangle" w="med" len="med"/>
          </a:ln>
        </p:spPr>
      </p:cxnSp>
      <p:cxnSp>
        <p:nvCxnSpPr>
          <p:cNvPr id="297" name="Google Shape;297;p35"/>
          <p:cNvCxnSpPr>
            <a:stCxn id="294" idx="2"/>
          </p:cNvCxnSpPr>
          <p:nvPr/>
        </p:nvCxnSpPr>
        <p:spPr>
          <a:xfrm>
            <a:off x="4396475" y="2351450"/>
            <a:ext cx="30300" cy="445200"/>
          </a:xfrm>
          <a:prstGeom prst="straightConnector1">
            <a:avLst/>
          </a:prstGeom>
          <a:noFill/>
          <a:ln w="9525" cap="flat" cmpd="sng">
            <a:solidFill>
              <a:schemeClr val="dk2"/>
            </a:solidFill>
            <a:prstDash val="solid"/>
            <a:round/>
            <a:headEnd type="none" w="med" len="med"/>
            <a:tailEnd type="triangle" w="med" len="med"/>
          </a:ln>
        </p:spPr>
      </p:cxnSp>
      <p:cxnSp>
        <p:nvCxnSpPr>
          <p:cNvPr id="298" name="Google Shape;298;p35"/>
          <p:cNvCxnSpPr>
            <a:stCxn id="295" idx="2"/>
          </p:cNvCxnSpPr>
          <p:nvPr/>
        </p:nvCxnSpPr>
        <p:spPr>
          <a:xfrm>
            <a:off x="5014775" y="2351450"/>
            <a:ext cx="536400" cy="346800"/>
          </a:xfrm>
          <a:prstGeom prst="straightConnector1">
            <a:avLst/>
          </a:prstGeom>
          <a:noFill/>
          <a:ln w="9525" cap="flat" cmpd="sng">
            <a:solidFill>
              <a:schemeClr val="dk2"/>
            </a:solidFill>
            <a:prstDash val="solid"/>
            <a:round/>
            <a:headEnd type="none" w="med" len="med"/>
            <a:tailEnd type="triangle" w="med" len="med"/>
          </a:ln>
        </p:spPr>
      </p:cxnSp>
      <p:sp>
        <p:nvSpPr>
          <p:cNvPr id="299" name="Google Shape;299;p35"/>
          <p:cNvSpPr txBox="1"/>
          <p:nvPr/>
        </p:nvSpPr>
        <p:spPr>
          <a:xfrm>
            <a:off x="2607400" y="2698250"/>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5</a:t>
            </a:r>
            <a:endParaRPr/>
          </a:p>
        </p:txBody>
      </p:sp>
      <p:sp>
        <p:nvSpPr>
          <p:cNvPr id="300" name="Google Shape;300;p35"/>
          <p:cNvSpPr txBox="1"/>
          <p:nvPr/>
        </p:nvSpPr>
        <p:spPr>
          <a:xfrm>
            <a:off x="3190175" y="2698250"/>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12.5</a:t>
            </a:r>
            <a:endParaRPr/>
          </a:p>
        </p:txBody>
      </p:sp>
      <p:sp>
        <p:nvSpPr>
          <p:cNvPr id="301" name="Google Shape;301;p35"/>
          <p:cNvSpPr txBox="1"/>
          <p:nvPr/>
        </p:nvSpPr>
        <p:spPr>
          <a:xfrm>
            <a:off x="1983875" y="2698250"/>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-4</a:t>
            </a:r>
            <a:endParaRPr/>
          </a:p>
        </p:txBody>
      </p:sp>
      <p:sp>
        <p:nvSpPr>
          <p:cNvPr id="302" name="Google Shape;302;p35"/>
          <p:cNvSpPr txBox="1"/>
          <p:nvPr/>
        </p:nvSpPr>
        <p:spPr>
          <a:xfrm>
            <a:off x="4102475" y="2698250"/>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5</a:t>
            </a:r>
            <a:endParaRPr/>
          </a:p>
        </p:txBody>
      </p:sp>
      <p:sp>
        <p:nvSpPr>
          <p:cNvPr id="303" name="Google Shape;303;p35"/>
          <p:cNvSpPr txBox="1"/>
          <p:nvPr/>
        </p:nvSpPr>
        <p:spPr>
          <a:xfrm>
            <a:off x="5423375" y="2698250"/>
            <a:ext cx="6183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6</a:t>
            </a:r>
            <a:endParaRPr/>
          </a:p>
        </p:txBody>
      </p:sp>
      <p:sp>
        <p:nvSpPr>
          <p:cNvPr id="304" name="Google Shape;304;p35"/>
          <p:cNvSpPr txBox="1"/>
          <p:nvPr/>
        </p:nvSpPr>
        <p:spPr>
          <a:xfrm>
            <a:off x="3443050" y="1545850"/>
            <a:ext cx="188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0           1           2</a:t>
            </a:r>
            <a:endParaRPr/>
          </a:p>
        </p:txBody>
      </p:sp>
      <p:sp>
        <p:nvSpPr>
          <p:cNvPr id="305" name="Google Shape;305;p35"/>
          <p:cNvSpPr txBox="1"/>
          <p:nvPr/>
        </p:nvSpPr>
        <p:spPr>
          <a:xfrm>
            <a:off x="210800" y="3344675"/>
            <a:ext cx="874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Now the smallest value is again in the root </a:t>
            </a:r>
            <a:endParaRPr/>
          </a:p>
        </p:txBody>
      </p:sp>
      <p:sp>
        <p:nvSpPr>
          <p:cNvPr id="306" name="Google Shape;306;p35"/>
          <p:cNvSpPr txBox="1"/>
          <p:nvPr/>
        </p:nvSpPr>
        <p:spPr>
          <a:xfrm>
            <a:off x="224850" y="3892750"/>
            <a:ext cx="852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then run the loop with remaining length and get  </a:t>
            </a:r>
            <a:endParaRPr/>
          </a:p>
        </p:txBody>
      </p:sp>
      <p:graphicFrame>
        <p:nvGraphicFramePr>
          <p:cNvPr id="307" name="Google Shape;307;p35"/>
          <p:cNvGraphicFramePr/>
          <p:nvPr/>
        </p:nvGraphicFramePr>
        <p:xfrm>
          <a:off x="4396475" y="3963000"/>
          <a:ext cx="4028250" cy="409100"/>
        </p:xfrm>
        <a:graphic>
          <a:graphicData uri="http://schemas.openxmlformats.org/drawingml/2006/table">
            <a:tbl>
              <a:tblPr>
                <a:noFill/>
                <a:tableStyleId>{CCBE1229-DA55-49FA-82B0-C147673C9FB7}</a:tableStyleId>
              </a:tblPr>
              <a:tblGrid>
                <a:gridCol w="671375">
                  <a:extLst>
                    <a:ext uri="{9D8B030D-6E8A-4147-A177-3AD203B41FA5}">
                      <a16:colId xmlns:a16="http://schemas.microsoft.com/office/drawing/2014/main" val="20000"/>
                    </a:ext>
                  </a:extLst>
                </a:gridCol>
                <a:gridCol w="671375">
                  <a:extLst>
                    <a:ext uri="{9D8B030D-6E8A-4147-A177-3AD203B41FA5}">
                      <a16:colId xmlns:a16="http://schemas.microsoft.com/office/drawing/2014/main" val="20001"/>
                    </a:ext>
                  </a:extLst>
                </a:gridCol>
                <a:gridCol w="671375">
                  <a:extLst>
                    <a:ext uri="{9D8B030D-6E8A-4147-A177-3AD203B41FA5}">
                      <a16:colId xmlns:a16="http://schemas.microsoft.com/office/drawing/2014/main" val="20002"/>
                    </a:ext>
                  </a:extLst>
                </a:gridCol>
                <a:gridCol w="671375">
                  <a:extLst>
                    <a:ext uri="{9D8B030D-6E8A-4147-A177-3AD203B41FA5}">
                      <a16:colId xmlns:a16="http://schemas.microsoft.com/office/drawing/2014/main" val="20003"/>
                    </a:ext>
                  </a:extLst>
                </a:gridCol>
                <a:gridCol w="671375">
                  <a:extLst>
                    <a:ext uri="{9D8B030D-6E8A-4147-A177-3AD203B41FA5}">
                      <a16:colId xmlns:a16="http://schemas.microsoft.com/office/drawing/2014/main" val="20004"/>
                    </a:ext>
                  </a:extLst>
                </a:gridCol>
                <a:gridCol w="671375">
                  <a:extLst>
                    <a:ext uri="{9D8B030D-6E8A-4147-A177-3AD203B41FA5}">
                      <a16:colId xmlns:a16="http://schemas.microsoft.com/office/drawing/2014/main" val="20005"/>
                    </a:ext>
                  </a:extLst>
                </a:gridCol>
              </a:tblGrid>
              <a:tr h="409100">
                <a:tc>
                  <a:txBody>
                    <a:bodyPr/>
                    <a:lstStyle/>
                    <a:p>
                      <a:pPr marL="0" lvl="0" indent="0" algn="l" rtl="0">
                        <a:spcBef>
                          <a:spcPts val="0"/>
                        </a:spcBef>
                        <a:spcAft>
                          <a:spcPts val="0"/>
                        </a:spcAft>
                        <a:buNone/>
                      </a:pPr>
                      <a:r>
                        <a:rPr lang="en"/>
                        <a:t>-16.3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-16.3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6"/>
          <p:cNvSpPr txBox="1">
            <a:spLocks noGrp="1"/>
          </p:cNvSpPr>
          <p:nvPr>
            <p:ph type="body" idx="1"/>
          </p:nvPr>
        </p:nvSpPr>
        <p:spPr>
          <a:xfrm>
            <a:off x="241425" y="604400"/>
            <a:ext cx="8520600" cy="206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Now we again find the next smallest</a:t>
            </a:r>
            <a:r>
              <a:rPr lang="en"/>
              <a:t> </a:t>
            </a:r>
            <a:r>
              <a:rPr lang="en">
                <a:solidFill>
                  <a:schemeClr val="dk1"/>
                </a:solidFill>
              </a:rPr>
              <a:t>number in pile using heapq.heapreplace and find the least number to be in</a:t>
            </a:r>
            <a:endParaRPr>
              <a:solidFill>
                <a:schemeClr val="dk1"/>
              </a:solidFill>
            </a:endParaRPr>
          </a:p>
        </p:txBody>
      </p:sp>
      <p:pic>
        <p:nvPicPr>
          <p:cNvPr id="313" name="Google Shape;313;p36"/>
          <p:cNvPicPr preferRelativeResize="0"/>
          <p:nvPr/>
        </p:nvPicPr>
        <p:blipFill>
          <a:blip r:embed="rId3">
            <a:alphaModFix/>
          </a:blip>
          <a:stretch>
            <a:fillRect/>
          </a:stretch>
        </p:blipFill>
        <p:spPr>
          <a:xfrm>
            <a:off x="2630050" y="1276350"/>
            <a:ext cx="3743325" cy="1295400"/>
          </a:xfrm>
          <a:prstGeom prst="rect">
            <a:avLst/>
          </a:prstGeom>
          <a:noFill/>
          <a:ln>
            <a:noFill/>
          </a:ln>
        </p:spPr>
      </p:pic>
      <p:sp>
        <p:nvSpPr>
          <p:cNvPr id="314" name="Google Shape;314;p36"/>
          <p:cNvSpPr txBox="1"/>
          <p:nvPr/>
        </p:nvSpPr>
        <p:spPr>
          <a:xfrm>
            <a:off x="281075" y="2979300"/>
            <a:ext cx="858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1th index of pile </a:t>
            </a:r>
            <a:br>
              <a:rPr lang="en"/>
            </a:br>
            <a:r>
              <a:rPr lang="en"/>
              <a:t>We then bring it to root </a:t>
            </a:r>
            <a:endParaRPr/>
          </a:p>
        </p:txBody>
      </p:sp>
      <p:graphicFrame>
        <p:nvGraphicFramePr>
          <p:cNvPr id="315" name="Google Shape;315;p36"/>
          <p:cNvGraphicFramePr/>
          <p:nvPr/>
        </p:nvGraphicFramePr>
        <p:xfrm>
          <a:off x="3397775" y="3449300"/>
          <a:ext cx="2692800" cy="396210"/>
        </p:xfrm>
        <a:graphic>
          <a:graphicData uri="http://schemas.openxmlformats.org/drawingml/2006/table">
            <a:tbl>
              <a:tblPr>
                <a:noFill/>
                <a:tableStyleId>{CCBE1229-DA55-49FA-82B0-C147673C9FB7}</a:tableStyleId>
              </a:tblPr>
              <a:tblGrid>
                <a:gridCol w="897600">
                  <a:extLst>
                    <a:ext uri="{9D8B030D-6E8A-4147-A177-3AD203B41FA5}">
                      <a16:colId xmlns:a16="http://schemas.microsoft.com/office/drawing/2014/main" val="20000"/>
                    </a:ext>
                  </a:extLst>
                </a:gridCol>
                <a:gridCol w="897600">
                  <a:extLst>
                    <a:ext uri="{9D8B030D-6E8A-4147-A177-3AD203B41FA5}">
                      <a16:colId xmlns:a16="http://schemas.microsoft.com/office/drawing/2014/main" val="20001"/>
                    </a:ext>
                  </a:extLst>
                </a:gridCol>
                <a:gridCol w="8976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t>0 </a:t>
                      </a:r>
                      <a:endParaRPr/>
                    </a:p>
                  </a:txBody>
                  <a:tcPr marL="91425" marR="91425" marT="91425" marB="91425"/>
                </a:tc>
                <a:tc>
                  <a:txBody>
                    <a:bodyPr/>
                    <a:lstStyle/>
                    <a:p>
                      <a:pPr marL="0" lvl="0" indent="0" algn="l" rtl="0">
                        <a:spcBef>
                          <a:spcPts val="0"/>
                        </a:spcBef>
                        <a:spcAft>
                          <a:spcPts val="0"/>
                        </a:spcAft>
                        <a:buNone/>
                      </a:pPr>
                      <a:r>
                        <a:rPr lang="en"/>
                        <a:t>1</a:t>
                      </a:r>
                      <a:endParaRPr/>
                    </a:p>
                  </a:txBody>
                  <a:tcPr marL="91425" marR="91425" marT="91425" marB="91425"/>
                </a:tc>
                <a:tc>
                  <a:txBody>
                    <a:bodyPr/>
                    <a:lstStyle/>
                    <a:p>
                      <a:pPr marL="0" lvl="0" indent="0" algn="l" rtl="0">
                        <a:spcBef>
                          <a:spcPts val="0"/>
                        </a:spcBef>
                        <a:spcAft>
                          <a:spcPts val="0"/>
                        </a:spcAft>
                        <a:buNone/>
                      </a:pPr>
                      <a:r>
                        <a:rPr lang="en"/>
                        <a:t>2</a:t>
                      </a: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316" name="Google Shape;316;p36"/>
          <p:cNvCxnSpPr/>
          <p:nvPr/>
        </p:nvCxnSpPr>
        <p:spPr>
          <a:xfrm flipH="1">
            <a:off x="3569525" y="3878700"/>
            <a:ext cx="182700" cy="407700"/>
          </a:xfrm>
          <a:prstGeom prst="straightConnector1">
            <a:avLst/>
          </a:prstGeom>
          <a:noFill/>
          <a:ln w="9525" cap="flat" cmpd="sng">
            <a:solidFill>
              <a:schemeClr val="dk2"/>
            </a:solidFill>
            <a:prstDash val="solid"/>
            <a:round/>
            <a:headEnd type="none" w="med" len="med"/>
            <a:tailEnd type="triangle" w="med" len="med"/>
          </a:ln>
        </p:spPr>
      </p:cxnSp>
      <p:cxnSp>
        <p:nvCxnSpPr>
          <p:cNvPr id="317" name="Google Shape;317;p36"/>
          <p:cNvCxnSpPr/>
          <p:nvPr/>
        </p:nvCxnSpPr>
        <p:spPr>
          <a:xfrm>
            <a:off x="4707850" y="3850600"/>
            <a:ext cx="28200" cy="407700"/>
          </a:xfrm>
          <a:prstGeom prst="straightConnector1">
            <a:avLst/>
          </a:prstGeom>
          <a:noFill/>
          <a:ln w="9525" cap="flat" cmpd="sng">
            <a:solidFill>
              <a:schemeClr val="dk2"/>
            </a:solidFill>
            <a:prstDash val="solid"/>
            <a:round/>
            <a:headEnd type="none" w="med" len="med"/>
            <a:tailEnd type="triangle" w="med" len="med"/>
          </a:ln>
        </p:spPr>
      </p:cxnSp>
      <p:cxnSp>
        <p:nvCxnSpPr>
          <p:cNvPr id="318" name="Google Shape;318;p36"/>
          <p:cNvCxnSpPr/>
          <p:nvPr/>
        </p:nvCxnSpPr>
        <p:spPr>
          <a:xfrm>
            <a:off x="5993875" y="3845500"/>
            <a:ext cx="379500" cy="379500"/>
          </a:xfrm>
          <a:prstGeom prst="straightConnector1">
            <a:avLst/>
          </a:prstGeom>
          <a:noFill/>
          <a:ln w="9525" cap="flat" cmpd="sng">
            <a:solidFill>
              <a:schemeClr val="dk2"/>
            </a:solidFill>
            <a:prstDash val="solid"/>
            <a:round/>
            <a:headEnd type="none" w="med" len="med"/>
            <a:tailEnd type="triangle" w="med" len="med"/>
          </a:ln>
        </p:spPr>
      </p:cxnSp>
      <p:sp>
        <p:nvSpPr>
          <p:cNvPr id="319" name="Google Shape;319;p36"/>
          <p:cNvSpPr txBox="1"/>
          <p:nvPr/>
        </p:nvSpPr>
        <p:spPr>
          <a:xfrm>
            <a:off x="3372775" y="4286250"/>
            <a:ext cx="5058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5</a:t>
            </a:r>
            <a:endParaRPr/>
          </a:p>
        </p:txBody>
      </p:sp>
      <p:graphicFrame>
        <p:nvGraphicFramePr>
          <p:cNvPr id="320" name="Google Shape;320;p36"/>
          <p:cNvGraphicFramePr/>
          <p:nvPr/>
        </p:nvGraphicFramePr>
        <p:xfrm>
          <a:off x="4070150" y="4263400"/>
          <a:ext cx="1795200" cy="396210"/>
        </p:xfrm>
        <a:graphic>
          <a:graphicData uri="http://schemas.openxmlformats.org/drawingml/2006/table">
            <a:tbl>
              <a:tblPr>
                <a:noFill/>
                <a:tableStyleId>{CCBE1229-DA55-49FA-82B0-C147673C9FB7}</a:tableStyleId>
              </a:tblPr>
              <a:tblGrid>
                <a:gridCol w="897600">
                  <a:extLst>
                    <a:ext uri="{9D8B030D-6E8A-4147-A177-3AD203B41FA5}">
                      <a16:colId xmlns:a16="http://schemas.microsoft.com/office/drawing/2014/main" val="20000"/>
                    </a:ext>
                  </a:extLst>
                </a:gridCol>
                <a:gridCol w="8976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12.5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21" name="Google Shape;321;p36"/>
          <p:cNvSpPr txBox="1"/>
          <p:nvPr/>
        </p:nvSpPr>
        <p:spPr>
          <a:xfrm>
            <a:off x="6265575" y="4225000"/>
            <a:ext cx="5058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6</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7"/>
          <p:cNvSpPr txBox="1">
            <a:spLocks noGrp="1"/>
          </p:cNvSpPr>
          <p:nvPr>
            <p:ph type="body" idx="1"/>
          </p:nvPr>
        </p:nvSpPr>
        <p:spPr>
          <a:xfrm>
            <a:off x="311700" y="267000"/>
            <a:ext cx="8520600" cy="106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We then again store the pile[0] in small_pile , pop small_pile and store in inparr[q]</a:t>
            </a:r>
            <a:br>
              <a:rPr lang="en">
                <a:solidFill>
                  <a:schemeClr val="dk1"/>
                </a:solidFill>
              </a:rPr>
            </a:br>
            <a:r>
              <a:rPr lang="en">
                <a:solidFill>
                  <a:schemeClr val="dk1"/>
                </a:solidFill>
              </a:rPr>
              <a:t>Which gives us  </a:t>
            </a:r>
            <a:endParaRPr>
              <a:solidFill>
                <a:schemeClr val="dk1"/>
              </a:solidFill>
            </a:endParaRPr>
          </a:p>
        </p:txBody>
      </p:sp>
      <p:graphicFrame>
        <p:nvGraphicFramePr>
          <p:cNvPr id="327" name="Google Shape;327;p37"/>
          <p:cNvGraphicFramePr/>
          <p:nvPr/>
        </p:nvGraphicFramePr>
        <p:xfrm>
          <a:off x="2316600" y="758850"/>
          <a:ext cx="4028250" cy="409100"/>
        </p:xfrm>
        <a:graphic>
          <a:graphicData uri="http://schemas.openxmlformats.org/drawingml/2006/table">
            <a:tbl>
              <a:tblPr>
                <a:noFill/>
                <a:tableStyleId>{CCBE1229-DA55-49FA-82B0-C147673C9FB7}</a:tableStyleId>
              </a:tblPr>
              <a:tblGrid>
                <a:gridCol w="671375">
                  <a:extLst>
                    <a:ext uri="{9D8B030D-6E8A-4147-A177-3AD203B41FA5}">
                      <a16:colId xmlns:a16="http://schemas.microsoft.com/office/drawing/2014/main" val="20000"/>
                    </a:ext>
                  </a:extLst>
                </a:gridCol>
                <a:gridCol w="671375">
                  <a:extLst>
                    <a:ext uri="{9D8B030D-6E8A-4147-A177-3AD203B41FA5}">
                      <a16:colId xmlns:a16="http://schemas.microsoft.com/office/drawing/2014/main" val="20001"/>
                    </a:ext>
                  </a:extLst>
                </a:gridCol>
                <a:gridCol w="671375">
                  <a:extLst>
                    <a:ext uri="{9D8B030D-6E8A-4147-A177-3AD203B41FA5}">
                      <a16:colId xmlns:a16="http://schemas.microsoft.com/office/drawing/2014/main" val="20002"/>
                    </a:ext>
                  </a:extLst>
                </a:gridCol>
                <a:gridCol w="671375">
                  <a:extLst>
                    <a:ext uri="{9D8B030D-6E8A-4147-A177-3AD203B41FA5}">
                      <a16:colId xmlns:a16="http://schemas.microsoft.com/office/drawing/2014/main" val="20003"/>
                    </a:ext>
                  </a:extLst>
                </a:gridCol>
                <a:gridCol w="671375">
                  <a:extLst>
                    <a:ext uri="{9D8B030D-6E8A-4147-A177-3AD203B41FA5}">
                      <a16:colId xmlns:a16="http://schemas.microsoft.com/office/drawing/2014/main" val="20004"/>
                    </a:ext>
                  </a:extLst>
                </a:gridCol>
                <a:gridCol w="671375">
                  <a:extLst>
                    <a:ext uri="{9D8B030D-6E8A-4147-A177-3AD203B41FA5}">
                      <a16:colId xmlns:a16="http://schemas.microsoft.com/office/drawing/2014/main" val="20005"/>
                    </a:ext>
                  </a:extLst>
                </a:gridCol>
              </a:tblGrid>
              <a:tr h="409100">
                <a:tc>
                  <a:txBody>
                    <a:bodyPr/>
                    <a:lstStyle/>
                    <a:p>
                      <a:pPr marL="0" lvl="0" indent="0" algn="l" rtl="0">
                        <a:spcBef>
                          <a:spcPts val="0"/>
                        </a:spcBef>
                        <a:spcAft>
                          <a:spcPts val="0"/>
                        </a:spcAft>
                        <a:buNone/>
                      </a:pPr>
                      <a:r>
                        <a:rPr lang="en"/>
                        <a:t>-16.3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t>5</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dirty="0"/>
                        <a:t>6</a:t>
                      </a:r>
                      <a:endParaRPr dirty="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28" name="Google Shape;328;p37"/>
          <p:cNvSpPr txBox="1"/>
          <p:nvPr/>
        </p:nvSpPr>
        <p:spPr>
          <a:xfrm>
            <a:off x="210800" y="1559925"/>
            <a:ext cx="886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Moving on we get here an emptly list now </a:t>
            </a:r>
            <a:endParaRPr/>
          </a:p>
        </p:txBody>
      </p:sp>
      <p:graphicFrame>
        <p:nvGraphicFramePr>
          <p:cNvPr id="329" name="Google Shape;329;p37"/>
          <p:cNvGraphicFramePr/>
          <p:nvPr/>
        </p:nvGraphicFramePr>
        <p:xfrm>
          <a:off x="2398700" y="2035500"/>
          <a:ext cx="1932000" cy="409100"/>
        </p:xfrm>
        <a:graphic>
          <a:graphicData uri="http://schemas.openxmlformats.org/drawingml/2006/table">
            <a:tbl>
              <a:tblPr>
                <a:noFill/>
                <a:tableStyleId>{CCBE1229-DA55-49FA-82B0-C147673C9FB7}</a:tableStyleId>
              </a:tblPr>
              <a:tblGrid>
                <a:gridCol w="644000">
                  <a:extLst>
                    <a:ext uri="{9D8B030D-6E8A-4147-A177-3AD203B41FA5}">
                      <a16:colId xmlns:a16="http://schemas.microsoft.com/office/drawing/2014/main" val="20000"/>
                    </a:ext>
                  </a:extLst>
                </a:gridCol>
                <a:gridCol w="644000">
                  <a:extLst>
                    <a:ext uri="{9D8B030D-6E8A-4147-A177-3AD203B41FA5}">
                      <a16:colId xmlns:a16="http://schemas.microsoft.com/office/drawing/2014/main" val="20001"/>
                    </a:ext>
                  </a:extLst>
                </a:gridCol>
                <a:gridCol w="644000">
                  <a:extLst>
                    <a:ext uri="{9D8B030D-6E8A-4147-A177-3AD203B41FA5}">
                      <a16:colId xmlns:a16="http://schemas.microsoft.com/office/drawing/2014/main" val="20002"/>
                    </a:ext>
                  </a:extLst>
                </a:gridCol>
              </a:tblGrid>
              <a:tr h="409100">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330" name="Google Shape;330;p37"/>
          <p:cNvCxnSpPr/>
          <p:nvPr/>
        </p:nvCxnSpPr>
        <p:spPr>
          <a:xfrm flipH="1">
            <a:off x="2557650" y="2445275"/>
            <a:ext cx="14100" cy="407700"/>
          </a:xfrm>
          <a:prstGeom prst="straightConnector1">
            <a:avLst/>
          </a:prstGeom>
          <a:noFill/>
          <a:ln w="9525" cap="flat" cmpd="sng">
            <a:solidFill>
              <a:schemeClr val="dk2"/>
            </a:solidFill>
            <a:prstDash val="solid"/>
            <a:round/>
            <a:headEnd type="none" w="med" len="med"/>
            <a:tailEnd type="triangle" w="med" len="med"/>
          </a:ln>
        </p:spPr>
      </p:cxnSp>
      <p:sp>
        <p:nvSpPr>
          <p:cNvPr id="331" name="Google Shape;331;p37"/>
          <p:cNvSpPr txBox="1"/>
          <p:nvPr/>
        </p:nvSpPr>
        <p:spPr>
          <a:xfrm>
            <a:off x="2290675" y="2768500"/>
            <a:ext cx="562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Emp ty</a:t>
            </a:r>
            <a:endParaRPr/>
          </a:p>
        </p:txBody>
      </p:sp>
      <p:cxnSp>
        <p:nvCxnSpPr>
          <p:cNvPr id="332" name="Google Shape;332;p37"/>
          <p:cNvCxnSpPr/>
          <p:nvPr/>
        </p:nvCxnSpPr>
        <p:spPr>
          <a:xfrm flipH="1">
            <a:off x="3386800" y="2473375"/>
            <a:ext cx="14100" cy="393600"/>
          </a:xfrm>
          <a:prstGeom prst="straightConnector1">
            <a:avLst/>
          </a:prstGeom>
          <a:noFill/>
          <a:ln w="9525" cap="flat" cmpd="sng">
            <a:solidFill>
              <a:schemeClr val="dk2"/>
            </a:solidFill>
            <a:prstDash val="solid"/>
            <a:round/>
            <a:headEnd type="none" w="med" len="med"/>
            <a:tailEnd type="triangle" w="med" len="med"/>
          </a:ln>
        </p:spPr>
      </p:cxnSp>
      <p:sp>
        <p:nvSpPr>
          <p:cNvPr id="333" name="Google Shape;333;p37"/>
          <p:cNvSpPr txBox="1"/>
          <p:nvPr/>
        </p:nvSpPr>
        <p:spPr>
          <a:xfrm>
            <a:off x="3260350" y="2909025"/>
            <a:ext cx="5058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5</a:t>
            </a:r>
            <a:endParaRPr/>
          </a:p>
        </p:txBody>
      </p:sp>
      <p:sp>
        <p:nvSpPr>
          <p:cNvPr id="334" name="Google Shape;334;p37"/>
          <p:cNvSpPr txBox="1"/>
          <p:nvPr/>
        </p:nvSpPr>
        <p:spPr>
          <a:xfrm>
            <a:off x="3780325" y="2909025"/>
            <a:ext cx="6606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12.5</a:t>
            </a:r>
            <a:endParaRPr/>
          </a:p>
        </p:txBody>
      </p:sp>
      <p:cxnSp>
        <p:nvCxnSpPr>
          <p:cNvPr id="335" name="Google Shape;335;p37"/>
          <p:cNvCxnSpPr/>
          <p:nvPr/>
        </p:nvCxnSpPr>
        <p:spPr>
          <a:xfrm>
            <a:off x="4330725" y="2389050"/>
            <a:ext cx="801000" cy="365400"/>
          </a:xfrm>
          <a:prstGeom prst="straightConnector1">
            <a:avLst/>
          </a:prstGeom>
          <a:noFill/>
          <a:ln w="9525" cap="flat" cmpd="sng">
            <a:solidFill>
              <a:schemeClr val="dk2"/>
            </a:solidFill>
            <a:prstDash val="solid"/>
            <a:round/>
            <a:headEnd type="none" w="med" len="med"/>
            <a:tailEnd type="triangle" w="med" len="med"/>
          </a:ln>
        </p:spPr>
      </p:cxnSp>
      <p:sp>
        <p:nvSpPr>
          <p:cNvPr id="336" name="Google Shape;336;p37"/>
          <p:cNvSpPr txBox="1"/>
          <p:nvPr/>
        </p:nvSpPr>
        <p:spPr>
          <a:xfrm>
            <a:off x="4761900" y="2768500"/>
            <a:ext cx="6606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6</a:t>
            </a:r>
            <a:endParaRPr/>
          </a:p>
        </p:txBody>
      </p:sp>
      <p:sp>
        <p:nvSpPr>
          <p:cNvPr id="337" name="Google Shape;337;p37"/>
          <p:cNvSpPr txBox="1"/>
          <p:nvPr/>
        </p:nvSpPr>
        <p:spPr>
          <a:xfrm>
            <a:off x="182700" y="3569525"/>
            <a:ext cx="846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Since empty the else loop will initiate</a:t>
            </a:r>
            <a:endParaRPr/>
          </a:p>
        </p:txBody>
      </p:sp>
      <p:pic>
        <p:nvPicPr>
          <p:cNvPr id="338" name="Google Shape;338;p37"/>
          <p:cNvPicPr preferRelativeResize="0"/>
          <p:nvPr/>
        </p:nvPicPr>
        <p:blipFill>
          <a:blip r:embed="rId3">
            <a:alphaModFix/>
          </a:blip>
          <a:stretch>
            <a:fillRect/>
          </a:stretch>
        </p:blipFill>
        <p:spPr>
          <a:xfrm>
            <a:off x="3381850" y="3644325"/>
            <a:ext cx="5450450" cy="1400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What this else loop will do is pop the empty list with 0th index</a:t>
            </a:r>
            <a:br>
              <a:rPr lang="en">
                <a:solidFill>
                  <a:schemeClr val="dk1"/>
                </a:solidFill>
              </a:rPr>
            </a:br>
            <a:br>
              <a:rPr lang="en">
                <a:solidFill>
                  <a:schemeClr val="dk1"/>
                </a:solidFill>
              </a:rPr>
            </a:br>
            <a:endParaRPr>
              <a:solidFill>
                <a:schemeClr val="dk1"/>
              </a:solidFill>
            </a:endParaRPr>
          </a:p>
        </p:txBody>
      </p:sp>
      <p:pic>
        <p:nvPicPr>
          <p:cNvPr id="344" name="Google Shape;344;p38"/>
          <p:cNvPicPr preferRelativeResize="0"/>
          <p:nvPr/>
        </p:nvPicPr>
        <p:blipFill>
          <a:blip r:embed="rId3">
            <a:alphaModFix/>
          </a:blip>
          <a:stretch>
            <a:fillRect/>
          </a:stretch>
        </p:blipFill>
        <p:spPr>
          <a:xfrm>
            <a:off x="311708" y="1773783"/>
            <a:ext cx="3665375" cy="2162425"/>
          </a:xfrm>
          <a:prstGeom prst="rect">
            <a:avLst/>
          </a:prstGeom>
          <a:noFill/>
          <a:ln>
            <a:noFill/>
          </a:ln>
        </p:spPr>
      </p:pic>
      <p:sp>
        <p:nvSpPr>
          <p:cNvPr id="345" name="Google Shape;345;p38"/>
          <p:cNvSpPr txBox="1"/>
          <p:nvPr/>
        </p:nvSpPr>
        <p:spPr>
          <a:xfrm>
            <a:off x="1152375" y="1728550"/>
            <a:ext cx="146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POP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body" idx="1"/>
          </p:nvPr>
        </p:nvSpPr>
        <p:spPr>
          <a:xfrm>
            <a:off x="311700" y="351325"/>
            <a:ext cx="8520600" cy="2079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Then we will have</a:t>
            </a:r>
            <a:br>
              <a:rPr lang="en">
                <a:solidFill>
                  <a:schemeClr val="dk1"/>
                </a:solidFill>
              </a:rPr>
            </a:br>
            <a:br>
              <a:rPr lang="en">
                <a:solidFill>
                  <a:schemeClr val="dk1"/>
                </a:solidFill>
              </a:rPr>
            </a:br>
            <a:r>
              <a:rPr lang="en"/>
              <a:t> </a:t>
            </a:r>
            <a:endParaRPr/>
          </a:p>
        </p:txBody>
      </p:sp>
      <p:graphicFrame>
        <p:nvGraphicFramePr>
          <p:cNvPr id="351" name="Google Shape;351;p39"/>
          <p:cNvGraphicFramePr/>
          <p:nvPr/>
        </p:nvGraphicFramePr>
        <p:xfrm>
          <a:off x="2117625" y="925300"/>
          <a:ext cx="1288000" cy="409100"/>
        </p:xfrm>
        <a:graphic>
          <a:graphicData uri="http://schemas.openxmlformats.org/drawingml/2006/table">
            <a:tbl>
              <a:tblPr>
                <a:noFill/>
                <a:tableStyleId>{CCBE1229-DA55-49FA-82B0-C147673C9FB7}</a:tableStyleId>
              </a:tblPr>
              <a:tblGrid>
                <a:gridCol w="644000">
                  <a:extLst>
                    <a:ext uri="{9D8B030D-6E8A-4147-A177-3AD203B41FA5}">
                      <a16:colId xmlns:a16="http://schemas.microsoft.com/office/drawing/2014/main" val="20000"/>
                    </a:ext>
                  </a:extLst>
                </a:gridCol>
                <a:gridCol w="644000">
                  <a:extLst>
                    <a:ext uri="{9D8B030D-6E8A-4147-A177-3AD203B41FA5}">
                      <a16:colId xmlns:a16="http://schemas.microsoft.com/office/drawing/2014/main" val="20001"/>
                    </a:ext>
                  </a:extLst>
                </a:gridCol>
              </a:tblGrid>
              <a:tr h="409100">
                <a:tc>
                  <a:txBody>
                    <a:bodyPr/>
                    <a:lstStyle/>
                    <a:p>
                      <a:pPr marL="0" lvl="0" indent="0" algn="l" rtl="0">
                        <a:spcBef>
                          <a:spcPts val="0"/>
                        </a:spcBef>
                        <a:spcAft>
                          <a:spcPts val="0"/>
                        </a:spcAft>
                        <a:buNone/>
                      </a:pPr>
                      <a:r>
                        <a:rPr lang="en"/>
                        <a:t>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352" name="Google Shape;352;p39"/>
          <p:cNvCxnSpPr/>
          <p:nvPr/>
        </p:nvCxnSpPr>
        <p:spPr>
          <a:xfrm>
            <a:off x="2206375" y="1349125"/>
            <a:ext cx="0" cy="3654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353" name="Google Shape;353;p39"/>
          <p:cNvGraphicFramePr/>
          <p:nvPr/>
        </p:nvGraphicFramePr>
        <p:xfrm>
          <a:off x="1473625" y="1729250"/>
          <a:ext cx="1288000" cy="409100"/>
        </p:xfrm>
        <a:graphic>
          <a:graphicData uri="http://schemas.openxmlformats.org/drawingml/2006/table">
            <a:tbl>
              <a:tblPr>
                <a:noFill/>
                <a:tableStyleId>{CCBE1229-DA55-49FA-82B0-C147673C9FB7}</a:tableStyleId>
              </a:tblPr>
              <a:tblGrid>
                <a:gridCol w="644000">
                  <a:extLst>
                    <a:ext uri="{9D8B030D-6E8A-4147-A177-3AD203B41FA5}">
                      <a16:colId xmlns:a16="http://schemas.microsoft.com/office/drawing/2014/main" val="20000"/>
                    </a:ext>
                  </a:extLst>
                </a:gridCol>
                <a:gridCol w="644000">
                  <a:extLst>
                    <a:ext uri="{9D8B030D-6E8A-4147-A177-3AD203B41FA5}">
                      <a16:colId xmlns:a16="http://schemas.microsoft.com/office/drawing/2014/main" val="20001"/>
                    </a:ext>
                  </a:extLst>
                </a:gridCol>
              </a:tblGrid>
              <a:tr h="409100">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12.5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cxnSp>
        <p:nvCxnSpPr>
          <p:cNvPr id="354" name="Google Shape;354;p39"/>
          <p:cNvCxnSpPr/>
          <p:nvPr/>
        </p:nvCxnSpPr>
        <p:spPr>
          <a:xfrm>
            <a:off x="3302525" y="1363175"/>
            <a:ext cx="14100" cy="351300"/>
          </a:xfrm>
          <a:prstGeom prst="straightConnector1">
            <a:avLst/>
          </a:prstGeom>
          <a:noFill/>
          <a:ln w="9525" cap="flat" cmpd="sng">
            <a:solidFill>
              <a:schemeClr val="dk2"/>
            </a:solidFill>
            <a:prstDash val="solid"/>
            <a:round/>
            <a:headEnd type="none" w="med" len="med"/>
            <a:tailEnd type="triangle" w="med" len="med"/>
          </a:ln>
        </p:spPr>
      </p:cxnSp>
      <p:sp>
        <p:nvSpPr>
          <p:cNvPr id="355" name="Google Shape;355;p39"/>
          <p:cNvSpPr txBox="1"/>
          <p:nvPr/>
        </p:nvSpPr>
        <p:spPr>
          <a:xfrm>
            <a:off x="3133875" y="1728550"/>
            <a:ext cx="562200" cy="40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6</a:t>
            </a:r>
            <a:endParaRPr/>
          </a:p>
        </p:txBody>
      </p:sp>
      <p:sp>
        <p:nvSpPr>
          <p:cNvPr id="356" name="Google Shape;356;p39"/>
          <p:cNvSpPr txBox="1"/>
          <p:nvPr/>
        </p:nvSpPr>
        <p:spPr>
          <a:xfrm>
            <a:off x="210800" y="2571750"/>
            <a:ext cx="8755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We thus continue this process till there are no more piles left and while we keep storing pop of small_pile in inp array we will get  a sorted list  </a:t>
            </a:r>
            <a:endParaRPr/>
          </a:p>
        </p:txBody>
      </p:sp>
      <p:graphicFrame>
        <p:nvGraphicFramePr>
          <p:cNvPr id="357" name="Google Shape;357;p39"/>
          <p:cNvGraphicFramePr/>
          <p:nvPr/>
        </p:nvGraphicFramePr>
        <p:xfrm>
          <a:off x="2429025" y="3327875"/>
          <a:ext cx="4028250" cy="409100"/>
        </p:xfrm>
        <a:graphic>
          <a:graphicData uri="http://schemas.openxmlformats.org/drawingml/2006/table">
            <a:tbl>
              <a:tblPr>
                <a:noFill/>
                <a:tableStyleId>{CCBE1229-DA55-49FA-82B0-C147673C9FB7}</a:tableStyleId>
              </a:tblPr>
              <a:tblGrid>
                <a:gridCol w="671375">
                  <a:extLst>
                    <a:ext uri="{9D8B030D-6E8A-4147-A177-3AD203B41FA5}">
                      <a16:colId xmlns:a16="http://schemas.microsoft.com/office/drawing/2014/main" val="20000"/>
                    </a:ext>
                  </a:extLst>
                </a:gridCol>
                <a:gridCol w="671375">
                  <a:extLst>
                    <a:ext uri="{9D8B030D-6E8A-4147-A177-3AD203B41FA5}">
                      <a16:colId xmlns:a16="http://schemas.microsoft.com/office/drawing/2014/main" val="20001"/>
                    </a:ext>
                  </a:extLst>
                </a:gridCol>
                <a:gridCol w="671375">
                  <a:extLst>
                    <a:ext uri="{9D8B030D-6E8A-4147-A177-3AD203B41FA5}">
                      <a16:colId xmlns:a16="http://schemas.microsoft.com/office/drawing/2014/main" val="20002"/>
                    </a:ext>
                  </a:extLst>
                </a:gridCol>
                <a:gridCol w="671375">
                  <a:extLst>
                    <a:ext uri="{9D8B030D-6E8A-4147-A177-3AD203B41FA5}">
                      <a16:colId xmlns:a16="http://schemas.microsoft.com/office/drawing/2014/main" val="20003"/>
                    </a:ext>
                  </a:extLst>
                </a:gridCol>
                <a:gridCol w="671375">
                  <a:extLst>
                    <a:ext uri="{9D8B030D-6E8A-4147-A177-3AD203B41FA5}">
                      <a16:colId xmlns:a16="http://schemas.microsoft.com/office/drawing/2014/main" val="20004"/>
                    </a:ext>
                  </a:extLst>
                </a:gridCol>
                <a:gridCol w="671375">
                  <a:extLst>
                    <a:ext uri="{9D8B030D-6E8A-4147-A177-3AD203B41FA5}">
                      <a16:colId xmlns:a16="http://schemas.microsoft.com/office/drawing/2014/main" val="20005"/>
                    </a:ext>
                  </a:extLst>
                </a:gridCol>
              </a:tblGrid>
              <a:tr h="409100">
                <a:tc>
                  <a:txBody>
                    <a:bodyPr/>
                    <a:lstStyle/>
                    <a:p>
                      <a:pPr marL="0" lvl="0" indent="0" algn="l" rtl="0">
                        <a:spcBef>
                          <a:spcPts val="0"/>
                        </a:spcBef>
                        <a:spcAft>
                          <a:spcPts val="0"/>
                        </a:spcAft>
                        <a:buNone/>
                      </a:pPr>
                      <a:r>
                        <a:rPr lang="en"/>
                        <a:t>-16.3</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a:t>12.5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0"/>
          <p:cNvSpPr txBox="1">
            <a:spLocks noGrp="1"/>
          </p:cNvSpPr>
          <p:nvPr>
            <p:ph type="body" idx="1"/>
          </p:nvPr>
        </p:nvSpPr>
        <p:spPr>
          <a:xfrm>
            <a:off x="5719675" y="1166425"/>
            <a:ext cx="3112500" cy="449700"/>
          </a:xfrm>
          <a:prstGeom prst="rect">
            <a:avLst/>
          </a:prstGeom>
        </p:spPr>
        <p:txBody>
          <a:bodyPr spcFirstLastPara="1" wrap="square" lIns="91425" tIns="91425" rIns="91425" bIns="91425" anchor="t" anchorCtr="0">
            <a:normAutofit fontScale="40000" lnSpcReduction="20000"/>
          </a:bodyPr>
          <a:lstStyle/>
          <a:p>
            <a:pPr marL="0" lvl="0" indent="0" algn="l" rtl="0">
              <a:spcBef>
                <a:spcPts val="0"/>
              </a:spcBef>
              <a:spcAft>
                <a:spcPts val="1200"/>
              </a:spcAft>
              <a:buNone/>
            </a:pPr>
            <a:r>
              <a:rPr lang="en"/>
              <a:t>     </a:t>
            </a:r>
            <a:r>
              <a:rPr lang="en">
                <a:solidFill>
                  <a:schemeClr val="dk1"/>
                </a:solidFill>
              </a:rPr>
              <a:t>n times</a:t>
            </a:r>
            <a:endParaRPr>
              <a:solidFill>
                <a:schemeClr val="dk1"/>
              </a:solidFill>
            </a:endParaRPr>
          </a:p>
        </p:txBody>
      </p:sp>
      <p:pic>
        <p:nvPicPr>
          <p:cNvPr id="363" name="Google Shape;363;p40"/>
          <p:cNvPicPr preferRelativeResize="0"/>
          <p:nvPr/>
        </p:nvPicPr>
        <p:blipFill rotWithShape="1">
          <a:blip r:embed="rId3">
            <a:alphaModFix/>
          </a:blip>
          <a:srcRect l="29531" t="19769" r="29457" b="11155"/>
          <a:stretch/>
        </p:blipFill>
        <p:spPr>
          <a:xfrm>
            <a:off x="311700" y="576175"/>
            <a:ext cx="5269000" cy="4189100"/>
          </a:xfrm>
          <a:prstGeom prst="rect">
            <a:avLst/>
          </a:prstGeom>
          <a:noFill/>
          <a:ln>
            <a:noFill/>
          </a:ln>
        </p:spPr>
      </p:pic>
      <p:cxnSp>
        <p:nvCxnSpPr>
          <p:cNvPr id="364" name="Google Shape;364;p40"/>
          <p:cNvCxnSpPr/>
          <p:nvPr/>
        </p:nvCxnSpPr>
        <p:spPr>
          <a:xfrm>
            <a:off x="2304750" y="1363175"/>
            <a:ext cx="3808500" cy="42300"/>
          </a:xfrm>
          <a:prstGeom prst="straightConnector1">
            <a:avLst/>
          </a:prstGeom>
          <a:noFill/>
          <a:ln w="9525" cap="flat" cmpd="sng">
            <a:solidFill>
              <a:schemeClr val="dk2"/>
            </a:solidFill>
            <a:prstDash val="solid"/>
            <a:round/>
            <a:headEnd type="none" w="med" len="med"/>
            <a:tailEnd type="triangle" w="med" len="med"/>
          </a:ln>
        </p:spPr>
      </p:cxnSp>
      <p:cxnSp>
        <p:nvCxnSpPr>
          <p:cNvPr id="365" name="Google Shape;365;p40"/>
          <p:cNvCxnSpPr/>
          <p:nvPr/>
        </p:nvCxnSpPr>
        <p:spPr>
          <a:xfrm>
            <a:off x="3625750" y="1770725"/>
            <a:ext cx="2515500" cy="14100"/>
          </a:xfrm>
          <a:prstGeom prst="straightConnector1">
            <a:avLst/>
          </a:prstGeom>
          <a:noFill/>
          <a:ln w="9525" cap="flat" cmpd="sng">
            <a:solidFill>
              <a:schemeClr val="dk2"/>
            </a:solidFill>
            <a:prstDash val="solid"/>
            <a:round/>
            <a:headEnd type="none" w="med" len="med"/>
            <a:tailEnd type="triangle" w="med" len="med"/>
          </a:ln>
        </p:spPr>
      </p:cxnSp>
      <p:sp>
        <p:nvSpPr>
          <p:cNvPr id="366" name="Google Shape;366;p40"/>
          <p:cNvSpPr txBox="1"/>
          <p:nvPr/>
        </p:nvSpPr>
        <p:spPr>
          <a:xfrm>
            <a:off x="6239650" y="1672350"/>
            <a:ext cx="179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logn times as it uses binary search</a:t>
            </a:r>
            <a:endParaRPr/>
          </a:p>
        </p:txBody>
      </p:sp>
      <p:cxnSp>
        <p:nvCxnSpPr>
          <p:cNvPr id="367" name="Google Shape;367;p40"/>
          <p:cNvCxnSpPr/>
          <p:nvPr/>
        </p:nvCxnSpPr>
        <p:spPr>
          <a:xfrm>
            <a:off x="5888325" y="2346900"/>
            <a:ext cx="2487300" cy="28200"/>
          </a:xfrm>
          <a:prstGeom prst="straightConnector1">
            <a:avLst/>
          </a:prstGeom>
          <a:noFill/>
          <a:ln w="9525" cap="flat" cmpd="sng">
            <a:solidFill>
              <a:schemeClr val="dk2"/>
            </a:solidFill>
            <a:prstDash val="solid"/>
            <a:round/>
            <a:headEnd type="none" w="med" len="med"/>
            <a:tailEnd type="none" w="med" len="med"/>
          </a:ln>
        </p:spPr>
      </p:cxnSp>
      <p:sp>
        <p:nvSpPr>
          <p:cNvPr id="368" name="Google Shape;368;p40"/>
          <p:cNvSpPr txBox="1"/>
          <p:nvPr/>
        </p:nvSpPr>
        <p:spPr>
          <a:xfrm>
            <a:off x="6169400" y="2445275"/>
            <a:ext cx="20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nlogn</a:t>
            </a:r>
            <a:endParaRPr/>
          </a:p>
        </p:txBody>
      </p:sp>
      <p:cxnSp>
        <p:nvCxnSpPr>
          <p:cNvPr id="369" name="Google Shape;369;p40"/>
          <p:cNvCxnSpPr/>
          <p:nvPr/>
        </p:nvCxnSpPr>
        <p:spPr>
          <a:xfrm>
            <a:off x="2810650" y="3007400"/>
            <a:ext cx="3356400" cy="112500"/>
          </a:xfrm>
          <a:prstGeom prst="straightConnector1">
            <a:avLst/>
          </a:prstGeom>
          <a:noFill/>
          <a:ln w="9525" cap="flat" cmpd="sng">
            <a:solidFill>
              <a:schemeClr val="dk2"/>
            </a:solidFill>
            <a:prstDash val="solid"/>
            <a:round/>
            <a:headEnd type="none" w="med" len="med"/>
            <a:tailEnd type="triangle" w="med" len="med"/>
          </a:ln>
        </p:spPr>
      </p:cxnSp>
      <p:sp>
        <p:nvSpPr>
          <p:cNvPr id="370" name="Google Shape;370;p40"/>
          <p:cNvSpPr txBox="1"/>
          <p:nvPr/>
        </p:nvSpPr>
        <p:spPr>
          <a:xfrm>
            <a:off x="6285175" y="2915650"/>
            <a:ext cx="198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 times</a:t>
            </a:r>
            <a:endParaRPr/>
          </a:p>
        </p:txBody>
      </p:sp>
      <p:cxnSp>
        <p:nvCxnSpPr>
          <p:cNvPr id="371" name="Google Shape;371;p40"/>
          <p:cNvCxnSpPr/>
          <p:nvPr/>
        </p:nvCxnSpPr>
        <p:spPr>
          <a:xfrm>
            <a:off x="3414950" y="3443050"/>
            <a:ext cx="2853000" cy="150000"/>
          </a:xfrm>
          <a:prstGeom prst="straightConnector1">
            <a:avLst/>
          </a:prstGeom>
          <a:noFill/>
          <a:ln w="9525" cap="flat" cmpd="sng">
            <a:solidFill>
              <a:schemeClr val="dk2"/>
            </a:solidFill>
            <a:prstDash val="solid"/>
            <a:round/>
            <a:headEnd type="none" w="med" len="med"/>
            <a:tailEnd type="triangle" w="med" len="med"/>
          </a:ln>
        </p:spPr>
      </p:cxnSp>
      <p:sp>
        <p:nvSpPr>
          <p:cNvPr id="372" name="Google Shape;372;p40"/>
          <p:cNvSpPr txBox="1"/>
          <p:nvPr/>
        </p:nvSpPr>
        <p:spPr>
          <a:xfrm>
            <a:off x="6285175" y="3386025"/>
            <a:ext cx="119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O(1)</a:t>
            </a:r>
            <a:endParaRPr/>
          </a:p>
        </p:txBody>
      </p:sp>
      <p:cxnSp>
        <p:nvCxnSpPr>
          <p:cNvPr id="373" name="Google Shape;373;p40"/>
          <p:cNvCxnSpPr>
            <a:endCxn id="374" idx="1"/>
          </p:cNvCxnSpPr>
          <p:nvPr/>
        </p:nvCxnSpPr>
        <p:spPr>
          <a:xfrm>
            <a:off x="3457200" y="3878800"/>
            <a:ext cx="2768400" cy="171900"/>
          </a:xfrm>
          <a:prstGeom prst="straightConnector1">
            <a:avLst/>
          </a:prstGeom>
          <a:noFill/>
          <a:ln w="9525" cap="flat" cmpd="sng">
            <a:solidFill>
              <a:schemeClr val="dk2"/>
            </a:solidFill>
            <a:prstDash val="solid"/>
            <a:round/>
            <a:headEnd type="none" w="med" len="med"/>
            <a:tailEnd type="triangle" w="med" len="med"/>
          </a:ln>
        </p:spPr>
      </p:cxnSp>
      <p:sp>
        <p:nvSpPr>
          <p:cNvPr id="374" name="Google Shape;374;p40"/>
          <p:cNvSpPr txBox="1"/>
          <p:nvPr/>
        </p:nvSpPr>
        <p:spPr>
          <a:xfrm>
            <a:off x="6225600" y="3850600"/>
            <a:ext cx="248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logn for priority queue</a:t>
            </a:r>
            <a:endParaRPr/>
          </a:p>
        </p:txBody>
      </p:sp>
      <p:cxnSp>
        <p:nvCxnSpPr>
          <p:cNvPr id="375" name="Google Shape;375;p40"/>
          <p:cNvCxnSpPr/>
          <p:nvPr/>
        </p:nvCxnSpPr>
        <p:spPr>
          <a:xfrm>
            <a:off x="5902375" y="4286250"/>
            <a:ext cx="2768400" cy="56100"/>
          </a:xfrm>
          <a:prstGeom prst="straightConnector1">
            <a:avLst/>
          </a:prstGeom>
          <a:noFill/>
          <a:ln w="9525" cap="flat" cmpd="sng">
            <a:solidFill>
              <a:schemeClr val="dk2"/>
            </a:solidFill>
            <a:prstDash val="solid"/>
            <a:round/>
            <a:headEnd type="none" w="med" len="med"/>
            <a:tailEnd type="none" w="med" len="med"/>
          </a:ln>
        </p:spPr>
      </p:cxnSp>
      <p:sp>
        <p:nvSpPr>
          <p:cNvPr id="376" name="Google Shape;376;p40"/>
          <p:cNvSpPr txBox="1"/>
          <p:nvPr/>
        </p:nvSpPr>
        <p:spPr>
          <a:xfrm>
            <a:off x="6085075" y="4412725"/>
            <a:ext cx="206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nlong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1"/>
          <p:cNvSpPr txBox="1">
            <a:spLocks noGrp="1"/>
          </p:cNvSpPr>
          <p:nvPr>
            <p:ph type="body" idx="1"/>
          </p:nvPr>
        </p:nvSpPr>
        <p:spPr>
          <a:xfrm>
            <a:off x="227375" y="554250"/>
            <a:ext cx="8520600" cy="403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So the time complexity stands as nlogn+nlogn</a:t>
            </a:r>
            <a:br>
              <a:rPr lang="en">
                <a:solidFill>
                  <a:schemeClr val="dk1"/>
                </a:solidFill>
              </a:rPr>
            </a:br>
            <a:r>
              <a:rPr lang="en">
                <a:solidFill>
                  <a:schemeClr val="dk1"/>
                </a:solidFill>
              </a:rPr>
              <a:t>                                                      = 2nlogn </a:t>
            </a:r>
            <a:br>
              <a:rPr lang="en">
                <a:solidFill>
                  <a:schemeClr val="dk1"/>
                </a:solidFill>
              </a:rPr>
            </a:br>
            <a:r>
              <a:rPr lang="en">
                <a:solidFill>
                  <a:schemeClr val="dk1"/>
                </a:solidFill>
              </a:rPr>
              <a:t>                                                      =O(nlogn)</a:t>
            </a:r>
            <a:br>
              <a:rPr lang="en">
                <a:solidFill>
                  <a:schemeClr val="dk1"/>
                </a:solidFill>
              </a:rPr>
            </a:br>
            <a:r>
              <a:rPr lang="en">
                <a:solidFill>
                  <a:schemeClr val="dk1"/>
                </a:solidFill>
              </a:rPr>
              <a:t>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small Overview overall and a bit about how it works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dirty="0">
                <a:solidFill>
                  <a:schemeClr val="dk1"/>
                </a:solidFill>
              </a:rPr>
              <a:t>As mentioned in the history section Patience sort was inspired by the card game patience. Now to provide a short summary the way it works as a sorting algorithm is say we have  a few numbers  like 7 2 4 9 5 3 6 12 11 8 </a:t>
            </a:r>
            <a:br>
              <a:rPr lang="en" dirty="0">
                <a:solidFill>
                  <a:schemeClr val="dk1"/>
                </a:solidFill>
              </a:rPr>
            </a:br>
            <a:br>
              <a:rPr lang="en" dirty="0">
                <a:solidFill>
                  <a:schemeClr val="dk1"/>
                </a:solidFill>
              </a:rPr>
            </a:br>
            <a:r>
              <a:rPr lang="en" dirty="0">
                <a:solidFill>
                  <a:schemeClr val="dk1"/>
                </a:solidFill>
              </a:rPr>
              <a:t>We start making piles and the rules of making piles is such that we can make a pile using the first number we see in this case 7 and on top of it we can keep all numbers less than 7 , if it is not less than 7 we make a new pile with that greater number and keep following this process and keep stacking up numbers less then the first one in that pile like so </a:t>
            </a:r>
            <a:br>
              <a:rPr lang="en" dirty="0">
                <a:solidFill>
                  <a:schemeClr val="dk1"/>
                </a:solidFill>
              </a:rPr>
            </a:br>
            <a:r>
              <a:rPr lang="en" dirty="0">
                <a:solidFill>
                  <a:schemeClr val="dk1"/>
                </a:solidFill>
              </a:rPr>
              <a:t>  </a:t>
            </a:r>
            <a:br>
              <a:rPr lang="en" dirty="0">
                <a:solidFill>
                  <a:schemeClr val="dk1"/>
                </a:solidFill>
              </a:rPr>
            </a:br>
            <a:br>
              <a:rPr lang="en" dirty="0">
                <a:solidFill>
                  <a:schemeClr val="dk1"/>
                </a:solidFill>
              </a:rPr>
            </a:br>
            <a:r>
              <a:rPr lang="en" dirty="0">
                <a:solidFill>
                  <a:schemeClr val="dk1"/>
                </a:solidFill>
              </a:rPr>
              <a:t>        3      8</a:t>
            </a:r>
            <a:br>
              <a:rPr lang="en" dirty="0">
                <a:solidFill>
                  <a:schemeClr val="dk1"/>
                </a:solidFill>
              </a:rPr>
            </a:br>
            <a:r>
              <a:rPr lang="en" dirty="0">
                <a:solidFill>
                  <a:schemeClr val="dk1"/>
                </a:solidFill>
              </a:rPr>
              <a:t>2      5     11 </a:t>
            </a:r>
            <a:br>
              <a:rPr lang="en" dirty="0">
                <a:solidFill>
                  <a:schemeClr val="dk1"/>
                </a:solidFill>
              </a:rPr>
            </a:br>
            <a:r>
              <a:rPr lang="en" dirty="0">
                <a:solidFill>
                  <a:schemeClr val="dk1"/>
                </a:solidFill>
              </a:rPr>
              <a:t>7  4  9  6 12</a:t>
            </a:r>
            <a:br>
              <a:rPr lang="en" dirty="0">
                <a:solidFill>
                  <a:schemeClr val="dk1"/>
                </a:solidFill>
              </a:rPr>
            </a:br>
            <a:br>
              <a:rPr lang="en" dirty="0">
                <a:solidFill>
                  <a:schemeClr val="dk1"/>
                </a:solidFill>
              </a:rPr>
            </a:br>
            <a:r>
              <a:rPr lang="en" dirty="0">
                <a:solidFill>
                  <a:schemeClr val="dk1"/>
                </a:solidFill>
              </a:rPr>
              <a:t>Now as we see the piles here on top we use either priority queue after forming the piles or any other method to find the smallest numbers in piles, removing it from the pile and storing it in a list or an array of sorts, and doing so we will get a sorted sequence of numbers from the piles for in this case which is 2 3 4 5 6 7 8 9 11 12 . Note that a special rule we will always try to fill the leftmost pile first which implies it uses the greedy strategy.  </a:t>
            </a:r>
            <a:endParaRPr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2"/>
          <p:cNvSpPr txBox="1">
            <a:spLocks noGrp="1"/>
          </p:cNvSpPr>
          <p:nvPr>
            <p:ph type="body" idx="1"/>
          </p:nvPr>
        </p:nvSpPr>
        <p:spPr>
          <a:xfrm>
            <a:off x="311700" y="407549"/>
            <a:ext cx="8520600" cy="4351737"/>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u="sng" dirty="0">
                <a:solidFill>
                  <a:schemeClr val="dk1"/>
                </a:solidFill>
              </a:rPr>
              <a:t>Points To note </a:t>
            </a:r>
            <a:br>
              <a:rPr lang="en" dirty="0">
                <a:solidFill>
                  <a:schemeClr val="dk1"/>
                </a:solidFill>
              </a:rPr>
            </a:br>
            <a:r>
              <a:rPr lang="en" dirty="0">
                <a:solidFill>
                  <a:schemeClr val="dk1"/>
                </a:solidFill>
              </a:rPr>
              <a:t> - Not stable , does not maintain the order the input is given in it generally depends whether that number entered into the first / leftmost piles first </a:t>
            </a:r>
            <a:br>
              <a:rPr lang="en" dirty="0">
                <a:solidFill>
                  <a:schemeClr val="dk1"/>
                </a:solidFill>
              </a:rPr>
            </a:br>
            <a:br>
              <a:rPr lang="en" dirty="0">
                <a:solidFill>
                  <a:schemeClr val="dk1"/>
                </a:solidFill>
              </a:rPr>
            </a:br>
            <a:r>
              <a:rPr lang="en" dirty="0">
                <a:solidFill>
                  <a:schemeClr val="dk1"/>
                </a:solidFill>
              </a:rPr>
              <a:t> -It is inplace as at most the piles creation , the running in sequence and storing takes the same space as sample input </a:t>
            </a:r>
            <a:br>
              <a:rPr lang="en" dirty="0">
                <a:solidFill>
                  <a:schemeClr val="dk1"/>
                </a:solidFill>
              </a:rPr>
            </a:br>
            <a:br>
              <a:rPr lang="en" dirty="0">
                <a:solidFill>
                  <a:schemeClr val="dk1"/>
                </a:solidFill>
              </a:rPr>
            </a:br>
            <a:r>
              <a:rPr lang="en" dirty="0">
                <a:solidFill>
                  <a:schemeClr val="dk1"/>
                </a:solidFill>
              </a:rPr>
              <a:t>- It is online as it does not know what type of data it will deal with before executing </a:t>
            </a:r>
            <a:br>
              <a:rPr lang="en" dirty="0">
                <a:solidFill>
                  <a:schemeClr val="dk1"/>
                </a:solidFill>
              </a:rPr>
            </a:br>
            <a:br>
              <a:rPr lang="en" dirty="0">
                <a:solidFill>
                  <a:schemeClr val="dk1"/>
                </a:solidFill>
              </a:rPr>
            </a:br>
            <a:r>
              <a:rPr lang="en" dirty="0">
                <a:solidFill>
                  <a:schemeClr val="dk1"/>
                </a:solidFill>
              </a:rPr>
              <a:t>-Yes it is adaptive , depending on the sortedness or size of input ,the size or shape of piles and runtime may change </a:t>
            </a:r>
            <a:br>
              <a:rPr lang="en" dirty="0">
                <a:solidFill>
                  <a:schemeClr val="dk1"/>
                </a:solidFill>
              </a:rPr>
            </a:br>
            <a:r>
              <a:rPr lang="en" dirty="0">
                <a:solidFill>
                  <a:schemeClr val="dk1"/>
                </a:solidFill>
              </a:rPr>
              <a:t>-Can work with positive , negative ,floating(neg and pos) , integer numbers (neg and pos)</a:t>
            </a:r>
            <a:br>
              <a:rPr lang="en" dirty="0">
                <a:solidFill>
                  <a:schemeClr val="dk1"/>
                </a:solidFill>
              </a:rPr>
            </a:br>
            <a:r>
              <a:rPr lang="en" dirty="0">
                <a:solidFill>
                  <a:schemeClr val="dk1"/>
                </a:solidFill>
              </a:rPr>
              <a:t>-Follows greedy paradigm </a:t>
            </a:r>
            <a:endParaRPr dirty="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3"/>
          <p:cNvSpPr txBox="1">
            <a:spLocks noGrp="1"/>
          </p:cNvSpPr>
          <p:nvPr>
            <p:ph type="body" idx="1"/>
          </p:nvPr>
        </p:nvSpPr>
        <p:spPr>
          <a:xfrm>
            <a:off x="311700" y="112425"/>
            <a:ext cx="8520600" cy="4456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dirty="0">
                <a:solidFill>
                  <a:schemeClr val="dk1"/>
                </a:solidFill>
              </a:rPr>
              <a:t>Pros and Cons </a:t>
            </a:r>
            <a:br>
              <a:rPr lang="en" dirty="0">
                <a:solidFill>
                  <a:schemeClr val="dk1"/>
                </a:solidFill>
              </a:rPr>
            </a:br>
            <a:r>
              <a:rPr lang="en" dirty="0">
                <a:solidFill>
                  <a:schemeClr val="dk1"/>
                </a:solidFill>
              </a:rPr>
              <a:t>Pros</a:t>
            </a:r>
            <a:br>
              <a:rPr lang="en" dirty="0">
                <a:solidFill>
                  <a:schemeClr val="dk1"/>
                </a:solidFill>
              </a:rPr>
            </a:br>
            <a:r>
              <a:rPr lang="en" dirty="0">
                <a:solidFill>
                  <a:schemeClr val="dk1"/>
                </a:solidFill>
              </a:rPr>
              <a:t>-has running time of nlogn and sometimes n when input is sorted </a:t>
            </a:r>
            <a:br>
              <a:rPr lang="en" dirty="0">
                <a:solidFill>
                  <a:schemeClr val="dk1"/>
                </a:solidFill>
              </a:rPr>
            </a:br>
            <a:r>
              <a:rPr lang="en" dirty="0">
                <a:solidFill>
                  <a:schemeClr val="dk1"/>
                </a:solidFill>
              </a:rPr>
              <a:t>- used in finding longest increasing subsequence </a:t>
            </a:r>
            <a:br>
              <a:rPr lang="en" dirty="0">
                <a:solidFill>
                  <a:schemeClr val="dk1"/>
                </a:solidFill>
              </a:rPr>
            </a:br>
            <a:r>
              <a:rPr lang="en" dirty="0">
                <a:solidFill>
                  <a:schemeClr val="dk1"/>
                </a:solidFill>
              </a:rPr>
              <a:t>- is used in playing the card game patience </a:t>
            </a:r>
            <a:br>
              <a:rPr lang="en" dirty="0">
                <a:solidFill>
                  <a:schemeClr val="dk1"/>
                </a:solidFill>
              </a:rPr>
            </a:br>
            <a:r>
              <a:rPr lang="en" dirty="0">
                <a:solidFill>
                  <a:schemeClr val="dk1"/>
                </a:solidFill>
              </a:rPr>
              <a:t>-can sort data from a piles of data</a:t>
            </a:r>
            <a:br>
              <a:rPr lang="en" dirty="0">
                <a:solidFill>
                  <a:schemeClr val="dk1"/>
                </a:solidFill>
              </a:rPr>
            </a:br>
            <a:br>
              <a:rPr lang="en" dirty="0">
                <a:solidFill>
                  <a:schemeClr val="dk1"/>
                </a:solidFill>
              </a:rPr>
            </a:br>
            <a:r>
              <a:rPr lang="en" dirty="0">
                <a:solidFill>
                  <a:schemeClr val="dk1"/>
                </a:solidFill>
              </a:rPr>
              <a:t>Cons</a:t>
            </a:r>
            <a:br>
              <a:rPr lang="en" dirty="0">
                <a:solidFill>
                  <a:schemeClr val="dk1"/>
                </a:solidFill>
              </a:rPr>
            </a:br>
            <a:r>
              <a:rPr lang="en" dirty="0">
                <a:solidFill>
                  <a:schemeClr val="dk1"/>
                </a:solidFill>
              </a:rPr>
              <a:t>- hard to implement </a:t>
            </a:r>
            <a:br>
              <a:rPr lang="en" dirty="0">
                <a:solidFill>
                  <a:schemeClr val="dk1"/>
                </a:solidFill>
              </a:rPr>
            </a:br>
            <a:r>
              <a:rPr lang="en" dirty="0">
                <a:solidFill>
                  <a:schemeClr val="dk1"/>
                </a:solidFill>
              </a:rPr>
              <a:t>- too many variations  and not worth the hassle </a:t>
            </a:r>
            <a:br>
              <a:rPr lang="en" dirty="0">
                <a:solidFill>
                  <a:schemeClr val="dk1"/>
                </a:solidFill>
              </a:rPr>
            </a:br>
            <a:r>
              <a:rPr lang="en" dirty="0">
                <a:solidFill>
                  <a:schemeClr val="dk1"/>
                </a:solidFill>
              </a:rPr>
              <a:t>- better and easier codes available </a:t>
            </a:r>
            <a:br>
              <a:rPr lang="en" dirty="0">
                <a:solidFill>
                  <a:schemeClr val="dk1"/>
                </a:solidFill>
              </a:rPr>
            </a:br>
            <a:r>
              <a:rPr lang="en" dirty="0">
                <a:solidFill>
                  <a:schemeClr val="dk1"/>
                </a:solidFill>
              </a:rPr>
              <a:t>-not that much used  </a:t>
            </a:r>
            <a:br>
              <a:rPr lang="en" dirty="0">
                <a:solidFill>
                  <a:schemeClr val="dk1"/>
                </a:solidFill>
              </a:rPr>
            </a:br>
            <a:br>
              <a:rPr lang="en" dirty="0">
                <a:solidFill>
                  <a:schemeClr val="dk1"/>
                </a:solidFill>
              </a:rPr>
            </a:br>
            <a:endParaRPr dirty="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4"/>
          <p:cNvSpPr txBox="1">
            <a:spLocks noGrp="1"/>
          </p:cNvSpPr>
          <p:nvPr>
            <p:ph type="body" idx="1"/>
          </p:nvPr>
        </p:nvSpPr>
        <p:spPr>
          <a:xfrm>
            <a:off x="311700" y="393500"/>
            <a:ext cx="8520600" cy="4175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rPr>
              <a:t>Practical Uses </a:t>
            </a:r>
            <a:br>
              <a:rPr lang="en" dirty="0">
                <a:solidFill>
                  <a:schemeClr val="dk1"/>
                </a:solidFill>
              </a:rPr>
            </a:br>
            <a:br>
              <a:rPr lang="en" dirty="0">
                <a:solidFill>
                  <a:schemeClr val="dk1"/>
                </a:solidFill>
              </a:rPr>
            </a:br>
            <a:r>
              <a:rPr lang="en" sz="2500" dirty="0">
                <a:solidFill>
                  <a:schemeClr val="dk1"/>
                </a:solidFill>
              </a:rPr>
              <a:t>- </a:t>
            </a:r>
            <a:r>
              <a:rPr lang="en" sz="1700" dirty="0">
                <a:solidFill>
                  <a:schemeClr val="dk1"/>
                </a:solidFill>
              </a:rPr>
              <a:t>This algorith was used as process control according to wiki and further research led to this algorithm being used in a site called Bazaar as version control.Besides this according to a paper in microsoft a modified version of the patience sort is being used in ata processing systems and applications - reference https://www.microsoft.com/en-us/research/uploads/prod/2018/04/impatience-icde18.pdf</a:t>
            </a:r>
            <a:endParaRPr sz="2500" dirty="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2" name="Google Shape;402;p45"/>
          <p:cNvPicPr preferRelativeResize="0"/>
          <p:nvPr/>
        </p:nvPicPr>
        <p:blipFill>
          <a:blip r:embed="rId3">
            <a:alphaModFix/>
          </a:blip>
          <a:stretch>
            <a:fillRect/>
          </a:stretch>
        </p:blipFill>
        <p:spPr>
          <a:xfrm>
            <a:off x="66200" y="23825"/>
            <a:ext cx="9077799" cy="5095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l="29531" t="19769" r="29457" b="11155"/>
          <a:stretch/>
        </p:blipFill>
        <p:spPr>
          <a:xfrm>
            <a:off x="311700" y="137950"/>
            <a:ext cx="5269000" cy="4627325"/>
          </a:xfrm>
          <a:prstGeom prst="rect">
            <a:avLst/>
          </a:prstGeom>
          <a:noFill/>
          <a:ln>
            <a:noFill/>
          </a:ln>
        </p:spPr>
      </p:pic>
      <p:sp>
        <p:nvSpPr>
          <p:cNvPr id="73" name="Google Shape;73;p16"/>
          <p:cNvSpPr txBox="1"/>
          <p:nvPr/>
        </p:nvSpPr>
        <p:spPr>
          <a:xfrm>
            <a:off x="5664850" y="137950"/>
            <a:ext cx="239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Pseudocode</a:t>
            </a:r>
            <a:endParaRPr/>
          </a:p>
        </p:txBody>
      </p:sp>
      <p:sp>
        <p:nvSpPr>
          <p:cNvPr id="74" name="Google Shape;74;p16"/>
          <p:cNvSpPr txBox="1"/>
          <p:nvPr/>
        </p:nvSpPr>
        <p:spPr>
          <a:xfrm>
            <a:off x="5664850" y="624225"/>
            <a:ext cx="29832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Firstly here  we will be using two python library  modules named heapq and bisect Where heapq will make an implementation of the priority queue algorithm and the bisect module will help in locating an insertion point in which if we pass a data the list will be sorted. </a:t>
            </a:r>
            <a:br>
              <a:rPr lang="en"/>
            </a:br>
            <a:br>
              <a:rPr lang="en"/>
            </a:br>
            <a:r>
              <a:rPr lang="en"/>
              <a:t>The bisect module will help us in creating the piles and heapq will help in retrieving the smallest number from the pile and then we will put them in the list which will finally make a sorted list after placing all of them. </a:t>
            </a:r>
            <a:br>
              <a:rPr lang="en"/>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65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based on psuedocode </a:t>
            </a:r>
            <a:endParaRPr/>
          </a:p>
        </p:txBody>
      </p:sp>
      <p:sp>
        <p:nvSpPr>
          <p:cNvPr id="80" name="Google Shape;80;p17"/>
          <p:cNvSpPr txBox="1">
            <a:spLocks noGrp="1"/>
          </p:cNvSpPr>
          <p:nvPr>
            <p:ph type="body" idx="1"/>
          </p:nvPr>
        </p:nvSpPr>
        <p:spPr>
          <a:xfrm>
            <a:off x="351650" y="638225"/>
            <a:ext cx="8520600" cy="4153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solidFill>
                  <a:schemeClr val="dk1"/>
                </a:solidFill>
              </a:rPr>
              <a:t>Based On pseudocode the code will be divided and explained into two parts. One where I create the piles and next where i find the minimum numbers from the pile and sort them in a list. The code is given below : -</a:t>
            </a:r>
            <a:br>
              <a:rPr lang="en" dirty="0">
                <a:solidFill>
                  <a:schemeClr val="dk1"/>
                </a:solidFill>
              </a:rPr>
            </a:br>
            <a:r>
              <a:rPr lang="en" dirty="0">
                <a:solidFill>
                  <a:schemeClr val="dk1"/>
                </a:solidFill>
              </a:rPr>
              <a:t>We take demo input </a:t>
            </a:r>
            <a:r>
              <a:rPr lang="en" sz="4412" dirty="0">
                <a:solidFill>
                  <a:schemeClr val="dk1"/>
                </a:solidFill>
              </a:rPr>
              <a:t> </a:t>
            </a:r>
            <a:r>
              <a:rPr lang="en" sz="2112" dirty="0">
                <a:solidFill>
                  <a:schemeClr val="dk1"/>
                </a:solidFill>
              </a:rPr>
              <a:t>input = [5,12.5,-16.3,5,-4,6]</a:t>
            </a:r>
            <a:br>
              <a:rPr lang="en" dirty="0">
                <a:solidFill>
                  <a:schemeClr val="dk1"/>
                </a:solidFill>
              </a:rPr>
            </a:br>
            <a:br>
              <a:rPr lang="en" dirty="0">
                <a:solidFill>
                  <a:schemeClr val="dk1"/>
                </a:solidFill>
              </a:rPr>
            </a:br>
            <a:endParaRPr dirty="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47450" y="77400"/>
            <a:ext cx="4295100" cy="506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u="sng" dirty="0">
                <a:solidFill>
                  <a:schemeClr val="dk1"/>
                </a:solidFill>
              </a:rPr>
              <a:t>Pile Creating Part</a:t>
            </a:r>
            <a:br>
              <a:rPr lang="en" dirty="0">
                <a:solidFill>
                  <a:schemeClr val="dk1"/>
                </a:solidFill>
              </a:rPr>
            </a:br>
            <a:r>
              <a:rPr lang="en" dirty="0">
                <a:solidFill>
                  <a:schemeClr val="dk1"/>
                </a:solidFill>
              </a:rPr>
              <a:t>import bisect</a:t>
            </a:r>
            <a:endParaRPr dirty="0">
              <a:solidFill>
                <a:schemeClr val="dk1"/>
              </a:solidFill>
            </a:endParaRPr>
          </a:p>
          <a:p>
            <a:pPr marL="0" lvl="0" indent="0" algn="l" rtl="0">
              <a:spcBef>
                <a:spcPts val="1200"/>
              </a:spcBef>
              <a:spcAft>
                <a:spcPts val="0"/>
              </a:spcAft>
              <a:buNone/>
            </a:pPr>
            <a:r>
              <a:rPr lang="en" dirty="0">
                <a:solidFill>
                  <a:schemeClr val="dk1"/>
                </a:solidFill>
              </a:rPr>
              <a:t>import heapq</a:t>
            </a:r>
            <a:br>
              <a:rPr lang="en" dirty="0">
                <a:solidFill>
                  <a:schemeClr val="dk1"/>
                </a:solidFill>
              </a:rPr>
            </a:br>
            <a:r>
              <a:rPr lang="en" dirty="0">
                <a:solidFill>
                  <a:schemeClr val="dk1"/>
                </a:solidFill>
              </a:rPr>
              <a:t>def patiencesort(inparr):</a:t>
            </a:r>
            <a:endParaRPr dirty="0">
              <a:solidFill>
                <a:schemeClr val="dk1"/>
              </a:solidFill>
            </a:endParaRPr>
          </a:p>
          <a:p>
            <a:pPr marL="0" lvl="0" indent="0" algn="l" rtl="0">
              <a:spcBef>
                <a:spcPts val="1200"/>
              </a:spcBef>
              <a:spcAft>
                <a:spcPts val="0"/>
              </a:spcAft>
              <a:buNone/>
            </a:pPr>
            <a:r>
              <a:rPr lang="en" dirty="0">
                <a:solidFill>
                  <a:schemeClr val="dk1"/>
                </a:solidFill>
              </a:rPr>
              <a:t>    piles = [ ]</a:t>
            </a:r>
            <a:endParaRPr dirty="0">
              <a:solidFill>
                <a:schemeClr val="dk1"/>
              </a:solidFill>
            </a:endParaRPr>
          </a:p>
          <a:p>
            <a:pPr marL="0" lvl="0" indent="0" algn="l" rtl="0">
              <a:spcBef>
                <a:spcPts val="1200"/>
              </a:spcBef>
              <a:spcAft>
                <a:spcPts val="0"/>
              </a:spcAft>
              <a:buNone/>
            </a:pPr>
            <a:r>
              <a:rPr lang="en" dirty="0">
                <a:solidFill>
                  <a:schemeClr val="dk1"/>
                </a:solidFill>
              </a:rPr>
              <a:t>    for p in inparr:</a:t>
            </a:r>
            <a:endParaRPr dirty="0">
              <a:solidFill>
                <a:schemeClr val="dk1"/>
              </a:solidFill>
            </a:endParaRPr>
          </a:p>
          <a:p>
            <a:pPr marL="0" lvl="0" indent="0" algn="l" rtl="0">
              <a:spcBef>
                <a:spcPts val="1200"/>
              </a:spcBef>
              <a:spcAft>
                <a:spcPts val="0"/>
              </a:spcAft>
              <a:buNone/>
            </a:pPr>
            <a:r>
              <a:rPr lang="en" dirty="0">
                <a:solidFill>
                  <a:schemeClr val="dk1"/>
                </a:solidFill>
              </a:rPr>
              <a:t>        new_pile = [p]</a:t>
            </a:r>
            <a:endParaRPr dirty="0">
              <a:solidFill>
                <a:schemeClr val="dk1"/>
              </a:solidFill>
            </a:endParaRPr>
          </a:p>
          <a:p>
            <a:pPr marL="0" lvl="0" indent="0" algn="l" rtl="0">
              <a:spcBef>
                <a:spcPts val="1200"/>
              </a:spcBef>
              <a:spcAft>
                <a:spcPts val="0"/>
              </a:spcAft>
              <a:buNone/>
            </a:pPr>
            <a:r>
              <a:rPr lang="en" dirty="0">
                <a:solidFill>
                  <a:schemeClr val="dk1"/>
                </a:solidFill>
              </a:rPr>
              <a:t>        q = bisect.bisect_left(piles, new_pile)</a:t>
            </a:r>
            <a:endParaRPr dirty="0">
              <a:solidFill>
                <a:schemeClr val="dk1"/>
              </a:solidFill>
            </a:endParaRPr>
          </a:p>
          <a:p>
            <a:pPr marL="0" lvl="0" indent="0" algn="l" rtl="0">
              <a:spcBef>
                <a:spcPts val="1200"/>
              </a:spcBef>
              <a:spcAft>
                <a:spcPts val="0"/>
              </a:spcAft>
              <a:buNone/>
            </a:pPr>
            <a:r>
              <a:rPr lang="en" dirty="0">
                <a:solidFill>
                  <a:schemeClr val="dk1"/>
                </a:solidFill>
              </a:rPr>
              <a:t>        if q!=len(piles):</a:t>
            </a:r>
            <a:endParaRPr dirty="0">
              <a:solidFill>
                <a:schemeClr val="dk1"/>
              </a:solidFill>
            </a:endParaRPr>
          </a:p>
          <a:p>
            <a:pPr marL="0" lvl="0" indent="0" algn="l" rtl="0">
              <a:spcBef>
                <a:spcPts val="1200"/>
              </a:spcBef>
              <a:spcAft>
                <a:spcPts val="0"/>
              </a:spcAft>
              <a:buNone/>
            </a:pPr>
            <a:r>
              <a:rPr lang="en" dirty="0">
                <a:solidFill>
                  <a:schemeClr val="dk1"/>
                </a:solidFill>
              </a:rPr>
              <a:t>            piles[q].insert(0, p)</a:t>
            </a:r>
            <a:endParaRPr dirty="0">
              <a:solidFill>
                <a:schemeClr val="dk1"/>
              </a:solidFill>
            </a:endParaRPr>
          </a:p>
          <a:p>
            <a:pPr marL="0" lvl="0" indent="0" algn="l" rtl="0">
              <a:spcBef>
                <a:spcPts val="1200"/>
              </a:spcBef>
              <a:spcAft>
                <a:spcPts val="0"/>
              </a:spcAft>
              <a:buNone/>
            </a:pPr>
            <a:r>
              <a:rPr lang="en" dirty="0">
                <a:solidFill>
                  <a:schemeClr val="dk1"/>
                </a:solidFill>
              </a:rPr>
              <a:t>        else:</a:t>
            </a:r>
            <a:endParaRPr dirty="0">
              <a:solidFill>
                <a:schemeClr val="dk1"/>
              </a:solidFill>
            </a:endParaRPr>
          </a:p>
          <a:p>
            <a:pPr marL="0" lvl="0" indent="0" algn="l" rtl="0">
              <a:spcBef>
                <a:spcPts val="1200"/>
              </a:spcBef>
              <a:spcAft>
                <a:spcPts val="0"/>
              </a:spcAft>
              <a:buNone/>
            </a:pPr>
            <a:r>
              <a:rPr lang="en" dirty="0">
                <a:solidFill>
                  <a:schemeClr val="dk1"/>
                </a:solidFill>
              </a:rPr>
              <a:t>            piles.append(new_pile)</a:t>
            </a:r>
            <a:endParaRPr dirty="0">
              <a:solidFill>
                <a:schemeClr val="dk1"/>
              </a:solidFill>
            </a:endParaRPr>
          </a:p>
          <a:p>
            <a:pPr marL="0" lvl="0" indent="0" algn="l" rtl="0">
              <a:spcBef>
                <a:spcPts val="1200"/>
              </a:spcBef>
              <a:spcAft>
                <a:spcPts val="1200"/>
              </a:spcAft>
              <a:buClr>
                <a:schemeClr val="dk1"/>
              </a:buClr>
              <a:buSzPct val="61111"/>
              <a:buFont typeface="Arial"/>
              <a:buNone/>
            </a:pPr>
            <a:r>
              <a:rPr lang="en" dirty="0">
                <a:solidFill>
                  <a:schemeClr val="dk1"/>
                </a:solidFill>
              </a:rPr>
              <a:t>  </a:t>
            </a:r>
            <a:endParaRPr dirty="0">
              <a:solidFill>
                <a:schemeClr val="dk1"/>
              </a:solidFill>
            </a:endParaRPr>
          </a:p>
        </p:txBody>
      </p:sp>
      <p:sp>
        <p:nvSpPr>
          <p:cNvPr id="86" name="Google Shape;86;p18"/>
          <p:cNvSpPr txBox="1">
            <a:spLocks noGrp="1"/>
          </p:cNvSpPr>
          <p:nvPr>
            <p:ph type="body" idx="1"/>
          </p:nvPr>
        </p:nvSpPr>
        <p:spPr>
          <a:xfrm>
            <a:off x="4186275" y="38700"/>
            <a:ext cx="4836000" cy="50661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r>
              <a:rPr lang="en" sz="4412" dirty="0">
                <a:solidFill>
                  <a:schemeClr val="dk1"/>
                </a:solidFill>
              </a:rPr>
              <a:t>   </a:t>
            </a:r>
            <a:r>
              <a:rPr lang="en" sz="4412" b="1" u="sng" dirty="0">
                <a:solidFill>
                  <a:schemeClr val="dk1"/>
                </a:solidFill>
              </a:rPr>
              <a:t>Sorting part</a:t>
            </a:r>
            <a:r>
              <a:rPr lang="en" sz="4412" dirty="0">
                <a:solidFill>
                  <a:schemeClr val="dk1"/>
                </a:solidFill>
              </a:rPr>
              <a:t>    </a:t>
            </a:r>
            <a:br>
              <a:rPr lang="en" sz="4412" dirty="0">
                <a:solidFill>
                  <a:schemeClr val="dk1"/>
                </a:solidFill>
              </a:rPr>
            </a:br>
            <a:r>
              <a:rPr lang="en" sz="4412" dirty="0">
                <a:solidFill>
                  <a:schemeClr val="dk1"/>
                </a:solidFill>
              </a:rPr>
              <a:t>      for q in range(len(inparr)):</a:t>
            </a:r>
            <a:endParaRPr sz="4412" dirty="0">
              <a:solidFill>
                <a:schemeClr val="dk1"/>
              </a:solidFill>
            </a:endParaRPr>
          </a:p>
          <a:p>
            <a:pPr marL="0" lvl="0" indent="0" algn="l" rtl="0">
              <a:spcBef>
                <a:spcPts val="1200"/>
              </a:spcBef>
              <a:spcAft>
                <a:spcPts val="0"/>
              </a:spcAft>
              <a:buNone/>
            </a:pPr>
            <a:r>
              <a:rPr lang="en" sz="4412" dirty="0">
                <a:solidFill>
                  <a:schemeClr val="dk1"/>
                </a:solidFill>
              </a:rPr>
              <a:t>        small_pile = piles[0]</a:t>
            </a:r>
            <a:endParaRPr sz="4412" dirty="0">
              <a:solidFill>
                <a:schemeClr val="dk1"/>
              </a:solidFill>
            </a:endParaRPr>
          </a:p>
          <a:p>
            <a:pPr marL="0" lvl="0" indent="0" algn="l" rtl="0">
              <a:spcBef>
                <a:spcPts val="1200"/>
              </a:spcBef>
              <a:spcAft>
                <a:spcPts val="0"/>
              </a:spcAft>
              <a:buNone/>
            </a:pPr>
            <a:r>
              <a:rPr lang="en" sz="4412" dirty="0">
                <a:solidFill>
                  <a:schemeClr val="dk1"/>
                </a:solidFill>
              </a:rPr>
              <a:t>        inparr[q] = small_pile.pop(0)</a:t>
            </a:r>
            <a:endParaRPr sz="4412" dirty="0">
              <a:solidFill>
                <a:schemeClr val="dk1"/>
              </a:solidFill>
            </a:endParaRPr>
          </a:p>
          <a:p>
            <a:pPr marL="0" lvl="0" indent="0" algn="l" rtl="0">
              <a:spcBef>
                <a:spcPts val="1200"/>
              </a:spcBef>
              <a:spcAft>
                <a:spcPts val="0"/>
              </a:spcAft>
              <a:buNone/>
            </a:pPr>
            <a:r>
              <a:rPr lang="en" sz="4412" dirty="0">
                <a:solidFill>
                  <a:schemeClr val="dk1"/>
                </a:solidFill>
              </a:rPr>
              <a:t>        if small_pile:</a:t>
            </a:r>
            <a:endParaRPr sz="4412" dirty="0">
              <a:solidFill>
                <a:schemeClr val="dk1"/>
              </a:solidFill>
            </a:endParaRPr>
          </a:p>
          <a:p>
            <a:pPr marL="0" lvl="0" indent="0" algn="l" rtl="0">
              <a:spcBef>
                <a:spcPts val="1200"/>
              </a:spcBef>
              <a:spcAft>
                <a:spcPts val="0"/>
              </a:spcAft>
              <a:buNone/>
            </a:pPr>
            <a:r>
              <a:rPr lang="en" sz="4412" dirty="0">
                <a:solidFill>
                  <a:schemeClr val="dk1"/>
                </a:solidFill>
              </a:rPr>
              <a:t>            heapq.heapreplace(piles, small_pile)</a:t>
            </a:r>
            <a:endParaRPr sz="4412" dirty="0">
              <a:solidFill>
                <a:schemeClr val="dk1"/>
              </a:solidFill>
            </a:endParaRPr>
          </a:p>
          <a:p>
            <a:pPr marL="0" lvl="0" indent="0" algn="l" rtl="0">
              <a:spcBef>
                <a:spcPts val="1200"/>
              </a:spcBef>
              <a:spcAft>
                <a:spcPts val="0"/>
              </a:spcAft>
              <a:buNone/>
            </a:pPr>
            <a:r>
              <a:rPr lang="en" sz="4412" dirty="0">
                <a:solidFill>
                  <a:schemeClr val="dk1"/>
                </a:solidFill>
              </a:rPr>
              <a:t>        else:</a:t>
            </a:r>
            <a:endParaRPr sz="4412" dirty="0">
              <a:solidFill>
                <a:schemeClr val="dk1"/>
              </a:solidFill>
            </a:endParaRPr>
          </a:p>
          <a:p>
            <a:pPr marL="0" lvl="0" indent="0" algn="l" rtl="0">
              <a:spcBef>
                <a:spcPts val="1200"/>
              </a:spcBef>
              <a:spcAft>
                <a:spcPts val="0"/>
              </a:spcAft>
              <a:buNone/>
            </a:pPr>
            <a:r>
              <a:rPr lang="en" sz="4412" dirty="0">
                <a:solidFill>
                  <a:schemeClr val="dk1"/>
                </a:solidFill>
              </a:rPr>
              <a:t>            heapq.heappop(piles)</a:t>
            </a:r>
            <a:endParaRPr sz="4412" dirty="0">
              <a:solidFill>
                <a:schemeClr val="dk1"/>
              </a:solidFill>
            </a:endParaRPr>
          </a:p>
          <a:p>
            <a:pPr marL="0" lvl="0" indent="0" algn="l" rtl="0">
              <a:spcBef>
                <a:spcPts val="1200"/>
              </a:spcBef>
              <a:spcAft>
                <a:spcPts val="0"/>
              </a:spcAft>
              <a:buNone/>
            </a:pPr>
            <a:r>
              <a:rPr lang="en" sz="4412" dirty="0">
                <a:solidFill>
                  <a:schemeClr val="dk1"/>
                </a:solidFill>
              </a:rPr>
              <a:t>         assert not piles</a:t>
            </a:r>
            <a:br>
              <a:rPr lang="en" sz="4412" dirty="0">
                <a:solidFill>
                  <a:schemeClr val="dk1"/>
                </a:solidFill>
              </a:rPr>
            </a:br>
            <a:r>
              <a:rPr lang="en" sz="4412" dirty="0">
                <a:solidFill>
                  <a:schemeClr val="dk1"/>
                </a:solidFill>
              </a:rPr>
              <a:t>  </a:t>
            </a:r>
            <a:r>
              <a:rPr lang="en" sz="4412" b="1" u="sng" dirty="0">
                <a:solidFill>
                  <a:schemeClr val="dk1"/>
                </a:solidFill>
              </a:rPr>
              <a:t>Passing data </a:t>
            </a:r>
            <a:endParaRPr sz="4412" b="1" u="sng" dirty="0">
              <a:solidFill>
                <a:schemeClr val="dk1"/>
              </a:solidFill>
            </a:endParaRPr>
          </a:p>
          <a:p>
            <a:pPr marL="0" lvl="0" indent="0" algn="l" rtl="0">
              <a:spcBef>
                <a:spcPts val="1200"/>
              </a:spcBef>
              <a:spcAft>
                <a:spcPts val="0"/>
              </a:spcAft>
              <a:buNone/>
            </a:pPr>
            <a:r>
              <a:rPr lang="en" sz="4412" dirty="0">
                <a:solidFill>
                  <a:schemeClr val="dk1"/>
                </a:solidFill>
              </a:rPr>
              <a:t>         input = [5,12.5,-16.3,5,-4,6]</a:t>
            </a:r>
            <a:endParaRPr sz="4412" dirty="0">
              <a:solidFill>
                <a:schemeClr val="dk1"/>
              </a:solidFill>
            </a:endParaRPr>
          </a:p>
          <a:p>
            <a:pPr marL="0" lvl="0" indent="0" algn="l" rtl="0">
              <a:spcBef>
                <a:spcPts val="1200"/>
              </a:spcBef>
              <a:spcAft>
                <a:spcPts val="0"/>
              </a:spcAft>
              <a:buNone/>
            </a:pPr>
            <a:r>
              <a:rPr lang="en" sz="4412" dirty="0">
                <a:solidFill>
                  <a:schemeClr val="dk1"/>
                </a:solidFill>
              </a:rPr>
              <a:t>         patiencesort(input) </a:t>
            </a:r>
            <a:endParaRPr sz="4412" dirty="0">
              <a:solidFill>
                <a:schemeClr val="dk1"/>
              </a:solidFill>
            </a:endParaRPr>
          </a:p>
          <a:p>
            <a:pPr marL="0" lvl="0" indent="0" algn="l" rtl="0">
              <a:spcBef>
                <a:spcPts val="1200"/>
              </a:spcBef>
              <a:spcAft>
                <a:spcPts val="0"/>
              </a:spcAft>
              <a:buNone/>
            </a:pPr>
            <a:r>
              <a:rPr lang="en" sz="4412" dirty="0">
                <a:solidFill>
                  <a:schemeClr val="dk1"/>
                </a:solidFill>
              </a:rPr>
              <a:t>         print(input)</a:t>
            </a:r>
            <a:endParaRPr sz="4412"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241400" y="63300"/>
            <a:ext cx="8832300" cy="501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Explaining the pile creation part </a:t>
            </a:r>
            <a:endParaRPr>
              <a:solidFill>
                <a:schemeClr val="dk1"/>
              </a:solidFill>
            </a:endParaRPr>
          </a:p>
          <a:p>
            <a:pPr marL="0" lvl="0" indent="0" algn="l" rtl="0">
              <a:spcBef>
                <a:spcPts val="1200"/>
              </a:spcBef>
              <a:spcAft>
                <a:spcPts val="1200"/>
              </a:spcAft>
              <a:buNone/>
            </a:pPr>
            <a:r>
              <a:rPr lang="en">
                <a:solidFill>
                  <a:schemeClr val="dk1"/>
                </a:solidFill>
              </a:rPr>
              <a:t>                                                                                 </a:t>
            </a:r>
            <a:endParaRPr>
              <a:solidFill>
                <a:schemeClr val="dk1"/>
              </a:solidFill>
            </a:endParaRPr>
          </a:p>
        </p:txBody>
      </p:sp>
      <p:pic>
        <p:nvPicPr>
          <p:cNvPr id="92" name="Google Shape;92;p19"/>
          <p:cNvPicPr preferRelativeResize="0"/>
          <p:nvPr/>
        </p:nvPicPr>
        <p:blipFill>
          <a:blip r:embed="rId3">
            <a:alphaModFix/>
          </a:blip>
          <a:stretch>
            <a:fillRect/>
          </a:stretch>
        </p:blipFill>
        <p:spPr>
          <a:xfrm>
            <a:off x="311700" y="491875"/>
            <a:ext cx="4986375" cy="3501625"/>
          </a:xfrm>
          <a:prstGeom prst="rect">
            <a:avLst/>
          </a:prstGeom>
          <a:noFill/>
          <a:ln>
            <a:noFill/>
          </a:ln>
        </p:spPr>
      </p:pic>
      <p:pic>
        <p:nvPicPr>
          <p:cNvPr id="93" name="Google Shape;93;p19"/>
          <p:cNvPicPr preferRelativeResize="0"/>
          <p:nvPr/>
        </p:nvPicPr>
        <p:blipFill>
          <a:blip r:embed="rId4">
            <a:alphaModFix/>
          </a:blip>
          <a:stretch>
            <a:fillRect/>
          </a:stretch>
        </p:blipFill>
        <p:spPr>
          <a:xfrm>
            <a:off x="311700" y="4117625"/>
            <a:ext cx="4986375" cy="628205"/>
          </a:xfrm>
          <a:prstGeom prst="rect">
            <a:avLst/>
          </a:prstGeom>
          <a:noFill/>
          <a:ln>
            <a:noFill/>
          </a:ln>
        </p:spPr>
      </p:pic>
      <p:sp>
        <p:nvSpPr>
          <p:cNvPr id="94" name="Google Shape;94;p19"/>
          <p:cNvSpPr txBox="1"/>
          <p:nvPr/>
        </p:nvSpPr>
        <p:spPr>
          <a:xfrm>
            <a:off x="5677525" y="618350"/>
            <a:ext cx="3176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Here we take the pythons list named input which is going to be our set of numbers which we will sort  </a:t>
            </a:r>
            <a:br>
              <a:rPr lang="en"/>
            </a:br>
            <a:br>
              <a:rPr lang="en"/>
            </a:br>
            <a:r>
              <a:rPr lang="en"/>
              <a:t>We pass the input to our function patiencesort where it is passed to the variable named inparr which now has the input list </a:t>
            </a:r>
            <a:endParaRPr/>
          </a:p>
        </p:txBody>
      </p:sp>
      <p:sp>
        <p:nvSpPr>
          <p:cNvPr id="95" name="Google Shape;95;p19"/>
          <p:cNvSpPr/>
          <p:nvPr/>
        </p:nvSpPr>
        <p:spPr>
          <a:xfrm>
            <a:off x="5508875" y="3119825"/>
            <a:ext cx="2642100" cy="463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     12.5  -16.3    5      -4      6</a:t>
            </a:r>
            <a:endParaRPr/>
          </a:p>
        </p:txBody>
      </p:sp>
      <p:cxnSp>
        <p:nvCxnSpPr>
          <p:cNvPr id="96" name="Google Shape;96;p19"/>
          <p:cNvCxnSpPr/>
          <p:nvPr/>
        </p:nvCxnSpPr>
        <p:spPr>
          <a:xfrm>
            <a:off x="5902375" y="3133875"/>
            <a:ext cx="0" cy="463800"/>
          </a:xfrm>
          <a:prstGeom prst="straightConnector1">
            <a:avLst/>
          </a:prstGeom>
          <a:noFill/>
          <a:ln w="9525" cap="flat" cmpd="sng">
            <a:solidFill>
              <a:schemeClr val="dk1"/>
            </a:solidFill>
            <a:prstDash val="solid"/>
            <a:round/>
            <a:headEnd type="none" w="med" len="med"/>
            <a:tailEnd type="none" w="med" len="med"/>
          </a:ln>
        </p:spPr>
      </p:cxnSp>
      <p:cxnSp>
        <p:nvCxnSpPr>
          <p:cNvPr id="97" name="Google Shape;97;p19"/>
          <p:cNvCxnSpPr/>
          <p:nvPr/>
        </p:nvCxnSpPr>
        <p:spPr>
          <a:xfrm>
            <a:off x="6363950" y="3133875"/>
            <a:ext cx="0" cy="46380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19"/>
          <p:cNvCxnSpPr/>
          <p:nvPr/>
        </p:nvCxnSpPr>
        <p:spPr>
          <a:xfrm>
            <a:off x="6838550" y="3119825"/>
            <a:ext cx="0" cy="463800"/>
          </a:xfrm>
          <a:prstGeom prst="straightConnector1">
            <a:avLst/>
          </a:prstGeom>
          <a:noFill/>
          <a:ln w="9525" cap="flat" cmpd="sng">
            <a:solidFill>
              <a:schemeClr val="dk2"/>
            </a:solidFill>
            <a:prstDash val="solid"/>
            <a:round/>
            <a:headEnd type="none" w="med" len="med"/>
            <a:tailEnd type="none" w="med" len="med"/>
          </a:ln>
        </p:spPr>
      </p:cxnSp>
      <p:cxnSp>
        <p:nvCxnSpPr>
          <p:cNvPr id="99" name="Google Shape;99;p19"/>
          <p:cNvCxnSpPr/>
          <p:nvPr/>
        </p:nvCxnSpPr>
        <p:spPr>
          <a:xfrm>
            <a:off x="7258475" y="3133875"/>
            <a:ext cx="0" cy="463800"/>
          </a:xfrm>
          <a:prstGeom prst="straightConnector1">
            <a:avLst/>
          </a:prstGeom>
          <a:noFill/>
          <a:ln w="9525" cap="flat" cmpd="sng">
            <a:solidFill>
              <a:schemeClr val="dk2"/>
            </a:solidFill>
            <a:prstDash val="solid"/>
            <a:round/>
            <a:headEnd type="none" w="med" len="med"/>
            <a:tailEnd type="none" w="med" len="med"/>
          </a:ln>
        </p:spPr>
      </p:cxnSp>
      <p:cxnSp>
        <p:nvCxnSpPr>
          <p:cNvPr id="100" name="Google Shape;100;p19"/>
          <p:cNvCxnSpPr/>
          <p:nvPr/>
        </p:nvCxnSpPr>
        <p:spPr>
          <a:xfrm>
            <a:off x="7678400" y="3119825"/>
            <a:ext cx="0" cy="463800"/>
          </a:xfrm>
          <a:prstGeom prst="straightConnector1">
            <a:avLst/>
          </a:prstGeom>
          <a:noFill/>
          <a:ln w="9525" cap="flat" cmpd="sng">
            <a:solidFill>
              <a:schemeClr val="dk2"/>
            </a:solidFill>
            <a:prstDash val="solid"/>
            <a:round/>
            <a:headEnd type="none" w="med" len="med"/>
            <a:tailEnd type="none" w="med" len="med"/>
          </a:ln>
        </p:spPr>
      </p:cxnSp>
      <p:sp>
        <p:nvSpPr>
          <p:cNvPr id="101" name="Google Shape;101;p19"/>
          <p:cNvSpPr txBox="1"/>
          <p:nvPr/>
        </p:nvSpPr>
        <p:spPr>
          <a:xfrm>
            <a:off x="5382400" y="2410825"/>
            <a:ext cx="3218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list-</a:t>
            </a:r>
            <a:r>
              <a:rPr lang="en"/>
              <a:t>inparr</a:t>
            </a:r>
            <a:br>
              <a:rPr lang="en"/>
            </a:br>
            <a:r>
              <a:rPr lang="en"/>
              <a:t> 0       1       2        3       4      5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body" idx="1"/>
          </p:nvPr>
        </p:nvSpPr>
        <p:spPr>
          <a:xfrm>
            <a:off x="311700" y="281075"/>
            <a:ext cx="8520600" cy="428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no</a:t>
            </a:r>
            <a:endParaRPr/>
          </a:p>
        </p:txBody>
      </p:sp>
      <p:pic>
        <p:nvPicPr>
          <p:cNvPr id="107" name="Google Shape;107;p20"/>
          <p:cNvPicPr preferRelativeResize="0"/>
          <p:nvPr/>
        </p:nvPicPr>
        <p:blipFill>
          <a:blip r:embed="rId3">
            <a:alphaModFix/>
          </a:blip>
          <a:stretch>
            <a:fillRect/>
          </a:stretch>
        </p:blipFill>
        <p:spPr>
          <a:xfrm>
            <a:off x="311700" y="281075"/>
            <a:ext cx="4582775" cy="3696000"/>
          </a:xfrm>
          <a:prstGeom prst="rect">
            <a:avLst/>
          </a:prstGeom>
          <a:noFill/>
          <a:ln>
            <a:noFill/>
          </a:ln>
        </p:spPr>
      </p:pic>
      <p:sp>
        <p:nvSpPr>
          <p:cNvPr id="108" name="Google Shape;108;p20"/>
          <p:cNvSpPr txBox="1"/>
          <p:nvPr/>
        </p:nvSpPr>
        <p:spPr>
          <a:xfrm>
            <a:off x="4932700" y="576175"/>
            <a:ext cx="38505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 line 4 we create a new list named piles which will be an empty list for now </a:t>
            </a:r>
            <a:br>
              <a:rPr lang="en"/>
            </a:br>
            <a:br>
              <a:rPr lang="en"/>
            </a:br>
            <a:r>
              <a:rPr lang="en"/>
              <a:t>We run a for loop p upto the last place of inparr which will serially iterate and store the value of inparr list starting from index 0 to 5 to the new list called new_pile. In the first run new_pile stores  5 as it is the data of the first index in inparr</a:t>
            </a:r>
            <a:endParaRPr/>
          </a:p>
        </p:txBody>
      </p:sp>
      <p:pic>
        <p:nvPicPr>
          <p:cNvPr id="109" name="Google Shape;109;p20"/>
          <p:cNvPicPr preferRelativeResize="0"/>
          <p:nvPr/>
        </p:nvPicPr>
        <p:blipFill>
          <a:blip r:embed="rId4">
            <a:alphaModFix/>
          </a:blip>
          <a:stretch>
            <a:fillRect/>
          </a:stretch>
        </p:blipFill>
        <p:spPr>
          <a:xfrm>
            <a:off x="5199875" y="2700175"/>
            <a:ext cx="3035350" cy="932600"/>
          </a:xfrm>
          <a:prstGeom prst="rect">
            <a:avLst/>
          </a:prstGeom>
          <a:noFill/>
          <a:ln>
            <a:noFill/>
          </a:ln>
        </p:spPr>
      </p:pic>
      <p:cxnSp>
        <p:nvCxnSpPr>
          <p:cNvPr id="110" name="Google Shape;110;p20"/>
          <p:cNvCxnSpPr>
            <a:stCxn id="109" idx="1"/>
          </p:cNvCxnSpPr>
          <p:nvPr/>
        </p:nvCxnSpPr>
        <p:spPr>
          <a:xfrm>
            <a:off x="5199875" y="3166475"/>
            <a:ext cx="0" cy="0"/>
          </a:xfrm>
          <a:prstGeom prst="straightConnector1">
            <a:avLst/>
          </a:prstGeom>
          <a:noFill/>
          <a:ln w="9525" cap="flat" cmpd="sng">
            <a:solidFill>
              <a:schemeClr val="dk2"/>
            </a:solidFill>
            <a:prstDash val="solid"/>
            <a:round/>
            <a:headEnd type="none" w="med" len="med"/>
            <a:tailEnd type="triangle" w="med" len="med"/>
          </a:ln>
        </p:spPr>
      </p:cxnSp>
      <p:cxnSp>
        <p:nvCxnSpPr>
          <p:cNvPr id="111" name="Google Shape;111;p20"/>
          <p:cNvCxnSpPr/>
          <p:nvPr/>
        </p:nvCxnSpPr>
        <p:spPr>
          <a:xfrm>
            <a:off x="5066375" y="3264850"/>
            <a:ext cx="267000" cy="168600"/>
          </a:xfrm>
          <a:prstGeom prst="straightConnector1">
            <a:avLst/>
          </a:prstGeom>
          <a:noFill/>
          <a:ln w="9525" cap="flat" cmpd="sng">
            <a:solidFill>
              <a:schemeClr val="dk2"/>
            </a:solidFill>
            <a:prstDash val="solid"/>
            <a:round/>
            <a:headEnd type="none" w="med" len="med"/>
            <a:tailEnd type="triangle" w="med" len="med"/>
          </a:ln>
        </p:spPr>
      </p:cxnSp>
      <p:sp>
        <p:nvSpPr>
          <p:cNvPr id="112" name="Google Shape;112;p20"/>
          <p:cNvSpPr txBox="1"/>
          <p:nvPr/>
        </p:nvSpPr>
        <p:spPr>
          <a:xfrm>
            <a:off x="196750" y="4412725"/>
            <a:ext cx="8755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Note that python list is very beneficial as it not only can store single values but can also store another list in its list whose concept we are using to make the piles. Note that python list is also dynamic so we can add remove delete at will.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body" idx="1"/>
          </p:nvPr>
        </p:nvSpPr>
        <p:spPr>
          <a:xfrm>
            <a:off x="0" y="112425"/>
            <a:ext cx="8832300" cy="4862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rPr>
              <a:t>Now remember from last part we stored the value of p in a new list named new pile  like so  </a:t>
            </a:r>
            <a:br>
              <a:rPr lang="en">
                <a:solidFill>
                  <a:schemeClr val="dk1"/>
                </a:solidFill>
              </a:rPr>
            </a:br>
            <a:br>
              <a:rPr lang="en">
                <a:solidFill>
                  <a:schemeClr val="dk1"/>
                </a:solidFill>
              </a:rPr>
            </a:br>
            <a:r>
              <a:rPr lang="en">
                <a:solidFill>
                  <a:schemeClr val="dk1"/>
                </a:solidFill>
              </a:rPr>
              <a:t>We have now the new list new_pile </a:t>
            </a:r>
            <a:br>
              <a:rPr lang="en">
                <a:solidFill>
                  <a:schemeClr val="dk1"/>
                </a:solidFill>
              </a:rPr>
            </a:br>
            <a:r>
              <a:rPr lang="en">
                <a:solidFill>
                  <a:schemeClr val="dk1"/>
                </a:solidFill>
              </a:rPr>
              <a:t>                         </a:t>
            </a:r>
            <a:endParaRPr>
              <a:solidFill>
                <a:schemeClr val="dk1"/>
              </a:solidFill>
            </a:endParaRPr>
          </a:p>
        </p:txBody>
      </p:sp>
      <p:pic>
        <p:nvPicPr>
          <p:cNvPr id="118" name="Google Shape;118;p21"/>
          <p:cNvPicPr preferRelativeResize="0"/>
          <p:nvPr/>
        </p:nvPicPr>
        <p:blipFill>
          <a:blip r:embed="rId3">
            <a:alphaModFix/>
          </a:blip>
          <a:stretch>
            <a:fillRect/>
          </a:stretch>
        </p:blipFill>
        <p:spPr>
          <a:xfrm>
            <a:off x="2718225" y="491300"/>
            <a:ext cx="3156050" cy="436225"/>
          </a:xfrm>
          <a:prstGeom prst="rect">
            <a:avLst/>
          </a:prstGeom>
          <a:noFill/>
          <a:ln>
            <a:noFill/>
          </a:ln>
        </p:spPr>
      </p:pic>
      <p:graphicFrame>
        <p:nvGraphicFramePr>
          <p:cNvPr id="119" name="Google Shape;119;p21"/>
          <p:cNvGraphicFramePr/>
          <p:nvPr/>
        </p:nvGraphicFramePr>
        <p:xfrm>
          <a:off x="3119825" y="1917950"/>
          <a:ext cx="840475" cy="396210"/>
        </p:xfrm>
        <a:graphic>
          <a:graphicData uri="http://schemas.openxmlformats.org/drawingml/2006/table">
            <a:tbl>
              <a:tblPr>
                <a:noFill/>
                <a:tableStyleId>{CCBE1229-DA55-49FA-82B0-C147673C9FB7}</a:tableStyleId>
              </a:tblPr>
              <a:tblGrid>
                <a:gridCol w="840475">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a:solidFill>
                            <a:schemeClr val="dk1"/>
                          </a:solidFill>
                        </a:rPr>
                        <a:t>     5</a:t>
                      </a:r>
                      <a:endParaRPr>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0" name="Google Shape;120;p21"/>
          <p:cNvSpPr txBox="1"/>
          <p:nvPr/>
        </p:nvSpPr>
        <p:spPr>
          <a:xfrm>
            <a:off x="2192300" y="1517750"/>
            <a:ext cx="144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new_pile -      0</a:t>
            </a:r>
            <a:endParaRPr/>
          </a:p>
        </p:txBody>
      </p:sp>
      <p:pic>
        <p:nvPicPr>
          <p:cNvPr id="121" name="Google Shape;121;p21"/>
          <p:cNvPicPr preferRelativeResize="0"/>
          <p:nvPr/>
        </p:nvPicPr>
        <p:blipFill>
          <a:blip r:embed="rId4">
            <a:alphaModFix/>
          </a:blip>
          <a:stretch>
            <a:fillRect/>
          </a:stretch>
        </p:blipFill>
        <p:spPr>
          <a:xfrm>
            <a:off x="4148250" y="1208600"/>
            <a:ext cx="4582775" cy="3696000"/>
          </a:xfrm>
          <a:prstGeom prst="rect">
            <a:avLst/>
          </a:prstGeom>
          <a:noFill/>
          <a:ln>
            <a:noFill/>
          </a:ln>
        </p:spPr>
      </p:pic>
      <p:sp>
        <p:nvSpPr>
          <p:cNvPr id="122" name="Google Shape;122;p21"/>
          <p:cNvSpPr txBox="1"/>
          <p:nvPr/>
        </p:nvSpPr>
        <p:spPr>
          <a:xfrm>
            <a:off x="112425" y="2684175"/>
            <a:ext cx="39489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Now I move On to line 7 where we will be using module bisect and use bisect.bisect_left to find and return the position of the list at which if the element is inserted a sorted order will be maintained . </a:t>
            </a:r>
            <a:br>
              <a:rPr lang="en"/>
            </a:br>
            <a:r>
              <a:rPr lang="en"/>
              <a:t>More explanation next page-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2658</Words>
  <Application>Microsoft Office PowerPoint</Application>
  <PresentationFormat>On-screen Show (16:9)</PresentationFormat>
  <Paragraphs>192</Paragraphs>
  <Slides>33</Slides>
  <Notes>33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33</vt:i4>
      </vt:variant>
    </vt:vector>
  </HeadingPairs>
  <TitlesOfParts>
    <vt:vector size="35" baseType="lpstr">
      <vt:lpstr>Arial</vt:lpstr>
      <vt:lpstr>Simple Light</vt:lpstr>
      <vt:lpstr>Algorithm Project On Patience Sort </vt:lpstr>
      <vt:lpstr>History of Patience Sort</vt:lpstr>
      <vt:lpstr>A small Overview overall and a bit about how it works</vt:lpstr>
      <vt:lpstr>PowerPoint Presentation</vt:lpstr>
      <vt:lpstr>Implementation based on psuedocode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 Project On Patience Sort </dc:title>
  <cp:lastModifiedBy>BIJOY</cp:lastModifiedBy>
  <cp:revision>8</cp:revision>
  <dcterms:modified xsi:type="dcterms:W3CDTF">2022-04-12T15:18:03Z</dcterms:modified>
</cp:coreProperties>
</file>