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689336" cy="15124176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689336" cy="1005840"/>
          </a:xfrm>
          <a:prstGeom prst="rect">
            <a:avLst/>
          </a:prstGeom>
          <a:solidFill>
            <a:srgbClr val="143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274320" y="137160"/>
            <a:ext cx="10140696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  <a:latin typeface="Arial"/>
              </a:defRPr>
            </a:pPr>
            <a:r>
              <a:t>VIETNAM’S PINEAPPLE: ECONOMIC EFFICIENCY</a:t>
            </a:r>
          </a:p>
          <a:p>
            <a:pPr>
              <a:defRPr sz="1600">
                <a:solidFill>
                  <a:srgbClr val="E6F0FF"/>
                </a:solidFill>
                <a:latin typeface="Arial"/>
              </a:defRPr>
            </a:pPr>
            <a:r>
              <a:t>Fresh vs Processed (Canned &amp; PJC 60°Brix)</a:t>
            </a:r>
          </a:p>
        </p:txBody>
      </p:sp>
      <p:sp>
        <p:nvSpPr>
          <p:cNvPr id="4" name="Rectangle 3"/>
          <p:cNvSpPr/>
          <p:nvPr/>
        </p:nvSpPr>
        <p:spPr>
          <a:xfrm>
            <a:off x="9409176" y="182880"/>
            <a:ext cx="1005840" cy="640080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20040" y="1143000"/>
            <a:ext cx="5120640" cy="347472"/>
          </a:xfrm>
          <a:prstGeom prst="rect">
            <a:avLst/>
          </a:prstGeom>
          <a:solidFill>
            <a:srgbClr val="143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188720"/>
            <a:ext cx="484632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Arial"/>
              </a:defRPr>
            </a:pPr>
            <a: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" y="1554480"/>
            <a:ext cx="5120640" cy="1965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Context • Pineapple is a key fruit of Vietnam with strong export potential.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Research aim • Compare economic efficiency between Fresh vs Canned vs PJC 60°.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Scope • Unit: per hectare (&amp; per ton input). Channels: domestic &amp; export.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Key questions • Which option yields higher profit margin? Under what conditions (price, recovery, logistics) does processing outperform selling fresh?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" y="3657600"/>
            <a:ext cx="5120640" cy="347472"/>
          </a:xfrm>
          <a:prstGeom prst="rect">
            <a:avLst/>
          </a:prstGeom>
          <a:solidFill>
            <a:srgbClr val="143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" y="3703320"/>
            <a:ext cx="484632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Arial"/>
              </a:defRPr>
            </a:pPr>
            <a:r>
              <a:t>Methods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" y="4069080"/>
            <a:ext cx="5120640" cy="1783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Secondary data: FAOSTAT, MARD/MOIT, enterprise brochures, market portals.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(Optional) Mini survey: 3–5 growers, 1–2 processors/collectors for recovery &amp; costs.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Modelling: Revenue–Cost–Profit per ha; Break-even by product price; Sensitivity tests.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Validation: unit harmonization (VND/ton), dedupe, outliers (Z/IQR), logic bounds (0≤r≤1).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" y="5989320"/>
            <a:ext cx="5120640" cy="347472"/>
          </a:xfrm>
          <a:prstGeom prst="rect">
            <a:avLst/>
          </a:prstGeom>
          <a:solidFill>
            <a:srgbClr val="143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" y="6035040"/>
            <a:ext cx="484632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Arial"/>
              </a:defRPr>
            </a:pPr>
            <a:r>
              <a:t>Variables &amp; KPIs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6400800"/>
            <a:ext cx="5120640" cy="2514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Core variables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Yield/ha; Farmgate price (VND/ton); Farm cost/ha; To-factory cost/ton.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CANNED: edible recovery r_can; price/ton TP; var proc cost/ton input; fixed/ha; can+lid+syrup; logistics; taxes.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PJC60: juice SS recovery r_SS; concentration factor k≈4.7–5; price/ton 60°; var proc/ton input; fixed/ha; drum/BIAB; logistics; taxes.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Key KPIs • Profit/ha; Margin%; Profit/ton input; Break-even P_TP^min.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" y="9052560"/>
            <a:ext cx="5120640" cy="347472"/>
          </a:xfrm>
          <a:prstGeom prst="rect">
            <a:avLst/>
          </a:prstGeom>
          <a:solidFill>
            <a:srgbClr val="143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57200" y="9098280"/>
            <a:ext cx="484632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Arial"/>
              </a:defRPr>
            </a:pPr>
            <a:r>
              <a:t>Insights &amp; Policy Implications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040" y="9464040"/>
            <a:ext cx="5120640" cy="1783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Expected findings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Processing beats fresh when: (i) recovery is high; (ii) packaging/logistics controlled; (iii) market price ≥ break-even.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Canned is sensitive to tinplate/syrup; PJC is sensitive to energy and PJC price.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For growers: threshold farmgate price to sell fresh vs to processor. For plants: prioritize improving recovery and energy efficiency.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77840" y="1143000"/>
            <a:ext cx="4754880" cy="2103120"/>
          </a:xfrm>
          <a:prstGeom prst="roundRect">
            <a:avLst/>
          </a:prstGeom>
          <a:solidFill>
            <a:srgbClr val="F5F8FC"/>
          </a:solidFill>
          <a:ln>
            <a:solidFill>
              <a:srgbClr val="C8D2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760720" y="1234440"/>
            <a:ext cx="43891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 b="1">
                <a:solidFill>
                  <a:srgbClr val="1E466E"/>
                </a:solidFill>
                <a:latin typeface="Arial"/>
              </a:defRPr>
            </a:pPr>
            <a:r>
              <a:t>Profit per Hectare: Fresh vs Canned vs PJC (Base Case)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60720" y="1645920"/>
            <a:ext cx="438912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A646E"/>
                </a:solidFill>
                <a:latin typeface="Arial"/>
              </a:defRPr>
            </a:pPr>
            <a:r>
              <a:t>Replace with your chart (Insert → Chart or paste from Excel).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577840" y="3383280"/>
            <a:ext cx="2286000" cy="1920240"/>
          </a:xfrm>
          <a:prstGeom prst="roundRect">
            <a:avLst/>
          </a:prstGeom>
          <a:solidFill>
            <a:srgbClr val="F5F8FC"/>
          </a:solidFill>
          <a:ln>
            <a:solidFill>
              <a:srgbClr val="C8D2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5760720" y="3474720"/>
            <a:ext cx="1920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 b="1">
                <a:solidFill>
                  <a:srgbClr val="1E466E"/>
                </a:solidFill>
                <a:latin typeface="Arial"/>
              </a:defRPr>
            </a:pPr>
            <a:r>
              <a:t>Profit Margin (%) Comparison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60720" y="3886200"/>
            <a:ext cx="192024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A646E"/>
                </a:solidFill>
                <a:latin typeface="Arial"/>
              </a:defRPr>
            </a:pPr>
            <a:r>
              <a:t>Replace with your chart (Insert → Chart or paste from Excel).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046720" y="3383280"/>
            <a:ext cx="2286000" cy="1920240"/>
          </a:xfrm>
          <a:prstGeom prst="roundRect">
            <a:avLst/>
          </a:prstGeom>
          <a:solidFill>
            <a:srgbClr val="F5F8FC"/>
          </a:solidFill>
          <a:ln>
            <a:solidFill>
              <a:srgbClr val="C8D2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229600" y="3474720"/>
            <a:ext cx="19202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 b="1">
                <a:solidFill>
                  <a:srgbClr val="1E466E"/>
                </a:solidFill>
                <a:latin typeface="Arial"/>
              </a:defRPr>
            </a:pPr>
            <a:r>
              <a:t>Break-even Price (Canned &amp; PJC) vs Farmgate Price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0" y="3886200"/>
            <a:ext cx="192024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A646E"/>
                </a:solidFill>
                <a:latin typeface="Arial"/>
              </a:defRPr>
            </a:pPr>
            <a:r>
              <a:t>Replace with your chart (Insert → Chart or paste from Excel).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577840" y="5486400"/>
            <a:ext cx="4754880" cy="2103120"/>
          </a:xfrm>
          <a:prstGeom prst="roundRect">
            <a:avLst/>
          </a:prstGeom>
          <a:solidFill>
            <a:srgbClr val="F5F8FC"/>
          </a:solidFill>
          <a:ln>
            <a:solidFill>
              <a:srgbClr val="C8D2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5760720" y="5577840"/>
            <a:ext cx="43891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 b="1">
                <a:solidFill>
                  <a:srgbClr val="1E466E"/>
                </a:solidFill>
                <a:latin typeface="Arial"/>
              </a:defRPr>
            </a:pPr>
            <a:r>
              <a:t>Sensitivity Heatmap (Recovery &amp; Price)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0720" y="5989320"/>
            <a:ext cx="438912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A646E"/>
                </a:solidFill>
                <a:latin typeface="Arial"/>
              </a:defRPr>
            </a:pPr>
            <a:r>
              <a:t>Replace with your chart (Insert → Chart or paste from Excel).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577840" y="7726679"/>
            <a:ext cx="4754880" cy="2011680"/>
          </a:xfrm>
          <a:prstGeom prst="roundRect">
            <a:avLst/>
          </a:prstGeom>
          <a:solidFill>
            <a:srgbClr val="F5F8FC"/>
          </a:solidFill>
          <a:ln>
            <a:solidFill>
              <a:srgbClr val="C8D2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5760720" y="7818119"/>
            <a:ext cx="43891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 b="1">
                <a:solidFill>
                  <a:srgbClr val="1E466E"/>
                </a:solidFill>
                <a:latin typeface="Arial"/>
              </a:defRPr>
            </a:pPr>
            <a:r>
              <a:t>Cost Structure Stacked Bars (by option)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0720" y="8229599"/>
            <a:ext cx="43891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A646E"/>
                </a:solidFill>
                <a:latin typeface="Arial"/>
              </a:defRPr>
            </a:pPr>
            <a:r>
              <a:t>Replace with your chart (Insert → Chart or paste from Excel).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577840" y="9875520"/>
            <a:ext cx="4754880" cy="2011680"/>
          </a:xfrm>
          <a:prstGeom prst="roundRect">
            <a:avLst/>
          </a:prstGeom>
          <a:solidFill>
            <a:srgbClr val="F5F8FC"/>
          </a:solidFill>
          <a:ln>
            <a:solidFill>
              <a:srgbClr val="C8D2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5760720" y="9966960"/>
            <a:ext cx="43891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 b="1">
                <a:solidFill>
                  <a:srgbClr val="1E466E"/>
                </a:solidFill>
                <a:latin typeface="Arial"/>
              </a:defRPr>
            </a:pPr>
            <a:r>
              <a:t>Export vs Domestic Price Spread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60720" y="10378440"/>
            <a:ext cx="43891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A646E"/>
                </a:solidFill>
                <a:latin typeface="Arial"/>
              </a:defRPr>
            </a:pPr>
            <a:r>
              <a:t>Replace with your chart (Insert → Chart or paste from Excel).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" y="14575536"/>
            <a:ext cx="1004925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A5A5F"/>
                </a:solidFill>
                <a:latin typeface="Arial"/>
              </a:defRPr>
            </a:pPr>
            <a:r>
              <a:t>Data sources: FAOSTAT, MARD/MOIT, enterprises, market portals. Author: [Your Name], School: [Your School],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689336" cy="1005840"/>
          </a:xfrm>
          <a:prstGeom prst="rect">
            <a:avLst/>
          </a:prstGeom>
          <a:solidFill>
            <a:srgbClr val="143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274320" y="137160"/>
            <a:ext cx="10140696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  <a:latin typeface="Arial"/>
              </a:defRPr>
            </a:pPr>
            <a:r>
              <a:t>PINEAPPLE VIETNAM — FRESH vs PROCESSED</a:t>
            </a:r>
          </a:p>
          <a:p>
            <a:pPr>
              <a:defRPr sz="1600">
                <a:solidFill>
                  <a:srgbClr val="E6F0FF"/>
                </a:solidFill>
                <a:latin typeface="Arial"/>
              </a:defRPr>
            </a:pPr>
            <a:r>
              <a:t>Strategy, Methods, Results &amp; Recommendations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409176" y="182880"/>
            <a:ext cx="1005840" cy="640080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65760" y="1143000"/>
            <a:ext cx="4572000" cy="347472"/>
          </a:xfrm>
          <a:prstGeom prst="rect">
            <a:avLst/>
          </a:prstGeom>
          <a:solidFill>
            <a:srgbClr val="143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02920" y="1188720"/>
            <a:ext cx="429768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Arial"/>
              </a:defRPr>
            </a:pPr>
            <a:r>
              <a:t>Reasoning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1554480"/>
            <a:ext cx="457200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Pineapple is abundant in Vietnam with processing capacity (canned &amp; PJC).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Processing stabilizes price and opens export channels.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Aim: quantify the economic efficiency gap vs selling fresh.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3108960"/>
            <a:ext cx="4572000" cy="347472"/>
          </a:xfrm>
          <a:prstGeom prst="rect">
            <a:avLst/>
          </a:prstGeom>
          <a:solidFill>
            <a:srgbClr val="143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502920" y="3154680"/>
            <a:ext cx="429768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Arial"/>
              </a:defRPr>
            </a:pPr>
            <a:r>
              <a:t>Objective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520440"/>
            <a:ext cx="4572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1) Compare profit/ha &amp; margin between Fresh vs Canned vs PJC.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2) Identify break-even product prices.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3) Sensitivity to farmgate price, recovery, and packaging/logistics.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" y="4846320"/>
            <a:ext cx="4572000" cy="347472"/>
          </a:xfrm>
          <a:prstGeom prst="rect">
            <a:avLst/>
          </a:prstGeom>
          <a:solidFill>
            <a:srgbClr val="143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02920" y="4892040"/>
            <a:ext cx="429768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Arial"/>
              </a:defRPr>
            </a:pPr>
            <a:r>
              <a:t>Methodology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760" y="5257800"/>
            <a:ext cx="4572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Data: FAOSTAT, MARD/MOIT, firms; (optional) mini-survey.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Model: Revenue–Cost–Profit, break-even, sensitivity.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Validation: units, dedupe, outliers, logic bounds.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760" y="6583680"/>
            <a:ext cx="4572000" cy="347472"/>
          </a:xfrm>
          <a:prstGeom prst="rect">
            <a:avLst/>
          </a:prstGeom>
          <a:solidFill>
            <a:srgbClr val="143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02920" y="6629400"/>
            <a:ext cx="429768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Arial"/>
              </a:defRPr>
            </a:pPr>
            <a:r>
              <a:t>Results (fill with your numbers)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" y="6995160"/>
            <a:ext cx="4572000" cy="1234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Base case: Profit/ha Fresh = … ; Canned = … ; PJC = …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Margin%: Fresh … ; Canned … ; PJC …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• Break-even P_can_min = … ; P_PJC_min = 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5760" y="8412480"/>
            <a:ext cx="4572000" cy="347472"/>
          </a:xfrm>
          <a:prstGeom prst="rect">
            <a:avLst/>
          </a:prstGeom>
          <a:solidFill>
            <a:srgbClr val="143C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02920" y="8458200"/>
            <a:ext cx="429768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Arial"/>
              </a:defRPr>
            </a:pPr>
            <a:r>
              <a:t>Recommendations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" y="8823960"/>
            <a:ext cx="4572000" cy="1783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Growers: set threshold farmgate price.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Processors: improve recovery, energy efficiency; secure tinplate/packaging; optimize logistics.</a:t>
            </a:r>
          </a:p>
          <a:p>
            <a:pPr>
              <a:defRPr sz="1250">
                <a:solidFill>
                  <a:srgbClr val="28282D"/>
                </a:solidFill>
                <a:latin typeface="Arial"/>
              </a:defRPr>
            </a:pPr>
            <a:r>
              <a:t>Policy: support standards, trade facilitation, logistics cost reduction.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120640" y="1143000"/>
            <a:ext cx="5120640" cy="2834640"/>
          </a:xfrm>
          <a:prstGeom prst="roundRect">
            <a:avLst/>
          </a:prstGeom>
          <a:solidFill>
            <a:srgbClr val="F5F8FC"/>
          </a:solidFill>
          <a:ln>
            <a:solidFill>
              <a:srgbClr val="C8D2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5303520" y="1234440"/>
            <a:ext cx="475488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 b="1">
                <a:solidFill>
                  <a:srgbClr val="1E466E"/>
                </a:solidFill>
                <a:latin typeface="Arial"/>
              </a:defRPr>
            </a:pPr>
            <a:r>
              <a:t>Profit per ha (Bar)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03520" y="1645920"/>
            <a:ext cx="4754880" cy="2194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A646E"/>
                </a:solidFill>
                <a:latin typeface="Arial"/>
              </a:defRPr>
            </a:pPr>
            <a:r>
              <a:t>Replace with your chart (Insert → Chart or paste from Excel).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120640" y="4114800"/>
            <a:ext cx="5120640" cy="2834640"/>
          </a:xfrm>
          <a:prstGeom prst="roundRect">
            <a:avLst/>
          </a:prstGeom>
          <a:solidFill>
            <a:srgbClr val="F5F8FC"/>
          </a:solidFill>
          <a:ln>
            <a:solidFill>
              <a:srgbClr val="C8D2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5303520" y="4206240"/>
            <a:ext cx="475488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 b="1">
                <a:solidFill>
                  <a:srgbClr val="1E466E"/>
                </a:solidFill>
                <a:latin typeface="Arial"/>
              </a:defRPr>
            </a:pPr>
            <a:r>
              <a:t>Cost Structure (Stacked)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03520" y="4617720"/>
            <a:ext cx="4754880" cy="2194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A646E"/>
                </a:solidFill>
                <a:latin typeface="Arial"/>
              </a:defRPr>
            </a:pPr>
            <a:r>
              <a:t>Replace with your chart (Insert → Chart or paste from Excel).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120640" y="7040880"/>
            <a:ext cx="5120640" cy="2834640"/>
          </a:xfrm>
          <a:prstGeom prst="roundRect">
            <a:avLst/>
          </a:prstGeom>
          <a:solidFill>
            <a:srgbClr val="F5F8FC"/>
          </a:solidFill>
          <a:ln>
            <a:solidFill>
              <a:srgbClr val="C8D2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5303520" y="7132320"/>
            <a:ext cx="475488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50" b="1">
                <a:solidFill>
                  <a:srgbClr val="1E466E"/>
                </a:solidFill>
                <a:latin typeface="Arial"/>
              </a:defRPr>
            </a:pPr>
            <a:r>
              <a:t>Sensitivity (Heatmap)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03520" y="7543800"/>
            <a:ext cx="4754880" cy="2194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A646E"/>
                </a:solidFill>
                <a:latin typeface="Arial"/>
              </a:defRPr>
            </a:pPr>
            <a:r>
              <a:t>Replace with your chart (Insert → Chart or paste from Excel).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