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8" r:id="rId1"/>
  </p:sldMasterIdLst>
  <p:notesMasterIdLst>
    <p:notesMasterId r:id="rId28"/>
  </p:notesMasterIdLst>
  <p:handoutMasterIdLst>
    <p:handoutMasterId r:id="rId29"/>
  </p:handoutMasterIdLst>
  <p:sldIdLst>
    <p:sldId id="256" r:id="rId2"/>
    <p:sldId id="268" r:id="rId3"/>
    <p:sldId id="257" r:id="rId4"/>
    <p:sldId id="258" r:id="rId5"/>
    <p:sldId id="276" r:id="rId6"/>
    <p:sldId id="259" r:id="rId7"/>
    <p:sldId id="277" r:id="rId8"/>
    <p:sldId id="260" r:id="rId9"/>
    <p:sldId id="278" r:id="rId10"/>
    <p:sldId id="279" r:id="rId11"/>
    <p:sldId id="261" r:id="rId12"/>
    <p:sldId id="262" r:id="rId13"/>
    <p:sldId id="263" r:id="rId14"/>
    <p:sldId id="265" r:id="rId15"/>
    <p:sldId id="266" r:id="rId16"/>
    <p:sldId id="280" r:id="rId17"/>
    <p:sldId id="281" r:id="rId18"/>
    <p:sldId id="270" r:id="rId19"/>
    <p:sldId id="269" r:id="rId20"/>
    <p:sldId id="283" r:id="rId21"/>
    <p:sldId id="271" r:id="rId22"/>
    <p:sldId id="275" r:id="rId23"/>
    <p:sldId id="284" r:id="rId24"/>
    <p:sldId id="285" r:id="rId25"/>
    <p:sldId id="286" r:id="rId26"/>
    <p:sldId id="287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97" autoAdjust="0"/>
    <p:restoredTop sz="95501" autoAdjust="0"/>
  </p:normalViewPr>
  <p:slideViewPr>
    <p:cSldViewPr snapToGrid="0">
      <p:cViewPr varScale="1">
        <p:scale>
          <a:sx n="88" d="100"/>
          <a:sy n="88" d="100"/>
        </p:scale>
        <p:origin x="936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274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38A882-0C08-4005-8769-9764EF7B131B}" type="datetimeFigureOut">
              <a:rPr lang="en-US" smtClean="0"/>
              <a:t>11/21/2015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6F9E37-AE03-46D9-90D0-B7B04890E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5083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A5677F-ADE5-4413-A5B0-4374FDD11AF8}" type="datetimeFigureOut">
              <a:rPr lang="en-US" smtClean="0"/>
              <a:t>11/21/2015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9B8D34-3800-4268-A6E7-E700DDBB8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9162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9B8D34-3800-4268-A6E7-E700DDBB8C0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9835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9B8D34-3800-4268-A6E7-E700DDBB8C0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2022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AA28D7F1-A228-4E6D-BCA2-957708F4644B}" type="datetimeFigureOut">
              <a:rPr lang="en-US" smtClean="0"/>
              <a:pPr/>
              <a:t>11/21/2015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B9EA3D50-3A0C-499B-AC6C-D7914B6C78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9203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8D7F1-A228-4E6D-BCA2-957708F4644B}" type="datetimeFigureOut">
              <a:rPr lang="en-US" smtClean="0"/>
              <a:t>11/21/2015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3D50-3A0C-499B-AC6C-D7914B6C7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856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8D7F1-A228-4E6D-BCA2-957708F4644B}" type="datetimeFigureOut">
              <a:rPr lang="en-US" smtClean="0"/>
              <a:t>11/21/2015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3D50-3A0C-499B-AC6C-D7914B6C7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803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710005"/>
          </a:xfrm>
        </p:spPr>
        <p:txBody>
          <a:bodyPr/>
          <a:lstStyle>
            <a:lvl1pPr algn="ctr">
              <a:defRPr b="1" u="none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845" y="1420009"/>
            <a:ext cx="7886700" cy="4760129"/>
          </a:xfrm>
        </p:spPr>
        <p:txBody>
          <a:bodyPr/>
          <a:lstStyle>
            <a:lvl1pPr>
              <a:defRPr sz="2200">
                <a:solidFill>
                  <a:schemeClr val="tx1"/>
                </a:solidFill>
              </a:defRPr>
            </a:lvl1pPr>
            <a:lvl2pPr marL="685800" indent="-228600"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</a:defRPr>
            </a:lvl2pPr>
            <a:lvl3pPr marL="1143000" indent="-228600">
              <a:buSzPct val="75000"/>
              <a:buFont typeface="Wingdings" panose="05000000000000000000" pitchFamily="2" charset="2"/>
              <a:buChar char="Ø"/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AA28D7F1-A228-4E6D-BCA2-957708F4644B}" type="datetimeFigureOut">
              <a:rPr lang="en-US" smtClean="0"/>
              <a:pPr/>
              <a:t>11/21/2015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B9EA3D50-3A0C-499B-AC6C-D7914B6C78DE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130634" y="1206524"/>
            <a:ext cx="8871116" cy="0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03264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8D7F1-A228-4E6D-BCA2-957708F4644B}" type="datetimeFigureOut">
              <a:rPr lang="en-US" smtClean="0"/>
              <a:t>11/21/2015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3D50-3A0C-499B-AC6C-D7914B6C7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277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8D7F1-A228-4E6D-BCA2-957708F4644B}" type="datetimeFigureOut">
              <a:rPr lang="en-US" smtClean="0"/>
              <a:t>11/21/2015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3D50-3A0C-499B-AC6C-D7914B6C7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741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8D7F1-A228-4E6D-BCA2-957708F4644B}" type="datetimeFigureOut">
              <a:rPr lang="en-US" smtClean="0"/>
              <a:t>11/21/2015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3D50-3A0C-499B-AC6C-D7914B6C78D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713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8D7F1-A228-4E6D-BCA2-957708F4644B}" type="datetimeFigureOut">
              <a:rPr lang="en-US" smtClean="0"/>
              <a:t>11/21/2015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3D50-3A0C-499B-AC6C-D7914B6C78DE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710005"/>
          </a:xfrm>
        </p:spPr>
        <p:txBody>
          <a:bodyPr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b="1" u="none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4085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8D7F1-A228-4E6D-BCA2-957708F4644B}" type="datetimeFigureOut">
              <a:rPr lang="en-US" smtClean="0"/>
              <a:t>11/21/2015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3D50-3A0C-499B-AC6C-D7914B6C7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605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8D7F1-A228-4E6D-BCA2-957708F4644B}" type="datetimeFigureOut">
              <a:rPr lang="en-US" smtClean="0"/>
              <a:t>11/21/2015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3D50-3A0C-499B-AC6C-D7914B6C7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352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8D7F1-A228-4E6D-BCA2-957708F4644B}" type="datetimeFigureOut">
              <a:rPr lang="en-US" smtClean="0"/>
              <a:t>11/21/2015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3D50-3A0C-499B-AC6C-D7914B6C7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857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A28D7F1-A228-4E6D-BCA2-957708F4644B}" type="datetimeFigureOut">
              <a:rPr lang="en-US" smtClean="0"/>
              <a:t>11/21/2015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EA3D50-3A0C-499B-AC6C-D7914B6C7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876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1124530"/>
            <a:ext cx="8839200" cy="2387600"/>
          </a:xfrm>
        </p:spPr>
        <p:txBody>
          <a:bodyPr anchor="ctr">
            <a:noAutofit/>
          </a:bodyPr>
          <a:lstStyle/>
          <a:p>
            <a:r>
              <a:rPr lang="en-US" sz="3200" b="1" dirty="0">
                <a:solidFill>
                  <a:schemeClr val="tx1"/>
                </a:solidFill>
              </a:rPr>
              <a:t>Area Coverage with Heterogeneous Sensors in </a:t>
            </a:r>
            <a:r>
              <a:rPr lang="en-US" sz="3200" b="1" dirty="0" smtClean="0">
                <a:solidFill>
                  <a:schemeClr val="tx1"/>
                </a:solidFill>
              </a:rPr>
              <a:t>Presence </a:t>
            </a:r>
            <a:r>
              <a:rPr lang="en-US" sz="3200" b="1" dirty="0">
                <a:solidFill>
                  <a:schemeClr val="tx1"/>
                </a:solidFill>
              </a:rPr>
              <a:t>of Jammers in </a:t>
            </a:r>
            <a:r>
              <a:rPr lang="en-US" sz="3200" b="1" dirty="0" smtClean="0">
                <a:solidFill>
                  <a:schemeClr val="tx1"/>
                </a:solidFill>
              </a:rPr>
              <a:t>Wireless </a:t>
            </a:r>
            <a:r>
              <a:rPr lang="en-US" sz="3200" b="1" dirty="0">
                <a:solidFill>
                  <a:schemeClr val="tx1"/>
                </a:solidFill>
              </a:rPr>
              <a:t>Sensor </a:t>
            </a:r>
            <a:r>
              <a:rPr lang="en-US" sz="3200" b="1" dirty="0" smtClean="0">
                <a:solidFill>
                  <a:schemeClr val="tx1"/>
                </a:solidFill>
              </a:rPr>
              <a:t>Network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39982" y="4463144"/>
            <a:ext cx="26376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 smtClean="0"/>
              <a:t>Presented by</a:t>
            </a:r>
          </a:p>
          <a:p>
            <a:pPr algn="ctr"/>
            <a:endParaRPr lang="en-US" sz="1600" dirty="0" smtClean="0"/>
          </a:p>
          <a:p>
            <a:r>
              <a:rPr lang="en-US" sz="1600" dirty="0" smtClean="0"/>
              <a:t>Major </a:t>
            </a:r>
            <a:r>
              <a:rPr lang="en-US" sz="1600" dirty="0" err="1" smtClean="0"/>
              <a:t>Jaydeep</a:t>
            </a:r>
            <a:r>
              <a:rPr lang="en-US" sz="1600" dirty="0" smtClean="0"/>
              <a:t> </a:t>
            </a:r>
            <a:r>
              <a:rPr lang="en-US" sz="1600" dirty="0" err="1" smtClean="0"/>
              <a:t>Bodwadkar</a:t>
            </a:r>
            <a:endParaRPr lang="en-US" sz="1600" dirty="0" smtClean="0"/>
          </a:p>
          <a:p>
            <a:r>
              <a:rPr lang="en-US" sz="1600" dirty="0" smtClean="0"/>
              <a:t>Roll No: 14CS60D01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994910" y="4463144"/>
            <a:ext cx="381761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 smtClean="0"/>
              <a:t>Supervisor</a:t>
            </a:r>
          </a:p>
          <a:p>
            <a:pPr algn="ctr"/>
            <a:endParaRPr lang="en-US" sz="1600" dirty="0" smtClean="0"/>
          </a:p>
          <a:p>
            <a:r>
              <a:rPr lang="en-US" sz="1600" dirty="0" smtClean="0"/>
              <a:t>Dr. </a:t>
            </a:r>
            <a:r>
              <a:rPr lang="en-US" sz="1600" dirty="0" err="1" smtClean="0"/>
              <a:t>Arobinda</a:t>
            </a:r>
            <a:r>
              <a:rPr lang="en-US" sz="1600" dirty="0" smtClean="0"/>
              <a:t> Gupta</a:t>
            </a:r>
          </a:p>
          <a:p>
            <a:r>
              <a:rPr lang="en-US" sz="1600" dirty="0" smtClean="0"/>
              <a:t>Professor</a:t>
            </a:r>
          </a:p>
          <a:p>
            <a:r>
              <a:rPr lang="en-US" sz="1600" dirty="0" smtClean="0"/>
              <a:t>Department of Computer Science &amp; Engineering</a:t>
            </a:r>
            <a:endParaRPr lang="en-US" sz="160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4757057" y="3799114"/>
            <a:ext cx="4234543" cy="0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310743" y="3401627"/>
            <a:ext cx="598714" cy="707886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/>
            <a:lightRig rig="threePt" dir="t"/>
          </a:scene3d>
          <a:sp3d>
            <a:bevelT w="114300" prst="hardEdge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Wingdings 2" panose="05020102010507070707" pitchFamily="18" charset="2"/>
              </a:rPr>
              <a:t>d</a:t>
            </a:r>
            <a:endParaRPr lang="en-US" sz="4000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Wingdings 2" panose="05020102010507070707" pitchFamily="18" charset="2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130635" y="3799110"/>
            <a:ext cx="4234543" cy="0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3505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Position of the enemy Jammers remain static.</a:t>
            </a:r>
            <a:endParaRPr lang="en-US" sz="2200" dirty="0"/>
          </a:p>
          <a:p>
            <a:r>
              <a:rPr lang="en-GB" dirty="0"/>
              <a:t>Area under surveillance is a rectangle.</a:t>
            </a:r>
            <a:endParaRPr lang="en-US" sz="2200" dirty="0"/>
          </a:p>
          <a:p>
            <a:r>
              <a:rPr lang="en-GB" dirty="0" smtClean="0"/>
              <a:t>Unlimited number </a:t>
            </a:r>
            <a:r>
              <a:rPr lang="en-GB" dirty="0"/>
              <a:t>of sensors of each type are available</a:t>
            </a:r>
            <a:endParaRPr lang="en-US" sz="2200" dirty="0"/>
          </a:p>
          <a:p>
            <a:r>
              <a:rPr lang="en-GB" dirty="0" smtClean="0"/>
              <a:t>Feasible locations for the sensors is within the </a:t>
            </a:r>
            <a:r>
              <a:rPr lang="en-GB" dirty="0"/>
              <a:t>area under surveillance .</a:t>
            </a:r>
            <a:endParaRPr lang="en-US" sz="22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805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Notations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33844" y="1420009"/>
                <a:ext cx="8361566" cy="4760129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Area of Interest</a:t>
                </a:r>
              </a:p>
              <a:p>
                <a:pPr lvl="1"/>
                <a:r>
                  <a:rPr lang="en-GB" dirty="0" smtClean="0"/>
                  <a:t>The </a:t>
                </a:r>
                <a:r>
                  <a:rPr lang="en-GB" dirty="0"/>
                  <a:t>area under surveillance </a:t>
                </a:r>
                <a:endParaRPr lang="en-GB" dirty="0" smtClean="0"/>
              </a:p>
              <a:p>
                <a:pPr lvl="1"/>
                <a:r>
                  <a:rPr lang="en-US" dirty="0" smtClean="0"/>
                  <a:t>Depicted by </a:t>
                </a:r>
                <a14:m>
                  <m:oMath xmlns:m="http://schemas.openxmlformats.org/officeDocument/2006/math">
                    <m:r>
                      <a:rPr lang="en-GB" sz="20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GB" sz="2000" i="1">
                        <a:latin typeface="Cambria Math" panose="02040503050406030204" pitchFamily="18" charset="0"/>
                      </a:rPr>
                      <m:t>={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p>
                        </m:sSubSup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p>
                        </m:sSubSup>
                      </m:e>
                    </m:d>
                    <m:r>
                      <a:rPr lang="en-GB" sz="2000" i="1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p>
                        </m:sSubSup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p>
                        </m:sSubSup>
                      </m:e>
                    </m:d>
                    <m:r>
                      <a:rPr lang="en-GB" sz="2000" i="1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p>
                        </m:sSubSup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p>
                        </m:sSubSup>
                      </m:e>
                    </m:d>
                    <m:r>
                      <a:rPr lang="en-GB" sz="2000" i="1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p>
                        </m:sSubSup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p>
                        </m:sSubSup>
                      </m:e>
                    </m:d>
                    <m:r>
                      <a:rPr lang="en-GB" sz="2000" i="1">
                        <a:latin typeface="Cambria Math" panose="02040503050406030204" pitchFamily="18" charset="0"/>
                      </a:rPr>
                      <m:t>} </m:t>
                    </m:r>
                  </m:oMath>
                </a14:m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Set of heterogeneous sensors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Info with each sensor type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dirty="0" smtClean="0"/>
              </a:p>
              <a:p>
                <a:pPr lvl="2"/>
                <a:r>
                  <a:rPr lang="en-GB" dirty="0"/>
                  <a:t>Range of operation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𝑆</m:t>
                        </m:r>
                      </m:sup>
                    </m:sSubSup>
                  </m:oMath>
                </a14:m>
                <a:r>
                  <a:rPr lang="en-GB" dirty="0"/>
                  <a:t> which determines the Area of Influence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𝑆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200" dirty="0"/>
                  <a:t> </a:t>
                </a:r>
                <a:r>
                  <a:rPr lang="en-US" dirty="0"/>
                  <a:t>of the sensor</a:t>
                </a:r>
              </a:p>
              <a:p>
                <a:pPr lvl="2"/>
                <a:r>
                  <a:rPr lang="en-GB" dirty="0"/>
                  <a:t>Set of feasible locations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𝑆</m:t>
                        </m:r>
                      </m:sup>
                    </m:sSubSup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</m:sSubSup>
                    <m:r>
                      <a:rPr lang="en-GB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≤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</m:sSubSup>
                    <m:r>
                      <a:rPr lang="en-GB" i="1">
                        <a:latin typeface="Cambria Math" panose="02040503050406030204" pitchFamily="18" charset="0"/>
                      </a:rPr>
                      <m:t>,  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</m:sSubSup>
                    <m:r>
                      <a:rPr lang="en-GB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≤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</m:sSubSup>
                    <m:r>
                      <a:rPr lang="en-GB" i="1">
                        <a:latin typeface="Cambria Math" panose="02040503050406030204" pitchFamily="18" charset="0"/>
                      </a:rPr>
                      <m:t> }</m:t>
                    </m:r>
                  </m:oMath>
                </a14:m>
                <a:endParaRPr lang="en-US" sz="1200" dirty="0"/>
              </a:p>
              <a:p>
                <a:pPr lvl="2"/>
                <a:r>
                  <a:rPr lang="en-GB" dirty="0"/>
                  <a:t>Cost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bSup>
                  </m:oMath>
                </a14:m>
                <a:endParaRPr lang="en-US" sz="1200" dirty="0"/>
              </a:p>
              <a:p>
                <a:pPr lvl="2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3844" y="1420009"/>
                <a:ext cx="8361566" cy="4760129"/>
              </a:xfrm>
              <a:blipFill rotWithShape="0">
                <a:blip r:embed="rId2"/>
                <a:stretch>
                  <a:fillRect l="-729" t="-15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1434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Notations (</a:t>
            </a:r>
            <a:r>
              <a:rPr lang="en-US" dirty="0" err="1" smtClean="0"/>
              <a:t>contd</a:t>
            </a:r>
            <a:r>
              <a:rPr lang="en-US" dirty="0" smtClean="0"/>
              <a:t>…)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following tuple is associated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𝑡𝑦𝑝𝑒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𝑟𝑎𝑛𝑔𝑒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𝑙𝑜𝑐𝑎𝑡𝑖𝑜𝑛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𝑐𝑜𝑠𝑡</m:t>
                        </m:r>
                      </m:e>
                    </m:d>
                  </m:oMath>
                </a14:m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982663" indent="0">
                  <a:buNone/>
                </a:pPr>
                <a:r>
                  <a:rPr lang="en-US" sz="2000" dirty="0" smtClean="0"/>
                  <a:t>where, </a:t>
                </a:r>
                <a:r>
                  <a:rPr lang="en-US" sz="2000" dirty="0"/>
                  <a:t>	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𝑡𝑦𝑝𝑒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sz="2000" dirty="0"/>
              </a:p>
              <a:p>
                <a:pPr marL="982663" indent="0">
                  <a:buNone/>
                </a:pPr>
                <a:r>
                  <a:rPr lang="en-US" sz="2000" b="0" i="1" dirty="0" smtClean="0">
                    <a:latin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𝑟𝑎𝑛𝑔𝑒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𝑡𝑦𝑝𝑒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p>
                    </m:sSubSup>
                  </m:oMath>
                </a14:m>
                <a:endParaRPr lang="en-GB" sz="2000" dirty="0" smtClean="0"/>
              </a:p>
              <a:p>
                <a:pPr marL="982663" indent="0">
                  <a:buNone/>
                </a:pPr>
                <a:r>
                  <a:rPr lang="en-GB" sz="2000" dirty="0"/>
                  <a:t>	</a:t>
                </a:r>
                <a14:m>
                  <m:oMath xmlns:m="http://schemas.openxmlformats.org/officeDocument/2006/math">
                    <m:r>
                      <a:rPr lang="en-GB" sz="20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GB" sz="20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GB" sz="2000" i="1">
                        <a:latin typeface="Cambria Math" panose="02040503050406030204" pitchFamily="18" charset="0"/>
                      </a:rPr>
                      <m:t>𝑙𝑜𝑐𝑎𝑡𝑖𝑜𝑛</m:t>
                    </m:r>
                    <m:r>
                      <a:rPr lang="en-GB" sz="2000" i="1">
                        <a:latin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𝑡𝑦𝑝𝑒</m:t>
                        </m:r>
                      </m:sub>
                      <m:sup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𝑆</m:t>
                        </m:r>
                      </m:sup>
                    </m:sSubSup>
                  </m:oMath>
                </a14:m>
                <a:r>
                  <a:rPr lang="en-GB" sz="2000" dirty="0"/>
                  <a:t> (the current location of the sensor)</a:t>
                </a:r>
                <a:endParaRPr lang="en-US" sz="1600" dirty="0"/>
              </a:p>
              <a:p>
                <a:pPr marL="982663" indent="0">
                  <a:buNone/>
                </a:pPr>
                <a:r>
                  <a:rPr lang="en-GB" sz="2000" dirty="0"/>
                  <a:t>	</a:t>
                </a:r>
                <a14:m>
                  <m:oMath xmlns:m="http://schemas.openxmlformats.org/officeDocument/2006/math">
                    <m:r>
                      <a:rPr lang="en-GB" sz="20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GB" sz="20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GB" sz="2000" i="1">
                        <a:latin typeface="Cambria Math" panose="02040503050406030204" pitchFamily="18" charset="0"/>
                      </a:rPr>
                      <m:t>𝑐𝑜𝑠𝑡</m:t>
                    </m:r>
                    <m:r>
                      <a:rPr lang="en-GB" sz="2000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𝑡𝑦𝑝𝑒</m:t>
                        </m:r>
                      </m:sub>
                      <m:sup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𝑆</m:t>
                        </m:r>
                      </m:sup>
                    </m:sSubSup>
                  </m:oMath>
                </a14:m>
                <a:endParaRPr lang="en-US" sz="2000" dirty="0"/>
              </a:p>
              <a:p>
                <a:pPr defTabSz="982663"/>
                <a:endParaRPr lang="en-US" dirty="0" smtClean="0"/>
              </a:p>
              <a:p>
                <a:pPr defTabSz="982663"/>
                <a:r>
                  <a:rPr lang="en-GB" dirty="0" smtClean="0"/>
                  <a:t>Set </a:t>
                </a:r>
                <a:r>
                  <a:rPr lang="en-GB" dirty="0"/>
                  <a:t>of jammers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endParaRPr lang="en-US" dirty="0" smtClean="0"/>
              </a:p>
              <a:p>
                <a:pPr lvl="1" defTabSz="982663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 following holds:</a:t>
                </a:r>
              </a:p>
              <a:p>
                <a:pPr lvl="2" defTabSz="982663"/>
                <a:r>
                  <a:rPr lang="en-US" dirty="0" smtClean="0"/>
                  <a:t>have a circular area of influence</a:t>
                </a:r>
              </a:p>
              <a:p>
                <a:pPr lvl="2"/>
                <a:r>
                  <a:rPr lang="en-GB" dirty="0"/>
                  <a:t>Range of operation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𝐽</m:t>
                        </m:r>
                      </m:sup>
                    </m:sSubSup>
                  </m:oMath>
                </a14:m>
                <a:r>
                  <a:rPr lang="en-GB" dirty="0"/>
                  <a:t> which determines the </a:t>
                </a:r>
                <a:r>
                  <a:rPr lang="en-GB" dirty="0" smtClean="0"/>
                  <a:t>area of influence of </a:t>
                </a:r>
                <a:r>
                  <a:rPr lang="en-GB" dirty="0"/>
                  <a:t>the jammer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𝐽</m:t>
                        </m:r>
                      </m:sup>
                    </m:sSubSup>
                  </m:oMath>
                </a14:m>
                <a:endParaRPr lang="en-US" sz="1200" dirty="0"/>
              </a:p>
              <a:p>
                <a:pPr lvl="2"/>
                <a:r>
                  <a:rPr lang="en-GB" dirty="0"/>
                  <a:t>Fixed location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𝐽</m:t>
                        </m:r>
                      </m:sup>
                    </m:sSubSup>
                    <m:r>
                      <a:rPr lang="en-GB" i="1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en-US" sz="1200" dirty="0"/>
              </a:p>
              <a:p>
                <a:pPr lvl="2"/>
                <a:r>
                  <a:rPr lang="en-GB" dirty="0"/>
                  <a:t>Cost of operation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𝐽</m:t>
                        </m:r>
                      </m:sup>
                    </m:sSubSup>
                  </m:oMath>
                </a14:m>
                <a:endParaRPr lang="en-US" dirty="0" smtClean="0"/>
              </a:p>
              <a:p>
                <a:pPr lvl="2"/>
                <a:endParaRPr lang="en-US" sz="1200" dirty="0" smtClean="0"/>
              </a:p>
              <a:p>
                <a:pPr lvl="2"/>
                <a:endParaRPr lang="en-US" sz="1200" dirty="0"/>
              </a:p>
              <a:p>
                <a:pPr lvl="2" defTabSz="982663"/>
                <a:endParaRPr lang="en-US" dirty="0" smtClean="0"/>
              </a:p>
              <a:p>
                <a:pPr lvl="1" defTabSz="982663"/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18" t="-25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6440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Notations (</a:t>
            </a:r>
            <a:r>
              <a:rPr lang="en-US" dirty="0" err="1"/>
              <a:t>contd</a:t>
            </a:r>
            <a:r>
              <a:rPr lang="en-US" dirty="0"/>
              <a:t>…)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GB" dirty="0"/>
                  <a:t> </a:t>
                </a:r>
                <a:r>
                  <a:rPr lang="en-GB" dirty="0" smtClean="0"/>
                  <a:t> in </a:t>
                </a:r>
                <a:r>
                  <a:rPr lang="en-GB" dirty="0"/>
                  <a:t>presence of a jammer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GB" dirty="0"/>
                  <a:t> has a probability of sensing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𝑗𝑘</m:t>
                        </m:r>
                      </m:sub>
                    </m:sSub>
                  </m:oMath>
                </a14:m>
                <a:r>
                  <a:rPr lang="en-GB" dirty="0"/>
                  <a:t> defines as follows</a:t>
                </a:r>
                <a:r>
                  <a:rPr lang="en-GB" dirty="0" smtClean="0"/>
                  <a:t>:</a:t>
                </a:r>
              </a:p>
              <a:p>
                <a:endParaRPr lang="en-GB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𝑗𝑘</m:t>
                          </m:r>
                        </m:sub>
                      </m:sSub>
                      <m:r>
                        <a:rPr lang="en-GB" sz="16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0    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𝑐𝑎𝑛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𝑏𝑒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𝑗𝑎𝑚𝑚𝑒𝑑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𝑏𝑦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e>
                                <m:sub>
                                  <m: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      </m:t>
                              </m:r>
                            </m:e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1    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𝑐𝑎𝑛𝑛𝑜𝑡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𝑏𝑒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𝑗𝑎𝑚𝑚𝑒𝑑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𝑏𝑦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e>
                                <m:sub>
                                  <m: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GB" sz="1600" i="1">
                          <a:latin typeface="Cambria Math" panose="02040503050406030204" pitchFamily="18" charset="0"/>
                        </a:rPr>
                        <m:t>   0≤</m:t>
                      </m:r>
                      <m:r>
                        <a:rPr lang="en-GB" sz="160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GB" sz="1600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GB" sz="1600" i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GB" sz="1600" i="1">
                          <a:latin typeface="Cambria Math" panose="02040503050406030204" pitchFamily="18" charset="0"/>
                        </a:rPr>
                        <m:t>,    0≤</m:t>
                      </m:r>
                      <m:r>
                        <a:rPr lang="en-GB" sz="1600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GB" sz="1600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GB" sz="1600" i="1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21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7514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99555" y="1420009"/>
                <a:ext cx="7886700" cy="4760129"/>
              </a:xfrm>
            </p:spPr>
            <p:txBody>
              <a:bodyPr>
                <a:normAutofit/>
              </a:bodyPr>
              <a:lstStyle/>
              <a:p>
                <a:endParaRPr lang="en-GB" sz="2400" dirty="0" smtClean="0"/>
              </a:p>
              <a:p>
                <a:r>
                  <a:rPr lang="en-GB" sz="2400" dirty="0" smtClean="0"/>
                  <a:t>Find </a:t>
                </a:r>
                <a:r>
                  <a:rPr lang="en-GB" sz="2400" dirty="0"/>
                  <a:t>a minimum cardinality set </a:t>
                </a:r>
                <a14:m>
                  <m:oMath xmlns:m="http://schemas.openxmlformats.org/officeDocument/2006/math">
                    <m:r>
                      <a:rPr lang="en-GB" sz="2400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GB" sz="240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GB" sz="2400">
                        <a:latin typeface="Cambria Math" panose="02040503050406030204" pitchFamily="18" charset="0"/>
                      </a:rPr>
                      <m:t>  1≤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GB" sz="240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GB" sz="2400" dirty="0"/>
                  <a:t> </a:t>
                </a:r>
                <a:r>
                  <a:rPr lang="en-GB" sz="2400" dirty="0" smtClean="0"/>
                  <a:t> where,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sz="20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2000" dirty="0"/>
                  <a:t>is a sensor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sz="2000">
                        <a:latin typeface="Cambria Math" panose="02040503050406030204" pitchFamily="18" charset="0"/>
                      </a:rPr>
                      <m:t>.</m:t>
                    </m:r>
                    <m:r>
                      <a:rPr lang="en-GB" sz="2000" i="1">
                        <a:latin typeface="Cambria Math" panose="02040503050406030204" pitchFamily="18" charset="0"/>
                      </a:rPr>
                      <m:t>𝑡𝑦𝑝𝑒</m:t>
                    </m:r>
                    <m:r>
                      <a:rPr lang="en-GB" sz="200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GB" sz="20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GB" sz="20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000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sz="20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GB" sz="2000" i="1">
                        <a:latin typeface="Cambria Math" panose="02040503050406030204" pitchFamily="18" charset="0"/>
                      </a:rPr>
                      <m:t>𝑙𝑜𝑐𝑎𝑡𝑖𝑜𝑛</m:t>
                    </m:r>
                    <m:r>
                      <a:rPr lang="en-GB" sz="2000" i="1">
                        <a:latin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𝑡𝑦𝑝𝑒</m:t>
                        </m:r>
                      </m:sub>
                      <m:sup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𝑆</m:t>
                        </m:r>
                      </m:sup>
                    </m:sSubSup>
                  </m:oMath>
                </a14:m>
                <a:r>
                  <a:rPr lang="en-GB" sz="2000" dirty="0"/>
                  <a:t> is the location of the sensor fixed by the algorithm. </a:t>
                </a:r>
                <a:endParaRPr lang="en-GB" sz="2000" dirty="0" smtClean="0"/>
              </a:p>
              <a:p>
                <a:pPr lvl="1"/>
                <a:r>
                  <a:rPr lang="en-GB" sz="2000" dirty="0" smtClean="0"/>
                  <a:t>For </a:t>
                </a:r>
                <a:r>
                  <a:rPr lang="en-GB" sz="2000" dirty="0"/>
                  <a:t>every point </a:t>
                </a:r>
                <a14:m>
                  <m:oMath xmlns:m="http://schemas.openxmlformats.org/officeDocument/2006/math">
                    <m:r>
                      <a:rPr lang="en-GB" sz="20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sz="20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GB" sz="20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GB" sz="2000" dirty="0"/>
                  <a:t> following should </a:t>
                </a:r>
                <a:r>
                  <a:rPr lang="en-GB" sz="2000" dirty="0" smtClean="0"/>
                  <a:t>hold</a:t>
                </a:r>
                <a:r>
                  <a:rPr lang="en-GB" sz="2000" dirty="0"/>
                  <a:t>:</a:t>
                </a:r>
                <a:endParaRPr lang="en-US" sz="2000" dirty="0"/>
              </a:p>
              <a:p>
                <a:pPr lvl="2"/>
                <a:r>
                  <a:rPr lang="en-GB" sz="1600" dirty="0"/>
                  <a:t>If </a:t>
                </a:r>
                <a14:m>
                  <m:oMath xmlns:m="http://schemas.openxmlformats.org/officeDocument/2006/math">
                    <m:r>
                      <a:rPr lang="en-GB" sz="1600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GB" sz="1600" dirty="0"/>
                  <a:t> is in the Area of Influence of a jammer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GB" sz="16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GB" sz="1600" i="1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en-GB" sz="1600" dirty="0"/>
                  <a:t> then </a:t>
                </a:r>
                <a14:m>
                  <m:oMath xmlns:m="http://schemas.openxmlformats.org/officeDocument/2006/math">
                    <m:r>
                      <a:rPr lang="en-GB" sz="1600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GB" sz="1600" dirty="0"/>
                  <a:t> is in the Area of Influence of some sensor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1600" dirty="0"/>
                  <a:t> with </a:t>
                </a:r>
                <a14:m>
                  <m:oMath xmlns:m="http://schemas.openxmlformats.org/officeDocument/2006/math">
                    <m:r>
                      <a:rPr lang="en-GB" sz="16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6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sz="16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GB" sz="1600" i="1">
                        <a:latin typeface="Cambria Math" panose="02040503050406030204" pitchFamily="18" charset="0"/>
                      </a:rPr>
                      <m:t>𝑡𝑦𝑝𝑒</m:t>
                    </m:r>
                    <m:r>
                      <a:rPr lang="en-GB" sz="16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1600" dirty="0"/>
                  <a:t>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𝑡𝑘</m:t>
                        </m:r>
                      </m:sub>
                    </m:sSub>
                  </m:oMath>
                </a14:m>
                <a:r>
                  <a:rPr lang="en-GB" sz="1600" dirty="0"/>
                  <a:t>=1</a:t>
                </a:r>
                <a:endParaRPr lang="en-US" sz="1600" dirty="0"/>
              </a:p>
              <a:p>
                <a:pPr lvl="2"/>
                <a:r>
                  <a:rPr lang="en-GB" sz="1600" dirty="0"/>
                  <a:t>If </a:t>
                </a:r>
                <a14:m>
                  <m:oMath xmlns:m="http://schemas.openxmlformats.org/officeDocument/2006/math">
                    <m:r>
                      <a:rPr lang="en-GB" sz="1600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GB" sz="1600" dirty="0"/>
                  <a:t> is out of the Area of Influence of all jammers then </a:t>
                </a:r>
                <a14:m>
                  <m:oMath xmlns:m="http://schemas.openxmlformats.org/officeDocument/2006/math">
                    <m:r>
                      <a:rPr lang="en-GB" sz="1600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GB" sz="1600" dirty="0"/>
                  <a:t> is in the Area of Influence of some sensor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16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9555" y="1420009"/>
                <a:ext cx="7886700" cy="4760129"/>
              </a:xfrm>
              <a:blipFill rotWithShape="0">
                <a:blip r:embed="rId2"/>
                <a:stretch>
                  <a:fillRect l="-927" r="-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2983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Related computational geometry problems</a:t>
                </a:r>
              </a:p>
              <a:p>
                <a:pPr lvl="1"/>
                <a:r>
                  <a:rPr lang="en-US" dirty="0" smtClean="0"/>
                  <a:t>Art gallery problem</a:t>
                </a:r>
              </a:p>
              <a:p>
                <a:pPr lvl="1"/>
                <a:r>
                  <a:rPr lang="en-US" dirty="0" smtClean="0"/>
                  <a:t>Circle packing problem</a:t>
                </a:r>
              </a:p>
              <a:p>
                <a:endParaRPr lang="en-US" dirty="0"/>
              </a:p>
              <a:p>
                <a:r>
                  <a:rPr lang="en-US" dirty="0" smtClean="0"/>
                  <a:t>Problems in direct application</a:t>
                </a:r>
              </a:p>
              <a:p>
                <a:pPr lvl="1"/>
                <a:r>
                  <a:rPr lang="en-US" dirty="0" smtClean="0"/>
                  <a:t>Art gallery problem</a:t>
                </a:r>
              </a:p>
              <a:p>
                <a:pPr lvl="2"/>
                <a:r>
                  <a:rPr lang="en-US" dirty="0" smtClean="0"/>
                  <a:t>Assumes the cameras have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dirty="0" smtClean="0"/>
                  <a:t> range</a:t>
                </a:r>
              </a:p>
              <a:p>
                <a:pPr lvl="2"/>
                <a:r>
                  <a:rPr lang="en-US" dirty="0" smtClean="0"/>
                  <a:t>Heterogeneous sensors not considered</a:t>
                </a:r>
              </a:p>
              <a:p>
                <a:pPr lvl="2"/>
                <a:endParaRPr lang="en-US" dirty="0" smtClean="0"/>
              </a:p>
              <a:p>
                <a:pPr lvl="1"/>
                <a:r>
                  <a:rPr lang="en-US" dirty="0" smtClean="0"/>
                  <a:t>Circle packing problem</a:t>
                </a:r>
              </a:p>
              <a:p>
                <a:pPr lvl="2"/>
                <a:r>
                  <a:rPr lang="en-US" dirty="0" smtClean="0"/>
                  <a:t>Assumes all circles have the same radius when covering a rectangle</a:t>
                </a:r>
              </a:p>
              <a:p>
                <a:pPr lvl="2"/>
                <a:r>
                  <a:rPr lang="en-US" dirty="0" smtClean="0"/>
                  <a:t>Variation with different radii circles leaves gaps between circles</a:t>
                </a:r>
                <a:endParaRPr lang="en-US" dirty="0"/>
              </a:p>
              <a:p>
                <a:pPr lvl="2"/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73" t="-1536" r="-6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2530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 (</a:t>
            </a:r>
            <a:r>
              <a:rPr lang="en-US" dirty="0" err="1" smtClean="0"/>
              <a:t>contd</a:t>
            </a:r>
            <a:r>
              <a:rPr lang="en-US" dirty="0" smtClean="0"/>
              <a:t>…)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845" y="1460350"/>
            <a:ext cx="7886700" cy="476012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Minimum cost coverage </a:t>
            </a:r>
            <a:r>
              <a:rPr lang="en-US" sz="1400" dirty="0" smtClean="0"/>
              <a:t>[Zaidi et al 2009]</a:t>
            </a:r>
          </a:p>
          <a:p>
            <a:pPr lvl="1"/>
            <a:r>
              <a:rPr lang="en-US" dirty="0" smtClean="0"/>
              <a:t>Minimize the number of sensors</a:t>
            </a:r>
          </a:p>
          <a:p>
            <a:pPr lvl="1"/>
            <a:r>
              <a:rPr lang="en-US" dirty="0" smtClean="0"/>
              <a:t>Minimize the cost</a:t>
            </a:r>
          </a:p>
          <a:p>
            <a:pPr lvl="1"/>
            <a:r>
              <a:rPr lang="en-US" dirty="0" smtClean="0"/>
              <a:t>Arbitrary shaped region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Considers only homogeneous sensors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Area coverage for surveillance </a:t>
            </a:r>
            <a:r>
              <a:rPr lang="en-US" sz="1400" dirty="0" smtClean="0"/>
              <a:t>[</a:t>
            </a:r>
            <a:r>
              <a:rPr lang="en-US" sz="1400" dirty="0" err="1" smtClean="0"/>
              <a:t>Dhillon</a:t>
            </a:r>
            <a:r>
              <a:rPr lang="en-US" sz="1400" dirty="0" smtClean="0"/>
              <a:t> et al 2003]</a:t>
            </a:r>
            <a:endParaRPr lang="en-US" sz="1200" dirty="0" smtClean="0"/>
          </a:p>
          <a:p>
            <a:pPr lvl="1"/>
            <a:r>
              <a:rPr lang="en-US" dirty="0" smtClean="0"/>
              <a:t>Minimize the number of sensors</a:t>
            </a:r>
          </a:p>
          <a:p>
            <a:pPr lvl="1"/>
            <a:r>
              <a:rPr lang="en-US" dirty="0" smtClean="0"/>
              <a:t>Considers uncertainty with sensor detections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Considers only homogeneous </a:t>
            </a:r>
            <a:r>
              <a:rPr lang="en-US" dirty="0" smtClean="0">
                <a:solidFill>
                  <a:srgbClr val="0070C0"/>
                </a:solidFill>
              </a:rPr>
              <a:t>sensors</a:t>
            </a:r>
            <a:endParaRPr lang="en-US" dirty="0"/>
          </a:p>
          <a:p>
            <a:pPr lvl="1"/>
            <a:endParaRPr lang="en-US" dirty="0" smtClean="0">
              <a:solidFill>
                <a:srgbClr val="0070C0"/>
              </a:solidFill>
            </a:endParaRPr>
          </a:p>
          <a:p>
            <a:r>
              <a:rPr lang="en-US" dirty="0" smtClean="0"/>
              <a:t>Randomized algorithm for region coverage </a:t>
            </a:r>
            <a:r>
              <a:rPr lang="en-US" sz="1400" dirty="0" smtClean="0"/>
              <a:t>[</a:t>
            </a:r>
            <a:r>
              <a:rPr lang="en-US" sz="1400" dirty="0" err="1" smtClean="0"/>
              <a:t>Hafeed</a:t>
            </a:r>
            <a:r>
              <a:rPr lang="en-US" sz="1400" dirty="0" smtClean="0"/>
              <a:t> et al 2007]</a:t>
            </a:r>
          </a:p>
          <a:p>
            <a:pPr lvl="1"/>
            <a:r>
              <a:rPr lang="en-US" dirty="0" smtClean="0"/>
              <a:t>Selecting minimum sensors is NP-hard</a:t>
            </a:r>
          </a:p>
          <a:p>
            <a:pPr lvl="1"/>
            <a:r>
              <a:rPr lang="en-US" dirty="0" smtClean="0"/>
              <a:t>Distributed algorithm</a:t>
            </a:r>
          </a:p>
          <a:p>
            <a:pPr lvl="1"/>
            <a:r>
              <a:rPr lang="en-US" dirty="0" smtClean="0"/>
              <a:t>Schedules sensors for max network time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Considers only homogeneous sensors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624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 (</a:t>
            </a:r>
            <a:r>
              <a:rPr lang="en-US" dirty="0" err="1" smtClean="0"/>
              <a:t>contd</a:t>
            </a:r>
            <a:r>
              <a:rPr lang="en-US" dirty="0" smtClean="0"/>
              <a:t>…)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845" y="1460350"/>
            <a:ext cx="7886700" cy="4760129"/>
          </a:xfrm>
        </p:spPr>
        <p:txBody>
          <a:bodyPr>
            <a:normAutofit/>
          </a:bodyPr>
          <a:lstStyle/>
          <a:p>
            <a:r>
              <a:rPr lang="en-US" dirty="0" smtClean="0"/>
              <a:t>Coverage level in area coverage </a:t>
            </a:r>
            <a:r>
              <a:rPr lang="en-US" sz="1400" dirty="0" smtClean="0"/>
              <a:t>[</a:t>
            </a:r>
            <a:r>
              <a:rPr lang="en-US" sz="1400" dirty="0"/>
              <a:t>Huang, Tseng 2003</a:t>
            </a:r>
            <a:r>
              <a:rPr lang="en-US" sz="1400" dirty="0" smtClean="0"/>
              <a:t>]</a:t>
            </a:r>
          </a:p>
          <a:p>
            <a:pPr lvl="1"/>
            <a:r>
              <a:rPr lang="en-US" dirty="0" smtClean="0"/>
              <a:t>Check for k-coverage</a:t>
            </a:r>
          </a:p>
          <a:p>
            <a:pPr lvl="1"/>
            <a:r>
              <a:rPr lang="en-US" dirty="0" smtClean="0"/>
              <a:t>Area is covered if perimeter of all sensors range is covered</a:t>
            </a:r>
          </a:p>
          <a:p>
            <a:pPr lvl="1"/>
            <a:r>
              <a:rPr lang="en-US" dirty="0" smtClean="0"/>
              <a:t>Considers heterogeneous sensors</a:t>
            </a:r>
          </a:p>
          <a:p>
            <a:pPr lvl="1"/>
            <a:r>
              <a:rPr lang="en-US" dirty="0" smtClean="0"/>
              <a:t>This result is used for checking coverage</a:t>
            </a:r>
          </a:p>
          <a:p>
            <a:pPr lvl="1"/>
            <a:endParaRPr lang="en-US" dirty="0"/>
          </a:p>
          <a:p>
            <a:r>
              <a:rPr lang="en-US" dirty="0" smtClean="0"/>
              <a:t>Sensor scheduling preserving coverage </a:t>
            </a:r>
            <a:r>
              <a:rPr lang="en-US" sz="1400" dirty="0" smtClean="0"/>
              <a:t>[Gao et al 2006]</a:t>
            </a:r>
          </a:p>
          <a:p>
            <a:pPr lvl="1"/>
            <a:r>
              <a:rPr lang="en-US" dirty="0" smtClean="0"/>
              <a:t>Method to create disjoint sets of sensors which cover the region</a:t>
            </a:r>
          </a:p>
          <a:p>
            <a:pPr lvl="1"/>
            <a:r>
              <a:rPr lang="en-US" dirty="0"/>
              <a:t>Considers heterogeneous sensors</a:t>
            </a:r>
          </a:p>
          <a:p>
            <a:pPr lvl="1"/>
            <a:r>
              <a:rPr lang="en-US" dirty="0" smtClean="0"/>
              <a:t>Result used to obtain the covering set of sensors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026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Approach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Phase 1</a:t>
                </a:r>
              </a:p>
              <a:p>
                <a:pPr lvl="1"/>
                <a:r>
                  <a:rPr lang="en-US" dirty="0" smtClean="0"/>
                  <a:t>Ignore the use of jammers</a:t>
                </a:r>
              </a:p>
              <a:p>
                <a:pPr lvl="1"/>
                <a:r>
                  <a:rPr lang="en-US" dirty="0" smtClean="0"/>
                  <a:t>Assume all sensors have same cost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∞ </m:t>
                    </m:r>
                  </m:oMath>
                </a14:m>
                <a:r>
                  <a:rPr lang="en-US" dirty="0" smtClean="0"/>
                  <a:t>sensors of each type are available</a:t>
                </a:r>
              </a:p>
              <a:p>
                <a:pPr lvl="1"/>
                <a:r>
                  <a:rPr lang="en-US" dirty="0" smtClean="0"/>
                  <a:t>Find the minimum cardinality set of sensors which covers the rectangular region</a:t>
                </a:r>
              </a:p>
              <a:p>
                <a:pPr lvl="1"/>
                <a:endParaRPr lang="en-US" dirty="0"/>
              </a:p>
              <a:p>
                <a:r>
                  <a:rPr lang="en-US" dirty="0" smtClean="0"/>
                  <a:t>Phase 2</a:t>
                </a:r>
              </a:p>
              <a:p>
                <a:pPr lvl="1"/>
                <a:r>
                  <a:rPr lang="en-US" dirty="0" smtClean="0"/>
                  <a:t>Jammers to be considered</a:t>
                </a:r>
              </a:p>
              <a:p>
                <a:pPr lvl="1"/>
                <a:r>
                  <a:rPr lang="en-US" dirty="0" smtClean="0"/>
                  <a:t>Sensors types will incur different costs</a:t>
                </a:r>
              </a:p>
              <a:p>
                <a:pPr lvl="1"/>
                <a:r>
                  <a:rPr lang="en-US" dirty="0" smtClean="0"/>
                  <a:t>Fixed number of each type of sensors are available</a:t>
                </a:r>
              </a:p>
              <a:p>
                <a:pPr lvl="1"/>
                <a:r>
                  <a:rPr lang="en-US" dirty="0"/>
                  <a:t>Find the minimum cardinality set of sensors which covers the rectangular </a:t>
                </a:r>
                <a:r>
                  <a:rPr lang="en-US" dirty="0" smtClean="0"/>
                  <a:t>region</a:t>
                </a:r>
              </a:p>
              <a:p>
                <a:endParaRPr lang="en-US" dirty="0"/>
              </a:p>
              <a:p>
                <a:r>
                  <a:rPr lang="en-US" dirty="0" smtClean="0"/>
                  <a:t>Phase 2 will be tackled in the next semester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18" t="-20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8905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Subdivision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 can be subdivided into:</a:t>
            </a:r>
          </a:p>
          <a:p>
            <a:pPr lvl="1"/>
            <a:r>
              <a:rPr lang="en-US" dirty="0" smtClean="0"/>
              <a:t>Region coverage</a:t>
            </a:r>
            <a:endParaRPr lang="en-US" dirty="0"/>
          </a:p>
          <a:p>
            <a:pPr lvl="2"/>
            <a:r>
              <a:rPr lang="en-US" dirty="0" smtClean="0"/>
              <a:t>Identify if a rectangular region is covered by a set of heterogeneous sensors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Covering set</a:t>
            </a:r>
          </a:p>
          <a:p>
            <a:pPr lvl="2"/>
            <a:r>
              <a:rPr lang="en-US" dirty="0" smtClean="0"/>
              <a:t>Find subsets of sensors which cover the region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Find the minimum cardinality subset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31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Introduction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smtClean="0"/>
              <a:t>Motivation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smtClean="0"/>
              <a:t>Broad </a:t>
            </a:r>
            <a:r>
              <a:rPr lang="en-US" dirty="0"/>
              <a:t>Objective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Problem </a:t>
            </a:r>
            <a:r>
              <a:rPr lang="en-US" dirty="0"/>
              <a:t>Statement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Solution </a:t>
            </a:r>
            <a:r>
              <a:rPr lang="en-US" dirty="0"/>
              <a:t>Approach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Results </a:t>
            </a:r>
            <a:r>
              <a:rPr lang="en-US" dirty="0"/>
              <a:t>obtained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References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839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Perimeter-covered</a:t>
                </a:r>
                <a:endParaRPr lang="en-US" dirty="0"/>
              </a:p>
              <a:p>
                <a:pPr lvl="1"/>
                <a:r>
                  <a:rPr lang="en-US" dirty="0" smtClean="0"/>
                  <a:t>Two </a:t>
                </a:r>
                <a:r>
                  <a:rPr lang="en-US" dirty="0"/>
                  <a:t>sensors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A </a:t>
                </a:r>
                <a:r>
                  <a:rPr lang="en-US" dirty="0"/>
                  <a:t>point on </a:t>
                </a:r>
                <a:r>
                  <a:rPr lang="en-US" dirty="0" smtClean="0"/>
                  <a:t>the perimeter </a:t>
                </a:r>
                <a:r>
                  <a:rPr lang="en-US" dirty="0"/>
                  <a:t>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is perimeter-covered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 if </a:t>
                </a:r>
                <a:r>
                  <a:rPr lang="en-US" dirty="0"/>
                  <a:t>this point </a:t>
                </a:r>
                <a:r>
                  <a:rPr lang="en-US" dirty="0" smtClean="0"/>
                  <a:t>is within </a:t>
                </a:r>
                <a:r>
                  <a:rPr lang="en-US" dirty="0"/>
                  <a:t>the sensing range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 smtClean="0"/>
                  <a:t>-Perimeter covered</a:t>
                </a:r>
              </a:p>
              <a:p>
                <a:pPr lvl="1"/>
                <a:r>
                  <a:rPr lang="en-US" dirty="0" smtClean="0"/>
                  <a:t>Consider sensor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.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is k-perimeter covered </a:t>
                </a:r>
                <a:r>
                  <a:rPr lang="en-US" dirty="0"/>
                  <a:t>if all points on the perimeter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are perimeter covered </a:t>
                </a:r>
                <a:r>
                  <a:rPr lang="en-US" dirty="0"/>
                  <a:t>by at least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 smtClean="0"/>
                  <a:t> sensors </a:t>
                </a:r>
                <a:r>
                  <a:rPr lang="en-US" dirty="0"/>
                  <a:t>other 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itself.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Perimeter Coverage Level (PCL)</a:t>
                </a:r>
              </a:p>
              <a:p>
                <a:pPr lvl="1"/>
                <a:r>
                  <a:rPr lang="en-US" dirty="0"/>
                  <a:t>Number of sensors in the same set that cover any point on a sensor’s perimeter of the sensing area</a:t>
                </a:r>
                <a:r>
                  <a:rPr lang="en-US" dirty="0" smtClean="0"/>
                  <a:t>.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73" t="-2177" r="-8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1026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Region Coverage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725286" y="5142359"/>
            <a:ext cx="7795260" cy="1052701"/>
          </a:xfrm>
        </p:spPr>
        <p:txBody>
          <a:bodyPr>
            <a:normAutofit/>
          </a:bodyPr>
          <a:lstStyle/>
          <a:p>
            <a:r>
              <a:rPr lang="en-US" sz="1800" dirty="0" smtClean="0">
                <a:latin typeface="Bookman Old Style" panose="02050604050505020204" pitchFamily="18" charset="0"/>
              </a:rPr>
              <a:t>Rectangular region is covered if		      </a:t>
            </a:r>
            <a:r>
              <a:rPr lang="en-US" sz="1400" dirty="0" smtClean="0">
                <a:latin typeface="Bookman Old Style" panose="02050604050505020204" pitchFamily="18" charset="0"/>
              </a:rPr>
              <a:t>[Huang et al 2003]</a:t>
            </a:r>
            <a:endParaRPr lang="en-US" sz="1800" dirty="0" smtClean="0">
              <a:latin typeface="Bookman Old Style" panose="02050604050505020204" pitchFamily="18" charset="0"/>
            </a:endParaRPr>
          </a:p>
          <a:p>
            <a:pPr lvl="1"/>
            <a:r>
              <a:rPr lang="en-US" sz="1800" dirty="0" smtClean="0">
                <a:latin typeface="Bookman Old Style" panose="02050604050505020204" pitchFamily="18" charset="0"/>
              </a:rPr>
              <a:t>Each </a:t>
            </a:r>
            <a:r>
              <a:rPr lang="en-US" sz="1800" dirty="0">
                <a:latin typeface="Bookman Old Style" panose="02050604050505020204" pitchFamily="18" charset="0"/>
              </a:rPr>
              <a:t>sensor in the network is </a:t>
            </a:r>
            <a:r>
              <a:rPr lang="en-US" sz="1800" dirty="0" smtClean="0">
                <a:latin typeface="Bookman Old Style" panose="02050604050505020204" pitchFamily="18" charset="0"/>
              </a:rPr>
              <a:t>perimeter-covered</a:t>
            </a:r>
          </a:p>
          <a:p>
            <a:pPr lvl="1"/>
            <a:r>
              <a:rPr lang="en-US" sz="1800" dirty="0" smtClean="0">
                <a:latin typeface="Bookman Old Style" panose="02050604050505020204" pitchFamily="18" charset="0"/>
              </a:rPr>
              <a:t>No two sensors are located in the same location. </a:t>
            </a:r>
            <a:endParaRPr lang="en-US" sz="1800" dirty="0"/>
          </a:p>
          <a:p>
            <a:endParaRPr lang="en-US" sz="1800" dirty="0"/>
          </a:p>
        </p:txBody>
      </p:sp>
      <p:grpSp>
        <p:nvGrpSpPr>
          <p:cNvPr id="7" name="Group 6"/>
          <p:cNvGrpSpPr/>
          <p:nvPr/>
        </p:nvGrpSpPr>
        <p:grpSpPr>
          <a:xfrm>
            <a:off x="4724312" y="1246550"/>
            <a:ext cx="3800691" cy="3232254"/>
            <a:chOff x="4724312" y="1418000"/>
            <a:chExt cx="3800691" cy="3232254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28770" y="1418000"/>
              <a:ext cx="3796233" cy="2970644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4724312" y="4388644"/>
              <a:ext cx="379623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/>
                <a:t>Fig: The </a:t>
              </a:r>
              <a:r>
                <a:rPr lang="en-US" sz="1100" dirty="0"/>
                <a:t>number in each sub-region is its coverage</a:t>
              </a:r>
              <a:endParaRPr lang="en-IN" sz="1100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725285" y="1418000"/>
            <a:ext cx="38519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ookman Old Style" panose="02050604050505020204" pitchFamily="18" charset="0"/>
              </a:rPr>
              <a:t>Region is subdivided by sensing </a:t>
            </a:r>
            <a:r>
              <a:rPr lang="en-US" dirty="0" smtClean="0">
                <a:latin typeface="Bookman Old Style" panose="02050604050505020204" pitchFamily="18" charset="0"/>
              </a:rPr>
              <a:t>ranges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Bookman Old Style" panose="0205060405050502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Bookman Old Style" panose="02050604050505020204" pitchFamily="18" charset="0"/>
              </a:rPr>
              <a:t>Sensing ranges may be of different radius</a:t>
            </a:r>
            <a:endParaRPr lang="en-US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3133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Covering Subset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33845" y="1420009"/>
            <a:ext cx="7886700" cy="5024334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Sensor Scheduling Problem</a:t>
            </a:r>
          </a:p>
          <a:p>
            <a:pPr lvl="1"/>
            <a:r>
              <a:rPr lang="en-US" dirty="0" smtClean="0"/>
              <a:t>Given a WSN that is fully covered</a:t>
            </a:r>
            <a:endParaRPr lang="en-US" dirty="0"/>
          </a:p>
          <a:p>
            <a:pPr lvl="1"/>
            <a:r>
              <a:rPr lang="en-US" dirty="0" smtClean="0"/>
              <a:t>Schedule </a:t>
            </a:r>
            <a:r>
              <a:rPr lang="en-US" dirty="0"/>
              <a:t>the activities of the sensors such </a:t>
            </a:r>
            <a:r>
              <a:rPr lang="en-US" dirty="0" smtClean="0"/>
              <a:t>that</a:t>
            </a:r>
          </a:p>
          <a:p>
            <a:pPr lvl="2"/>
            <a:r>
              <a:rPr lang="en-US" dirty="0" smtClean="0"/>
              <a:t>Whole </a:t>
            </a:r>
            <a:r>
              <a:rPr lang="en-US" dirty="0"/>
              <a:t>region </a:t>
            </a:r>
            <a:r>
              <a:rPr lang="en-US" dirty="0" smtClean="0"/>
              <a:t>remains covered</a:t>
            </a:r>
          </a:p>
          <a:p>
            <a:pPr lvl="2"/>
            <a:r>
              <a:rPr lang="en-US" dirty="0"/>
              <a:t>N</a:t>
            </a:r>
            <a:r>
              <a:rPr lang="en-US" dirty="0" smtClean="0"/>
              <a:t>etwork </a:t>
            </a:r>
            <a:r>
              <a:rPr lang="en-US" dirty="0"/>
              <a:t>lifetime is </a:t>
            </a:r>
            <a:r>
              <a:rPr lang="en-US" dirty="0" smtClean="0"/>
              <a:t>maximized</a:t>
            </a:r>
          </a:p>
          <a:p>
            <a:pPr lvl="2"/>
            <a:r>
              <a:rPr lang="en-US" dirty="0" smtClean="0"/>
              <a:t>Creates disjoint subsets of sensors</a:t>
            </a:r>
          </a:p>
          <a:p>
            <a:endParaRPr lang="en-US" dirty="0" smtClean="0"/>
          </a:p>
          <a:p>
            <a:r>
              <a:rPr lang="en-US" dirty="0" smtClean="0"/>
              <a:t>Finding min covering subset modelled </a:t>
            </a:r>
            <a:r>
              <a:rPr lang="en-US" dirty="0"/>
              <a:t>as Sensor Scheduling </a:t>
            </a:r>
            <a:r>
              <a:rPr lang="en-US" dirty="0" smtClean="0"/>
              <a:t>Problem</a:t>
            </a:r>
          </a:p>
          <a:p>
            <a:pPr lvl="1"/>
            <a:r>
              <a:rPr lang="en-US" dirty="0" smtClean="0"/>
              <a:t>Find the disjoint covering subsets</a:t>
            </a:r>
          </a:p>
          <a:p>
            <a:pPr lvl="1"/>
            <a:r>
              <a:rPr lang="en-US" dirty="0" smtClean="0"/>
              <a:t>Select the min cardinality subset </a:t>
            </a:r>
          </a:p>
          <a:p>
            <a:endParaRPr lang="en-US" dirty="0" smtClean="0"/>
          </a:p>
          <a:p>
            <a:r>
              <a:rPr lang="en-US" dirty="0" smtClean="0"/>
              <a:t>Proved </a:t>
            </a:r>
            <a:r>
              <a:rPr lang="en-US" dirty="0"/>
              <a:t>to be </a:t>
            </a:r>
            <a:r>
              <a:rPr lang="en-US" dirty="0" smtClean="0"/>
              <a:t>NP-hard </a:t>
            </a:r>
            <a:r>
              <a:rPr lang="en-US" sz="1800" dirty="0" smtClean="0"/>
              <a:t>[Gao et al 2006]</a:t>
            </a:r>
          </a:p>
          <a:p>
            <a:endParaRPr lang="en-US" dirty="0" smtClean="0"/>
          </a:p>
          <a:p>
            <a:r>
              <a:rPr lang="en-US" dirty="0" smtClean="0"/>
              <a:t>Heuristic </a:t>
            </a:r>
            <a:r>
              <a:rPr lang="en-US" dirty="0"/>
              <a:t>used</a:t>
            </a:r>
          </a:p>
          <a:p>
            <a:pPr lvl="1"/>
            <a:r>
              <a:rPr lang="en-US" dirty="0" smtClean="0"/>
              <a:t>Select sensor </a:t>
            </a:r>
            <a:r>
              <a:rPr lang="en-US" dirty="0"/>
              <a:t>whose perimeter is covered by </a:t>
            </a:r>
            <a:r>
              <a:rPr lang="en-US" dirty="0" smtClean="0"/>
              <a:t>min sensors remaining</a:t>
            </a:r>
            <a:endParaRPr lang="en-US" dirty="0"/>
          </a:p>
          <a:p>
            <a:pPr lvl="1"/>
            <a:r>
              <a:rPr lang="en-US" dirty="0" smtClean="0"/>
              <a:t>Select </a:t>
            </a:r>
            <a:r>
              <a:rPr lang="en-US" dirty="0"/>
              <a:t>the sensor whose sensing range is </a:t>
            </a:r>
            <a:r>
              <a:rPr lang="en-US" dirty="0" smtClean="0"/>
              <a:t>max</a:t>
            </a:r>
          </a:p>
        </p:txBody>
      </p:sp>
    </p:spTree>
    <p:extLst>
      <p:ext uri="{BB962C8B-B14F-4D97-AF65-F5344CB8AC3E}">
        <p14:creationId xmlns:p14="http://schemas.microsoft.com/office/powerpoint/2010/main" val="1858652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Heuristic 1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Lower PCL implies smaller </a:t>
            </a:r>
            <a:r>
              <a:rPr lang="en-US" dirty="0"/>
              <a:t>the node density (</a:t>
            </a:r>
            <a:r>
              <a:rPr lang="en-US" dirty="0" smtClean="0"/>
              <a:t>the number </a:t>
            </a:r>
            <a:r>
              <a:rPr lang="en-US" dirty="0"/>
              <a:t>of nodes per unit area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Choosing sensors from </a:t>
            </a:r>
            <a:r>
              <a:rPr lang="en-US" dirty="0"/>
              <a:t>the area with the lowest sensor </a:t>
            </a:r>
            <a:r>
              <a:rPr lang="en-US" dirty="0" smtClean="0"/>
              <a:t>density</a:t>
            </a:r>
          </a:p>
          <a:p>
            <a:endParaRPr lang="en-US" dirty="0" smtClean="0"/>
          </a:p>
          <a:p>
            <a:r>
              <a:rPr lang="en-US" dirty="0" smtClean="0"/>
              <a:t>Sensor </a:t>
            </a:r>
            <a:r>
              <a:rPr lang="en-US" dirty="0"/>
              <a:t>with a smaller PCL value will be </a:t>
            </a:r>
            <a:r>
              <a:rPr lang="en-US" dirty="0" smtClean="0"/>
              <a:t>chosen at each step</a:t>
            </a:r>
          </a:p>
          <a:p>
            <a:pPr lvl="1"/>
            <a:r>
              <a:rPr lang="en-US" dirty="0" smtClean="0"/>
              <a:t>As </a:t>
            </a:r>
            <a:r>
              <a:rPr lang="en-US" dirty="0"/>
              <a:t>less sensors as possible </a:t>
            </a:r>
            <a:r>
              <a:rPr lang="en-US" dirty="0" smtClean="0"/>
              <a:t>are included</a:t>
            </a:r>
          </a:p>
          <a:p>
            <a:pPr lvl="1"/>
            <a:r>
              <a:rPr lang="en-US" dirty="0" smtClean="0"/>
              <a:t>Sensors </a:t>
            </a:r>
            <a:r>
              <a:rPr lang="en-US" dirty="0"/>
              <a:t>are </a:t>
            </a:r>
            <a:r>
              <a:rPr lang="en-US" dirty="0" smtClean="0"/>
              <a:t>distributed as </a:t>
            </a:r>
            <a:r>
              <a:rPr lang="en-US" dirty="0"/>
              <a:t>widely as </a:t>
            </a:r>
            <a:r>
              <a:rPr lang="en-US" dirty="0" smtClean="0"/>
              <a:t>possible</a:t>
            </a:r>
          </a:p>
          <a:p>
            <a:pPr lvl="1"/>
            <a:endParaRPr lang="en-US" dirty="0" smtClean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64430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Heuristic 2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Higher chance of covering larger area with a sensor with a larger sensing range.</a:t>
            </a:r>
          </a:p>
          <a:p>
            <a:r>
              <a:rPr lang="en-US" dirty="0" smtClean="0"/>
              <a:t>Deploy </a:t>
            </a:r>
            <a:r>
              <a:rPr lang="en-US" dirty="0"/>
              <a:t>sensors at each location</a:t>
            </a:r>
          </a:p>
          <a:p>
            <a:r>
              <a:rPr lang="en-US" dirty="0"/>
              <a:t>Check if the region is covered with this arrangement</a:t>
            </a:r>
          </a:p>
          <a:p>
            <a:r>
              <a:rPr lang="en-US" dirty="0"/>
              <a:t>Remove sensors till no more can be removed</a:t>
            </a:r>
          </a:p>
        </p:txBody>
      </p:sp>
    </p:spTree>
    <p:extLst>
      <p:ext uri="{BB962C8B-B14F-4D97-AF65-F5344CB8AC3E}">
        <p14:creationId xmlns:p14="http://schemas.microsoft.com/office/powerpoint/2010/main" val="4081574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Future Work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Use of jammers will make some regions immune to some sensors</a:t>
            </a:r>
          </a:p>
          <a:p>
            <a:pPr lvl="1"/>
            <a:r>
              <a:rPr lang="en-IN" dirty="0" smtClean="0"/>
              <a:t>Adjust the covering subsets such that jammed regions are covered by unaffected sensors</a:t>
            </a:r>
          </a:p>
          <a:p>
            <a:endParaRPr lang="en-IN" dirty="0" smtClean="0"/>
          </a:p>
          <a:p>
            <a:r>
              <a:rPr lang="en-IN" dirty="0" smtClean="0"/>
              <a:t>Minimize the total cost of deployment</a:t>
            </a:r>
          </a:p>
          <a:p>
            <a:pPr lvl="1"/>
            <a:r>
              <a:rPr lang="en-IN" dirty="0" smtClean="0"/>
              <a:t>Every sensor incurs some cost of deployment</a:t>
            </a:r>
          </a:p>
          <a:p>
            <a:endParaRPr lang="en-IN" dirty="0"/>
          </a:p>
          <a:p>
            <a:endParaRPr lang="en-IN" dirty="0" smtClean="0"/>
          </a:p>
          <a:p>
            <a:pPr marL="457200" lvl="1" indent="0">
              <a:buNone/>
            </a:pPr>
            <a:endParaRPr lang="en-IN" dirty="0" smtClean="0"/>
          </a:p>
          <a:p>
            <a:pPr marL="457200" lvl="1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04881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tx1"/>
                </a:solidFill>
              </a:rPr>
              <a:t>Thank You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7200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are Wireless Sensor Networks (WSN)</a:t>
            </a:r>
          </a:p>
          <a:p>
            <a:endParaRPr lang="en-US" dirty="0" smtClean="0"/>
          </a:p>
          <a:p>
            <a:r>
              <a:rPr lang="en-US" dirty="0" smtClean="0"/>
              <a:t>Deployment options</a:t>
            </a:r>
          </a:p>
          <a:p>
            <a:endParaRPr lang="en-US" dirty="0" smtClean="0"/>
          </a:p>
          <a:p>
            <a:r>
              <a:rPr lang="en-US" dirty="0" smtClean="0"/>
              <a:t>Applications</a:t>
            </a:r>
          </a:p>
          <a:p>
            <a:pPr lvl="1"/>
            <a:r>
              <a:rPr lang="en-US" dirty="0"/>
              <a:t>Agriculture </a:t>
            </a:r>
            <a:r>
              <a:rPr lang="en-US" sz="1400" dirty="0" smtClean="0"/>
              <a:t>[Burrell et al 2004]</a:t>
            </a:r>
          </a:p>
          <a:p>
            <a:pPr lvl="1"/>
            <a:r>
              <a:rPr lang="en-US" dirty="0" smtClean="0"/>
              <a:t>Environmental </a:t>
            </a:r>
            <a:r>
              <a:rPr lang="en-US" dirty="0"/>
              <a:t>Monitoring </a:t>
            </a:r>
            <a:r>
              <a:rPr lang="en-US" sz="1400" dirty="0" smtClean="0"/>
              <a:t>[</a:t>
            </a:r>
            <a:r>
              <a:rPr lang="en-US" sz="1400" dirty="0" err="1" smtClean="0"/>
              <a:t>Cerpa</a:t>
            </a:r>
            <a:r>
              <a:rPr lang="en-US" sz="1400" dirty="0" smtClean="0"/>
              <a:t> et al </a:t>
            </a:r>
            <a:r>
              <a:rPr lang="en-US" sz="1400" dirty="0"/>
              <a:t>2001] </a:t>
            </a:r>
            <a:r>
              <a:rPr lang="en-US" sz="1400" dirty="0" smtClean="0"/>
              <a:t>[Mainwaring 2002]</a:t>
            </a:r>
          </a:p>
          <a:p>
            <a:pPr lvl="1"/>
            <a:r>
              <a:rPr lang="en-US" dirty="0" smtClean="0"/>
              <a:t>Military Applications </a:t>
            </a:r>
            <a:r>
              <a:rPr lang="en-US" sz="1400" dirty="0" smtClean="0"/>
              <a:t>[</a:t>
            </a:r>
            <a:r>
              <a:rPr lang="en-US" sz="1400" dirty="0" err="1" smtClean="0"/>
              <a:t>Bokareva</a:t>
            </a:r>
            <a:r>
              <a:rPr lang="en-US" sz="1400" dirty="0" smtClean="0"/>
              <a:t> et al 2006]</a:t>
            </a:r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713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Coverage in WSNs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Broadly </a:t>
            </a:r>
            <a:r>
              <a:rPr lang="en-US" dirty="0"/>
              <a:t>classified into three </a:t>
            </a:r>
            <a:r>
              <a:rPr lang="en-US" dirty="0" smtClean="0"/>
              <a:t>main categories</a:t>
            </a:r>
            <a:endParaRPr lang="en-US" dirty="0"/>
          </a:p>
          <a:p>
            <a:pPr lvl="1"/>
            <a:r>
              <a:rPr lang="en-US" dirty="0"/>
              <a:t>Area Coverage</a:t>
            </a:r>
          </a:p>
          <a:p>
            <a:pPr lvl="2"/>
            <a:r>
              <a:rPr lang="en-US" dirty="0"/>
              <a:t>Every point in </a:t>
            </a:r>
            <a:r>
              <a:rPr lang="en-US" dirty="0" smtClean="0"/>
              <a:t>given </a:t>
            </a:r>
            <a:r>
              <a:rPr lang="en-US" dirty="0"/>
              <a:t>area is within the sensing range</a:t>
            </a:r>
          </a:p>
          <a:p>
            <a:pPr marL="914400" lvl="2" indent="0">
              <a:buNone/>
            </a:pPr>
            <a:r>
              <a:rPr lang="en-US" dirty="0"/>
              <a:t>of at least one </a:t>
            </a:r>
            <a:r>
              <a:rPr lang="en-US" dirty="0" smtClean="0"/>
              <a:t>sensor</a:t>
            </a:r>
          </a:p>
          <a:p>
            <a:pPr marL="914400" lvl="2" indent="0">
              <a:buNone/>
            </a:pPr>
            <a:endParaRPr lang="en-US" dirty="0"/>
          </a:p>
          <a:p>
            <a:pPr lvl="1"/>
            <a:r>
              <a:rPr lang="en-US" dirty="0" smtClean="0"/>
              <a:t>Barrier </a:t>
            </a:r>
            <a:r>
              <a:rPr lang="en-US" dirty="0"/>
              <a:t>Coverage</a:t>
            </a:r>
          </a:p>
          <a:p>
            <a:pPr lvl="2"/>
            <a:r>
              <a:rPr lang="en-US" dirty="0" smtClean="0"/>
              <a:t>Barrier: belt-like </a:t>
            </a:r>
            <a:r>
              <a:rPr lang="en-US" dirty="0"/>
              <a:t>region surrounding an area. </a:t>
            </a:r>
            <a:endParaRPr lang="en-US" dirty="0" smtClean="0"/>
          </a:p>
          <a:p>
            <a:pPr lvl="2"/>
            <a:r>
              <a:rPr lang="en-US" dirty="0" smtClean="0"/>
              <a:t>Sensors spread </a:t>
            </a:r>
            <a:r>
              <a:rPr lang="en-US" dirty="0"/>
              <a:t>across </a:t>
            </a:r>
            <a:r>
              <a:rPr lang="en-US" dirty="0" smtClean="0"/>
              <a:t>barrier</a:t>
            </a:r>
            <a:endParaRPr lang="en-US" dirty="0"/>
          </a:p>
          <a:p>
            <a:pPr lvl="2"/>
            <a:r>
              <a:rPr lang="en-US" dirty="0" smtClean="0"/>
              <a:t>Barrier covered if </a:t>
            </a:r>
            <a:r>
              <a:rPr lang="en-US" dirty="0"/>
              <a:t>every path that </a:t>
            </a:r>
            <a:r>
              <a:rPr lang="en-US" dirty="0" smtClean="0"/>
              <a:t>crosses through </a:t>
            </a:r>
            <a:r>
              <a:rPr lang="en-US" dirty="0"/>
              <a:t>the barrier cuts the sensing regions of at least </a:t>
            </a:r>
            <a:r>
              <a:rPr lang="en-US" dirty="0" smtClean="0"/>
              <a:t>one sensor</a:t>
            </a:r>
          </a:p>
          <a:p>
            <a:pPr lvl="2"/>
            <a:endParaRPr lang="en-US" dirty="0" smtClean="0"/>
          </a:p>
          <a:p>
            <a:pPr lvl="1"/>
            <a:r>
              <a:rPr lang="en-US" dirty="0"/>
              <a:t>Point Coverage</a:t>
            </a:r>
          </a:p>
          <a:p>
            <a:pPr lvl="2"/>
            <a:r>
              <a:rPr lang="en-US" dirty="0" smtClean="0"/>
              <a:t>Cover set </a:t>
            </a:r>
            <a:r>
              <a:rPr lang="en-US" dirty="0"/>
              <a:t>of discrete </a:t>
            </a:r>
            <a:r>
              <a:rPr lang="en-US" dirty="0" smtClean="0"/>
              <a:t>points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392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Threat by Jammers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Threat </a:t>
            </a:r>
            <a:r>
              <a:rPr lang="en-US" dirty="0"/>
              <a:t>by Jammers</a:t>
            </a:r>
          </a:p>
          <a:p>
            <a:pPr lvl="1"/>
            <a:r>
              <a:rPr lang="en-US" dirty="0" smtClean="0"/>
              <a:t>Attacks </a:t>
            </a:r>
            <a:r>
              <a:rPr lang="en-US" dirty="0"/>
              <a:t>on the network</a:t>
            </a:r>
          </a:p>
          <a:p>
            <a:pPr lvl="2"/>
            <a:r>
              <a:rPr lang="en-US" dirty="0" smtClean="0"/>
              <a:t>Jam </a:t>
            </a:r>
            <a:r>
              <a:rPr lang="en-US" dirty="0"/>
              <a:t>the communication links</a:t>
            </a:r>
          </a:p>
          <a:p>
            <a:pPr lvl="2"/>
            <a:r>
              <a:rPr lang="en-US" dirty="0" smtClean="0"/>
              <a:t>Disable </a:t>
            </a:r>
            <a:r>
              <a:rPr lang="en-US" dirty="0"/>
              <a:t>a particular node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Attacks </a:t>
            </a:r>
            <a:r>
              <a:rPr lang="en-US" dirty="0"/>
              <a:t>on the sensor</a:t>
            </a:r>
          </a:p>
          <a:p>
            <a:pPr lvl="2"/>
            <a:r>
              <a:rPr lang="en-US" dirty="0" smtClean="0"/>
              <a:t>Jam </a:t>
            </a:r>
            <a:r>
              <a:rPr lang="en-US" dirty="0"/>
              <a:t>the sensor’s sensing capability</a:t>
            </a:r>
          </a:p>
          <a:p>
            <a:pPr lvl="2"/>
            <a:r>
              <a:rPr lang="en-US" dirty="0" smtClean="0"/>
              <a:t>Deceive </a:t>
            </a:r>
            <a:r>
              <a:rPr lang="en-US" dirty="0"/>
              <a:t>by injecting false information</a:t>
            </a:r>
          </a:p>
        </p:txBody>
      </p:sp>
    </p:spTree>
    <p:extLst>
      <p:ext uri="{BB962C8B-B14F-4D97-AF65-F5344CB8AC3E}">
        <p14:creationId xmlns:p14="http://schemas.microsoft.com/office/powerpoint/2010/main" val="775602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845" y="1420009"/>
            <a:ext cx="7886700" cy="490078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Reconnaissance </a:t>
            </a:r>
            <a:r>
              <a:rPr lang="en-US" dirty="0"/>
              <a:t>&amp; Surveillance</a:t>
            </a:r>
          </a:p>
          <a:p>
            <a:pPr lvl="1"/>
            <a:r>
              <a:rPr lang="en-US" dirty="0" smtClean="0"/>
              <a:t>Primary </a:t>
            </a:r>
            <a:r>
              <a:rPr lang="en-US" dirty="0"/>
              <a:t>objective during peace time</a:t>
            </a:r>
          </a:p>
          <a:p>
            <a:endParaRPr lang="en-US" dirty="0" smtClean="0"/>
          </a:p>
          <a:p>
            <a:r>
              <a:rPr lang="en-US" dirty="0" smtClean="0"/>
              <a:t>Western </a:t>
            </a:r>
            <a:r>
              <a:rPr lang="en-US" dirty="0"/>
              <a:t>frontier in Rajasthan open to infiltration</a:t>
            </a:r>
          </a:p>
          <a:p>
            <a:pPr lvl="1"/>
            <a:r>
              <a:rPr lang="en-US" dirty="0" smtClean="0"/>
              <a:t>Less </a:t>
            </a:r>
            <a:r>
              <a:rPr lang="en-US" dirty="0"/>
              <a:t>defensive positions</a:t>
            </a:r>
          </a:p>
          <a:p>
            <a:pPr lvl="1"/>
            <a:r>
              <a:rPr lang="en-US" dirty="0" smtClean="0"/>
              <a:t>Vast </a:t>
            </a:r>
            <a:r>
              <a:rPr lang="en-US" dirty="0"/>
              <a:t>open ground</a:t>
            </a:r>
          </a:p>
          <a:p>
            <a:pPr lvl="1"/>
            <a:r>
              <a:rPr lang="en-US" dirty="0" smtClean="0"/>
              <a:t>Placing </a:t>
            </a:r>
            <a:r>
              <a:rPr lang="en-US" dirty="0"/>
              <a:t>&amp; maintaining troops difficult and risky</a:t>
            </a:r>
          </a:p>
          <a:p>
            <a:pPr lvl="1"/>
            <a:r>
              <a:rPr lang="en-US" dirty="0" smtClean="0"/>
              <a:t>Cannot </a:t>
            </a:r>
            <a:r>
              <a:rPr lang="en-US" dirty="0"/>
              <a:t>guard every inch of land</a:t>
            </a:r>
          </a:p>
          <a:p>
            <a:endParaRPr lang="en-US" dirty="0" smtClean="0"/>
          </a:p>
          <a:p>
            <a:r>
              <a:rPr lang="en-US" dirty="0" smtClean="0"/>
              <a:t>Easier </a:t>
            </a:r>
            <a:r>
              <a:rPr lang="en-US" dirty="0"/>
              <a:t>to transport troops to affected areas </a:t>
            </a:r>
            <a:r>
              <a:rPr lang="en-US" dirty="0" smtClean="0"/>
              <a:t>than placing </a:t>
            </a:r>
            <a:r>
              <a:rPr lang="en-US" dirty="0"/>
              <a:t>them there ab-initio</a:t>
            </a:r>
          </a:p>
          <a:p>
            <a:endParaRPr lang="en-US" dirty="0" smtClean="0"/>
          </a:p>
          <a:p>
            <a:r>
              <a:rPr lang="en-US" dirty="0" smtClean="0"/>
              <a:t>Investigate the use of WSNs in surveillance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889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Available Sensors &amp; Jammers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Sensors </a:t>
            </a:r>
            <a:r>
              <a:rPr lang="en-US" dirty="0"/>
              <a:t>available with own forces</a:t>
            </a:r>
          </a:p>
          <a:p>
            <a:pPr lvl="1"/>
            <a:r>
              <a:rPr lang="en-US" dirty="0" smtClean="0"/>
              <a:t>Unattended </a:t>
            </a:r>
            <a:r>
              <a:rPr lang="en-US" dirty="0"/>
              <a:t>Ground Sensor</a:t>
            </a:r>
          </a:p>
          <a:p>
            <a:pPr lvl="1"/>
            <a:r>
              <a:rPr lang="en-US" dirty="0" smtClean="0"/>
              <a:t>Hand </a:t>
            </a:r>
            <a:r>
              <a:rPr lang="en-US" dirty="0"/>
              <a:t>Held Thermal Imagers</a:t>
            </a:r>
          </a:p>
          <a:p>
            <a:pPr lvl="1"/>
            <a:r>
              <a:rPr lang="en-US" dirty="0" smtClean="0"/>
              <a:t>Radar</a:t>
            </a:r>
            <a:endParaRPr lang="en-US" dirty="0"/>
          </a:p>
          <a:p>
            <a:pPr lvl="1"/>
            <a:r>
              <a:rPr lang="en-US" dirty="0" smtClean="0"/>
              <a:t>Laser </a:t>
            </a:r>
            <a:r>
              <a:rPr lang="en-US" dirty="0"/>
              <a:t>Range Finders</a:t>
            </a:r>
          </a:p>
          <a:p>
            <a:pPr lvl="1"/>
            <a:r>
              <a:rPr lang="en-US" dirty="0" smtClean="0"/>
              <a:t>Long </a:t>
            </a:r>
            <a:r>
              <a:rPr lang="en-US" dirty="0"/>
              <a:t>Range Reconnaissance Camera</a:t>
            </a:r>
          </a:p>
          <a:p>
            <a:pPr lvl="1"/>
            <a:r>
              <a:rPr lang="en-US" dirty="0" smtClean="0"/>
              <a:t>Weapon </a:t>
            </a:r>
            <a:r>
              <a:rPr lang="en-US" dirty="0"/>
              <a:t>Locating Radar</a:t>
            </a:r>
          </a:p>
          <a:p>
            <a:pPr lvl="1"/>
            <a:r>
              <a:rPr lang="en-US" dirty="0" smtClean="0"/>
              <a:t>UAV</a:t>
            </a:r>
          </a:p>
          <a:p>
            <a:pPr lvl="1"/>
            <a:endParaRPr lang="en-US" dirty="0"/>
          </a:p>
          <a:p>
            <a:r>
              <a:rPr lang="en-US" dirty="0" smtClean="0"/>
              <a:t>Jammers </a:t>
            </a:r>
            <a:r>
              <a:rPr lang="en-US" dirty="0"/>
              <a:t>available with enemy forces</a:t>
            </a:r>
          </a:p>
          <a:p>
            <a:pPr lvl="1"/>
            <a:r>
              <a:rPr lang="en-US" dirty="0" smtClean="0"/>
              <a:t>Only </a:t>
            </a:r>
            <a:r>
              <a:rPr lang="en-US" dirty="0"/>
              <a:t>RF jammers for HF, VHF, UHF and Microwave</a:t>
            </a:r>
          </a:p>
          <a:p>
            <a:pPr lvl="1"/>
            <a:r>
              <a:rPr lang="en-US" dirty="0" smtClean="0"/>
              <a:t>Static </a:t>
            </a:r>
            <a:r>
              <a:rPr lang="en-US" dirty="0"/>
              <a:t>high power jammers</a:t>
            </a:r>
          </a:p>
          <a:p>
            <a:endParaRPr lang="en-US" dirty="0" smtClean="0"/>
          </a:p>
          <a:p>
            <a:r>
              <a:rPr lang="en-US" dirty="0" smtClean="0"/>
              <a:t>Expected </a:t>
            </a:r>
            <a:r>
              <a:rPr lang="en-US" dirty="0"/>
              <a:t>enemy actions</a:t>
            </a:r>
          </a:p>
          <a:p>
            <a:pPr lvl="1"/>
            <a:r>
              <a:rPr lang="en-US" dirty="0" smtClean="0"/>
              <a:t>Jam </a:t>
            </a:r>
            <a:r>
              <a:rPr lang="en-US" dirty="0"/>
              <a:t>the network</a:t>
            </a:r>
          </a:p>
          <a:p>
            <a:pPr lvl="1"/>
            <a:r>
              <a:rPr lang="en-US" dirty="0" smtClean="0"/>
              <a:t>Jam </a:t>
            </a:r>
            <a:r>
              <a:rPr lang="en-US" dirty="0"/>
              <a:t>the sensor</a:t>
            </a:r>
          </a:p>
          <a:p>
            <a:pPr lvl="1"/>
            <a:r>
              <a:rPr lang="en-US" dirty="0" smtClean="0"/>
              <a:t>Inject </a:t>
            </a:r>
            <a:r>
              <a:rPr lang="en-US" dirty="0"/>
              <a:t>false information &amp; deceive the sensor</a:t>
            </a:r>
          </a:p>
        </p:txBody>
      </p:sp>
    </p:spTree>
    <p:extLst>
      <p:ext uri="{BB962C8B-B14F-4D97-AF65-F5344CB8AC3E}">
        <p14:creationId xmlns:p14="http://schemas.microsoft.com/office/powerpoint/2010/main" val="2337586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Broad 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 smtClean="0"/>
              <a:t>Create a Surveillance Grid using WSN</a:t>
            </a:r>
          </a:p>
          <a:p>
            <a:pPr lvl="1"/>
            <a:r>
              <a:rPr lang="en-US" dirty="0" smtClean="0"/>
              <a:t>Use of heterogeneous sensors like Radar, Camera, Audio sensors, etc.</a:t>
            </a:r>
          </a:p>
          <a:p>
            <a:pPr lvl="1"/>
            <a:r>
              <a:rPr lang="en-US" dirty="0" smtClean="0"/>
              <a:t>All sensors types might have different ranges</a:t>
            </a:r>
          </a:p>
          <a:p>
            <a:pPr lvl="1"/>
            <a:r>
              <a:rPr lang="en-US" dirty="0" smtClean="0"/>
              <a:t>Obviate the effect of enemy jammers</a:t>
            </a:r>
          </a:p>
          <a:p>
            <a:pPr lvl="1"/>
            <a:r>
              <a:rPr lang="en-US" dirty="0" smtClean="0"/>
              <a:t>Minimize the number of sensors used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241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Input</a:t>
            </a:r>
          </a:p>
          <a:p>
            <a:pPr lvl="1"/>
            <a:r>
              <a:rPr lang="en-GB" dirty="0" smtClean="0"/>
              <a:t>Area to be under surveillance</a:t>
            </a:r>
          </a:p>
          <a:p>
            <a:pPr lvl="1"/>
            <a:r>
              <a:rPr lang="en-GB" dirty="0" smtClean="0"/>
              <a:t>Set of sensor types</a:t>
            </a:r>
          </a:p>
          <a:p>
            <a:pPr lvl="2"/>
            <a:r>
              <a:rPr lang="en-GB" dirty="0" smtClean="0"/>
              <a:t>Range</a:t>
            </a:r>
          </a:p>
          <a:p>
            <a:pPr lvl="2"/>
            <a:r>
              <a:rPr lang="en-GB" dirty="0" smtClean="0"/>
              <a:t>Set of sensors for each sensor type</a:t>
            </a:r>
          </a:p>
          <a:p>
            <a:pPr lvl="2"/>
            <a:r>
              <a:rPr lang="en-GB" dirty="0" smtClean="0"/>
              <a:t>Set of feasible locations for each sensor type</a:t>
            </a:r>
          </a:p>
          <a:p>
            <a:pPr lvl="1"/>
            <a:r>
              <a:rPr lang="en-GB" dirty="0" smtClean="0"/>
              <a:t>Set of Jammers</a:t>
            </a:r>
          </a:p>
          <a:p>
            <a:pPr lvl="2"/>
            <a:r>
              <a:rPr lang="en-GB" dirty="0" smtClean="0"/>
              <a:t>Location of each jammer</a:t>
            </a:r>
          </a:p>
          <a:p>
            <a:pPr lvl="2"/>
            <a:r>
              <a:rPr lang="en-GB" dirty="0" smtClean="0"/>
              <a:t>Range</a:t>
            </a:r>
          </a:p>
          <a:p>
            <a:endParaRPr lang="en-GB" dirty="0" smtClean="0"/>
          </a:p>
          <a:p>
            <a:r>
              <a:rPr lang="en-GB" dirty="0" smtClean="0"/>
              <a:t>Output</a:t>
            </a:r>
          </a:p>
          <a:p>
            <a:pPr lvl="1"/>
            <a:r>
              <a:rPr lang="en-GB" dirty="0" smtClean="0"/>
              <a:t>Set of sensors which cover the area under surveillance</a:t>
            </a:r>
          </a:p>
          <a:p>
            <a:endParaRPr lang="en-GB" dirty="0"/>
          </a:p>
          <a:p>
            <a:r>
              <a:rPr lang="en-GB" dirty="0" smtClean="0"/>
              <a:t>Optimization problem</a:t>
            </a:r>
          </a:p>
          <a:p>
            <a:pPr lvl="1"/>
            <a:r>
              <a:rPr lang="en-GB" dirty="0" smtClean="0"/>
              <a:t>Optimize the cost and minimize the number of sensors in the output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8170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esis Presentation">
      <a:majorFont>
        <a:latin typeface="Garamond"/>
        <a:ea typeface=""/>
        <a:cs typeface=""/>
      </a:majorFont>
      <a:minorFont>
        <a:latin typeface="Bookman Old Sty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bg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TM02900743[[fn=Organic]]</Template>
  <TotalTime>2250</TotalTime>
  <Words>1044</Words>
  <Application>Microsoft Office PowerPoint</Application>
  <PresentationFormat>On-screen Show (4:3)</PresentationFormat>
  <Paragraphs>274</Paragraphs>
  <Slides>26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Arial</vt:lpstr>
      <vt:lpstr>Bookman Old Style</vt:lpstr>
      <vt:lpstr>Calibri</vt:lpstr>
      <vt:lpstr>Cambria Math</vt:lpstr>
      <vt:lpstr>Garamond</vt:lpstr>
      <vt:lpstr>Wingdings</vt:lpstr>
      <vt:lpstr>Wingdings 2</vt:lpstr>
      <vt:lpstr>HDOfficeLightV0</vt:lpstr>
      <vt:lpstr>Area Coverage with Heterogeneous Sensors in Presence of Jammers in Wireless Sensor Network</vt:lpstr>
      <vt:lpstr>Purview</vt:lpstr>
      <vt:lpstr>Introduction</vt:lpstr>
      <vt:lpstr>Coverage in WSNs</vt:lpstr>
      <vt:lpstr>Threat by Jammers</vt:lpstr>
      <vt:lpstr>Motivation</vt:lpstr>
      <vt:lpstr>Available Sensors &amp; Jammers</vt:lpstr>
      <vt:lpstr>Broad Objective</vt:lpstr>
      <vt:lpstr>Problem Statement</vt:lpstr>
      <vt:lpstr>Assumptions</vt:lpstr>
      <vt:lpstr>Notations</vt:lpstr>
      <vt:lpstr>Notations (contd…)</vt:lpstr>
      <vt:lpstr>Notations (contd…)</vt:lpstr>
      <vt:lpstr>Goal</vt:lpstr>
      <vt:lpstr>Related Work</vt:lpstr>
      <vt:lpstr>Related Work (contd…)</vt:lpstr>
      <vt:lpstr>Related Work (contd…)</vt:lpstr>
      <vt:lpstr>Design Approach</vt:lpstr>
      <vt:lpstr>Problem Subdivision</vt:lpstr>
      <vt:lpstr>Definitions</vt:lpstr>
      <vt:lpstr>Region Coverage</vt:lpstr>
      <vt:lpstr>Covering Subset</vt:lpstr>
      <vt:lpstr>Heuristic 1</vt:lpstr>
      <vt:lpstr>Heuristic 2</vt:lpstr>
      <vt:lpstr>Future Work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sd</dc:creator>
  <cp:lastModifiedBy>Brown</cp:lastModifiedBy>
  <cp:revision>138</cp:revision>
  <cp:lastPrinted>2015-11-17T05:32:57Z</cp:lastPrinted>
  <dcterms:created xsi:type="dcterms:W3CDTF">2015-11-16T08:29:30Z</dcterms:created>
  <dcterms:modified xsi:type="dcterms:W3CDTF">2015-11-21T09:41:12Z</dcterms:modified>
</cp:coreProperties>
</file>