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9" r:id="rId16"/>
    <p:sldId id="272" r:id="rId17"/>
    <p:sldId id="274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501" autoAdjust="0"/>
  </p:normalViewPr>
  <p:slideViewPr>
    <p:cSldViewPr snapToGrid="0">
      <p:cViewPr>
        <p:scale>
          <a:sx n="80" d="100"/>
          <a:sy n="80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8A882-0C08-4005-8769-9764EF7B131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9E37-AE03-46D9-90D0-B7B04890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5677F-ADE5-4413-A5B0-4374FDD11AF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B8D34-3800-4268-A6E7-E700DDBB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B8D34-3800-4268-A6E7-E700DDBB8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710005"/>
          </a:xfrm>
        </p:spPr>
        <p:txBody>
          <a:bodyPr/>
          <a:lstStyle>
            <a:lvl1pPr algn="ctr">
              <a:defRPr b="1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0009"/>
            <a:ext cx="7886700" cy="4760129"/>
          </a:xfrm>
        </p:spPr>
        <p:txBody>
          <a:bodyPr/>
          <a:lstStyle>
            <a:lvl1pPr>
              <a:defRPr sz="220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-228600"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Ø"/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0634" y="1206524"/>
            <a:ext cx="887111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2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710005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u="non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0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230" y="1124530"/>
            <a:ext cx="7749540" cy="2387600"/>
          </a:xfrm>
        </p:spPr>
        <p:txBody>
          <a:bodyPr anchor="ctr">
            <a:noAutofit/>
          </a:bodyPr>
          <a:lstStyle/>
          <a:p>
            <a:r>
              <a:rPr lang="en-US" sz="3200" b="1" dirty="0"/>
              <a:t>Area Coverage with Heterogeneous Sensors in the presence of Jammers in a Wireless Sensor Network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982" y="4463144"/>
            <a:ext cx="2637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By</a:t>
            </a:r>
          </a:p>
          <a:p>
            <a:pPr algn="ctr"/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Major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Jaydeep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Bodwadkar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Roll No: 14CS60D01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831" y="4463144"/>
            <a:ext cx="2567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Supervisor</a:t>
            </a:r>
          </a:p>
          <a:p>
            <a:pPr algn="ctr"/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Dr.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Arobinda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 Gupta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Professor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Department of Computer Science &amp; Engineering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57057" y="3799114"/>
            <a:ext cx="423454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0743" y="3401627"/>
            <a:ext cx="598714" cy="707886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Wingdings 2" panose="05020102010507070707" pitchFamily="18" charset="2"/>
              </a:rPr>
              <a:t>d</a:t>
            </a:r>
            <a:endParaRPr 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Wingdings 2" panose="050201020105070707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0635" y="3799110"/>
            <a:ext cx="423454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Position of the enemy Jammers remain static.</a:t>
                </a:r>
                <a:endParaRPr lang="en-US" sz="2200" dirty="0"/>
              </a:p>
              <a:p>
                <a:r>
                  <a:rPr lang="en-GB" dirty="0"/>
                  <a:t>Area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rectangle.</a:t>
                </a:r>
                <a:endParaRPr lang="en-US" sz="2200" dirty="0"/>
              </a:p>
              <a:p>
                <a:r>
                  <a:rPr lang="en-GB" dirty="0"/>
                  <a:t>Infinite number of sensors of each type are available</a:t>
                </a:r>
                <a:endParaRPr lang="en-US" sz="2200" dirty="0"/>
              </a:p>
              <a:p>
                <a:r>
                  <a:rPr lang="en-GB" dirty="0"/>
                  <a:t>Feasible locations for the sensors is within the Area of Interest.</a:t>
                </a: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6" t="-2177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3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555" y="1420009"/>
                <a:ext cx="7886700" cy="4760129"/>
              </a:xfrm>
            </p:spPr>
            <p:txBody>
              <a:bodyPr>
                <a:normAutofit/>
              </a:bodyPr>
              <a:lstStyle/>
              <a:p>
                <a:endParaRPr lang="en-GB" sz="2400" dirty="0" smtClean="0"/>
              </a:p>
              <a:p>
                <a:r>
                  <a:rPr lang="en-GB" sz="2400" dirty="0" smtClean="0"/>
                  <a:t>Find </a:t>
                </a:r>
                <a:r>
                  <a:rPr lang="en-GB" sz="2400" dirty="0"/>
                  <a:t>a minimum cardinality set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>
                        <a:latin typeface="Cambria Math" panose="02040503050406030204" pitchFamily="18" charset="0"/>
                      </a:rPr>
                      <m:t>  1≤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 where,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is a sensor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GB" sz="2000" dirty="0"/>
                  <a:t> is the location of the sensor fixed by the algorithm. </a:t>
                </a:r>
                <a:endParaRPr lang="en-GB" sz="2000" dirty="0" smtClean="0"/>
              </a:p>
              <a:p>
                <a:pPr lvl="1"/>
                <a:r>
                  <a:rPr lang="en-GB" sz="2000" dirty="0" smtClean="0"/>
                  <a:t>For </a:t>
                </a:r>
                <a:r>
                  <a:rPr lang="en-GB" sz="2000" dirty="0"/>
                  <a:t>every point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following should </a:t>
                </a:r>
                <a:r>
                  <a:rPr lang="en-GB" sz="2000" dirty="0" smtClean="0"/>
                  <a:t>hold</a:t>
                </a:r>
                <a:r>
                  <a:rPr lang="en-GB" sz="2000" dirty="0"/>
                  <a:t>:</a:t>
                </a:r>
                <a:endParaRPr lang="en-US" sz="2000" dirty="0"/>
              </a:p>
              <a:p>
                <a:pPr lvl="2"/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in the Area of Influence of a jammer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1600" dirty="0"/>
                  <a:t> then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in the Area of Influence of some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 with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𝑡𝑘</m:t>
                        </m:r>
                      </m:sub>
                    </m:sSub>
                  </m:oMath>
                </a14:m>
                <a:r>
                  <a:rPr lang="en-GB" sz="1600" dirty="0"/>
                  <a:t>=1</a:t>
                </a:r>
                <a:endParaRPr lang="en-US" sz="1600" dirty="0"/>
              </a:p>
              <a:p>
                <a:pPr lvl="2"/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out of the Area of Influence of all jammers then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in the Area of Influence of some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555" y="1420009"/>
                <a:ext cx="7886700" cy="4760129"/>
              </a:xfrm>
              <a:blipFill rotWithShape="0">
                <a:blip r:embed="rId2"/>
                <a:stretch>
                  <a:fillRect l="-92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Related </a:t>
                </a:r>
                <a:r>
                  <a:rPr lang="en-US" dirty="0" smtClean="0"/>
                  <a:t>computational geometry problems</a:t>
                </a:r>
              </a:p>
              <a:p>
                <a:pPr lvl="1"/>
                <a:r>
                  <a:rPr lang="en-US" dirty="0" smtClean="0"/>
                  <a:t>Art gallery problem</a:t>
                </a:r>
              </a:p>
              <a:p>
                <a:pPr lvl="1"/>
                <a:r>
                  <a:rPr lang="en-US" dirty="0" smtClean="0"/>
                  <a:t>Circle packing </a:t>
                </a:r>
                <a:r>
                  <a:rPr lang="en-US" dirty="0" smtClean="0"/>
                  <a:t>problem</a:t>
                </a:r>
              </a:p>
              <a:p>
                <a:endParaRPr lang="en-US" dirty="0"/>
              </a:p>
              <a:p>
                <a:r>
                  <a:rPr lang="en-US" dirty="0" smtClean="0"/>
                  <a:t>Problems in direct application</a:t>
                </a:r>
              </a:p>
              <a:p>
                <a:pPr lvl="1"/>
                <a:r>
                  <a:rPr lang="en-US" dirty="0" smtClean="0"/>
                  <a:t>Art gallery problem</a:t>
                </a:r>
              </a:p>
              <a:p>
                <a:pPr lvl="2"/>
                <a:r>
                  <a:rPr lang="en-US" dirty="0" smtClean="0"/>
                  <a:t>Assumes the cameras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range</a:t>
                </a:r>
              </a:p>
              <a:p>
                <a:pPr lvl="2"/>
                <a:r>
                  <a:rPr lang="en-US" dirty="0" smtClean="0"/>
                  <a:t>Heterogeneous sensors not considered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Circle packing problem</a:t>
                </a:r>
              </a:p>
              <a:p>
                <a:pPr lvl="2"/>
                <a:r>
                  <a:rPr lang="en-US" dirty="0" smtClean="0"/>
                  <a:t>Assumes all circles have the same radius when covering a rectangle</a:t>
                </a:r>
              </a:p>
              <a:p>
                <a:pPr lvl="2"/>
                <a:r>
                  <a:rPr lang="en-US" dirty="0" smtClean="0"/>
                  <a:t>Variation with different radii circles leaves gaps between circles</a:t>
                </a:r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36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Phase 1</a:t>
                </a:r>
              </a:p>
              <a:p>
                <a:pPr lvl="1"/>
                <a:r>
                  <a:rPr lang="en-US" dirty="0" smtClean="0"/>
                  <a:t>Ignore the use of jammers</a:t>
                </a:r>
              </a:p>
              <a:p>
                <a:pPr lvl="1"/>
                <a:r>
                  <a:rPr lang="en-US" dirty="0" smtClean="0"/>
                  <a:t>Assume all sensors have same cost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dirty="0" smtClean="0"/>
                  <a:t>sensors of each type are available</a:t>
                </a:r>
              </a:p>
              <a:p>
                <a:pPr lvl="1"/>
                <a:r>
                  <a:rPr lang="en-US" dirty="0" smtClean="0"/>
                  <a:t>Find the minimum cardinality set of sensors which covers the rectangular region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Phase 2</a:t>
                </a:r>
              </a:p>
              <a:p>
                <a:pPr lvl="1"/>
                <a:r>
                  <a:rPr lang="en-US" dirty="0" smtClean="0"/>
                  <a:t>Jammers to be considered</a:t>
                </a:r>
              </a:p>
              <a:p>
                <a:pPr lvl="1"/>
                <a:r>
                  <a:rPr lang="en-US" dirty="0" smtClean="0"/>
                  <a:t>Sensors types will incur different costs</a:t>
                </a:r>
              </a:p>
              <a:p>
                <a:pPr lvl="1"/>
                <a:r>
                  <a:rPr lang="en-US" dirty="0" smtClean="0"/>
                  <a:t>Fixed number of each type of sensors are available</a:t>
                </a:r>
              </a:p>
              <a:p>
                <a:pPr lvl="1"/>
                <a:r>
                  <a:rPr lang="en-US" dirty="0"/>
                  <a:t>Find the minimum cardinality set of sensors which covers the rectangular region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Subdivision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can be subdivided into:</a:t>
            </a:r>
          </a:p>
          <a:p>
            <a:pPr lvl="1"/>
            <a:r>
              <a:rPr lang="en-US" dirty="0" smtClean="0"/>
              <a:t>Identify if a rectangular region is covered by a set of heterogeneous sensors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subsets of sensors which cover the region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the minimum cardinality subset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GB" dirty="0" smtClean="0"/>
                  <a:t>Perimeter-covered</a:t>
                </a:r>
              </a:p>
              <a:p>
                <a:pPr lvl="1" algn="just"/>
                <a:r>
                  <a:rPr lang="en-GB" dirty="0" smtClean="0"/>
                  <a:t>Consider any two sensors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. A point on the perimeter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perimeter-covered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if this point is within the sensing range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 </m:t>
                        </m:r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  <a:endParaRPr lang="en-US" dirty="0"/>
              </a:p>
              <a:p>
                <a:pPr algn="just"/>
                <a:r>
                  <a:rPr lang="en-GB" dirty="0"/>
                  <a:t> </a:t>
                </a:r>
                <a:endParaRPr lang="en-US" dirty="0"/>
              </a:p>
              <a:p>
                <a:pPr algn="just"/>
                <a:r>
                  <a:rPr lang="en-GB" dirty="0" smtClean="0"/>
                  <a:t>k-Perimeter covered</a:t>
                </a:r>
              </a:p>
              <a:p>
                <a:pPr lvl="1" algn="just"/>
                <a:r>
                  <a:rPr lang="en-GB" dirty="0" smtClean="0"/>
                  <a:t>Consider </a:t>
                </a:r>
                <a:r>
                  <a:rPr lang="en-GB" dirty="0"/>
                  <a:t>any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k-perimeter covered if all points on the perimeter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are perimeter covered by at least k sensors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itself. Similarly, a segment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  <m:r>
                      <a:rPr lang="en-GB"/>
                      <m:t>′</m:t>
                    </m:r>
                    <m:r>
                      <a:rPr lang="en-GB"/>
                      <m:t>𝑠</m:t>
                    </m:r>
                  </m:oMath>
                </a14:m>
                <a:r>
                  <a:rPr lang="en-GB" dirty="0"/>
                  <a:t> perimeter is k-perimeter covered if all points on the segment are perimeter covered by at least k sensors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GB"/>
                          <m:t>𝑠</m:t>
                        </m:r>
                      </m:e>
                      <m:sub>
                        <m:r>
                          <a:rPr lang="en-GB"/>
                          <m:t>𝑖</m:t>
                        </m:r>
                      </m:sub>
                    </m:sSub>
                    <m:r>
                      <a:rPr lang="en-GB"/>
                      <m:t> </m:t>
                    </m:r>
                  </m:oMath>
                </a14:m>
                <a:r>
                  <a:rPr lang="en-GB" dirty="0"/>
                  <a:t>itself.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36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Perimeter Coverage Level (PCL)</a:t>
                </a:r>
              </a:p>
              <a:p>
                <a:pPr lvl="1" algn="just"/>
                <a:r>
                  <a:rPr lang="en-US" dirty="0" smtClean="0"/>
                  <a:t>PCL of a sensor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the number of the sensors in the same set that cover any point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perimeter of the sensing area.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36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8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Huang and Tseng in their paper titled “The Coverage Problem in a Wireless Sensor Network” prove the following:</a:t>
            </a:r>
          </a:p>
          <a:p>
            <a:pPr lvl="1"/>
            <a:endParaRPr lang="en-US" sz="2000" i="1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000" i="1" dirty="0" smtClean="0">
                <a:latin typeface="Bookman Old Style" panose="02050604050505020204" pitchFamily="18" charset="0"/>
              </a:rPr>
              <a:t>Suppose that no two sensors are located in the same location. The whole network area A is k-covered </a:t>
            </a:r>
            <a:r>
              <a:rPr lang="en-US" sz="2000" i="1" dirty="0" err="1" smtClean="0">
                <a:latin typeface="Bookman Old Style" panose="02050604050505020204" pitchFamily="18" charset="0"/>
              </a:rPr>
              <a:t>iff</a:t>
            </a:r>
            <a:r>
              <a:rPr lang="en-US" sz="2000" i="1" dirty="0" smtClean="0">
                <a:latin typeface="Bookman Old Style" panose="02050604050505020204" pitchFamily="18" charset="0"/>
              </a:rPr>
              <a:t> each sensor in the network is k-perimeter-covered</a:t>
            </a:r>
          </a:p>
          <a:p>
            <a:endParaRPr lang="en-US" dirty="0" smtClean="0"/>
          </a:p>
          <a:p>
            <a:r>
              <a:rPr lang="en-US" dirty="0" smtClean="0"/>
              <a:t>Above result used in determining if a rectangular region is covered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" y="1874520"/>
            <a:ext cx="1908810" cy="12458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200150" y="2383155"/>
            <a:ext cx="971550" cy="971550"/>
            <a:chOff x="1200150" y="2383155"/>
            <a:chExt cx="971550" cy="971550"/>
          </a:xfrm>
        </p:grpSpPr>
        <p:sp>
          <p:nvSpPr>
            <p:cNvPr id="17" name="Oval 16"/>
            <p:cNvSpPr/>
            <p:nvPr/>
          </p:nvSpPr>
          <p:spPr>
            <a:xfrm>
              <a:off x="1200150" y="2383155"/>
              <a:ext cx="971550" cy="9715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672590" y="28555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>
            <a:stCxn id="22" idx="6"/>
          </p:cNvCxnSpPr>
          <p:nvPr/>
        </p:nvCxnSpPr>
        <p:spPr>
          <a:xfrm flipH="1">
            <a:off x="1268963" y="2873595"/>
            <a:ext cx="439627" cy="2490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1"/>
            <a:endCxn id="17" idx="5"/>
          </p:cNvCxnSpPr>
          <p:nvPr/>
        </p:nvCxnSpPr>
        <p:spPr>
          <a:xfrm>
            <a:off x="1677862" y="2860867"/>
            <a:ext cx="418416" cy="2617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Broad Objective</a:t>
            </a:r>
          </a:p>
          <a:p>
            <a:r>
              <a:rPr lang="en-US" dirty="0" smtClean="0"/>
              <a:t>Certain Definitions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Approach to Solve the problem</a:t>
            </a:r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Results obtained</a:t>
            </a:r>
          </a:p>
          <a:p>
            <a:r>
              <a:rPr lang="en-US" dirty="0" smtClean="0"/>
              <a:t>Future aim</a:t>
            </a:r>
          </a:p>
          <a:p>
            <a:r>
              <a:rPr lang="en-US" dirty="0" smtClean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Wireless Sensor Networks (WSN)</a:t>
            </a:r>
          </a:p>
          <a:p>
            <a:endParaRPr lang="en-US" dirty="0" smtClean="0"/>
          </a:p>
          <a:p>
            <a:r>
              <a:rPr lang="en-US" dirty="0" smtClean="0"/>
              <a:t>Deployment options</a:t>
            </a:r>
          </a:p>
          <a:p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Agriculture</a:t>
            </a:r>
          </a:p>
          <a:p>
            <a:pPr lvl="1"/>
            <a:r>
              <a:rPr lang="en-US" dirty="0" smtClean="0"/>
              <a:t>Environmental Monitoring</a:t>
            </a:r>
          </a:p>
          <a:p>
            <a:pPr lvl="1"/>
            <a:r>
              <a:rPr lang="en-US" dirty="0" smtClean="0"/>
              <a:t>Military Applications</a:t>
            </a:r>
          </a:p>
          <a:p>
            <a:endParaRPr lang="en-US" dirty="0" smtClean="0"/>
          </a:p>
          <a:p>
            <a:r>
              <a:rPr lang="en-US" dirty="0" smtClean="0"/>
              <a:t>Threat by Jammers</a:t>
            </a:r>
          </a:p>
          <a:p>
            <a:pPr lvl="1"/>
            <a:r>
              <a:rPr lang="en-US" dirty="0" smtClean="0"/>
              <a:t>Attacks on the network</a:t>
            </a:r>
          </a:p>
          <a:p>
            <a:pPr lvl="1"/>
            <a:r>
              <a:rPr lang="en-US" dirty="0" smtClean="0"/>
              <a:t>Attacks on the sensor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in WSNs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Coverage</a:t>
            </a:r>
          </a:p>
          <a:p>
            <a:endParaRPr lang="en-US" dirty="0" smtClean="0"/>
          </a:p>
          <a:p>
            <a:r>
              <a:rPr lang="en-US" dirty="0" smtClean="0"/>
              <a:t>Sweep Coverage</a:t>
            </a:r>
          </a:p>
          <a:p>
            <a:endParaRPr lang="en-US" dirty="0" smtClean="0"/>
          </a:p>
          <a:p>
            <a:r>
              <a:rPr lang="en-US" dirty="0" smtClean="0"/>
              <a:t>Path Coverage</a:t>
            </a:r>
          </a:p>
          <a:p>
            <a:endParaRPr lang="en-US" dirty="0"/>
          </a:p>
          <a:p>
            <a:r>
              <a:rPr lang="en-US" dirty="0" smtClean="0"/>
              <a:t>Breach Coverage</a:t>
            </a:r>
          </a:p>
          <a:p>
            <a:endParaRPr lang="en-US" dirty="0" smtClean="0"/>
          </a:p>
          <a:p>
            <a:r>
              <a:rPr lang="en-US" dirty="0" smtClean="0"/>
              <a:t>Barrier Coverage</a:t>
            </a:r>
          </a:p>
          <a:p>
            <a:endParaRPr lang="en-US" dirty="0" smtClean="0"/>
          </a:p>
          <a:p>
            <a:r>
              <a:rPr lang="en-US" dirty="0" smtClean="0"/>
              <a:t>Area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Reconnaissance &amp; Surveillance </a:t>
            </a:r>
          </a:p>
          <a:p>
            <a:endParaRPr lang="en-US" dirty="0" smtClean="0"/>
          </a:p>
          <a:p>
            <a:r>
              <a:rPr lang="en-US" dirty="0" smtClean="0"/>
              <a:t>Long border with enemy</a:t>
            </a:r>
          </a:p>
          <a:p>
            <a:pPr lvl="1"/>
            <a:r>
              <a:rPr lang="en-US" dirty="0" smtClean="0"/>
              <a:t>Large patches inhospitable</a:t>
            </a:r>
          </a:p>
          <a:p>
            <a:pPr lvl="1"/>
            <a:r>
              <a:rPr lang="en-US" dirty="0" smtClean="0"/>
              <a:t>Can’t cover every inch of land manually</a:t>
            </a:r>
          </a:p>
          <a:p>
            <a:endParaRPr lang="en-US" dirty="0" smtClean="0"/>
          </a:p>
          <a:p>
            <a:r>
              <a:rPr lang="en-US" dirty="0" smtClean="0"/>
              <a:t>Increase in cross-border activity</a:t>
            </a:r>
          </a:p>
          <a:p>
            <a:endParaRPr lang="en-US" dirty="0" smtClean="0"/>
          </a:p>
          <a:p>
            <a:r>
              <a:rPr lang="en-US" dirty="0" smtClean="0"/>
              <a:t>Easier to transport troops to affected areas than placing them there ab-initio </a:t>
            </a:r>
          </a:p>
          <a:p>
            <a:endParaRPr lang="en-US" dirty="0" smtClean="0"/>
          </a:p>
          <a:p>
            <a:r>
              <a:rPr lang="en-US" dirty="0" smtClean="0"/>
              <a:t>Enemy </a:t>
            </a:r>
            <a:r>
              <a:rPr lang="en-US" dirty="0"/>
              <a:t>will interfere with our WSN</a:t>
            </a:r>
          </a:p>
          <a:p>
            <a:pPr lvl="1"/>
            <a:r>
              <a:rPr lang="en-US" dirty="0"/>
              <a:t>Jam the network</a:t>
            </a:r>
          </a:p>
          <a:p>
            <a:pPr lvl="1"/>
            <a:r>
              <a:rPr lang="en-US" dirty="0"/>
              <a:t>Jam the sensor</a:t>
            </a:r>
          </a:p>
          <a:p>
            <a:pPr lvl="1"/>
            <a:r>
              <a:rPr lang="en-US" dirty="0"/>
              <a:t>Inject false information</a:t>
            </a:r>
          </a:p>
          <a:p>
            <a:pPr lvl="1"/>
            <a:r>
              <a:rPr lang="en-US" dirty="0"/>
              <a:t>Deceive the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Create a Surveillance Grid using WSN</a:t>
            </a:r>
          </a:p>
          <a:p>
            <a:pPr lvl="1"/>
            <a:r>
              <a:rPr lang="en-US" dirty="0" smtClean="0"/>
              <a:t>Use of heterogeneous sensors like Radar, Camera, Audio sensors, etc.</a:t>
            </a:r>
          </a:p>
          <a:p>
            <a:pPr lvl="1"/>
            <a:r>
              <a:rPr lang="en-US" dirty="0" smtClean="0"/>
              <a:t>All sensors types might have different ranges</a:t>
            </a:r>
          </a:p>
          <a:p>
            <a:pPr lvl="1"/>
            <a:r>
              <a:rPr lang="en-US" dirty="0" smtClean="0"/>
              <a:t>Obviate the effect of enemy jammers</a:t>
            </a:r>
          </a:p>
          <a:p>
            <a:pPr lvl="1"/>
            <a:r>
              <a:rPr lang="en-US" dirty="0" smtClean="0"/>
              <a:t>Minimize the number of sensors used</a:t>
            </a:r>
          </a:p>
          <a:p>
            <a:pPr lvl="1"/>
            <a:endParaRPr lang="en-US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844" y="1420009"/>
                <a:ext cx="8361566" cy="47601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Area of Interest</a:t>
                </a:r>
              </a:p>
              <a:p>
                <a:pPr lvl="1"/>
                <a:r>
                  <a:rPr lang="en-GB" dirty="0" smtClean="0"/>
                  <a:t>The </a:t>
                </a:r>
                <a:r>
                  <a:rPr lang="en-GB" dirty="0"/>
                  <a:t>area under surveillance 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Depicted by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Set of heterogeneous sensors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Info with each sensor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GB" dirty="0"/>
                  <a:t>Range of operation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GB" dirty="0"/>
                  <a:t> which determines the Area of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dirty="0"/>
                  <a:t>of the sensor</a:t>
                </a:r>
              </a:p>
              <a:p>
                <a:pPr lvl="2"/>
                <a:r>
                  <a:rPr lang="en-GB" dirty="0"/>
                  <a:t>Set of feasible locations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GB" dirty="0"/>
                  <a:t>Cost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4" y="1420009"/>
                <a:ext cx="8361566" cy="4760129"/>
              </a:xfrm>
              <a:blipFill rotWithShape="0">
                <a:blip r:embed="rId2"/>
                <a:stretch>
                  <a:fillRect l="-729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following tuple is associated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82663" indent="0">
                  <a:buNone/>
                </a:pPr>
                <a:r>
                  <a:rPr lang="en-US" sz="2000" dirty="0" smtClean="0"/>
                  <a:t>where, 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982663" indent="0">
                  <a:buNone/>
                </a:pPr>
                <a:r>
                  <a:rPr lang="en-US" sz="2000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GB" sz="2000" dirty="0" smtClean="0"/>
              </a:p>
              <a:p>
                <a:pPr marL="982663" indent="0">
                  <a:buNone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GB" sz="2000" dirty="0"/>
                  <a:t> (the current location of the sensor)</a:t>
                </a:r>
                <a:endParaRPr lang="en-US" sz="1600" dirty="0"/>
              </a:p>
              <a:p>
                <a:pPr marL="982663" indent="0">
                  <a:buNone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defTabSz="982663"/>
                <a:endParaRPr lang="en-US" dirty="0" smtClean="0"/>
              </a:p>
              <a:p>
                <a:pPr defTabSz="982663"/>
                <a:r>
                  <a:rPr lang="en-GB" dirty="0" smtClean="0"/>
                  <a:t>Set </a:t>
                </a:r>
                <a:r>
                  <a:rPr lang="en-GB" dirty="0"/>
                  <a:t>of jammers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 defTabSz="98266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following holds:</a:t>
                </a:r>
              </a:p>
              <a:p>
                <a:pPr lvl="2" defTabSz="982663"/>
                <a:r>
                  <a:rPr lang="en-US" dirty="0" smtClean="0"/>
                  <a:t>have a circular area of influence</a:t>
                </a:r>
              </a:p>
              <a:p>
                <a:pPr lvl="2"/>
                <a:r>
                  <a:rPr lang="en-GB" dirty="0"/>
                  <a:t>Range of operation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GB" dirty="0"/>
                  <a:t> which determines the </a:t>
                </a:r>
                <a:r>
                  <a:rPr lang="en-GB" dirty="0" smtClean="0"/>
                  <a:t>area of influence of </a:t>
                </a:r>
                <a:r>
                  <a:rPr lang="en-GB" dirty="0"/>
                  <a:t>the jammer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lvl="2"/>
                <a:r>
                  <a:rPr lang="en-GB" dirty="0"/>
                  <a:t>Fixed location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GB" dirty="0"/>
                  <a:t>Cost of operation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endParaRPr lang="en-US" sz="1200" dirty="0" smtClean="0"/>
              </a:p>
              <a:p>
                <a:pPr lvl="2"/>
                <a:endParaRPr lang="en-US" sz="1200" dirty="0"/>
              </a:p>
              <a:p>
                <a:pPr lvl="2" defTabSz="982663"/>
                <a:endParaRPr lang="en-US" dirty="0" smtClean="0"/>
              </a:p>
              <a:p>
                <a:pPr lvl="1" defTabSz="982663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8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4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in </a:t>
                </a:r>
                <a:r>
                  <a:rPr lang="en-GB" dirty="0"/>
                  <a:t>presence of a jammer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has a probability of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GB" dirty="0"/>
                  <a:t> defines as follows</a:t>
                </a:r>
                <a:r>
                  <a:rPr lang="en-GB" dirty="0" smtClean="0"/>
                  <a:t>: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𝑐𝑎𝑛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𝑗𝑎𝑚𝑚𝑒𝑑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𝑐𝑎𝑛𝑛𝑜𝑡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𝑗𝑎𝑚𝑚𝑒𝑑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   0≤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,    0≤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5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sis Presentation">
      <a:majorFont>
        <a:latin typeface="Garamond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851</TotalTime>
  <Words>519</Words>
  <Application>Microsoft Office PowerPoint</Application>
  <PresentationFormat>On-screen Show (4:3)</PresentationFormat>
  <Paragraphs>165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Bookman Old Style</vt:lpstr>
      <vt:lpstr>Calibri</vt:lpstr>
      <vt:lpstr>Cambria Math</vt:lpstr>
      <vt:lpstr>Garamond</vt:lpstr>
      <vt:lpstr>Wingdings</vt:lpstr>
      <vt:lpstr>Wingdings 2</vt:lpstr>
      <vt:lpstr>HDOfficeLightV0</vt:lpstr>
      <vt:lpstr>Area Coverage with Heterogeneous Sensors in the presence of Jammers in a Wireless Sensor Network environment</vt:lpstr>
      <vt:lpstr>Purview</vt:lpstr>
      <vt:lpstr>Introduction</vt:lpstr>
      <vt:lpstr>Coverage in WSNs</vt:lpstr>
      <vt:lpstr>Motivation</vt:lpstr>
      <vt:lpstr>Broad Objective</vt:lpstr>
      <vt:lpstr>Definitions</vt:lpstr>
      <vt:lpstr>PowerPoint Presentation</vt:lpstr>
      <vt:lpstr>PowerPoint Presentation</vt:lpstr>
      <vt:lpstr>Assumptions</vt:lpstr>
      <vt:lpstr>Goal</vt:lpstr>
      <vt:lpstr>Literature Survey</vt:lpstr>
      <vt:lpstr>Development Approach</vt:lpstr>
      <vt:lpstr>Development Approach</vt:lpstr>
      <vt:lpstr>Problem Subdivision</vt:lpstr>
      <vt:lpstr>Definitions</vt:lpstr>
      <vt:lpstr>Definitions</vt:lpstr>
      <vt:lpstr>Region Coverage</vt:lpstr>
      <vt:lpstr>Boundary Conditions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</dc:creator>
  <cp:lastModifiedBy>Brown</cp:lastModifiedBy>
  <cp:revision>56</cp:revision>
  <cp:lastPrinted>2015-11-17T05:32:57Z</cp:lastPrinted>
  <dcterms:created xsi:type="dcterms:W3CDTF">2015-11-16T08:29:30Z</dcterms:created>
  <dcterms:modified xsi:type="dcterms:W3CDTF">2015-11-17T15:30:37Z</dcterms:modified>
</cp:coreProperties>
</file>